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Lst>
  <p:sldSz cy="6858000" cx="9144000"/>
  <p:notesSz cx="6858000" cy="9144000"/>
  <p:embeddedFontLst>
    <p:embeddedFont>
      <p:font typeface="Roboto"/>
      <p:regular r:id="rId73"/>
      <p:bold r:id="rId74"/>
      <p:italic r:id="rId75"/>
      <p:boldItalic r:id="rId76"/>
    </p:embeddedFont>
    <p:embeddedFont>
      <p:font typeface="Tahoma"/>
      <p:regular r:id="rId77"/>
      <p:bold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79" roundtripDataSignature="AMtx7mhWOot/h5/Xf6QQ3D3oDMwblZRh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oboto-regular.fntdata"/><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Roboto-italic.fntdata"/><Relationship Id="rId30" Type="http://schemas.openxmlformats.org/officeDocument/2006/relationships/slide" Target="slides/slide25.xml"/><Relationship Id="rId74" Type="http://schemas.openxmlformats.org/officeDocument/2006/relationships/font" Target="fonts/Roboto-bold.fntdata"/><Relationship Id="rId33" Type="http://schemas.openxmlformats.org/officeDocument/2006/relationships/slide" Target="slides/slide28.xml"/><Relationship Id="rId77" Type="http://schemas.openxmlformats.org/officeDocument/2006/relationships/font" Target="fonts/Tahoma-regular.fntdata"/><Relationship Id="rId32" Type="http://schemas.openxmlformats.org/officeDocument/2006/relationships/slide" Target="slides/slide27.xml"/><Relationship Id="rId76" Type="http://schemas.openxmlformats.org/officeDocument/2006/relationships/font" Target="fonts/Roboto-boldItalic.fntdata"/><Relationship Id="rId35" Type="http://schemas.openxmlformats.org/officeDocument/2006/relationships/slide" Target="slides/slide30.xml"/><Relationship Id="rId79" Type="http://customschemas.google.com/relationships/presentationmetadata" Target="metadata"/><Relationship Id="rId34" Type="http://schemas.openxmlformats.org/officeDocument/2006/relationships/slide" Target="slides/slide29.xml"/><Relationship Id="rId78" Type="http://schemas.openxmlformats.org/officeDocument/2006/relationships/font" Target="fonts/Tahoma-bold.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5b3acefcd6_3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5b3acefcd6_3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15b3acefcd6_3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5b3acefcd6_5_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5b3acefcd6_5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15b3acefcd6_5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5b3acefcd6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5b3acefcd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15b3acefcd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5b3acefcd6_3_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5b3acefcd6_3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15b3acefcd6_3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09" name="Google Shape;30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17" name="Google Shape;31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23" name="Google Shape;32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b3acefcd6_2_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b3acefcd6_2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15b3acefcd6_2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32" name="Google Shape;33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5b3acefcd6_3_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5b3acefcd6_3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15b3acefcd6_3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8" name="Google Shape;348;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7" name="Google Shape;357;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1" name="Google Shape;371;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 name="Google Shape;379;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6" name="Google Shape;386;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4" name="Google Shape;394;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 name="Google Shape;404;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5b3acefcd6_2_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5b3acefcd6_2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15b3acefcd6_2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2" name="Google Shape;412;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0" name="Google Shape;420;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8" name="Google Shape;428;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6" name="Google Shape;436;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3" name="Google Shape;443;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2" name="Google Shape;452;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5b3acefcd6_5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9" name="Google Shape;459;g15b3acefcd6_5_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5b3acefcd6_5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g15b3acefcd6_5_9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5b3acefcd6_5_1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g15b3acefcd6_5_17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5b3acefcd6_5_2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g15b3acefcd6_5_2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0" name="Google Shape;490;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5b3acefcd6_4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5b3acefcd6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g15b3acefcd6_4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5b3acefcd6_3_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5b3acefcd6_3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g15b3acefcd6_3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5" name="Google Shape;515;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2" name="Google Shape;522;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8" name="Google Shape;528;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5b3acefcd6_3_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5b3acefcd6_3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g15b3acefcd6_3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3" name="Google Shape;543;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1" name="Google Shape;551;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628f7c9172_2_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628f7c9172_2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g1628f7c9172_2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b3acefcd6_5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b3acefcd6_5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15b3acefcd6_5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5" name="Google Shape;565;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628f7c9172_1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628f7c9172_1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g1628f7c9172_1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628f7c9172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628f7c917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g1628f7c917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5b3acefcd6_5_3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g15b3acefcd6_5_3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5b3acefcd6_5_4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g15b3acefcd6_5_4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15b3acefcd6_5_5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g15b3acefcd6_5_50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628f7c9172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628f7c9172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g1628f7c9172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5b3acefcd6_2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15b3acefcd6_2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g15b3acefcd6_2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5b3acefcd6_3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5b3acefcd6_3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15b3acefcd6_3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52"/>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Arial"/>
              <a:buNone/>
              <a:defRPr sz="45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atin typeface="Arial"/>
                <a:ea typeface="Arial"/>
                <a:cs typeface="Arial"/>
                <a:sym typeface="Arial"/>
              </a:defRPr>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1" name="Google Shape;21;p5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5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p6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61"/>
          <p:cNvSpPr/>
          <p:nvPr>
            <p:ph idx="2" type="pic"/>
          </p:nvPr>
        </p:nvSpPr>
        <p:spPr>
          <a:xfrm>
            <a:off x="3887391" y="987426"/>
            <a:ext cx="4629150" cy="4873625"/>
          </a:xfrm>
          <a:prstGeom prst="rect">
            <a:avLst/>
          </a:prstGeom>
          <a:noFill/>
          <a:ln>
            <a:noFill/>
          </a:ln>
        </p:spPr>
      </p:sp>
      <p:sp>
        <p:nvSpPr>
          <p:cNvPr id="79" name="Google Shape;79;p61"/>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80" name="Google Shape;80;p6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6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6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6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62"/>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6" name="Google Shape;86;p6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6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6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63"/>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63"/>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2" name="Google Shape;92;p6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6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6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53"/>
          <p:cNvSpPr txBox="1"/>
          <p:nvPr>
            <p:ph type="title"/>
          </p:nvPr>
        </p:nvSpPr>
        <p:spPr>
          <a:xfrm>
            <a:off x="628650" y="136526"/>
            <a:ext cx="7886700" cy="54451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Font typeface="Tahoma"/>
              <a:buNone/>
              <a:defRPr sz="18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3"/>
          <p:cNvSpPr txBox="1"/>
          <p:nvPr>
            <p:ph idx="1" type="body"/>
          </p:nvPr>
        </p:nvSpPr>
        <p:spPr>
          <a:xfrm>
            <a:off x="628650" y="841829"/>
            <a:ext cx="7886700" cy="5335135"/>
          </a:xfrm>
          <a:prstGeom prst="rect">
            <a:avLst/>
          </a:prstGeom>
          <a:noFill/>
          <a:ln>
            <a:noFill/>
          </a:ln>
        </p:spPr>
        <p:txBody>
          <a:bodyPr anchorCtr="0" anchor="t" bIns="45700" lIns="91425" spcFirstLastPara="1" rIns="91425" wrap="square" tIns="45700">
            <a:normAutofit/>
          </a:bodyPr>
          <a:lstStyle>
            <a:lvl1pPr indent="-304800" lvl="0" marL="457200" algn="l">
              <a:lnSpc>
                <a:spcPct val="90000"/>
              </a:lnSpc>
              <a:spcBef>
                <a:spcPts val="750"/>
              </a:spcBef>
              <a:spcAft>
                <a:spcPts val="0"/>
              </a:spcAft>
              <a:buClr>
                <a:schemeClr val="dk1"/>
              </a:buClr>
              <a:buSzPts val="1200"/>
              <a:buChar char="•"/>
              <a:defRPr sz="1200">
                <a:latin typeface="Tahoma"/>
                <a:ea typeface="Tahoma"/>
                <a:cs typeface="Tahoma"/>
                <a:sym typeface="Tahoma"/>
              </a:defRPr>
            </a:lvl1pPr>
            <a:lvl2pPr indent="-304800" lvl="1" marL="914400" algn="l">
              <a:lnSpc>
                <a:spcPct val="90000"/>
              </a:lnSpc>
              <a:spcBef>
                <a:spcPts val="375"/>
              </a:spcBef>
              <a:spcAft>
                <a:spcPts val="0"/>
              </a:spcAft>
              <a:buClr>
                <a:schemeClr val="dk1"/>
              </a:buClr>
              <a:buSzPts val="1200"/>
              <a:buChar char="•"/>
              <a:defRPr sz="1200">
                <a:latin typeface="Tahoma"/>
                <a:ea typeface="Tahoma"/>
                <a:cs typeface="Tahoma"/>
                <a:sym typeface="Tahoma"/>
              </a:defRPr>
            </a:lvl2pPr>
            <a:lvl3pPr indent="-304800" lvl="2" marL="1371600" algn="l">
              <a:lnSpc>
                <a:spcPct val="90000"/>
              </a:lnSpc>
              <a:spcBef>
                <a:spcPts val="375"/>
              </a:spcBef>
              <a:spcAft>
                <a:spcPts val="0"/>
              </a:spcAft>
              <a:buClr>
                <a:schemeClr val="dk1"/>
              </a:buClr>
              <a:buSzPts val="1200"/>
              <a:buChar char="•"/>
              <a:defRPr sz="1200">
                <a:latin typeface="Tahoma"/>
                <a:ea typeface="Tahoma"/>
                <a:cs typeface="Tahoma"/>
                <a:sym typeface="Tahoma"/>
              </a:defRPr>
            </a:lvl3pPr>
            <a:lvl4pPr indent="-304800" lvl="3" marL="1828800" algn="l">
              <a:lnSpc>
                <a:spcPct val="90000"/>
              </a:lnSpc>
              <a:spcBef>
                <a:spcPts val="375"/>
              </a:spcBef>
              <a:spcAft>
                <a:spcPts val="0"/>
              </a:spcAft>
              <a:buClr>
                <a:schemeClr val="dk1"/>
              </a:buClr>
              <a:buSzPts val="1200"/>
              <a:buChar char="•"/>
              <a:defRPr sz="1200">
                <a:latin typeface="Tahoma"/>
                <a:ea typeface="Tahoma"/>
                <a:cs typeface="Tahoma"/>
                <a:sym typeface="Tahoma"/>
              </a:defRPr>
            </a:lvl4pPr>
            <a:lvl5pPr indent="-304800" lvl="4" marL="2286000" algn="l">
              <a:lnSpc>
                <a:spcPct val="90000"/>
              </a:lnSpc>
              <a:spcBef>
                <a:spcPts val="375"/>
              </a:spcBef>
              <a:spcAft>
                <a:spcPts val="0"/>
              </a:spcAft>
              <a:buClr>
                <a:schemeClr val="dk1"/>
              </a:buClr>
              <a:buSzPts val="1200"/>
              <a:buChar char="•"/>
              <a:defRPr sz="1200">
                <a:latin typeface="Tahoma"/>
                <a:ea typeface="Tahoma"/>
                <a:cs typeface="Tahoma"/>
                <a:sym typeface="Tahoma"/>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7" name="Google Shape;27;p5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0" name="Google Shape;30;p53"/>
          <p:cNvPicPr preferRelativeResize="0"/>
          <p:nvPr/>
        </p:nvPicPr>
        <p:blipFill rotWithShape="1">
          <a:blip r:embed="rId2">
            <a:alphaModFix/>
          </a:blip>
          <a:srcRect b="0" l="0" r="0" t="0"/>
          <a:stretch/>
        </p:blipFill>
        <p:spPr>
          <a:xfrm>
            <a:off x="0" y="1"/>
            <a:ext cx="446315" cy="752475"/>
          </a:xfrm>
          <a:prstGeom prst="rect">
            <a:avLst/>
          </a:prstGeom>
          <a:noFill/>
          <a:ln>
            <a:noFill/>
          </a:ln>
        </p:spPr>
      </p:pic>
      <p:sp>
        <p:nvSpPr>
          <p:cNvPr id="31" name="Google Shape;31;p53"/>
          <p:cNvSpPr/>
          <p:nvPr/>
        </p:nvSpPr>
        <p:spPr>
          <a:xfrm>
            <a:off x="1" y="3365954"/>
            <a:ext cx="446314" cy="3492046"/>
          </a:xfrm>
          <a:prstGeom prst="rect">
            <a:avLst/>
          </a:prstGeom>
          <a:solidFill>
            <a:srgbClr val="CA377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32" name="Google Shape;32;p53"/>
          <p:cNvSpPr/>
          <p:nvPr/>
        </p:nvSpPr>
        <p:spPr>
          <a:xfrm>
            <a:off x="0" y="841828"/>
            <a:ext cx="446315" cy="2434772"/>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54"/>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4"/>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36" name="Google Shape;36;p54"/>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54"/>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38" name="Google Shape;38;p54"/>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9" name="Google Shape;39;p5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2" name="Shape 42"/>
        <p:cNvGrpSpPr/>
        <p:nvPr/>
      </p:nvGrpSpPr>
      <p:grpSpPr>
        <a:xfrm>
          <a:off x="0" y="0"/>
          <a:ext cx="0" cy="0"/>
          <a:chOff x="0" y="0"/>
          <a:chExt cx="0" cy="0"/>
        </a:xfrm>
      </p:grpSpPr>
      <p:sp>
        <p:nvSpPr>
          <p:cNvPr id="43" name="Google Shape;43;p5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3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56"/>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6"/>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50" name="Google Shape;50;p5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5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7"/>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6" name="Google Shape;56;p57"/>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7" name="Google Shape;57;p5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5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5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5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5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5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5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p6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60"/>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72" name="Google Shape;72;p60"/>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73" name="Google Shape;73;p6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6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6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5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5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5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51"/>
          <p:cNvPicPr preferRelativeResize="0"/>
          <p:nvPr/>
        </p:nvPicPr>
        <p:blipFill rotWithShape="1">
          <a:blip r:embed="rId1">
            <a:alphaModFix/>
          </a:blip>
          <a:srcRect b="0" l="0" r="0" t="0"/>
          <a:stretch/>
        </p:blipFill>
        <p:spPr>
          <a:xfrm>
            <a:off x="0" y="1"/>
            <a:ext cx="446315" cy="752475"/>
          </a:xfrm>
          <a:prstGeom prst="rect">
            <a:avLst/>
          </a:prstGeom>
          <a:noFill/>
          <a:ln>
            <a:noFill/>
          </a:ln>
        </p:spPr>
      </p:pic>
      <p:sp>
        <p:nvSpPr>
          <p:cNvPr id="16" name="Google Shape;16;p51"/>
          <p:cNvSpPr/>
          <p:nvPr/>
        </p:nvSpPr>
        <p:spPr>
          <a:xfrm>
            <a:off x="0" y="841828"/>
            <a:ext cx="446315" cy="2434772"/>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17" name="Google Shape;17;p51"/>
          <p:cNvSpPr/>
          <p:nvPr/>
        </p:nvSpPr>
        <p:spPr>
          <a:xfrm>
            <a:off x="1" y="3365954"/>
            <a:ext cx="446314" cy="3492046"/>
          </a:xfrm>
          <a:prstGeom prst="rect">
            <a:avLst/>
          </a:prstGeom>
          <a:solidFill>
            <a:srgbClr val="CA377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jpg"/><Relationship Id="rId4" Type="http://schemas.openxmlformats.org/officeDocument/2006/relationships/image" Target="../media/image7.jpg"/><Relationship Id="rId5" Type="http://schemas.openxmlformats.org/officeDocument/2006/relationships/image" Target="../media/image16.jpg"/><Relationship Id="rId6"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7.jpg"/><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postgresqltutorial.com/install-postgresql/" TargetMode="External"/><Relationship Id="rId4" Type="http://schemas.openxmlformats.org/officeDocument/2006/relationships/hyperlink" Target="https://www.postgresqltutorial.com/install-postgresql-macos/" TargetMode="External"/><Relationship Id="rId5" Type="http://schemas.openxmlformats.org/officeDocument/2006/relationships/hyperlink" Target="https://www.postgresqltutorial.com/connect-to-postgresql-database/" TargetMode="External"/><Relationship Id="rId6" Type="http://schemas.openxmlformats.org/officeDocument/2006/relationships/image" Target="../media/image5.png"/><Relationship Id="rId7"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jp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6.png"/><Relationship Id="rId5"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8.png"/><Relationship Id="rId4" Type="http://schemas.openxmlformats.org/officeDocument/2006/relationships/image" Target="../media/image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7.png"/><Relationship Id="rId4" Type="http://schemas.openxmlformats.org/officeDocument/2006/relationships/image" Target="../media/image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1.jpg"/><Relationship Id="rId4" Type="http://schemas.openxmlformats.org/officeDocument/2006/relationships/image" Target="../media/image6.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2.jpg"/><Relationship Id="rId4" Type="http://schemas.openxmlformats.org/officeDocument/2006/relationships/image" Target="../media/image24.jpg"/><Relationship Id="rId5" Type="http://schemas.openxmlformats.org/officeDocument/2006/relationships/image" Target="../media/image6.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0.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postgresqltutorial.com/wp-content/uploads/2019/05/dvdrental.zip" TargetMode="External"/><Relationship Id="rId4" Type="http://schemas.openxmlformats.org/officeDocument/2006/relationships/hyperlink" Target="https://www.postgresqltutorial.com/load-postgresql-sample-database/" TargetMode="External"/><Relationship Id="rId5" Type="http://schemas.openxmlformats.org/officeDocument/2006/relationships/hyperlink" Target="https://www.postgresqltutorial.com/wp-content/uploads/2018/03/printable-postgresql-sample-database-diagram.pdf" TargetMode="External"/><Relationship Id="rId6" Type="http://schemas.openxmlformats.org/officeDocument/2006/relationships/hyperlink" Target="https://www.postgresqltutorial.com/postgresql-getting-started/load-postgresql-sample-database/" TargetMode="External"/><Relationship Id="rId7" Type="http://schemas.openxmlformats.org/officeDocument/2006/relationships/image" Target="../media/image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2.jpg"/><Relationship Id="rId4" Type="http://schemas.openxmlformats.org/officeDocument/2006/relationships/image" Target="../media/image6.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1.jpg"/><Relationship Id="rId4" Type="http://schemas.openxmlformats.org/officeDocument/2006/relationships/image" Target="../media/image6.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3.png"/><Relationship Id="rId4" Type="http://schemas.openxmlformats.org/officeDocument/2006/relationships/image" Target="../media/image6.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6.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8.png"/><Relationship Id="rId4" Type="http://schemas.openxmlformats.org/officeDocument/2006/relationships/image" Target="../media/image6.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6.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6.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9.png"/><Relationship Id="rId4" Type="http://schemas.openxmlformats.org/officeDocument/2006/relationships/image" Target="../media/image6.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s://www.postgresqltutorial.com/postgresql-subquery/" TargetMode="External"/><Relationship Id="rId4" Type="http://schemas.openxmlformats.org/officeDocument/2006/relationships/hyperlink" Target="https://www.postgresqltutorial.com/postgresql-select/" TargetMode="External"/><Relationship Id="rId5" Type="http://schemas.openxmlformats.org/officeDocument/2006/relationships/image" Target="../media/image6.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6.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5.png"/><Relationship Id="rId4" Type="http://schemas.openxmlformats.org/officeDocument/2006/relationships/image" Target="../media/image6.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6.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6.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6.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6.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6.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6.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6.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6.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6.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6.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6.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hyperlink" Target="https://www.postgresqltutorial.com/" TargetMode="External"/><Relationship Id="rId4" Type="http://schemas.openxmlformats.org/officeDocument/2006/relationships/hyperlink" Target="https://www.w3schools.com/sql/" TargetMode="External"/><Relationship Id="rId5" Type="http://schemas.openxmlformats.org/officeDocument/2006/relationships/hyperlink" Target="https://join.codecademy.com/learn/learn-sql/" TargetMode="External"/><Relationship Id="rId6" Type="http://schemas.openxmlformats.org/officeDocument/2006/relationships/hyperlink" Target="https://www.youtube.com/watch?v=C93Ed8b8Mhc" TargetMode="External"/><Relationship Id="rId7" Type="http://schemas.openxmlformats.org/officeDocument/2006/relationships/hyperlink" Target="https://www.youtube.com/watch?v=9jLjUIkp78Y" TargetMode="External"/><Relationship Id="rId8"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A3776"/>
              </a:buClr>
              <a:buSzPts val="4500"/>
              <a:buFont typeface="Arial"/>
              <a:buNone/>
            </a:pPr>
            <a:r>
              <a:rPr lang="en-US">
                <a:solidFill>
                  <a:srgbClr val="CA3776"/>
                </a:solidFill>
              </a:rPr>
              <a:t>SQL for DAML</a:t>
            </a:r>
            <a:endParaRPr/>
          </a:p>
        </p:txBody>
      </p:sp>
      <p:sp>
        <p:nvSpPr>
          <p:cNvPr id="100" name="Google Shape;100;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101" name="Google Shape;101;p1"/>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7"/>
          <p:cNvSpPr txBox="1"/>
          <p:nvPr>
            <p:ph type="title"/>
          </p:nvPr>
        </p:nvSpPr>
        <p:spPr>
          <a:xfrm>
            <a:off x="628650" y="136526"/>
            <a:ext cx="7886700" cy="5445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A3776"/>
              </a:buClr>
              <a:buSzPts val="1600"/>
              <a:buFont typeface="Tahoma"/>
              <a:buNone/>
            </a:pPr>
            <a:r>
              <a:rPr b="1" lang="en-US" sz="1600">
                <a:solidFill>
                  <a:srgbClr val="CA3776"/>
                </a:solidFill>
              </a:rPr>
              <a:t>Database Basics</a:t>
            </a:r>
            <a:endParaRPr/>
          </a:p>
        </p:txBody>
      </p:sp>
      <p:pic>
        <p:nvPicPr>
          <p:cNvPr descr="Table BAsics.JPG" id="178" name="Google Shape;178;p7"/>
          <p:cNvPicPr preferRelativeResize="0"/>
          <p:nvPr>
            <p:ph idx="1" type="body"/>
          </p:nvPr>
        </p:nvPicPr>
        <p:blipFill rotWithShape="1">
          <a:blip r:embed="rId3">
            <a:alphaModFix/>
          </a:blip>
          <a:srcRect b="0" l="0" r="3759" t="0"/>
          <a:stretch/>
        </p:blipFill>
        <p:spPr>
          <a:xfrm>
            <a:off x="916305" y="1066800"/>
            <a:ext cx="7311390" cy="4191000"/>
          </a:xfrm>
          <a:prstGeom prst="rect">
            <a:avLst/>
          </a:prstGeom>
          <a:noFill/>
          <a:ln cap="flat" cmpd="sng" w="38100">
            <a:solidFill>
              <a:srgbClr val="CA3776"/>
            </a:solidFill>
            <a:prstDash val="solid"/>
            <a:round/>
            <a:headEnd len="sm" w="sm" type="none"/>
            <a:tailEnd len="sm" w="sm" type="none"/>
          </a:ln>
        </p:spPr>
      </p:pic>
      <p:pic>
        <p:nvPicPr>
          <p:cNvPr id="179" name="Google Shape;179;p7"/>
          <p:cNvPicPr preferRelativeResize="0"/>
          <p:nvPr/>
        </p:nvPicPr>
        <p:blipFill>
          <a:blip r:embed="rId4">
            <a:alphaModFix/>
          </a:blip>
          <a:stretch>
            <a:fillRect/>
          </a:stretch>
        </p:blipFill>
        <p:spPr>
          <a:xfrm>
            <a:off x="0" y="0"/>
            <a:ext cx="452450" cy="841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8"/>
          <p:cNvSpPr txBox="1"/>
          <p:nvPr>
            <p:ph type="title"/>
          </p:nvPr>
        </p:nvSpPr>
        <p:spPr>
          <a:xfrm>
            <a:off x="628650" y="136526"/>
            <a:ext cx="7886700" cy="5445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A3776"/>
              </a:buClr>
              <a:buSzPts val="1600"/>
              <a:buFont typeface="Tahoma"/>
              <a:buNone/>
            </a:pPr>
            <a:r>
              <a:rPr b="1" lang="en-US" sz="1600">
                <a:solidFill>
                  <a:srgbClr val="CA3776"/>
                </a:solidFill>
              </a:rPr>
              <a:t>Data Types</a:t>
            </a:r>
            <a:endParaRPr/>
          </a:p>
        </p:txBody>
      </p:sp>
      <p:pic>
        <p:nvPicPr>
          <p:cNvPr descr="datatypes.JPG" id="185" name="Google Shape;185;p8"/>
          <p:cNvPicPr preferRelativeResize="0"/>
          <p:nvPr/>
        </p:nvPicPr>
        <p:blipFill rotWithShape="1">
          <a:blip r:embed="rId3">
            <a:alphaModFix/>
          </a:blip>
          <a:srcRect b="0" l="0" r="0" t="0"/>
          <a:stretch/>
        </p:blipFill>
        <p:spPr>
          <a:xfrm>
            <a:off x="685800" y="1227616"/>
            <a:ext cx="3684733" cy="1939333"/>
          </a:xfrm>
          <a:prstGeom prst="rect">
            <a:avLst/>
          </a:prstGeom>
          <a:noFill/>
          <a:ln>
            <a:noFill/>
          </a:ln>
        </p:spPr>
      </p:pic>
      <p:pic>
        <p:nvPicPr>
          <p:cNvPr descr="char.JPG" id="186" name="Google Shape;186;p8"/>
          <p:cNvPicPr preferRelativeResize="0"/>
          <p:nvPr/>
        </p:nvPicPr>
        <p:blipFill rotWithShape="1">
          <a:blip r:embed="rId4">
            <a:alphaModFix/>
          </a:blip>
          <a:srcRect b="0" l="0" r="0" t="0"/>
          <a:stretch/>
        </p:blipFill>
        <p:spPr>
          <a:xfrm>
            <a:off x="708805" y="3237795"/>
            <a:ext cx="3835763" cy="1516244"/>
          </a:xfrm>
          <a:prstGeom prst="rect">
            <a:avLst/>
          </a:prstGeom>
          <a:noFill/>
          <a:ln>
            <a:noFill/>
          </a:ln>
        </p:spPr>
      </p:pic>
      <p:pic>
        <p:nvPicPr>
          <p:cNvPr descr="date.JPG" id="187" name="Google Shape;187;p8"/>
          <p:cNvPicPr preferRelativeResize="0"/>
          <p:nvPr/>
        </p:nvPicPr>
        <p:blipFill rotWithShape="1">
          <a:blip r:embed="rId5">
            <a:alphaModFix/>
          </a:blip>
          <a:srcRect b="0" l="0" r="0" t="0"/>
          <a:stretch/>
        </p:blipFill>
        <p:spPr>
          <a:xfrm>
            <a:off x="652272" y="4824886"/>
            <a:ext cx="5257800" cy="1937084"/>
          </a:xfrm>
          <a:prstGeom prst="rect">
            <a:avLst/>
          </a:prstGeom>
          <a:noFill/>
          <a:ln>
            <a:noFill/>
          </a:ln>
        </p:spPr>
      </p:pic>
      <p:sp>
        <p:nvSpPr>
          <p:cNvPr id="188" name="Google Shape;188;p8"/>
          <p:cNvSpPr txBox="1"/>
          <p:nvPr/>
        </p:nvSpPr>
        <p:spPr>
          <a:xfrm>
            <a:off x="628650" y="580730"/>
            <a:ext cx="8362950" cy="60869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Every relational database vendor has its own maximum size limit for different data types, you don’t need to remember the limit. Idea is to have the knowledge of what data type to be used in a specific scenario.</a:t>
            </a:r>
            <a:endParaRPr b="0" i="0" sz="1400" u="none" cap="none" strike="noStrike">
              <a:solidFill>
                <a:srgbClr val="000000"/>
              </a:solidFill>
              <a:latin typeface="Arial"/>
              <a:ea typeface="Arial"/>
              <a:cs typeface="Arial"/>
              <a:sym typeface="Arial"/>
            </a:endParaRPr>
          </a:p>
        </p:txBody>
      </p:sp>
      <p:pic>
        <p:nvPicPr>
          <p:cNvPr id="189" name="Google Shape;189;p8"/>
          <p:cNvPicPr preferRelativeResize="0"/>
          <p:nvPr/>
        </p:nvPicPr>
        <p:blipFill>
          <a:blip r:embed="rId6">
            <a:alphaModFix/>
          </a:blip>
          <a:stretch>
            <a:fillRect/>
          </a:stretch>
        </p:blipFill>
        <p:spPr>
          <a:xfrm>
            <a:off x="0" y="0"/>
            <a:ext cx="452450" cy="841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9"/>
          <p:cNvSpPr txBox="1"/>
          <p:nvPr>
            <p:ph type="title"/>
          </p:nvPr>
        </p:nvSpPr>
        <p:spPr>
          <a:xfrm>
            <a:off x="628650" y="136526"/>
            <a:ext cx="7886700" cy="5445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A3776"/>
              </a:buClr>
              <a:buSzPts val="1600"/>
              <a:buFont typeface="Tahoma"/>
              <a:buNone/>
            </a:pPr>
            <a:r>
              <a:rPr b="1" lang="en-US" sz="1600">
                <a:solidFill>
                  <a:srgbClr val="CA3776"/>
                </a:solidFill>
              </a:rPr>
              <a:t>Creating table</a:t>
            </a:r>
            <a:endParaRPr/>
          </a:p>
        </p:txBody>
      </p:sp>
      <p:sp>
        <p:nvSpPr>
          <p:cNvPr id="195" name="Google Shape;195;p9"/>
          <p:cNvSpPr txBox="1"/>
          <p:nvPr>
            <p:ph idx="1" type="body"/>
          </p:nvPr>
        </p:nvSpPr>
        <p:spPr>
          <a:xfrm>
            <a:off x="685800" y="705423"/>
            <a:ext cx="7886700" cy="5335135"/>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200"/>
              <a:buNone/>
            </a:pPr>
            <a:r>
              <a:rPr lang="en-US"/>
              <a:t>The CREATE TABLE statement is used to create a new table in a database. SQL is not case sensitive.</a:t>
            </a:r>
            <a:endParaRPr/>
          </a:p>
          <a:p>
            <a:pPr indent="-171450" lvl="0" marL="171450" rtl="0" algn="l">
              <a:lnSpc>
                <a:spcPct val="150000"/>
              </a:lnSpc>
              <a:spcBef>
                <a:spcPts val="750"/>
              </a:spcBef>
              <a:spcAft>
                <a:spcPts val="0"/>
              </a:spcAft>
              <a:buClr>
                <a:schemeClr val="dk1"/>
              </a:buClr>
              <a:buSzPts val="1200"/>
              <a:buNone/>
            </a:pPr>
            <a:r>
              <a:rPr b="1" lang="en-US"/>
              <a:t>Syntax:</a:t>
            </a:r>
            <a:endParaRPr/>
          </a:p>
          <a:p>
            <a:pPr indent="0" lvl="1" marL="342900" rtl="0" algn="l">
              <a:lnSpc>
                <a:spcPct val="150000"/>
              </a:lnSpc>
              <a:spcBef>
                <a:spcPts val="375"/>
              </a:spcBef>
              <a:spcAft>
                <a:spcPts val="0"/>
              </a:spcAft>
              <a:buClr>
                <a:schemeClr val="dk1"/>
              </a:buClr>
              <a:buSzPts val="1200"/>
              <a:buNone/>
            </a:pPr>
            <a:r>
              <a:rPr lang="en-US"/>
              <a:t>CREATE TABLE </a:t>
            </a:r>
            <a:r>
              <a:rPr i="1" lang="en-US"/>
              <a:t>table_name </a:t>
            </a:r>
            <a:r>
              <a:rPr lang="en-US"/>
              <a:t>(</a:t>
            </a:r>
            <a:br>
              <a:rPr lang="en-US"/>
            </a:br>
            <a:r>
              <a:rPr i="1" lang="en-US"/>
              <a:t>    column1 datatype</a:t>
            </a:r>
            <a:r>
              <a:rPr lang="en-US"/>
              <a:t>,</a:t>
            </a:r>
            <a:br>
              <a:rPr lang="en-US"/>
            </a:br>
            <a:r>
              <a:rPr i="1" lang="en-US"/>
              <a:t>    column2 datatype</a:t>
            </a:r>
            <a:r>
              <a:rPr lang="en-US"/>
              <a:t>,</a:t>
            </a:r>
            <a:br>
              <a:rPr lang="en-US"/>
            </a:br>
            <a:r>
              <a:rPr i="1" lang="en-US"/>
              <a:t>    column3 datatype</a:t>
            </a:r>
            <a:r>
              <a:rPr lang="en-US"/>
              <a:t>,</a:t>
            </a:r>
            <a:br>
              <a:rPr lang="en-US"/>
            </a:br>
            <a:r>
              <a:rPr lang="en-US"/>
              <a:t>   ....</a:t>
            </a:r>
            <a:br>
              <a:rPr lang="en-US"/>
            </a:br>
            <a:r>
              <a:rPr lang="en-US"/>
              <a:t>);</a:t>
            </a:r>
            <a:endParaRPr/>
          </a:p>
          <a:p>
            <a:pPr indent="0" lvl="0" marL="0" rtl="0" algn="l">
              <a:lnSpc>
                <a:spcPct val="150000"/>
              </a:lnSpc>
              <a:spcBef>
                <a:spcPts val="750"/>
              </a:spcBef>
              <a:spcAft>
                <a:spcPts val="0"/>
              </a:spcAft>
              <a:buClr>
                <a:schemeClr val="dk1"/>
              </a:buClr>
              <a:buSzPts val="1200"/>
              <a:buNone/>
            </a:pPr>
            <a:r>
              <a:rPr b="1" lang="en-US"/>
              <a:t>Example:</a:t>
            </a:r>
            <a:endParaRPr/>
          </a:p>
          <a:p>
            <a:pPr indent="0" lvl="1" marL="342900" rtl="0" algn="l">
              <a:lnSpc>
                <a:spcPct val="150000"/>
              </a:lnSpc>
              <a:spcBef>
                <a:spcPts val="375"/>
              </a:spcBef>
              <a:spcAft>
                <a:spcPts val="0"/>
              </a:spcAft>
              <a:buClr>
                <a:schemeClr val="dk1"/>
              </a:buClr>
              <a:buSzPts val="1200"/>
              <a:buNone/>
            </a:pPr>
            <a:r>
              <a:rPr lang="en-US"/>
              <a:t>CREATE TABLE Persons (</a:t>
            </a:r>
            <a:br>
              <a:rPr lang="en-US"/>
            </a:br>
            <a:r>
              <a:rPr lang="en-US"/>
              <a:t>    PersonID int,</a:t>
            </a:r>
            <a:br>
              <a:rPr lang="en-US"/>
            </a:br>
            <a:r>
              <a:rPr lang="en-US"/>
              <a:t>    LastName varchar(255),</a:t>
            </a:r>
            <a:br>
              <a:rPr lang="en-US"/>
            </a:br>
            <a:r>
              <a:rPr lang="en-US"/>
              <a:t>    FirstName varchar(255),</a:t>
            </a:r>
            <a:br>
              <a:rPr lang="en-US"/>
            </a:br>
            <a:r>
              <a:rPr lang="en-US"/>
              <a:t>    Address varchar(255),</a:t>
            </a:r>
            <a:br>
              <a:rPr lang="en-US"/>
            </a:br>
            <a:r>
              <a:rPr lang="en-US"/>
              <a:t>    City varchar(255) </a:t>
            </a:r>
            <a:br>
              <a:rPr lang="en-US"/>
            </a:br>
            <a:r>
              <a:rPr lang="en-US"/>
              <a:t>);</a:t>
            </a:r>
            <a:endParaRPr/>
          </a:p>
        </p:txBody>
      </p:sp>
      <p:pic>
        <p:nvPicPr>
          <p:cNvPr id="196" name="Google Shape;196;p9"/>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0"/>
          <p:cNvSpPr txBox="1"/>
          <p:nvPr>
            <p:ph type="title"/>
          </p:nvPr>
        </p:nvSpPr>
        <p:spPr>
          <a:xfrm>
            <a:off x="628650" y="136526"/>
            <a:ext cx="7886700" cy="5445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A3776"/>
              </a:buClr>
              <a:buSzPts val="1600"/>
              <a:buFont typeface="Tahoma"/>
              <a:buNone/>
            </a:pPr>
            <a:r>
              <a:rPr b="1" lang="en-US" sz="1600">
                <a:solidFill>
                  <a:srgbClr val="CA3776"/>
                </a:solidFill>
              </a:rPr>
              <a:t>Insert Into Statement</a:t>
            </a:r>
            <a:endParaRPr/>
          </a:p>
        </p:txBody>
      </p:sp>
      <p:sp>
        <p:nvSpPr>
          <p:cNvPr id="202" name="Google Shape;202;p10"/>
          <p:cNvSpPr txBox="1"/>
          <p:nvPr>
            <p:ph idx="1" type="body"/>
          </p:nvPr>
        </p:nvSpPr>
        <p:spPr>
          <a:xfrm>
            <a:off x="685800" y="681039"/>
            <a:ext cx="7886700" cy="2062161"/>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200"/>
              <a:buNone/>
            </a:pPr>
            <a:r>
              <a:rPr b="1" lang="en-US"/>
              <a:t>Syntax:</a:t>
            </a:r>
            <a:endParaRPr/>
          </a:p>
          <a:p>
            <a:pPr indent="0" lvl="1" marL="342900" rtl="0" algn="l">
              <a:lnSpc>
                <a:spcPct val="150000"/>
              </a:lnSpc>
              <a:spcBef>
                <a:spcPts val="375"/>
              </a:spcBef>
              <a:spcAft>
                <a:spcPts val="0"/>
              </a:spcAft>
              <a:buClr>
                <a:schemeClr val="dk1"/>
              </a:buClr>
              <a:buSzPts val="1200"/>
              <a:buNone/>
            </a:pPr>
            <a:r>
              <a:rPr lang="en-US"/>
              <a:t>INSERT INTO </a:t>
            </a:r>
            <a:r>
              <a:rPr i="1" lang="en-US"/>
              <a:t>table_name</a:t>
            </a:r>
            <a:r>
              <a:rPr lang="en-US"/>
              <a:t> (</a:t>
            </a:r>
            <a:r>
              <a:rPr i="1" lang="en-US"/>
              <a:t>column1</a:t>
            </a:r>
            <a:r>
              <a:rPr lang="en-US"/>
              <a:t>,</a:t>
            </a:r>
            <a:r>
              <a:rPr i="1" lang="en-US"/>
              <a:t> column2</a:t>
            </a:r>
            <a:r>
              <a:rPr lang="en-US"/>
              <a:t>,</a:t>
            </a:r>
            <a:r>
              <a:rPr i="1" lang="en-US"/>
              <a:t> column3</a:t>
            </a:r>
            <a:r>
              <a:rPr lang="en-US"/>
              <a:t>, ...)</a:t>
            </a:r>
            <a:br>
              <a:rPr lang="en-US"/>
            </a:br>
            <a:r>
              <a:rPr lang="en-US"/>
              <a:t>VALUES (</a:t>
            </a:r>
            <a:r>
              <a:rPr i="1" lang="en-US"/>
              <a:t>value1</a:t>
            </a:r>
            <a:r>
              <a:rPr lang="en-US"/>
              <a:t>,</a:t>
            </a:r>
            <a:r>
              <a:rPr i="1" lang="en-US"/>
              <a:t> value2</a:t>
            </a:r>
            <a:r>
              <a:rPr lang="en-US"/>
              <a:t>,</a:t>
            </a:r>
            <a:r>
              <a:rPr i="1" lang="en-US"/>
              <a:t> value3</a:t>
            </a:r>
            <a:r>
              <a:rPr lang="en-US"/>
              <a:t>, ...);</a:t>
            </a:r>
            <a:endParaRPr/>
          </a:p>
          <a:p>
            <a:pPr indent="0" lvl="0" marL="0" rtl="0" algn="l">
              <a:lnSpc>
                <a:spcPct val="150000"/>
              </a:lnSpc>
              <a:spcBef>
                <a:spcPts val="750"/>
              </a:spcBef>
              <a:spcAft>
                <a:spcPts val="0"/>
              </a:spcAft>
              <a:buClr>
                <a:schemeClr val="dk1"/>
              </a:buClr>
              <a:buSzPts val="1200"/>
              <a:buNone/>
            </a:pPr>
            <a:r>
              <a:rPr b="1" lang="en-US"/>
              <a:t>Example:</a:t>
            </a:r>
            <a:endParaRPr/>
          </a:p>
          <a:p>
            <a:pPr indent="0" lvl="1" marL="342900" rtl="0" algn="l">
              <a:lnSpc>
                <a:spcPct val="150000"/>
              </a:lnSpc>
              <a:spcBef>
                <a:spcPts val="375"/>
              </a:spcBef>
              <a:spcAft>
                <a:spcPts val="0"/>
              </a:spcAft>
              <a:buClr>
                <a:schemeClr val="dk1"/>
              </a:buClr>
              <a:buSzPts val="1200"/>
              <a:buNone/>
            </a:pPr>
            <a:r>
              <a:rPr lang="en-US"/>
              <a:t>INSERT INTO Customers (CustomerName, ContactName, Address, City, PostalCode, Country)</a:t>
            </a:r>
            <a:br>
              <a:rPr lang="en-US"/>
            </a:br>
            <a:r>
              <a:rPr lang="en-US"/>
              <a:t>VALUES ('Cardinal', 'Tom B. Erichsen', 'Skagen 21', 'Stavanger', '4006', 'Norway');</a:t>
            </a:r>
            <a:endParaRPr/>
          </a:p>
          <a:p>
            <a:pPr indent="-95250" lvl="0" marL="171450" rtl="0" algn="l">
              <a:lnSpc>
                <a:spcPct val="90000"/>
              </a:lnSpc>
              <a:spcBef>
                <a:spcPts val="750"/>
              </a:spcBef>
              <a:spcAft>
                <a:spcPts val="0"/>
              </a:spcAft>
              <a:buClr>
                <a:schemeClr val="dk1"/>
              </a:buClr>
              <a:buSzPts val="1200"/>
              <a:buNone/>
            </a:pPr>
            <a:r>
              <a:t/>
            </a:r>
            <a:endParaRPr/>
          </a:p>
        </p:txBody>
      </p:sp>
      <p:sp>
        <p:nvSpPr>
          <p:cNvPr id="203" name="Google Shape;203;p10"/>
          <p:cNvSpPr txBox="1"/>
          <p:nvPr/>
        </p:nvSpPr>
        <p:spPr>
          <a:xfrm>
            <a:off x="698000" y="3214700"/>
            <a:ext cx="8305800" cy="3576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lang="en-US" sz="1600">
                <a:solidFill>
                  <a:srgbClr val="CA3776"/>
                </a:solidFill>
                <a:latin typeface="Tahoma"/>
                <a:ea typeface="Tahoma"/>
                <a:cs typeface="Tahoma"/>
                <a:sym typeface="Tahoma"/>
              </a:rPr>
              <a:t>SQL UPDATE Statement</a:t>
            </a:r>
            <a:endParaRPr b="1" sz="1600">
              <a:solidFill>
                <a:srgbClr val="CA3776"/>
              </a:solidFill>
              <a:latin typeface="Tahoma"/>
              <a:ea typeface="Tahoma"/>
              <a:cs typeface="Tahoma"/>
              <a:sym typeface="Tahoma"/>
            </a:endParaRPr>
          </a:p>
          <a:p>
            <a:pPr indent="0" lvl="0" marL="0" rtl="0" algn="l">
              <a:lnSpc>
                <a:spcPct val="90000"/>
              </a:lnSpc>
              <a:spcBef>
                <a:spcPts val="0"/>
              </a:spcBef>
              <a:spcAft>
                <a:spcPts val="0"/>
              </a:spcAft>
              <a:buClr>
                <a:srgbClr val="CA3776"/>
              </a:buClr>
              <a:buSzPts val="1600"/>
              <a:buFont typeface="Tahoma"/>
              <a:buNone/>
            </a:pPr>
            <a:r>
              <a:t/>
            </a:r>
            <a:endParaRPr b="1" sz="1600">
              <a:solidFill>
                <a:srgbClr val="CA3776"/>
              </a:solidFill>
              <a:latin typeface="Tahoma"/>
              <a:ea typeface="Tahoma"/>
              <a:cs typeface="Tahoma"/>
              <a:sym typeface="Tahoma"/>
            </a:endParaRPr>
          </a:p>
          <a:p>
            <a:pPr indent="-171450" lvl="0" marL="171450" rtl="0" algn="l">
              <a:lnSpc>
                <a:spcPct val="150000"/>
              </a:lnSpc>
              <a:spcBef>
                <a:spcPts val="0"/>
              </a:spcBef>
              <a:spcAft>
                <a:spcPts val="0"/>
              </a:spcAft>
              <a:buClr>
                <a:schemeClr val="dk1"/>
              </a:buClr>
              <a:buSzPts val="1200"/>
              <a:buFont typeface="Arial"/>
              <a:buNone/>
            </a:pPr>
            <a:r>
              <a:rPr lang="en-US" sz="1200">
                <a:solidFill>
                  <a:schemeClr val="dk1"/>
                </a:solidFill>
                <a:latin typeface="Tahoma"/>
                <a:ea typeface="Tahoma"/>
                <a:cs typeface="Tahoma"/>
                <a:sym typeface="Tahoma"/>
              </a:rPr>
              <a:t> </a:t>
            </a:r>
            <a:r>
              <a:rPr lang="en-US" sz="1200">
                <a:solidFill>
                  <a:schemeClr val="dk1"/>
                </a:solidFill>
                <a:latin typeface="Tahoma"/>
                <a:ea typeface="Tahoma"/>
                <a:cs typeface="Tahoma"/>
                <a:sym typeface="Tahoma"/>
              </a:rPr>
              <a:t>The UPDATE statement is used to modify the existing records in a table</a:t>
            </a:r>
            <a:endParaRPr sz="1200">
              <a:solidFill>
                <a:schemeClr val="dk1"/>
              </a:solidFill>
              <a:latin typeface="Tahoma"/>
              <a:ea typeface="Tahoma"/>
              <a:cs typeface="Tahoma"/>
              <a:sym typeface="Tahoma"/>
            </a:endParaRPr>
          </a:p>
          <a:p>
            <a:pPr indent="-171450" lvl="0" marL="171450" rtl="0" algn="l">
              <a:lnSpc>
                <a:spcPct val="150000"/>
              </a:lnSpc>
              <a:spcBef>
                <a:spcPts val="750"/>
              </a:spcBef>
              <a:spcAft>
                <a:spcPts val="0"/>
              </a:spcAft>
              <a:buClr>
                <a:schemeClr val="dk1"/>
              </a:buClr>
              <a:buSzPts val="1350"/>
              <a:buFont typeface="Arial"/>
              <a:buNone/>
            </a:pPr>
            <a:r>
              <a:rPr b="1" lang="en-US" sz="1350">
                <a:solidFill>
                  <a:schemeClr val="dk1"/>
                </a:solidFill>
                <a:latin typeface="Tahoma"/>
                <a:ea typeface="Tahoma"/>
                <a:cs typeface="Tahoma"/>
                <a:sym typeface="Tahoma"/>
              </a:rPr>
              <a:t> Syntax:</a:t>
            </a:r>
            <a:endParaRPr sz="1200">
              <a:solidFill>
                <a:schemeClr val="dk1"/>
              </a:solidFill>
              <a:latin typeface="Tahoma"/>
              <a:ea typeface="Tahoma"/>
              <a:cs typeface="Tahoma"/>
              <a:sym typeface="Tahoma"/>
            </a:endParaRPr>
          </a:p>
          <a:p>
            <a:pPr indent="-171450" lvl="1" marL="514350" rtl="0" algn="l">
              <a:lnSpc>
                <a:spcPct val="150000"/>
              </a:lnSpc>
              <a:spcBef>
                <a:spcPts val="375"/>
              </a:spcBef>
              <a:spcAft>
                <a:spcPts val="0"/>
              </a:spcAft>
              <a:buClr>
                <a:schemeClr val="dk1"/>
              </a:buClr>
              <a:buSzPts val="1350"/>
              <a:buFont typeface="Arial"/>
              <a:buNone/>
            </a:pPr>
            <a:r>
              <a:rPr lang="en-US" sz="1350">
                <a:solidFill>
                  <a:schemeClr val="dk1"/>
                </a:solidFill>
                <a:latin typeface="Tahoma"/>
                <a:ea typeface="Tahoma"/>
                <a:cs typeface="Tahoma"/>
                <a:sym typeface="Tahoma"/>
              </a:rPr>
              <a:t>UPDATE </a:t>
            </a:r>
            <a:r>
              <a:rPr i="1" lang="en-US" sz="1350">
                <a:solidFill>
                  <a:schemeClr val="dk1"/>
                </a:solidFill>
                <a:latin typeface="Tahoma"/>
                <a:ea typeface="Tahoma"/>
                <a:cs typeface="Tahoma"/>
                <a:sym typeface="Tahoma"/>
              </a:rPr>
              <a:t>table_name</a:t>
            </a:r>
            <a:br>
              <a:rPr lang="en-US" sz="1350">
                <a:solidFill>
                  <a:schemeClr val="dk1"/>
                </a:solidFill>
                <a:latin typeface="Tahoma"/>
                <a:ea typeface="Tahoma"/>
                <a:cs typeface="Tahoma"/>
                <a:sym typeface="Tahoma"/>
              </a:rPr>
            </a:br>
            <a:r>
              <a:rPr lang="en-US" sz="1350">
                <a:solidFill>
                  <a:schemeClr val="dk1"/>
                </a:solidFill>
                <a:latin typeface="Tahoma"/>
                <a:ea typeface="Tahoma"/>
                <a:cs typeface="Tahoma"/>
                <a:sym typeface="Tahoma"/>
              </a:rPr>
              <a:t>SET </a:t>
            </a:r>
            <a:r>
              <a:rPr i="1" lang="en-US" sz="1350">
                <a:solidFill>
                  <a:schemeClr val="dk1"/>
                </a:solidFill>
                <a:latin typeface="Tahoma"/>
                <a:ea typeface="Tahoma"/>
                <a:cs typeface="Tahoma"/>
                <a:sym typeface="Tahoma"/>
              </a:rPr>
              <a:t>column1 </a:t>
            </a:r>
            <a:r>
              <a:rPr lang="en-US" sz="1350">
                <a:solidFill>
                  <a:schemeClr val="dk1"/>
                </a:solidFill>
                <a:latin typeface="Tahoma"/>
                <a:ea typeface="Tahoma"/>
                <a:cs typeface="Tahoma"/>
                <a:sym typeface="Tahoma"/>
              </a:rPr>
              <a:t>=</a:t>
            </a:r>
            <a:r>
              <a:rPr i="1" lang="en-US" sz="1350">
                <a:solidFill>
                  <a:schemeClr val="dk1"/>
                </a:solidFill>
                <a:latin typeface="Tahoma"/>
                <a:ea typeface="Tahoma"/>
                <a:cs typeface="Tahoma"/>
                <a:sym typeface="Tahoma"/>
              </a:rPr>
              <a:t> value1</a:t>
            </a:r>
            <a:r>
              <a:rPr lang="en-US" sz="1350">
                <a:solidFill>
                  <a:schemeClr val="dk1"/>
                </a:solidFill>
                <a:latin typeface="Tahoma"/>
                <a:ea typeface="Tahoma"/>
                <a:cs typeface="Tahoma"/>
                <a:sym typeface="Tahoma"/>
              </a:rPr>
              <a:t>,</a:t>
            </a:r>
            <a:r>
              <a:rPr i="1" lang="en-US" sz="1350">
                <a:solidFill>
                  <a:schemeClr val="dk1"/>
                </a:solidFill>
                <a:latin typeface="Tahoma"/>
                <a:ea typeface="Tahoma"/>
                <a:cs typeface="Tahoma"/>
                <a:sym typeface="Tahoma"/>
              </a:rPr>
              <a:t> column2 </a:t>
            </a:r>
            <a:r>
              <a:rPr lang="en-US" sz="1350">
                <a:solidFill>
                  <a:schemeClr val="dk1"/>
                </a:solidFill>
                <a:latin typeface="Tahoma"/>
                <a:ea typeface="Tahoma"/>
                <a:cs typeface="Tahoma"/>
                <a:sym typeface="Tahoma"/>
              </a:rPr>
              <a:t>=</a:t>
            </a:r>
            <a:r>
              <a:rPr i="1" lang="en-US" sz="1350">
                <a:solidFill>
                  <a:schemeClr val="dk1"/>
                </a:solidFill>
                <a:latin typeface="Tahoma"/>
                <a:ea typeface="Tahoma"/>
                <a:cs typeface="Tahoma"/>
                <a:sym typeface="Tahoma"/>
              </a:rPr>
              <a:t> value2</a:t>
            </a:r>
            <a:r>
              <a:rPr lang="en-US" sz="1350">
                <a:solidFill>
                  <a:schemeClr val="dk1"/>
                </a:solidFill>
                <a:latin typeface="Tahoma"/>
                <a:ea typeface="Tahoma"/>
                <a:cs typeface="Tahoma"/>
                <a:sym typeface="Tahoma"/>
              </a:rPr>
              <a:t>, ...</a:t>
            </a:r>
            <a:br>
              <a:rPr lang="en-US" sz="1350">
                <a:solidFill>
                  <a:schemeClr val="dk1"/>
                </a:solidFill>
                <a:latin typeface="Tahoma"/>
                <a:ea typeface="Tahoma"/>
                <a:cs typeface="Tahoma"/>
                <a:sym typeface="Tahoma"/>
              </a:rPr>
            </a:br>
            <a:r>
              <a:rPr lang="en-US" sz="1350">
                <a:solidFill>
                  <a:schemeClr val="dk1"/>
                </a:solidFill>
                <a:latin typeface="Tahoma"/>
                <a:ea typeface="Tahoma"/>
                <a:cs typeface="Tahoma"/>
                <a:sym typeface="Tahoma"/>
              </a:rPr>
              <a:t>WHERE </a:t>
            </a:r>
            <a:r>
              <a:rPr i="1" lang="en-US" sz="1350">
                <a:solidFill>
                  <a:schemeClr val="dk1"/>
                </a:solidFill>
                <a:latin typeface="Tahoma"/>
                <a:ea typeface="Tahoma"/>
                <a:cs typeface="Tahoma"/>
                <a:sym typeface="Tahoma"/>
              </a:rPr>
              <a:t>condition</a:t>
            </a:r>
            <a:r>
              <a:rPr lang="en-US" sz="1350">
                <a:solidFill>
                  <a:schemeClr val="dk1"/>
                </a:solidFill>
                <a:latin typeface="Tahoma"/>
                <a:ea typeface="Tahoma"/>
                <a:cs typeface="Tahoma"/>
                <a:sym typeface="Tahoma"/>
              </a:rPr>
              <a:t>;</a:t>
            </a:r>
            <a:endParaRPr sz="1200">
              <a:solidFill>
                <a:schemeClr val="dk1"/>
              </a:solidFill>
              <a:latin typeface="Tahoma"/>
              <a:ea typeface="Tahoma"/>
              <a:cs typeface="Tahoma"/>
              <a:sym typeface="Tahoma"/>
            </a:endParaRPr>
          </a:p>
          <a:p>
            <a:pPr indent="-171450" lvl="0" marL="171450" rtl="0" algn="l">
              <a:lnSpc>
                <a:spcPct val="150000"/>
              </a:lnSpc>
              <a:spcBef>
                <a:spcPts val="750"/>
              </a:spcBef>
              <a:spcAft>
                <a:spcPts val="0"/>
              </a:spcAft>
              <a:buClr>
                <a:schemeClr val="dk1"/>
              </a:buClr>
              <a:buSzPts val="1350"/>
              <a:buFont typeface="Arial"/>
              <a:buNone/>
            </a:pPr>
            <a:r>
              <a:rPr b="1" lang="en-US" sz="1350">
                <a:solidFill>
                  <a:schemeClr val="dk1"/>
                </a:solidFill>
                <a:latin typeface="Tahoma"/>
                <a:ea typeface="Tahoma"/>
                <a:cs typeface="Tahoma"/>
                <a:sym typeface="Tahoma"/>
              </a:rPr>
              <a:t> Example:</a:t>
            </a:r>
            <a:endParaRPr sz="1200">
              <a:solidFill>
                <a:schemeClr val="dk1"/>
              </a:solidFill>
              <a:latin typeface="Tahoma"/>
              <a:ea typeface="Tahoma"/>
              <a:cs typeface="Tahoma"/>
              <a:sym typeface="Tahoma"/>
            </a:endParaRPr>
          </a:p>
          <a:p>
            <a:pPr indent="-171450" lvl="1" marL="514350" rtl="0" algn="l">
              <a:lnSpc>
                <a:spcPct val="150000"/>
              </a:lnSpc>
              <a:spcBef>
                <a:spcPts val="375"/>
              </a:spcBef>
              <a:spcAft>
                <a:spcPts val="0"/>
              </a:spcAft>
              <a:buClr>
                <a:schemeClr val="dk1"/>
              </a:buClr>
              <a:buSzPts val="1350"/>
              <a:buFont typeface="Arial"/>
              <a:buNone/>
            </a:pPr>
            <a:r>
              <a:rPr lang="en-US" sz="1350">
                <a:solidFill>
                  <a:schemeClr val="dk1"/>
                </a:solidFill>
                <a:latin typeface="Tahoma"/>
                <a:ea typeface="Tahoma"/>
                <a:cs typeface="Tahoma"/>
                <a:sym typeface="Tahoma"/>
              </a:rPr>
              <a:t>UPDATE Customers</a:t>
            </a:r>
            <a:br>
              <a:rPr lang="en-US" sz="1350">
                <a:solidFill>
                  <a:schemeClr val="dk1"/>
                </a:solidFill>
                <a:latin typeface="Tahoma"/>
                <a:ea typeface="Tahoma"/>
                <a:cs typeface="Tahoma"/>
                <a:sym typeface="Tahoma"/>
              </a:rPr>
            </a:br>
            <a:r>
              <a:rPr lang="en-US" sz="1350">
                <a:solidFill>
                  <a:schemeClr val="dk1"/>
                </a:solidFill>
                <a:latin typeface="Tahoma"/>
                <a:ea typeface="Tahoma"/>
                <a:cs typeface="Tahoma"/>
                <a:sym typeface="Tahoma"/>
              </a:rPr>
              <a:t>SET ContactName = 'Alfred Schmidt', City= 'Frankfurt'</a:t>
            </a:r>
            <a:br>
              <a:rPr lang="en-US" sz="1350">
                <a:solidFill>
                  <a:schemeClr val="dk1"/>
                </a:solidFill>
                <a:latin typeface="Tahoma"/>
                <a:ea typeface="Tahoma"/>
                <a:cs typeface="Tahoma"/>
                <a:sym typeface="Tahoma"/>
              </a:rPr>
            </a:br>
            <a:r>
              <a:rPr lang="en-US" sz="1350">
                <a:solidFill>
                  <a:schemeClr val="dk1"/>
                </a:solidFill>
                <a:latin typeface="Tahoma"/>
                <a:ea typeface="Tahoma"/>
                <a:cs typeface="Tahoma"/>
                <a:sym typeface="Tahoma"/>
              </a:rPr>
              <a:t>WHERE CustomerID = 1; </a:t>
            </a:r>
            <a:endParaRPr sz="1200">
              <a:solidFill>
                <a:schemeClr val="dk1"/>
              </a:solidFill>
              <a:latin typeface="Tahoma"/>
              <a:ea typeface="Tahoma"/>
              <a:cs typeface="Tahoma"/>
              <a:sym typeface="Tahoma"/>
            </a:endParaRPr>
          </a:p>
        </p:txBody>
      </p:sp>
      <p:pic>
        <p:nvPicPr>
          <p:cNvPr id="204" name="Google Shape;204;p10"/>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2"/>
          <p:cNvSpPr txBox="1"/>
          <p:nvPr>
            <p:ph type="title"/>
          </p:nvPr>
        </p:nvSpPr>
        <p:spPr>
          <a:xfrm>
            <a:off x="533400" y="136523"/>
            <a:ext cx="7886700" cy="5445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A3776"/>
              </a:buClr>
              <a:buSzPts val="1600"/>
              <a:buFont typeface="Tahoma"/>
              <a:buNone/>
            </a:pPr>
            <a:r>
              <a:rPr b="1" lang="en-US" sz="1600">
                <a:solidFill>
                  <a:srgbClr val="CA3776"/>
                </a:solidFill>
              </a:rPr>
              <a:t>SQL DELETE Statement</a:t>
            </a:r>
            <a:endParaRPr/>
          </a:p>
        </p:txBody>
      </p:sp>
      <p:sp>
        <p:nvSpPr>
          <p:cNvPr id="210" name="Google Shape;210;p12"/>
          <p:cNvSpPr txBox="1"/>
          <p:nvPr>
            <p:ph idx="1" type="body"/>
          </p:nvPr>
        </p:nvSpPr>
        <p:spPr>
          <a:xfrm>
            <a:off x="628650" y="681036"/>
            <a:ext cx="7886700" cy="5335135"/>
          </a:xfrm>
          <a:prstGeom prst="rect">
            <a:avLst/>
          </a:prstGeom>
          <a:noFill/>
          <a:ln>
            <a:noFill/>
          </a:ln>
        </p:spPr>
        <p:txBody>
          <a:bodyPr anchorCtr="0" anchor="t" bIns="45700" lIns="91425" spcFirstLastPara="1" rIns="91425" wrap="square" tIns="45700">
            <a:normAutofit/>
          </a:bodyPr>
          <a:lstStyle/>
          <a:p>
            <a:pPr indent="-171450" lvl="0" marL="171450" rtl="0" algn="l">
              <a:lnSpc>
                <a:spcPct val="150000"/>
              </a:lnSpc>
              <a:spcBef>
                <a:spcPts val="0"/>
              </a:spcBef>
              <a:spcAft>
                <a:spcPts val="0"/>
              </a:spcAft>
              <a:buClr>
                <a:schemeClr val="dk1"/>
              </a:buClr>
              <a:buSzPts val="1200"/>
              <a:buNone/>
            </a:pPr>
            <a:r>
              <a:rPr lang="en-US"/>
              <a:t>The DELETE statement is used to delete existing records in a table.</a:t>
            </a:r>
            <a:endParaRPr/>
          </a:p>
          <a:p>
            <a:pPr indent="-171450" lvl="0" marL="171450" rtl="0" algn="l">
              <a:lnSpc>
                <a:spcPct val="150000"/>
              </a:lnSpc>
              <a:spcBef>
                <a:spcPts val="750"/>
              </a:spcBef>
              <a:spcAft>
                <a:spcPts val="0"/>
              </a:spcAft>
              <a:buClr>
                <a:schemeClr val="dk1"/>
              </a:buClr>
              <a:buSzPts val="1200"/>
              <a:buNone/>
            </a:pPr>
            <a:r>
              <a:rPr b="1" lang="en-US"/>
              <a:t>Syntax:</a:t>
            </a:r>
            <a:endParaRPr/>
          </a:p>
          <a:p>
            <a:pPr indent="-171450" lvl="1" marL="514350" rtl="0" algn="l">
              <a:lnSpc>
                <a:spcPct val="150000"/>
              </a:lnSpc>
              <a:spcBef>
                <a:spcPts val="375"/>
              </a:spcBef>
              <a:spcAft>
                <a:spcPts val="0"/>
              </a:spcAft>
              <a:buClr>
                <a:schemeClr val="dk1"/>
              </a:buClr>
              <a:buSzPts val="1200"/>
              <a:buNone/>
            </a:pPr>
            <a:r>
              <a:rPr lang="en-US"/>
              <a:t>DELETE FROM </a:t>
            </a:r>
            <a:r>
              <a:rPr i="1" lang="en-US"/>
              <a:t>table_name </a:t>
            </a:r>
            <a:r>
              <a:rPr lang="en-US"/>
              <a:t>WHERE </a:t>
            </a:r>
            <a:r>
              <a:rPr i="1" lang="en-US"/>
              <a:t>condition</a:t>
            </a:r>
            <a:r>
              <a:rPr lang="en-US"/>
              <a:t>;</a:t>
            </a:r>
            <a:endParaRPr/>
          </a:p>
          <a:p>
            <a:pPr indent="-171450" lvl="0" marL="171450" rtl="0" algn="l">
              <a:lnSpc>
                <a:spcPct val="150000"/>
              </a:lnSpc>
              <a:spcBef>
                <a:spcPts val="750"/>
              </a:spcBef>
              <a:spcAft>
                <a:spcPts val="0"/>
              </a:spcAft>
              <a:buClr>
                <a:schemeClr val="dk1"/>
              </a:buClr>
              <a:buSzPts val="1200"/>
              <a:buNone/>
            </a:pPr>
            <a:r>
              <a:rPr b="1" lang="en-US"/>
              <a:t>Example:</a:t>
            </a:r>
            <a:endParaRPr/>
          </a:p>
          <a:p>
            <a:pPr indent="-171450" lvl="1" marL="514350" rtl="0" algn="l">
              <a:lnSpc>
                <a:spcPct val="150000"/>
              </a:lnSpc>
              <a:spcBef>
                <a:spcPts val="375"/>
              </a:spcBef>
              <a:spcAft>
                <a:spcPts val="0"/>
              </a:spcAft>
              <a:buClr>
                <a:schemeClr val="dk1"/>
              </a:buClr>
              <a:buSzPts val="1200"/>
              <a:buNone/>
            </a:pPr>
            <a:r>
              <a:rPr lang="en-US"/>
              <a:t>The following SQL statement deletes the customer "Alfreds Futterkiste" from the "Customers" table:</a:t>
            </a:r>
            <a:endParaRPr/>
          </a:p>
          <a:p>
            <a:pPr indent="-171450" lvl="1" marL="514350" rtl="0" algn="l">
              <a:lnSpc>
                <a:spcPct val="150000"/>
              </a:lnSpc>
              <a:spcBef>
                <a:spcPts val="375"/>
              </a:spcBef>
              <a:spcAft>
                <a:spcPts val="0"/>
              </a:spcAft>
              <a:buClr>
                <a:schemeClr val="dk1"/>
              </a:buClr>
              <a:buSzPts val="1200"/>
              <a:buNone/>
            </a:pPr>
            <a:r>
              <a:rPr lang="en-US"/>
              <a:t>DELETE FROM Customers </a:t>
            </a:r>
            <a:endParaRPr/>
          </a:p>
          <a:p>
            <a:pPr indent="-171450" lvl="1" marL="514350" rtl="0" algn="l">
              <a:lnSpc>
                <a:spcPct val="150000"/>
              </a:lnSpc>
              <a:spcBef>
                <a:spcPts val="375"/>
              </a:spcBef>
              <a:spcAft>
                <a:spcPts val="0"/>
              </a:spcAft>
              <a:buClr>
                <a:schemeClr val="dk1"/>
              </a:buClr>
              <a:buSzPts val="1200"/>
              <a:buNone/>
            </a:pPr>
            <a:r>
              <a:rPr lang="en-US"/>
              <a:t>WHERE CustomerName='Alfreds Futterkiste';</a:t>
            </a:r>
            <a:endParaRPr/>
          </a:p>
          <a:p>
            <a:pPr indent="-95250" lvl="0" marL="171450" rtl="0" algn="l">
              <a:lnSpc>
                <a:spcPct val="90000"/>
              </a:lnSpc>
              <a:spcBef>
                <a:spcPts val="750"/>
              </a:spcBef>
              <a:spcAft>
                <a:spcPts val="0"/>
              </a:spcAft>
              <a:buClr>
                <a:schemeClr val="dk1"/>
              </a:buClr>
              <a:buSzPts val="1200"/>
              <a:buNone/>
            </a:pPr>
            <a:r>
              <a:t/>
            </a:r>
            <a:endParaRPr/>
          </a:p>
        </p:txBody>
      </p:sp>
      <p:sp>
        <p:nvSpPr>
          <p:cNvPr id="211" name="Google Shape;211;p12"/>
          <p:cNvSpPr txBox="1"/>
          <p:nvPr/>
        </p:nvSpPr>
        <p:spPr>
          <a:xfrm>
            <a:off x="628650" y="3429000"/>
            <a:ext cx="8210550" cy="2595561"/>
          </a:xfrm>
          <a:prstGeom prst="rect">
            <a:avLst/>
          </a:prstGeom>
          <a:noFill/>
          <a:ln>
            <a:noFill/>
          </a:ln>
        </p:spPr>
        <p:txBody>
          <a:bodyPr anchorCtr="0" anchor="t" bIns="45700" lIns="91425" spcFirstLastPara="1" rIns="91425" wrap="square" tIns="45700">
            <a:normAutofit/>
          </a:bodyPr>
          <a:lstStyle/>
          <a:p>
            <a:pPr indent="-171450" lvl="0" marL="171450" marR="0" rtl="0" algn="l">
              <a:lnSpc>
                <a:spcPct val="150000"/>
              </a:lnSpc>
              <a:spcBef>
                <a:spcPts val="0"/>
              </a:spcBef>
              <a:spcAft>
                <a:spcPts val="0"/>
              </a:spcAft>
              <a:buClr>
                <a:srgbClr val="CA3776"/>
              </a:buClr>
              <a:buSzPts val="1600"/>
              <a:buFont typeface="Arial"/>
              <a:buNone/>
            </a:pPr>
            <a:r>
              <a:rPr b="1" i="0" lang="en-US" sz="1600" u="none" cap="none" strike="noStrike">
                <a:solidFill>
                  <a:srgbClr val="CA3776"/>
                </a:solidFill>
                <a:latin typeface="Tahoma"/>
                <a:ea typeface="Tahoma"/>
                <a:cs typeface="Tahoma"/>
                <a:sym typeface="Tahoma"/>
              </a:rPr>
              <a:t>DROP TABLE Statement</a:t>
            </a:r>
            <a:endParaRPr b="0" i="0" sz="1400" u="none" cap="none" strike="noStrike">
              <a:solidFill>
                <a:srgbClr val="000000"/>
              </a:solidFill>
              <a:latin typeface="Arial"/>
              <a:ea typeface="Arial"/>
              <a:cs typeface="Arial"/>
              <a:sym typeface="Arial"/>
            </a:endParaRPr>
          </a:p>
          <a:p>
            <a:pPr indent="-171450" lvl="0" marL="171450" marR="0" rtl="0" algn="l">
              <a:lnSpc>
                <a:spcPct val="150000"/>
              </a:lnSpc>
              <a:spcBef>
                <a:spcPts val="750"/>
              </a:spcBef>
              <a:spcAft>
                <a:spcPts val="0"/>
              </a:spcAft>
              <a:buClr>
                <a:schemeClr val="dk1"/>
              </a:buClr>
              <a:buSzPts val="1200"/>
              <a:buFont typeface="Arial"/>
              <a:buNone/>
            </a:pPr>
            <a:r>
              <a:rPr b="0" i="0" lang="en-US" sz="1200" u="none" cap="none" strike="noStrike">
                <a:solidFill>
                  <a:schemeClr val="dk1"/>
                </a:solidFill>
                <a:latin typeface="Tahoma"/>
                <a:ea typeface="Tahoma"/>
                <a:cs typeface="Tahoma"/>
                <a:sym typeface="Tahoma"/>
              </a:rPr>
              <a:t>The DROP TABLE statement is used to drop an existing table in a database.</a:t>
            </a:r>
            <a:endParaRPr b="0" i="0" sz="1400" u="none" cap="none" strike="noStrike">
              <a:solidFill>
                <a:srgbClr val="000000"/>
              </a:solidFill>
              <a:latin typeface="Arial"/>
              <a:ea typeface="Arial"/>
              <a:cs typeface="Arial"/>
              <a:sym typeface="Arial"/>
            </a:endParaRPr>
          </a:p>
          <a:p>
            <a:pPr indent="-171450" lvl="0" marL="171450" marR="0" rtl="0" algn="l">
              <a:lnSpc>
                <a:spcPct val="150000"/>
              </a:lnSpc>
              <a:spcBef>
                <a:spcPts val="750"/>
              </a:spcBef>
              <a:spcAft>
                <a:spcPts val="0"/>
              </a:spcAft>
              <a:buClr>
                <a:schemeClr val="dk1"/>
              </a:buClr>
              <a:buSzPts val="1350"/>
              <a:buFont typeface="Arial"/>
              <a:buNone/>
            </a:pPr>
            <a:r>
              <a:rPr b="1" i="0" lang="en-US" sz="1350" u="none" cap="none" strike="noStrike">
                <a:solidFill>
                  <a:schemeClr val="dk1"/>
                </a:solidFill>
                <a:latin typeface="Tahoma"/>
                <a:ea typeface="Tahoma"/>
                <a:cs typeface="Tahoma"/>
                <a:sym typeface="Tahoma"/>
              </a:rPr>
              <a:t>Syntax:</a:t>
            </a:r>
            <a:endParaRPr b="0" i="0" sz="1400" u="none" cap="none" strike="noStrike">
              <a:solidFill>
                <a:srgbClr val="000000"/>
              </a:solidFill>
              <a:latin typeface="Arial"/>
              <a:ea typeface="Arial"/>
              <a:cs typeface="Arial"/>
              <a:sym typeface="Arial"/>
            </a:endParaRPr>
          </a:p>
          <a:p>
            <a:pPr indent="-171450" lvl="0" marL="171450" marR="0" rtl="0" algn="l">
              <a:lnSpc>
                <a:spcPct val="150000"/>
              </a:lnSpc>
              <a:spcBef>
                <a:spcPts val="750"/>
              </a:spcBef>
              <a:spcAft>
                <a:spcPts val="0"/>
              </a:spcAft>
              <a:buClr>
                <a:schemeClr val="dk1"/>
              </a:buClr>
              <a:buSzPts val="1350"/>
              <a:buFont typeface="Arial"/>
              <a:buNone/>
            </a:pPr>
            <a:r>
              <a:rPr b="0" i="0" lang="en-US" sz="1350" u="none" cap="none" strike="noStrike">
                <a:solidFill>
                  <a:schemeClr val="dk1"/>
                </a:solidFill>
                <a:latin typeface="Tahoma"/>
                <a:ea typeface="Tahoma"/>
                <a:cs typeface="Tahoma"/>
                <a:sym typeface="Tahoma"/>
              </a:rPr>
              <a:t>	DROP TABLE </a:t>
            </a:r>
            <a:r>
              <a:rPr b="0" i="1" lang="en-US" sz="1350" u="none" cap="none" strike="noStrike">
                <a:solidFill>
                  <a:schemeClr val="dk1"/>
                </a:solidFill>
                <a:latin typeface="Tahoma"/>
                <a:ea typeface="Tahoma"/>
                <a:cs typeface="Tahoma"/>
                <a:sym typeface="Tahoma"/>
              </a:rPr>
              <a:t>table_name</a:t>
            </a:r>
            <a:r>
              <a:rPr b="0" i="0" lang="en-US" sz="1350" u="none" cap="none" strike="noStrike">
                <a:solidFill>
                  <a:schemeClr val="dk1"/>
                </a:solidFill>
                <a:latin typeface="Tahoma"/>
                <a:ea typeface="Tahoma"/>
                <a:cs typeface="Tahoma"/>
                <a:sym typeface="Tahoma"/>
              </a:rPr>
              <a:t>; </a:t>
            </a:r>
            <a:endParaRPr b="0" i="0" sz="1400" u="none" cap="none" strike="noStrike">
              <a:solidFill>
                <a:srgbClr val="000000"/>
              </a:solidFill>
              <a:latin typeface="Arial"/>
              <a:ea typeface="Arial"/>
              <a:cs typeface="Arial"/>
              <a:sym typeface="Arial"/>
            </a:endParaRPr>
          </a:p>
          <a:p>
            <a:pPr indent="-171450" lvl="0" marL="171450" marR="0" rtl="0" algn="l">
              <a:lnSpc>
                <a:spcPct val="150000"/>
              </a:lnSpc>
              <a:spcBef>
                <a:spcPts val="750"/>
              </a:spcBef>
              <a:spcAft>
                <a:spcPts val="0"/>
              </a:spcAft>
              <a:buClr>
                <a:schemeClr val="dk1"/>
              </a:buClr>
              <a:buSzPts val="1350"/>
              <a:buFont typeface="Arial"/>
              <a:buNone/>
            </a:pPr>
            <a:r>
              <a:rPr b="1" i="0" lang="en-US" sz="1350" u="none" cap="none" strike="noStrike">
                <a:solidFill>
                  <a:schemeClr val="dk1"/>
                </a:solidFill>
                <a:latin typeface="Tahoma"/>
                <a:ea typeface="Tahoma"/>
                <a:cs typeface="Tahoma"/>
                <a:sym typeface="Tahoma"/>
              </a:rPr>
              <a:t>Example:</a:t>
            </a:r>
            <a:endParaRPr b="0" i="0" sz="1400" u="none" cap="none" strike="noStrike">
              <a:solidFill>
                <a:srgbClr val="000000"/>
              </a:solidFill>
              <a:latin typeface="Arial"/>
              <a:ea typeface="Arial"/>
              <a:cs typeface="Arial"/>
              <a:sym typeface="Arial"/>
            </a:endParaRPr>
          </a:p>
          <a:p>
            <a:pPr indent="-171450" lvl="0" marL="171450" marR="0" rtl="0" algn="l">
              <a:lnSpc>
                <a:spcPct val="150000"/>
              </a:lnSpc>
              <a:spcBef>
                <a:spcPts val="750"/>
              </a:spcBef>
              <a:spcAft>
                <a:spcPts val="0"/>
              </a:spcAft>
              <a:buClr>
                <a:schemeClr val="dk1"/>
              </a:buClr>
              <a:buSzPts val="1350"/>
              <a:buFont typeface="Arial"/>
              <a:buNone/>
            </a:pPr>
            <a:r>
              <a:rPr b="0" i="0" lang="en-US" sz="1350" u="none" cap="none" strike="noStrike">
                <a:solidFill>
                  <a:schemeClr val="dk1"/>
                </a:solidFill>
                <a:latin typeface="Tahoma"/>
                <a:ea typeface="Tahoma"/>
                <a:cs typeface="Tahoma"/>
                <a:sym typeface="Tahoma"/>
              </a:rPr>
              <a:t>	DROP TABLE Shippers;</a:t>
            </a:r>
            <a:endParaRPr b="0" i="0" sz="1400" u="none" cap="none" strike="noStrike">
              <a:solidFill>
                <a:srgbClr val="000000"/>
              </a:solidFill>
              <a:latin typeface="Arial"/>
              <a:ea typeface="Arial"/>
              <a:cs typeface="Arial"/>
              <a:sym typeface="Arial"/>
            </a:endParaRPr>
          </a:p>
          <a:p>
            <a:pPr indent="-95250" lvl="0" marL="171450" marR="0" rtl="0" algn="l">
              <a:lnSpc>
                <a:spcPct val="90000"/>
              </a:lnSpc>
              <a:spcBef>
                <a:spcPts val="750"/>
              </a:spcBef>
              <a:spcAft>
                <a:spcPts val="0"/>
              </a:spcAft>
              <a:buClr>
                <a:schemeClr val="dk1"/>
              </a:buClr>
              <a:buSzPts val="1200"/>
              <a:buFont typeface="Arial"/>
              <a:buNone/>
            </a:pPr>
            <a:r>
              <a:t/>
            </a:r>
            <a:endParaRPr b="0" i="0" sz="1200" u="none" cap="none" strike="noStrike">
              <a:solidFill>
                <a:schemeClr val="dk1"/>
              </a:solidFill>
              <a:latin typeface="Tahoma"/>
              <a:ea typeface="Tahoma"/>
              <a:cs typeface="Tahoma"/>
              <a:sym typeface="Tahoma"/>
            </a:endParaRPr>
          </a:p>
        </p:txBody>
      </p:sp>
      <p:pic>
        <p:nvPicPr>
          <p:cNvPr id="212" name="Google Shape;212;p12"/>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4"/>
          <p:cNvSpPr txBox="1"/>
          <p:nvPr>
            <p:ph type="title"/>
          </p:nvPr>
        </p:nvSpPr>
        <p:spPr>
          <a:xfrm>
            <a:off x="628650" y="136526"/>
            <a:ext cx="7886700" cy="5445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A3776"/>
              </a:buClr>
              <a:buSzPts val="1600"/>
              <a:buFont typeface="Tahoma"/>
              <a:buNone/>
            </a:pPr>
            <a:r>
              <a:rPr b="1" lang="en-US" sz="1600">
                <a:solidFill>
                  <a:srgbClr val="CA3776"/>
                </a:solidFill>
              </a:rPr>
              <a:t>Truncate</a:t>
            </a:r>
            <a:endParaRPr b="1">
              <a:solidFill>
                <a:srgbClr val="CA3776"/>
              </a:solidFill>
            </a:endParaRPr>
          </a:p>
        </p:txBody>
      </p:sp>
      <p:sp>
        <p:nvSpPr>
          <p:cNvPr id="218" name="Google Shape;218;p14"/>
          <p:cNvSpPr txBox="1"/>
          <p:nvPr>
            <p:ph idx="1" type="body"/>
          </p:nvPr>
        </p:nvSpPr>
        <p:spPr>
          <a:xfrm>
            <a:off x="628650" y="681039"/>
            <a:ext cx="7886700" cy="533513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200"/>
              <a:buNone/>
            </a:pPr>
            <a:r>
              <a:rPr lang="en-US"/>
              <a:t>The TRUNCATE TABLE command deletes the data inside a table, but not the table.</a:t>
            </a:r>
            <a:endParaRPr/>
          </a:p>
          <a:p>
            <a:pPr indent="-171450" lvl="0" marL="171450" rtl="0" algn="just">
              <a:lnSpc>
                <a:spcPct val="150000"/>
              </a:lnSpc>
              <a:spcBef>
                <a:spcPts val="750"/>
              </a:spcBef>
              <a:spcAft>
                <a:spcPts val="0"/>
              </a:spcAft>
              <a:buClr>
                <a:schemeClr val="dk1"/>
              </a:buClr>
              <a:buSzPts val="1200"/>
              <a:buNone/>
            </a:pPr>
            <a:r>
              <a:rPr b="1" lang="en-US"/>
              <a:t>Syntax:</a:t>
            </a:r>
            <a:endParaRPr/>
          </a:p>
          <a:p>
            <a:pPr indent="-171450" lvl="0" marL="171450" rtl="0" algn="just">
              <a:lnSpc>
                <a:spcPct val="150000"/>
              </a:lnSpc>
              <a:spcBef>
                <a:spcPts val="750"/>
              </a:spcBef>
              <a:spcAft>
                <a:spcPts val="0"/>
              </a:spcAft>
              <a:buClr>
                <a:schemeClr val="dk1"/>
              </a:buClr>
              <a:buSzPts val="1200"/>
              <a:buChar char="•"/>
            </a:pPr>
            <a:r>
              <a:rPr lang="en-US"/>
              <a:t>TRUNCATE TABLE table_name;</a:t>
            </a:r>
            <a:endParaRPr/>
          </a:p>
          <a:p>
            <a:pPr indent="0" lvl="0" marL="0" rtl="0" algn="just">
              <a:lnSpc>
                <a:spcPct val="150000"/>
              </a:lnSpc>
              <a:spcBef>
                <a:spcPts val="750"/>
              </a:spcBef>
              <a:spcAft>
                <a:spcPts val="0"/>
              </a:spcAft>
              <a:buClr>
                <a:srgbClr val="CA3776"/>
              </a:buClr>
              <a:buSzPts val="1600"/>
              <a:buNone/>
            </a:pPr>
            <a:r>
              <a:rPr b="1" lang="en-US" sz="1600">
                <a:solidFill>
                  <a:srgbClr val="CA3776"/>
                </a:solidFill>
              </a:rPr>
              <a:t>Delete Command</a:t>
            </a:r>
            <a:endParaRPr/>
          </a:p>
          <a:p>
            <a:pPr indent="-171450" lvl="0" marL="171450" rtl="0" algn="just">
              <a:lnSpc>
                <a:spcPct val="150000"/>
              </a:lnSpc>
              <a:spcBef>
                <a:spcPts val="750"/>
              </a:spcBef>
              <a:spcAft>
                <a:spcPts val="0"/>
              </a:spcAft>
              <a:buClr>
                <a:schemeClr val="dk1"/>
              </a:buClr>
              <a:buSzPts val="1200"/>
              <a:buChar char="•"/>
            </a:pPr>
            <a:r>
              <a:rPr lang="en-US"/>
              <a:t>We use SQL Delete command in SQL Server to remove records from a table. We can remove all records or use a Where clause to remove records matching the criteria. </a:t>
            </a:r>
            <a:endParaRPr/>
          </a:p>
          <a:p>
            <a:pPr indent="-95250" lvl="0" marL="171450" rtl="0" algn="l">
              <a:lnSpc>
                <a:spcPct val="90000"/>
              </a:lnSpc>
              <a:spcBef>
                <a:spcPts val="750"/>
              </a:spcBef>
              <a:spcAft>
                <a:spcPts val="0"/>
              </a:spcAft>
              <a:buClr>
                <a:schemeClr val="dk1"/>
              </a:buClr>
              <a:buSzPts val="1200"/>
              <a:buNone/>
            </a:pPr>
            <a:r>
              <a:t/>
            </a:r>
            <a:endParaRPr/>
          </a:p>
        </p:txBody>
      </p:sp>
      <p:pic>
        <p:nvPicPr>
          <p:cNvPr descr="delete vs truncate.JPG" id="219" name="Google Shape;219;p14"/>
          <p:cNvPicPr preferRelativeResize="0"/>
          <p:nvPr/>
        </p:nvPicPr>
        <p:blipFill rotWithShape="1">
          <a:blip r:embed="rId3">
            <a:alphaModFix/>
          </a:blip>
          <a:srcRect b="4336" l="527" r="0" t="4365"/>
          <a:stretch/>
        </p:blipFill>
        <p:spPr>
          <a:xfrm>
            <a:off x="990600" y="3515491"/>
            <a:ext cx="7200900" cy="2971801"/>
          </a:xfrm>
          <a:prstGeom prst="rect">
            <a:avLst/>
          </a:prstGeom>
          <a:noFill/>
          <a:ln cap="flat" cmpd="sng" w="38100">
            <a:solidFill>
              <a:srgbClr val="CA3776"/>
            </a:solidFill>
            <a:prstDash val="solid"/>
            <a:round/>
            <a:headEnd len="sm" w="sm" type="none"/>
            <a:tailEnd len="sm" w="sm" type="none"/>
          </a:ln>
        </p:spPr>
      </p:pic>
      <p:sp>
        <p:nvSpPr>
          <p:cNvPr id="220" name="Google Shape;220;p14"/>
          <p:cNvSpPr txBox="1"/>
          <p:nvPr/>
        </p:nvSpPr>
        <p:spPr>
          <a:xfrm>
            <a:off x="628650" y="2931051"/>
            <a:ext cx="4572000" cy="41145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600"/>
              <a:buFont typeface="Arial"/>
              <a:buNone/>
            </a:pPr>
            <a:r>
              <a:rPr b="1" i="0" lang="en-US" sz="1600" u="none" cap="none" strike="noStrike">
                <a:solidFill>
                  <a:srgbClr val="CA3776"/>
                </a:solidFill>
                <a:latin typeface="Tahoma"/>
                <a:ea typeface="Tahoma"/>
                <a:cs typeface="Tahoma"/>
                <a:sym typeface="Tahoma"/>
              </a:rPr>
              <a:t>TRUNCATE vs DELETE</a:t>
            </a:r>
            <a:endParaRPr b="0" i="0" sz="1400" u="none" cap="none" strike="noStrike">
              <a:solidFill>
                <a:srgbClr val="000000"/>
              </a:solidFill>
              <a:latin typeface="Arial"/>
              <a:ea typeface="Arial"/>
              <a:cs typeface="Arial"/>
              <a:sym typeface="Arial"/>
            </a:endParaRPr>
          </a:p>
        </p:txBody>
      </p:sp>
      <p:pic>
        <p:nvPicPr>
          <p:cNvPr id="221" name="Google Shape;221;p14"/>
          <p:cNvPicPr preferRelativeResize="0"/>
          <p:nvPr/>
        </p:nvPicPr>
        <p:blipFill>
          <a:blip r:embed="rId4">
            <a:alphaModFix/>
          </a:blip>
          <a:stretch>
            <a:fillRect/>
          </a:stretch>
        </p:blipFill>
        <p:spPr>
          <a:xfrm>
            <a:off x="0" y="0"/>
            <a:ext cx="452450" cy="841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5b3acefcd6_3_13"/>
          <p:cNvSpPr txBox="1"/>
          <p:nvPr>
            <p:ph type="title"/>
          </p:nvPr>
        </p:nvSpPr>
        <p:spPr>
          <a:xfrm>
            <a:off x="628650" y="408651"/>
            <a:ext cx="7886700" cy="544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1900">
                <a:solidFill>
                  <a:srgbClr val="980000"/>
                </a:solidFill>
              </a:rPr>
              <a:t>Practice Questions</a:t>
            </a:r>
            <a:endParaRPr b="1" sz="1900">
              <a:solidFill>
                <a:srgbClr val="980000"/>
              </a:solidFill>
            </a:endParaRPr>
          </a:p>
        </p:txBody>
      </p:sp>
      <p:sp>
        <p:nvSpPr>
          <p:cNvPr id="228" name="Google Shape;228;g15b3acefcd6_3_13"/>
          <p:cNvSpPr txBox="1"/>
          <p:nvPr>
            <p:ph idx="1" type="body"/>
          </p:nvPr>
        </p:nvSpPr>
        <p:spPr>
          <a:xfrm>
            <a:off x="628650" y="841829"/>
            <a:ext cx="7886700" cy="5335200"/>
          </a:xfrm>
          <a:prstGeom prst="rect">
            <a:avLst/>
          </a:prstGeom>
        </p:spPr>
        <p:txBody>
          <a:bodyPr anchorCtr="0" anchor="t" bIns="45700" lIns="91425" spcFirstLastPara="1" rIns="91425" wrap="square" tIns="45700">
            <a:normAutofit/>
          </a:bodyPr>
          <a:lstStyle/>
          <a:p>
            <a:pPr indent="0" lvl="0" marL="0" marR="76200" rtl="0" algn="l">
              <a:lnSpc>
                <a:spcPct val="150000"/>
              </a:lnSpc>
              <a:spcBef>
                <a:spcPts val="600"/>
              </a:spcBef>
              <a:spcAft>
                <a:spcPts val="0"/>
              </a:spcAft>
              <a:buClr>
                <a:schemeClr val="dk1"/>
              </a:buClr>
              <a:buSzPts val="1100"/>
              <a:buFont typeface="Arial"/>
              <a:buNone/>
            </a:pPr>
            <a:r>
              <a:t/>
            </a:r>
            <a:endParaRPr b="1" sz="1300" u="sng">
              <a:latin typeface="Arial"/>
              <a:ea typeface="Arial"/>
              <a:cs typeface="Arial"/>
              <a:sym typeface="Arial"/>
            </a:endParaRPr>
          </a:p>
          <a:p>
            <a:pPr indent="-317500" lvl="0" marL="457200" marR="76200" rtl="0" algn="l">
              <a:lnSpc>
                <a:spcPct val="150000"/>
              </a:lnSpc>
              <a:spcBef>
                <a:spcPts val="1800"/>
              </a:spcBef>
              <a:spcAft>
                <a:spcPts val="0"/>
              </a:spcAft>
              <a:buSzPts val="1400"/>
              <a:buAutoNum type="arabicPeriod"/>
            </a:pPr>
            <a:r>
              <a:rPr lang="en-US" sz="1400">
                <a:latin typeface="Arial"/>
                <a:ea typeface="Arial"/>
                <a:cs typeface="Arial"/>
                <a:sym typeface="Arial"/>
              </a:rPr>
              <a:t>Write a query to create a simple table </a:t>
            </a:r>
            <a:r>
              <a:rPr b="1" lang="en-US" sz="1400">
                <a:latin typeface="Arial"/>
                <a:ea typeface="Arial"/>
                <a:cs typeface="Arial"/>
                <a:sym typeface="Arial"/>
              </a:rPr>
              <a:t>Movies</a:t>
            </a:r>
            <a:r>
              <a:rPr lang="en-US" sz="1400">
                <a:latin typeface="Arial"/>
                <a:ea typeface="Arial"/>
                <a:cs typeface="Arial"/>
                <a:sym typeface="Arial"/>
              </a:rPr>
              <a:t> including columns </a:t>
            </a:r>
            <a:r>
              <a:rPr b="1" lang="en-US" sz="1400">
                <a:latin typeface="Arial"/>
                <a:ea typeface="Arial"/>
                <a:cs typeface="Arial"/>
                <a:sym typeface="Arial"/>
              </a:rPr>
              <a:t>movie_id,movie_name,release_year,rental_rate</a:t>
            </a:r>
            <a:r>
              <a:rPr lang="en-US" sz="1400">
                <a:latin typeface="Arial"/>
                <a:ea typeface="Arial"/>
                <a:cs typeface="Arial"/>
                <a:sym typeface="Arial"/>
              </a:rPr>
              <a:t>	.</a:t>
            </a:r>
            <a:endParaRPr sz="1400">
              <a:latin typeface="Arial"/>
              <a:ea typeface="Arial"/>
              <a:cs typeface="Arial"/>
              <a:sym typeface="Arial"/>
            </a:endParaRPr>
          </a:p>
          <a:p>
            <a:pPr indent="-317500" lvl="0" marL="457200" rtl="0" algn="l">
              <a:lnSpc>
                <a:spcPct val="163636"/>
              </a:lnSpc>
              <a:spcBef>
                <a:spcPts val="0"/>
              </a:spcBef>
              <a:spcAft>
                <a:spcPts val="0"/>
              </a:spcAft>
              <a:buSzPts val="1400"/>
              <a:buAutoNum type="arabicPeriod"/>
            </a:pPr>
            <a:r>
              <a:rPr lang="en-US" sz="1400">
                <a:highlight>
                  <a:srgbClr val="FFFFFF"/>
                </a:highlight>
                <a:latin typeface="Arial"/>
                <a:ea typeface="Arial"/>
                <a:cs typeface="Arial"/>
                <a:sym typeface="Arial"/>
              </a:rPr>
              <a:t> Write a query to insert 5 records with your own value into the table </a:t>
            </a:r>
            <a:r>
              <a:rPr b="1" lang="en-US" sz="1400">
                <a:highlight>
                  <a:srgbClr val="FFFFFF"/>
                </a:highlight>
                <a:latin typeface="Arial"/>
                <a:ea typeface="Arial"/>
                <a:cs typeface="Arial"/>
                <a:sym typeface="Arial"/>
              </a:rPr>
              <a:t>Movies</a:t>
            </a:r>
            <a:r>
              <a:rPr lang="en-US" sz="1400">
                <a:highlight>
                  <a:srgbClr val="FFFFFF"/>
                </a:highlight>
                <a:latin typeface="Arial"/>
                <a:ea typeface="Arial"/>
                <a:cs typeface="Arial"/>
                <a:sym typeface="Arial"/>
              </a:rPr>
              <a:t> against each column.The </a:t>
            </a:r>
            <a:r>
              <a:rPr b="1" lang="en-US" sz="1400">
                <a:highlight>
                  <a:srgbClr val="FFFFFF"/>
                </a:highlight>
                <a:latin typeface="Arial"/>
                <a:ea typeface="Arial"/>
                <a:cs typeface="Arial"/>
                <a:sym typeface="Arial"/>
              </a:rPr>
              <a:t>release_year</a:t>
            </a:r>
            <a:r>
              <a:rPr lang="en-US" sz="1400">
                <a:highlight>
                  <a:srgbClr val="FFFFFF"/>
                </a:highlight>
                <a:latin typeface="Arial"/>
                <a:ea typeface="Arial"/>
                <a:cs typeface="Arial"/>
                <a:sym typeface="Arial"/>
              </a:rPr>
              <a:t> must be </a:t>
            </a:r>
            <a:r>
              <a:rPr b="1" lang="en-US" sz="1400">
                <a:highlight>
                  <a:srgbClr val="FFFFFF"/>
                </a:highlight>
                <a:latin typeface="Arial"/>
                <a:ea typeface="Arial"/>
                <a:cs typeface="Arial"/>
                <a:sym typeface="Arial"/>
              </a:rPr>
              <a:t>2016,2017,2022,2025,2023</a:t>
            </a:r>
            <a:r>
              <a:rPr lang="en-US" sz="1400">
                <a:highlight>
                  <a:srgbClr val="FFFFFF"/>
                </a:highlight>
                <a:latin typeface="Arial"/>
                <a:ea typeface="Arial"/>
                <a:cs typeface="Arial"/>
                <a:sym typeface="Arial"/>
              </a:rPr>
              <a:t>.</a:t>
            </a:r>
            <a:endParaRPr sz="1400">
              <a:highlight>
                <a:srgbClr val="FFFFFF"/>
              </a:highlight>
              <a:latin typeface="Arial"/>
              <a:ea typeface="Arial"/>
              <a:cs typeface="Arial"/>
              <a:sym typeface="Arial"/>
            </a:endParaRPr>
          </a:p>
          <a:p>
            <a:pPr indent="-317500" lvl="0" marL="457200" marR="76200" rtl="0" algn="l">
              <a:lnSpc>
                <a:spcPct val="150000"/>
              </a:lnSpc>
              <a:spcBef>
                <a:spcPts val="0"/>
              </a:spcBef>
              <a:spcAft>
                <a:spcPts val="0"/>
              </a:spcAft>
              <a:buSzPts val="1400"/>
              <a:buAutoNum type="arabicPeriod"/>
            </a:pPr>
            <a:r>
              <a:rPr lang="en-US" sz="1400">
                <a:highlight>
                  <a:srgbClr val="FFFFFF"/>
                </a:highlight>
                <a:latin typeface="Arial"/>
                <a:ea typeface="Arial"/>
                <a:cs typeface="Arial"/>
                <a:sym typeface="Arial"/>
              </a:rPr>
              <a:t>Write a query to insert rows from </a:t>
            </a:r>
            <a:r>
              <a:rPr b="1" lang="en-US" sz="1400">
                <a:highlight>
                  <a:srgbClr val="FFFFFF"/>
                </a:highlight>
                <a:latin typeface="Arial"/>
                <a:ea typeface="Arial"/>
                <a:cs typeface="Arial"/>
                <a:sym typeface="Arial"/>
              </a:rPr>
              <a:t>film</a:t>
            </a:r>
            <a:r>
              <a:rPr lang="en-US" sz="1400">
                <a:highlight>
                  <a:srgbClr val="FFFFFF"/>
                </a:highlight>
                <a:latin typeface="Arial"/>
                <a:ea typeface="Arial"/>
                <a:cs typeface="Arial"/>
                <a:sym typeface="Arial"/>
              </a:rPr>
              <a:t> table to </a:t>
            </a:r>
            <a:r>
              <a:rPr b="1" lang="en-US" sz="1400">
                <a:highlight>
                  <a:srgbClr val="FFFFFF"/>
                </a:highlight>
                <a:latin typeface="Arial"/>
                <a:ea typeface="Arial"/>
                <a:cs typeface="Arial"/>
                <a:sym typeface="Arial"/>
              </a:rPr>
              <a:t>Movies</a:t>
            </a:r>
            <a:r>
              <a:rPr lang="en-US" sz="1400">
                <a:highlight>
                  <a:srgbClr val="FFFFFF"/>
                </a:highlight>
                <a:latin typeface="Arial"/>
                <a:ea typeface="Arial"/>
                <a:cs typeface="Arial"/>
                <a:sym typeface="Arial"/>
              </a:rPr>
              <a:t> table.</a:t>
            </a:r>
            <a:endParaRPr sz="1400">
              <a:highlight>
                <a:srgbClr val="FFFFFF"/>
              </a:highlight>
              <a:latin typeface="Arial"/>
              <a:ea typeface="Arial"/>
              <a:cs typeface="Arial"/>
              <a:sym typeface="Arial"/>
            </a:endParaRPr>
          </a:p>
          <a:p>
            <a:pPr indent="-317500" lvl="0" marL="457200" marR="76200" rtl="0" algn="l">
              <a:lnSpc>
                <a:spcPct val="150000"/>
              </a:lnSpc>
              <a:spcBef>
                <a:spcPts val="0"/>
              </a:spcBef>
              <a:spcAft>
                <a:spcPts val="0"/>
              </a:spcAft>
              <a:buSzPts val="1400"/>
              <a:buAutoNum type="arabicPeriod"/>
            </a:pPr>
            <a:r>
              <a:rPr lang="en-US" sz="1400">
                <a:highlight>
                  <a:srgbClr val="FFFFFF"/>
                </a:highlight>
                <a:latin typeface="Arial"/>
                <a:ea typeface="Arial"/>
                <a:cs typeface="Arial"/>
                <a:sym typeface="Arial"/>
              </a:rPr>
              <a:t>Write a query to update the </a:t>
            </a:r>
            <a:r>
              <a:rPr b="1" lang="en-US" sz="1400">
                <a:highlight>
                  <a:srgbClr val="FFFFFF"/>
                </a:highlight>
                <a:latin typeface="Arial"/>
                <a:ea typeface="Arial"/>
                <a:cs typeface="Arial"/>
                <a:sym typeface="Arial"/>
              </a:rPr>
              <a:t>rental_rate</a:t>
            </a:r>
            <a:r>
              <a:rPr lang="en-US" sz="1400">
                <a:highlight>
                  <a:srgbClr val="FFFFFF"/>
                </a:highlight>
                <a:latin typeface="Arial"/>
                <a:ea typeface="Arial"/>
                <a:cs typeface="Arial"/>
                <a:sym typeface="Arial"/>
              </a:rPr>
              <a:t> to </a:t>
            </a:r>
            <a:r>
              <a:rPr b="1" lang="en-US" sz="1400">
                <a:highlight>
                  <a:srgbClr val="FFFFFF"/>
                </a:highlight>
                <a:latin typeface="Arial"/>
                <a:ea typeface="Arial"/>
                <a:cs typeface="Arial"/>
                <a:sym typeface="Arial"/>
              </a:rPr>
              <a:t>9999</a:t>
            </a:r>
            <a:r>
              <a:rPr lang="en-US" sz="1400">
                <a:highlight>
                  <a:srgbClr val="FFFFFF"/>
                </a:highlight>
                <a:latin typeface="Arial"/>
                <a:ea typeface="Arial"/>
                <a:cs typeface="Arial"/>
                <a:sym typeface="Arial"/>
              </a:rPr>
              <a:t> for those Movies whose </a:t>
            </a:r>
            <a:r>
              <a:rPr b="1" lang="en-US" sz="1400">
                <a:highlight>
                  <a:srgbClr val="FFFFFF"/>
                </a:highlight>
                <a:latin typeface="Arial"/>
                <a:ea typeface="Arial"/>
                <a:cs typeface="Arial"/>
                <a:sym typeface="Arial"/>
              </a:rPr>
              <a:t>release_year</a:t>
            </a:r>
            <a:r>
              <a:rPr lang="en-US" sz="1400">
                <a:highlight>
                  <a:srgbClr val="FFFFFF"/>
                </a:highlight>
                <a:latin typeface="Arial"/>
                <a:ea typeface="Arial"/>
                <a:cs typeface="Arial"/>
                <a:sym typeface="Arial"/>
              </a:rPr>
              <a:t> is greater than 2022.</a:t>
            </a:r>
            <a:endParaRPr sz="1400">
              <a:highlight>
                <a:srgbClr val="FFFFFF"/>
              </a:highlight>
              <a:latin typeface="Arial"/>
              <a:ea typeface="Arial"/>
              <a:cs typeface="Arial"/>
              <a:sym typeface="Arial"/>
            </a:endParaRPr>
          </a:p>
          <a:p>
            <a:pPr indent="-317500" lvl="0" marL="457200" marR="76200" rtl="0" algn="l">
              <a:lnSpc>
                <a:spcPct val="150000"/>
              </a:lnSpc>
              <a:spcBef>
                <a:spcPts val="0"/>
              </a:spcBef>
              <a:spcAft>
                <a:spcPts val="0"/>
              </a:spcAft>
              <a:buSzPts val="1400"/>
              <a:buAutoNum type="arabicPeriod"/>
            </a:pPr>
            <a:r>
              <a:rPr lang="en-US" sz="1400">
                <a:highlight>
                  <a:srgbClr val="FFFFFF"/>
                </a:highlight>
                <a:latin typeface="Arial"/>
                <a:ea typeface="Arial"/>
                <a:cs typeface="Arial"/>
                <a:sym typeface="Arial"/>
              </a:rPr>
              <a:t>Delete the rows from the </a:t>
            </a:r>
            <a:r>
              <a:rPr b="1" lang="en-US" sz="1400">
                <a:highlight>
                  <a:srgbClr val="FFFFFF"/>
                </a:highlight>
                <a:latin typeface="Arial"/>
                <a:ea typeface="Arial"/>
                <a:cs typeface="Arial"/>
                <a:sym typeface="Arial"/>
              </a:rPr>
              <a:t>Movies</a:t>
            </a:r>
            <a:r>
              <a:rPr lang="en-US" sz="1400">
                <a:highlight>
                  <a:srgbClr val="FFFFFF"/>
                </a:highlight>
                <a:latin typeface="Arial"/>
                <a:ea typeface="Arial"/>
                <a:cs typeface="Arial"/>
                <a:sym typeface="Arial"/>
              </a:rPr>
              <a:t> table where the </a:t>
            </a:r>
            <a:r>
              <a:rPr b="1" lang="en-US" sz="1400">
                <a:highlight>
                  <a:srgbClr val="FFFFFF"/>
                </a:highlight>
                <a:latin typeface="Arial"/>
                <a:ea typeface="Arial"/>
                <a:cs typeface="Arial"/>
                <a:sym typeface="Arial"/>
              </a:rPr>
              <a:t>rental_rate</a:t>
            </a:r>
            <a:r>
              <a:rPr lang="en-US" sz="1400">
                <a:highlight>
                  <a:srgbClr val="FFFFFF"/>
                </a:highlight>
                <a:latin typeface="Arial"/>
                <a:ea typeface="Arial"/>
                <a:cs typeface="Arial"/>
                <a:sym typeface="Arial"/>
              </a:rPr>
              <a:t> is </a:t>
            </a:r>
            <a:r>
              <a:rPr b="1" lang="en-US" sz="1400">
                <a:highlight>
                  <a:srgbClr val="FFFFFF"/>
                </a:highlight>
                <a:latin typeface="Arial"/>
                <a:ea typeface="Arial"/>
                <a:cs typeface="Arial"/>
                <a:sym typeface="Arial"/>
              </a:rPr>
              <a:t>9999</a:t>
            </a:r>
            <a:r>
              <a:rPr lang="en-US" sz="1400">
                <a:highlight>
                  <a:srgbClr val="FFFFFF"/>
                </a:highlight>
                <a:latin typeface="Arial"/>
                <a:ea typeface="Arial"/>
                <a:cs typeface="Arial"/>
                <a:sym typeface="Arial"/>
              </a:rPr>
              <a:t>.</a:t>
            </a:r>
            <a:endParaRPr sz="1400">
              <a:highlight>
                <a:srgbClr val="FFFFFF"/>
              </a:highlight>
              <a:latin typeface="Arial"/>
              <a:ea typeface="Arial"/>
              <a:cs typeface="Arial"/>
              <a:sym typeface="Arial"/>
            </a:endParaRPr>
          </a:p>
          <a:p>
            <a:pPr indent="-317500" lvl="0" marL="457200" marR="76200" rtl="0" algn="l">
              <a:lnSpc>
                <a:spcPct val="150000"/>
              </a:lnSpc>
              <a:spcBef>
                <a:spcPts val="0"/>
              </a:spcBef>
              <a:spcAft>
                <a:spcPts val="0"/>
              </a:spcAft>
              <a:buSzPts val="1400"/>
              <a:buAutoNum type="arabicPeriod"/>
            </a:pPr>
            <a:r>
              <a:rPr lang="en-US" sz="1400">
                <a:highlight>
                  <a:srgbClr val="FFFFFF"/>
                </a:highlight>
                <a:latin typeface="Arial"/>
                <a:ea typeface="Arial"/>
                <a:cs typeface="Arial"/>
                <a:sym typeface="Arial"/>
              </a:rPr>
              <a:t>Drop the table </a:t>
            </a:r>
            <a:r>
              <a:rPr b="1" lang="en-US" sz="1400">
                <a:highlight>
                  <a:srgbClr val="FFFFFF"/>
                </a:highlight>
                <a:latin typeface="Arial"/>
                <a:ea typeface="Arial"/>
                <a:cs typeface="Arial"/>
                <a:sym typeface="Arial"/>
              </a:rPr>
              <a:t>Movies</a:t>
            </a:r>
            <a:r>
              <a:rPr lang="en-US" sz="1400">
                <a:highlight>
                  <a:srgbClr val="FFFFFF"/>
                </a:highlight>
                <a:latin typeface="Arial"/>
                <a:ea typeface="Arial"/>
                <a:cs typeface="Arial"/>
                <a:sym typeface="Arial"/>
              </a:rPr>
              <a:t>.</a:t>
            </a:r>
            <a:endParaRPr sz="1400">
              <a:highlight>
                <a:srgbClr val="FFFFFF"/>
              </a:highlight>
              <a:latin typeface="Arial"/>
              <a:ea typeface="Arial"/>
              <a:cs typeface="Arial"/>
              <a:sym typeface="Arial"/>
            </a:endParaRPr>
          </a:p>
          <a:p>
            <a:pPr indent="0" lvl="0" marL="0" rtl="0" algn="l">
              <a:spcBef>
                <a:spcPts val="1800"/>
              </a:spcBef>
              <a:spcAft>
                <a:spcPts val="0"/>
              </a:spcAft>
              <a:buNone/>
            </a:pPr>
            <a:r>
              <a:t/>
            </a:r>
            <a:endParaRPr/>
          </a:p>
        </p:txBody>
      </p:sp>
      <p:sp>
        <p:nvSpPr>
          <p:cNvPr id="229" name="Google Shape;229;g15b3acefcd6_3_13"/>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pic>
        <p:nvPicPr>
          <p:cNvPr id="230" name="Google Shape;230;g15b3acefcd6_3_13"/>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5b3acefcd6_5_5"/>
          <p:cNvSpPr txBox="1"/>
          <p:nvPr>
            <p:ph type="title"/>
          </p:nvPr>
        </p:nvSpPr>
        <p:spPr>
          <a:xfrm>
            <a:off x="452450" y="623901"/>
            <a:ext cx="7886700" cy="544500"/>
          </a:xfrm>
          <a:prstGeom prst="rect">
            <a:avLst/>
          </a:prstGeom>
        </p:spPr>
        <p:txBody>
          <a:bodyPr anchorCtr="0" anchor="ctr" bIns="45700" lIns="91425" spcFirstLastPara="1" rIns="91425" wrap="square" tIns="45700">
            <a:normAutofit fontScale="90000"/>
          </a:bodyPr>
          <a:lstStyle/>
          <a:p>
            <a:pPr indent="0" lvl="0" marL="0" rtl="0" algn="ctr">
              <a:lnSpc>
                <a:spcPct val="107000"/>
              </a:lnSpc>
              <a:spcBef>
                <a:spcPts val="600"/>
              </a:spcBef>
              <a:spcAft>
                <a:spcPts val="0"/>
              </a:spcAft>
              <a:buClr>
                <a:srgbClr val="CA3776"/>
              </a:buClr>
              <a:buSzPct val="74226"/>
              <a:buFont typeface="Arial"/>
              <a:buNone/>
            </a:pPr>
            <a:r>
              <a:rPr b="1" lang="en-US" sz="2155">
                <a:solidFill>
                  <a:srgbClr val="980000"/>
                </a:solidFill>
              </a:rPr>
              <a:t>Chapter 2: Queries</a:t>
            </a:r>
            <a:endParaRPr b="1" sz="2355">
              <a:solidFill>
                <a:srgbClr val="980000"/>
              </a:solidFill>
              <a:latin typeface="Arial"/>
              <a:ea typeface="Arial"/>
              <a:cs typeface="Arial"/>
              <a:sym typeface="Arial"/>
            </a:endParaRPr>
          </a:p>
          <a:p>
            <a:pPr indent="0" lvl="0" marL="0" rtl="0" algn="l">
              <a:spcBef>
                <a:spcPts val="0"/>
              </a:spcBef>
              <a:spcAft>
                <a:spcPts val="0"/>
              </a:spcAft>
              <a:buNone/>
            </a:pPr>
            <a:r>
              <a:t/>
            </a:r>
            <a:endParaRPr/>
          </a:p>
        </p:txBody>
      </p:sp>
      <p:sp>
        <p:nvSpPr>
          <p:cNvPr id="237" name="Google Shape;237;g15b3acefcd6_5_5"/>
          <p:cNvSpPr txBox="1"/>
          <p:nvPr>
            <p:ph idx="1" type="body"/>
          </p:nvPr>
        </p:nvSpPr>
        <p:spPr>
          <a:xfrm>
            <a:off x="628650" y="841829"/>
            <a:ext cx="7886700" cy="5335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b="1" sz="1600">
              <a:solidFill>
                <a:srgbClr val="CA3776"/>
              </a:solidFill>
            </a:endParaRPr>
          </a:p>
          <a:p>
            <a:pPr indent="0" lvl="0" marL="0" rtl="0" algn="l">
              <a:spcBef>
                <a:spcPts val="0"/>
              </a:spcBef>
              <a:spcAft>
                <a:spcPts val="0"/>
              </a:spcAft>
              <a:buClr>
                <a:srgbClr val="CA3776"/>
              </a:buClr>
              <a:buSzPts val="1600"/>
              <a:buFont typeface="Arial"/>
              <a:buNone/>
            </a:pPr>
            <a:r>
              <a:t/>
            </a:r>
            <a:endParaRPr b="1" sz="1600">
              <a:solidFill>
                <a:srgbClr val="CA3776"/>
              </a:solidFill>
            </a:endParaRPr>
          </a:p>
          <a:p>
            <a:pPr indent="0" lvl="0" marL="0" rtl="0" algn="l">
              <a:spcBef>
                <a:spcPts val="0"/>
              </a:spcBef>
              <a:spcAft>
                <a:spcPts val="0"/>
              </a:spcAft>
              <a:buClr>
                <a:srgbClr val="CA3776"/>
              </a:buClr>
              <a:buSzPts val="1600"/>
              <a:buFont typeface="Arial"/>
              <a:buNone/>
            </a:pPr>
            <a:r>
              <a:t/>
            </a:r>
            <a:endParaRPr b="1" sz="1600">
              <a:solidFill>
                <a:srgbClr val="CA3776"/>
              </a:solidFill>
            </a:endParaRPr>
          </a:p>
          <a:p>
            <a:pPr indent="0" lvl="0" marL="0" rtl="0" algn="l">
              <a:spcBef>
                <a:spcPts val="0"/>
              </a:spcBef>
              <a:spcAft>
                <a:spcPts val="0"/>
              </a:spcAft>
              <a:buClr>
                <a:srgbClr val="CA3776"/>
              </a:buClr>
              <a:buSzPts val="1600"/>
              <a:buFont typeface="Arial"/>
              <a:buNone/>
            </a:pPr>
            <a:r>
              <a:t/>
            </a:r>
            <a:endParaRPr b="1" sz="1600">
              <a:solidFill>
                <a:srgbClr val="CA3776"/>
              </a:solidFill>
            </a:endParaRPr>
          </a:p>
          <a:p>
            <a:pPr indent="0" lvl="0" marL="0" rtl="0" algn="l">
              <a:spcBef>
                <a:spcPts val="0"/>
              </a:spcBef>
              <a:spcAft>
                <a:spcPts val="0"/>
              </a:spcAft>
              <a:buClr>
                <a:srgbClr val="CA3776"/>
              </a:buClr>
              <a:buSzPts val="1600"/>
              <a:buFont typeface="Arial"/>
              <a:buNone/>
            </a:pPr>
            <a:r>
              <a:rPr b="1" lang="en-US" sz="1600">
                <a:solidFill>
                  <a:srgbClr val="CA3776"/>
                </a:solidFill>
              </a:rPr>
              <a:t>SQL SELECT Statement</a:t>
            </a:r>
            <a:endParaRPr sz="1400">
              <a:latin typeface="Arial"/>
              <a:ea typeface="Arial"/>
              <a:cs typeface="Arial"/>
              <a:sym typeface="Arial"/>
            </a:endParaRPr>
          </a:p>
          <a:p>
            <a:pPr indent="0" lvl="0" marL="0" rtl="0" algn="l">
              <a:spcBef>
                <a:spcPts val="0"/>
              </a:spcBef>
              <a:spcAft>
                <a:spcPts val="0"/>
              </a:spcAft>
              <a:buClr>
                <a:schemeClr val="dk1"/>
              </a:buClr>
              <a:buSzPts val="1600"/>
              <a:buFont typeface="Arial"/>
              <a:buNone/>
            </a:pPr>
            <a:r>
              <a:t/>
            </a:r>
            <a:endParaRPr b="1" sz="1600">
              <a:solidFill>
                <a:srgbClr val="CA3776"/>
              </a:solidFill>
            </a:endParaRPr>
          </a:p>
          <a:p>
            <a:pPr indent="0" lvl="0" marL="0" rtl="0" algn="l">
              <a:spcBef>
                <a:spcPts val="750"/>
              </a:spcBef>
              <a:spcAft>
                <a:spcPts val="0"/>
              </a:spcAft>
              <a:buClr>
                <a:schemeClr val="dk1"/>
              </a:buClr>
              <a:buSzPts val="1200"/>
              <a:buFont typeface="Arial"/>
              <a:buNone/>
            </a:pPr>
            <a:r>
              <a:rPr lang="en-US"/>
              <a:t>The SELECT statement is used to select data from a database. (similar to GET in postman)</a:t>
            </a:r>
            <a:endParaRPr sz="1400">
              <a:latin typeface="Arial"/>
              <a:ea typeface="Arial"/>
              <a:cs typeface="Arial"/>
              <a:sym typeface="Arial"/>
            </a:endParaRPr>
          </a:p>
          <a:p>
            <a:pPr indent="-171450" lvl="0" marL="171450" rtl="0" algn="l">
              <a:lnSpc>
                <a:spcPct val="160000"/>
              </a:lnSpc>
              <a:spcBef>
                <a:spcPts val="750"/>
              </a:spcBef>
              <a:spcAft>
                <a:spcPts val="0"/>
              </a:spcAft>
              <a:buClr>
                <a:schemeClr val="dk1"/>
              </a:buClr>
              <a:buSzPts val="1200"/>
              <a:buFont typeface="Arial"/>
              <a:buNone/>
            </a:pPr>
            <a:r>
              <a:rPr b="1" lang="en-US"/>
              <a:t>Syntax:</a:t>
            </a:r>
            <a:endParaRPr sz="1400">
              <a:latin typeface="Arial"/>
              <a:ea typeface="Arial"/>
              <a:cs typeface="Arial"/>
              <a:sym typeface="Arial"/>
            </a:endParaRPr>
          </a:p>
          <a:p>
            <a:pPr indent="-171450" lvl="1" marL="514350" rtl="0" algn="l">
              <a:lnSpc>
                <a:spcPct val="160000"/>
              </a:lnSpc>
              <a:spcBef>
                <a:spcPts val="375"/>
              </a:spcBef>
              <a:spcAft>
                <a:spcPts val="0"/>
              </a:spcAft>
              <a:buClr>
                <a:schemeClr val="dk1"/>
              </a:buClr>
              <a:buSzPts val="1200"/>
              <a:buFont typeface="Arial"/>
              <a:buNone/>
            </a:pPr>
            <a:r>
              <a:rPr lang="en-US"/>
              <a:t>SELECT </a:t>
            </a:r>
            <a:r>
              <a:rPr i="1" lang="en-US"/>
              <a:t>column1</a:t>
            </a:r>
            <a:r>
              <a:rPr lang="en-US"/>
              <a:t>,</a:t>
            </a:r>
            <a:r>
              <a:rPr i="1" lang="en-US"/>
              <a:t> column2, ...</a:t>
            </a:r>
            <a:br>
              <a:rPr lang="en-US"/>
            </a:br>
            <a:r>
              <a:rPr lang="en-US"/>
              <a:t>FROM </a:t>
            </a:r>
            <a:r>
              <a:rPr i="1" lang="en-US"/>
              <a:t>table_name</a:t>
            </a:r>
            <a:r>
              <a:rPr lang="en-US"/>
              <a:t>;</a:t>
            </a:r>
            <a:endParaRPr sz="1400">
              <a:latin typeface="Arial"/>
              <a:ea typeface="Arial"/>
              <a:cs typeface="Arial"/>
              <a:sym typeface="Arial"/>
            </a:endParaRPr>
          </a:p>
          <a:p>
            <a:pPr indent="-171450" lvl="0" marL="171450" rtl="0" algn="l">
              <a:lnSpc>
                <a:spcPct val="160000"/>
              </a:lnSpc>
              <a:spcBef>
                <a:spcPts val="750"/>
              </a:spcBef>
              <a:spcAft>
                <a:spcPts val="0"/>
              </a:spcAft>
              <a:buClr>
                <a:schemeClr val="dk1"/>
              </a:buClr>
              <a:buSzPts val="1200"/>
              <a:buFont typeface="Arial"/>
              <a:buNone/>
            </a:pPr>
            <a:r>
              <a:rPr b="1" lang="en-US"/>
              <a:t>Example:</a:t>
            </a:r>
            <a:endParaRPr sz="1400">
              <a:latin typeface="Arial"/>
              <a:ea typeface="Arial"/>
              <a:cs typeface="Arial"/>
              <a:sym typeface="Arial"/>
            </a:endParaRPr>
          </a:p>
          <a:p>
            <a:pPr indent="-171450" lvl="1" marL="514350" rtl="0" algn="l">
              <a:lnSpc>
                <a:spcPct val="160000"/>
              </a:lnSpc>
              <a:spcBef>
                <a:spcPts val="375"/>
              </a:spcBef>
              <a:spcAft>
                <a:spcPts val="0"/>
              </a:spcAft>
              <a:buClr>
                <a:schemeClr val="dk1"/>
              </a:buClr>
              <a:buSzPts val="1200"/>
              <a:buFont typeface="Arial"/>
              <a:buNone/>
            </a:pPr>
            <a:r>
              <a:rPr lang="en-US"/>
              <a:t>SELECT CustomerName, City FROM Customers;</a:t>
            </a:r>
            <a:endParaRPr sz="1400">
              <a:latin typeface="Arial"/>
              <a:ea typeface="Arial"/>
              <a:cs typeface="Arial"/>
              <a:sym typeface="Arial"/>
            </a:endParaRPr>
          </a:p>
          <a:p>
            <a:pPr indent="-171450" lvl="0" marL="171450" rtl="0" algn="l">
              <a:lnSpc>
                <a:spcPct val="160000"/>
              </a:lnSpc>
              <a:spcBef>
                <a:spcPts val="750"/>
              </a:spcBef>
              <a:spcAft>
                <a:spcPts val="0"/>
              </a:spcAft>
              <a:buClr>
                <a:schemeClr val="dk1"/>
              </a:buClr>
              <a:buSzPts val="1200"/>
              <a:buFont typeface="Arial"/>
              <a:buNone/>
            </a:pPr>
            <a:r>
              <a:rPr b="1" lang="en-US"/>
              <a:t>Syntax For all records:</a:t>
            </a:r>
            <a:endParaRPr sz="1400">
              <a:latin typeface="Arial"/>
              <a:ea typeface="Arial"/>
              <a:cs typeface="Arial"/>
              <a:sym typeface="Arial"/>
            </a:endParaRPr>
          </a:p>
          <a:p>
            <a:pPr indent="-171450" lvl="1" marL="514350" rtl="0" algn="l">
              <a:lnSpc>
                <a:spcPct val="160000"/>
              </a:lnSpc>
              <a:spcBef>
                <a:spcPts val="375"/>
              </a:spcBef>
              <a:spcAft>
                <a:spcPts val="0"/>
              </a:spcAft>
              <a:buClr>
                <a:schemeClr val="dk1"/>
              </a:buClr>
              <a:buSzPts val="1200"/>
              <a:buFont typeface="Arial"/>
              <a:buNone/>
            </a:pPr>
            <a:r>
              <a:rPr lang="en-US"/>
              <a:t>SELECT * FROM </a:t>
            </a:r>
            <a:r>
              <a:rPr i="1" lang="en-US"/>
              <a:t>table_name</a:t>
            </a:r>
            <a:r>
              <a:rPr lang="en-US"/>
              <a:t>;</a:t>
            </a:r>
            <a:endParaRPr sz="1300"/>
          </a:p>
          <a:p>
            <a:pPr indent="0" lvl="0" marL="0" rtl="0" algn="l">
              <a:spcBef>
                <a:spcPts val="750"/>
              </a:spcBef>
              <a:spcAft>
                <a:spcPts val="0"/>
              </a:spcAft>
              <a:buNone/>
            </a:pPr>
            <a:r>
              <a:t/>
            </a:r>
            <a:endParaRPr/>
          </a:p>
        </p:txBody>
      </p:sp>
      <p:sp>
        <p:nvSpPr>
          <p:cNvPr id="238" name="Google Shape;238;g15b3acefcd6_5_5"/>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pic>
        <p:nvPicPr>
          <p:cNvPr id="239" name="Google Shape;239;g15b3acefcd6_5_5"/>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5"/>
          <p:cNvSpPr txBox="1"/>
          <p:nvPr>
            <p:ph idx="1" type="body"/>
          </p:nvPr>
        </p:nvSpPr>
        <p:spPr>
          <a:xfrm>
            <a:off x="628650" y="304800"/>
            <a:ext cx="7886700" cy="2971047"/>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60000"/>
              </a:lnSpc>
              <a:spcBef>
                <a:spcPts val="0"/>
              </a:spcBef>
              <a:spcAft>
                <a:spcPts val="0"/>
              </a:spcAft>
              <a:buClr>
                <a:srgbClr val="CA3776"/>
              </a:buClr>
              <a:buSzPct val="100000"/>
              <a:buNone/>
            </a:pPr>
            <a:r>
              <a:rPr b="1" lang="en-US" sz="1900">
                <a:solidFill>
                  <a:srgbClr val="CA3776"/>
                </a:solidFill>
              </a:rPr>
              <a:t>WHERE Clause</a:t>
            </a:r>
            <a:endParaRPr/>
          </a:p>
          <a:p>
            <a:pPr indent="-171450" lvl="0" marL="171450" rtl="0" algn="l">
              <a:lnSpc>
                <a:spcPct val="160000"/>
              </a:lnSpc>
              <a:spcBef>
                <a:spcPts val="750"/>
              </a:spcBef>
              <a:spcAft>
                <a:spcPts val="0"/>
              </a:spcAft>
              <a:buClr>
                <a:schemeClr val="dk1"/>
              </a:buClr>
              <a:buSzPct val="100000"/>
              <a:buChar char="•"/>
            </a:pPr>
            <a:r>
              <a:rPr lang="en-US" sz="1400"/>
              <a:t>The WHERE clause is used to filter records.</a:t>
            </a:r>
            <a:endParaRPr/>
          </a:p>
          <a:p>
            <a:pPr indent="-171450" lvl="0" marL="171450" rtl="0" algn="l">
              <a:lnSpc>
                <a:spcPct val="160000"/>
              </a:lnSpc>
              <a:spcBef>
                <a:spcPts val="750"/>
              </a:spcBef>
              <a:spcAft>
                <a:spcPts val="0"/>
              </a:spcAft>
              <a:buClr>
                <a:schemeClr val="dk1"/>
              </a:buClr>
              <a:buSzPct val="100000"/>
              <a:buChar char="•"/>
            </a:pPr>
            <a:r>
              <a:rPr lang="en-US" sz="1400"/>
              <a:t>It is used to extract only those records that fulfill a specified condition.</a:t>
            </a:r>
            <a:endParaRPr/>
          </a:p>
          <a:p>
            <a:pPr indent="-171450" lvl="0" marL="171450" rtl="0" algn="l">
              <a:lnSpc>
                <a:spcPct val="160000"/>
              </a:lnSpc>
              <a:spcBef>
                <a:spcPts val="750"/>
              </a:spcBef>
              <a:spcAft>
                <a:spcPts val="0"/>
              </a:spcAft>
              <a:buClr>
                <a:schemeClr val="dk1"/>
              </a:buClr>
              <a:buSzPct val="100000"/>
              <a:buChar char="•"/>
            </a:pPr>
            <a:r>
              <a:rPr lang="en-US" sz="1400"/>
              <a:t>The WHERE clause is not only used in the SELECT statement, but it is also used in the UPDATE, DELETE statement, etc</a:t>
            </a:r>
            <a:endParaRPr sz="1400"/>
          </a:p>
          <a:p>
            <a:pPr indent="-171450" lvl="0" marL="171450" rtl="0" algn="l">
              <a:lnSpc>
                <a:spcPct val="160000"/>
              </a:lnSpc>
              <a:spcBef>
                <a:spcPts val="750"/>
              </a:spcBef>
              <a:spcAft>
                <a:spcPts val="0"/>
              </a:spcAft>
              <a:buClr>
                <a:schemeClr val="dk1"/>
              </a:buClr>
              <a:buSzPct val="100000"/>
              <a:buNone/>
            </a:pPr>
            <a:r>
              <a:rPr b="1" lang="en-US" sz="1400"/>
              <a:t>Syntax:</a:t>
            </a:r>
            <a:endParaRPr/>
          </a:p>
          <a:p>
            <a:pPr indent="-171450" lvl="1" marL="514350" rtl="0" algn="l">
              <a:lnSpc>
                <a:spcPct val="160000"/>
              </a:lnSpc>
              <a:spcBef>
                <a:spcPts val="375"/>
              </a:spcBef>
              <a:spcAft>
                <a:spcPts val="0"/>
              </a:spcAft>
              <a:buClr>
                <a:schemeClr val="dk1"/>
              </a:buClr>
              <a:buSzPct val="100000"/>
              <a:buNone/>
            </a:pPr>
            <a:r>
              <a:rPr lang="en-US" sz="1400"/>
              <a:t>SELECT </a:t>
            </a:r>
            <a:r>
              <a:rPr i="1" lang="en-US" sz="1400"/>
              <a:t>column1</a:t>
            </a:r>
            <a:r>
              <a:rPr lang="en-US" sz="1400"/>
              <a:t>,</a:t>
            </a:r>
            <a:r>
              <a:rPr i="1" lang="en-US" sz="1400"/>
              <a:t> column2, ...</a:t>
            </a:r>
            <a:br>
              <a:rPr lang="en-US" sz="1400"/>
            </a:br>
            <a:r>
              <a:rPr lang="en-US" sz="1400"/>
              <a:t>FROM </a:t>
            </a:r>
            <a:r>
              <a:rPr i="1" lang="en-US" sz="1400"/>
              <a:t>table_name</a:t>
            </a:r>
            <a:br>
              <a:rPr lang="en-US" sz="1400"/>
            </a:br>
            <a:r>
              <a:rPr lang="en-US" sz="1400"/>
              <a:t>WHERE </a:t>
            </a:r>
            <a:r>
              <a:rPr i="1" lang="en-US" sz="1400"/>
              <a:t>condition</a:t>
            </a:r>
            <a:r>
              <a:rPr lang="en-US" sz="1400"/>
              <a:t>; </a:t>
            </a:r>
            <a:endParaRPr/>
          </a:p>
        </p:txBody>
      </p:sp>
      <p:sp>
        <p:nvSpPr>
          <p:cNvPr id="245" name="Google Shape;245;p15"/>
          <p:cNvSpPr txBox="1"/>
          <p:nvPr/>
        </p:nvSpPr>
        <p:spPr>
          <a:xfrm>
            <a:off x="665226" y="3429000"/>
            <a:ext cx="8077200" cy="273235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1" i="0" lang="en-US" sz="1600" u="none" cap="none" strike="noStrike">
                <a:solidFill>
                  <a:srgbClr val="CA3776"/>
                </a:solidFill>
                <a:latin typeface="Tahoma"/>
                <a:ea typeface="Tahoma"/>
                <a:cs typeface="Tahoma"/>
                <a:sym typeface="Tahoma"/>
              </a:rPr>
              <a:t>ORDER BY</a:t>
            </a:r>
            <a:endParaRPr b="0" i="0" sz="1400" u="none" cap="none" strike="noStrike">
              <a:solidFill>
                <a:srgbClr val="000000"/>
              </a:solidFill>
              <a:latin typeface="Arial"/>
              <a:ea typeface="Arial"/>
              <a:cs typeface="Arial"/>
              <a:sym typeface="Arial"/>
            </a:endParaRPr>
          </a:p>
          <a:p>
            <a:pPr indent="-171450" lvl="0" marL="171450" marR="0" rtl="0" algn="l">
              <a:lnSpc>
                <a:spcPct val="200000"/>
              </a:lnSpc>
              <a:spcBef>
                <a:spcPts val="0"/>
              </a:spcBef>
              <a:spcAft>
                <a:spcPts val="0"/>
              </a:spcAft>
              <a:buClr>
                <a:schemeClr val="dk1"/>
              </a:buClr>
              <a:buSzPts val="1200"/>
              <a:buFont typeface="Arial"/>
              <a:buChar char="•"/>
            </a:pPr>
            <a:r>
              <a:rPr b="0" i="0" lang="en-US" sz="1200" u="none" cap="none" strike="noStrike">
                <a:solidFill>
                  <a:schemeClr val="dk1"/>
                </a:solidFill>
                <a:latin typeface="Tahoma"/>
                <a:ea typeface="Tahoma"/>
                <a:cs typeface="Tahoma"/>
                <a:sym typeface="Tahoma"/>
              </a:rPr>
              <a:t>The ORDER BY keyword is used to sort the result-set in ascending or descending order.</a:t>
            </a:r>
            <a:endParaRPr b="0" i="0" sz="1400" u="none" cap="none" strike="noStrike">
              <a:solidFill>
                <a:srgbClr val="000000"/>
              </a:solidFill>
              <a:latin typeface="Arial"/>
              <a:ea typeface="Arial"/>
              <a:cs typeface="Arial"/>
              <a:sym typeface="Arial"/>
            </a:endParaRPr>
          </a:p>
          <a:p>
            <a:pPr indent="-171450" lvl="0" marL="171450" marR="0" rtl="0" algn="l">
              <a:lnSpc>
                <a:spcPct val="200000"/>
              </a:lnSpc>
              <a:spcBef>
                <a:spcPts val="0"/>
              </a:spcBef>
              <a:spcAft>
                <a:spcPts val="0"/>
              </a:spcAft>
              <a:buClr>
                <a:schemeClr val="dk1"/>
              </a:buClr>
              <a:buSzPts val="1200"/>
              <a:buFont typeface="Arial"/>
              <a:buChar char="•"/>
            </a:pPr>
            <a:r>
              <a:rPr b="0" i="0" lang="en-US" sz="1200" u="none" cap="none" strike="noStrike">
                <a:solidFill>
                  <a:schemeClr val="dk1"/>
                </a:solidFill>
                <a:latin typeface="Tahoma"/>
                <a:ea typeface="Tahoma"/>
                <a:cs typeface="Tahoma"/>
                <a:sym typeface="Tahoma"/>
              </a:rPr>
              <a:t>The ORDER BY keyword sorts the records in ascending order by default. To sort the records in descending order, use the DESC keyword.</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chemeClr val="dk1"/>
              </a:buClr>
              <a:buSzPts val="1200"/>
              <a:buFont typeface="Tahoma"/>
              <a:buNone/>
            </a:pPr>
            <a:r>
              <a:rPr b="1" i="0" lang="en-US" sz="1200" u="none" cap="none" strike="noStrike">
                <a:solidFill>
                  <a:schemeClr val="dk1"/>
                </a:solidFill>
                <a:latin typeface="Tahoma"/>
                <a:ea typeface="Tahoma"/>
                <a:cs typeface="Tahoma"/>
                <a:sym typeface="Tahoma"/>
              </a:rPr>
              <a:t>Syntax:</a:t>
            </a:r>
            <a:endParaRPr b="0" i="0" sz="1400" u="none" cap="none" strike="noStrike">
              <a:solidFill>
                <a:srgbClr val="000000"/>
              </a:solidFill>
              <a:latin typeface="Arial"/>
              <a:ea typeface="Arial"/>
              <a:cs typeface="Arial"/>
              <a:sym typeface="Arial"/>
            </a:endParaRPr>
          </a:p>
          <a:p>
            <a:pPr indent="0" lvl="1" marL="45720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Tahoma"/>
                <a:ea typeface="Tahoma"/>
                <a:cs typeface="Tahoma"/>
                <a:sym typeface="Tahoma"/>
              </a:rPr>
              <a:t>SELECT column1, column2, ...</a:t>
            </a:r>
            <a:endParaRPr b="0" i="0" sz="1400" u="none" cap="none" strike="noStrike">
              <a:solidFill>
                <a:srgbClr val="000000"/>
              </a:solidFill>
              <a:latin typeface="Arial"/>
              <a:ea typeface="Arial"/>
              <a:cs typeface="Arial"/>
              <a:sym typeface="Arial"/>
            </a:endParaRPr>
          </a:p>
          <a:p>
            <a:pPr indent="0" lvl="1" marL="45720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Tahoma"/>
                <a:ea typeface="Tahoma"/>
                <a:cs typeface="Tahoma"/>
                <a:sym typeface="Tahoma"/>
              </a:rPr>
              <a:t>FROM table_name</a:t>
            </a:r>
            <a:endParaRPr b="0" i="0" sz="1400" u="none" cap="none" strike="noStrike">
              <a:solidFill>
                <a:srgbClr val="000000"/>
              </a:solidFill>
              <a:latin typeface="Arial"/>
              <a:ea typeface="Arial"/>
              <a:cs typeface="Arial"/>
              <a:sym typeface="Arial"/>
            </a:endParaRPr>
          </a:p>
          <a:p>
            <a:pPr indent="0" lvl="1" marL="45720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Tahoma"/>
                <a:ea typeface="Tahoma"/>
                <a:cs typeface="Tahoma"/>
                <a:sym typeface="Tahoma"/>
              </a:rPr>
              <a:t>ORDER BY column1, column2, ... ASC|DESC; </a:t>
            </a:r>
            <a:endParaRPr b="0" i="0" sz="1400" u="none" cap="none" strike="noStrike">
              <a:solidFill>
                <a:srgbClr val="000000"/>
              </a:solidFill>
              <a:latin typeface="Arial"/>
              <a:ea typeface="Arial"/>
              <a:cs typeface="Arial"/>
              <a:sym typeface="Arial"/>
            </a:endParaRPr>
          </a:p>
        </p:txBody>
      </p:sp>
      <p:pic>
        <p:nvPicPr>
          <p:cNvPr id="246" name="Google Shape;246;p15"/>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6"/>
          <p:cNvSpPr txBox="1"/>
          <p:nvPr>
            <p:ph type="title"/>
          </p:nvPr>
        </p:nvSpPr>
        <p:spPr>
          <a:xfrm>
            <a:off x="628650" y="136526"/>
            <a:ext cx="7886700" cy="5445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A3776"/>
              </a:buClr>
              <a:buSzPts val="1600"/>
              <a:buFont typeface="Tahoma"/>
              <a:buNone/>
            </a:pPr>
            <a:r>
              <a:rPr b="1" lang="en-US" sz="1600">
                <a:solidFill>
                  <a:srgbClr val="CA3776"/>
                </a:solidFill>
              </a:rPr>
              <a:t>LIKE operator</a:t>
            </a:r>
            <a:endParaRPr/>
          </a:p>
        </p:txBody>
      </p:sp>
      <p:sp>
        <p:nvSpPr>
          <p:cNvPr id="252" name="Google Shape;252;p16"/>
          <p:cNvSpPr txBox="1"/>
          <p:nvPr>
            <p:ph idx="1" type="body"/>
          </p:nvPr>
        </p:nvSpPr>
        <p:spPr>
          <a:xfrm>
            <a:off x="628650" y="681039"/>
            <a:ext cx="7886700" cy="5335135"/>
          </a:xfrm>
          <a:prstGeom prst="rect">
            <a:avLst/>
          </a:prstGeom>
          <a:noFill/>
          <a:ln>
            <a:noFill/>
          </a:ln>
        </p:spPr>
        <p:txBody>
          <a:bodyPr anchorCtr="0" anchor="t" bIns="45700" lIns="91425" spcFirstLastPara="1" rIns="91425" wrap="square" tIns="45700">
            <a:normAutofit/>
          </a:bodyPr>
          <a:lstStyle/>
          <a:p>
            <a:pPr indent="-171450" lvl="0" marL="171450" rtl="0" algn="l">
              <a:lnSpc>
                <a:spcPct val="150000"/>
              </a:lnSpc>
              <a:spcBef>
                <a:spcPts val="0"/>
              </a:spcBef>
              <a:spcAft>
                <a:spcPts val="0"/>
              </a:spcAft>
              <a:buClr>
                <a:schemeClr val="dk1"/>
              </a:buClr>
              <a:buSzPts val="1350"/>
              <a:buChar char="•"/>
            </a:pPr>
            <a:r>
              <a:rPr lang="en-US" sz="1350"/>
              <a:t>The LIKE operator is used in a WHERE clause to search for a specified pattern in a column.</a:t>
            </a:r>
            <a:endParaRPr/>
          </a:p>
          <a:p>
            <a:pPr indent="-171450" lvl="0" marL="171450" rtl="0" algn="l">
              <a:lnSpc>
                <a:spcPct val="150000"/>
              </a:lnSpc>
              <a:spcBef>
                <a:spcPts val="750"/>
              </a:spcBef>
              <a:spcAft>
                <a:spcPts val="0"/>
              </a:spcAft>
              <a:buClr>
                <a:schemeClr val="dk1"/>
              </a:buClr>
              <a:buSzPts val="1350"/>
              <a:buChar char="•"/>
            </a:pPr>
            <a:r>
              <a:rPr lang="en-US" sz="1350"/>
              <a:t>There are two wildcards often used in conjunction with the LIKE operator:</a:t>
            </a:r>
            <a:endParaRPr/>
          </a:p>
          <a:p>
            <a:pPr indent="-171450" lvl="0" marL="171450" rtl="0" algn="l">
              <a:lnSpc>
                <a:spcPct val="150000"/>
              </a:lnSpc>
              <a:spcBef>
                <a:spcPts val="750"/>
              </a:spcBef>
              <a:spcAft>
                <a:spcPts val="0"/>
              </a:spcAft>
              <a:buClr>
                <a:schemeClr val="dk1"/>
              </a:buClr>
              <a:buSzPts val="1350"/>
              <a:buChar char="•"/>
            </a:pPr>
            <a:r>
              <a:rPr lang="en-US" sz="1350"/>
              <a:t> The percent sign (%) represents zero, one, or multiple characters</a:t>
            </a:r>
            <a:endParaRPr/>
          </a:p>
          <a:p>
            <a:pPr indent="-171450" lvl="0" marL="171450" rtl="0" algn="l">
              <a:lnSpc>
                <a:spcPct val="150000"/>
              </a:lnSpc>
              <a:spcBef>
                <a:spcPts val="750"/>
              </a:spcBef>
              <a:spcAft>
                <a:spcPts val="0"/>
              </a:spcAft>
              <a:buClr>
                <a:schemeClr val="dk1"/>
              </a:buClr>
              <a:buSzPts val="1350"/>
              <a:buChar char="•"/>
            </a:pPr>
            <a:r>
              <a:rPr lang="en-US" sz="1350"/>
              <a:t> The underscore sign (_) represents one, single character</a:t>
            </a:r>
            <a:endParaRPr/>
          </a:p>
          <a:p>
            <a:pPr indent="-171450" lvl="0" marL="171450" rtl="0" algn="l">
              <a:lnSpc>
                <a:spcPct val="90000"/>
              </a:lnSpc>
              <a:spcBef>
                <a:spcPts val="750"/>
              </a:spcBef>
              <a:spcAft>
                <a:spcPts val="0"/>
              </a:spcAft>
              <a:buClr>
                <a:schemeClr val="dk1"/>
              </a:buClr>
              <a:buSzPts val="1350"/>
              <a:buNone/>
            </a:pPr>
            <a:r>
              <a:t/>
            </a:r>
            <a:endParaRPr sz="1350"/>
          </a:p>
          <a:p>
            <a:pPr indent="-171450" lvl="0" marL="171450" rtl="0" algn="l">
              <a:lnSpc>
                <a:spcPct val="90000"/>
              </a:lnSpc>
              <a:spcBef>
                <a:spcPts val="750"/>
              </a:spcBef>
              <a:spcAft>
                <a:spcPts val="0"/>
              </a:spcAft>
              <a:buClr>
                <a:schemeClr val="dk1"/>
              </a:buClr>
              <a:buSzPts val="1350"/>
              <a:buNone/>
            </a:pPr>
            <a:r>
              <a:rPr b="1" lang="en-US" sz="1350"/>
              <a:t>Syntax:</a:t>
            </a:r>
            <a:endParaRPr/>
          </a:p>
          <a:p>
            <a:pPr indent="-171450" lvl="0" marL="171450" rtl="0" algn="l">
              <a:lnSpc>
                <a:spcPct val="90000"/>
              </a:lnSpc>
              <a:spcBef>
                <a:spcPts val="750"/>
              </a:spcBef>
              <a:spcAft>
                <a:spcPts val="0"/>
              </a:spcAft>
              <a:buClr>
                <a:schemeClr val="dk1"/>
              </a:buClr>
              <a:buSzPts val="1350"/>
              <a:buNone/>
            </a:pPr>
            <a:r>
              <a:t/>
            </a:r>
            <a:endParaRPr sz="1350"/>
          </a:p>
          <a:p>
            <a:pPr indent="-171450" lvl="1" marL="514350" rtl="0" algn="l">
              <a:lnSpc>
                <a:spcPct val="90000"/>
              </a:lnSpc>
              <a:spcBef>
                <a:spcPts val="375"/>
              </a:spcBef>
              <a:spcAft>
                <a:spcPts val="0"/>
              </a:spcAft>
              <a:buClr>
                <a:schemeClr val="dk1"/>
              </a:buClr>
              <a:buSzPts val="1350"/>
              <a:buNone/>
            </a:pPr>
            <a:r>
              <a:rPr lang="en-US" sz="1350"/>
              <a:t>SELECT column1, column2, ...</a:t>
            </a:r>
            <a:endParaRPr/>
          </a:p>
          <a:p>
            <a:pPr indent="-171450" lvl="1" marL="514350" rtl="0" algn="l">
              <a:lnSpc>
                <a:spcPct val="90000"/>
              </a:lnSpc>
              <a:spcBef>
                <a:spcPts val="375"/>
              </a:spcBef>
              <a:spcAft>
                <a:spcPts val="0"/>
              </a:spcAft>
              <a:buClr>
                <a:schemeClr val="dk1"/>
              </a:buClr>
              <a:buSzPts val="1350"/>
              <a:buNone/>
            </a:pPr>
            <a:r>
              <a:rPr lang="en-US" sz="1350"/>
              <a:t>FROM table_name</a:t>
            </a:r>
            <a:endParaRPr sz="1350"/>
          </a:p>
          <a:p>
            <a:pPr indent="-171450" lvl="1" marL="514350" rtl="0" algn="l">
              <a:lnSpc>
                <a:spcPct val="90000"/>
              </a:lnSpc>
              <a:spcBef>
                <a:spcPts val="375"/>
              </a:spcBef>
              <a:spcAft>
                <a:spcPts val="0"/>
              </a:spcAft>
              <a:buClr>
                <a:schemeClr val="dk1"/>
              </a:buClr>
              <a:buSzPts val="1350"/>
              <a:buNone/>
            </a:pPr>
            <a:r>
              <a:rPr lang="en-US" sz="1350"/>
              <a:t>WHERE columnN LIKE pattern; </a:t>
            </a:r>
            <a:endParaRPr/>
          </a:p>
          <a:p>
            <a:pPr indent="-171450" lvl="1" marL="514350" rtl="0" algn="ctr">
              <a:lnSpc>
                <a:spcPct val="90000"/>
              </a:lnSpc>
              <a:spcBef>
                <a:spcPts val="375"/>
              </a:spcBef>
              <a:spcAft>
                <a:spcPts val="0"/>
              </a:spcAft>
              <a:buClr>
                <a:schemeClr val="dk1"/>
              </a:buClr>
              <a:buSzPts val="1350"/>
              <a:buNone/>
            </a:pPr>
            <a:r>
              <a:t/>
            </a:r>
            <a:endParaRPr sz="1350"/>
          </a:p>
          <a:p>
            <a:pPr indent="-171450" lvl="1" marL="514350" rtl="0" algn="l">
              <a:lnSpc>
                <a:spcPct val="90000"/>
              </a:lnSpc>
              <a:spcBef>
                <a:spcPts val="375"/>
              </a:spcBef>
              <a:spcAft>
                <a:spcPts val="0"/>
              </a:spcAft>
              <a:buClr>
                <a:schemeClr val="dk1"/>
              </a:buClr>
              <a:buSzPts val="1350"/>
              <a:buNone/>
            </a:pPr>
            <a:r>
              <a:rPr lang="en-US" sz="1350"/>
              <a:t>SELECT * FROM Customers</a:t>
            </a:r>
            <a:endParaRPr/>
          </a:p>
          <a:p>
            <a:pPr indent="-171450" lvl="1" marL="514350" rtl="0" algn="l">
              <a:lnSpc>
                <a:spcPct val="90000"/>
              </a:lnSpc>
              <a:spcBef>
                <a:spcPts val="375"/>
              </a:spcBef>
              <a:spcAft>
                <a:spcPts val="0"/>
              </a:spcAft>
              <a:buClr>
                <a:schemeClr val="dk1"/>
              </a:buClr>
              <a:buSzPts val="1350"/>
              <a:buNone/>
            </a:pPr>
            <a:r>
              <a:rPr lang="en-US" sz="1350"/>
              <a:t>WHERE CustomerName LIKE 'a%'; </a:t>
            </a:r>
            <a:endParaRPr/>
          </a:p>
          <a:p>
            <a:pPr indent="-95250" lvl="0" marL="171450" rtl="0" algn="l">
              <a:lnSpc>
                <a:spcPct val="90000"/>
              </a:lnSpc>
              <a:spcBef>
                <a:spcPts val="750"/>
              </a:spcBef>
              <a:spcAft>
                <a:spcPts val="0"/>
              </a:spcAft>
              <a:buClr>
                <a:schemeClr val="dk1"/>
              </a:buClr>
              <a:buSzPts val="1200"/>
              <a:buNone/>
            </a:pPr>
            <a:r>
              <a:t/>
            </a:r>
            <a:endParaRPr/>
          </a:p>
        </p:txBody>
      </p:sp>
      <p:pic>
        <p:nvPicPr>
          <p:cNvPr id="253" name="Google Shape;253;p16"/>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5b3acefcd6_0_0"/>
          <p:cNvSpPr txBox="1"/>
          <p:nvPr>
            <p:ph type="title"/>
          </p:nvPr>
        </p:nvSpPr>
        <p:spPr>
          <a:xfrm>
            <a:off x="628650" y="136526"/>
            <a:ext cx="7886700" cy="544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2200">
                <a:solidFill>
                  <a:srgbClr val="980000"/>
                </a:solidFill>
                <a:latin typeface="Arial"/>
                <a:ea typeface="Arial"/>
                <a:cs typeface="Arial"/>
                <a:sym typeface="Arial"/>
              </a:rPr>
              <a:t>PostgreSQL Installation Guide</a:t>
            </a:r>
            <a:endParaRPr sz="2200">
              <a:solidFill>
                <a:srgbClr val="980000"/>
              </a:solidFill>
              <a:latin typeface="Arial"/>
              <a:ea typeface="Arial"/>
              <a:cs typeface="Arial"/>
              <a:sym typeface="Arial"/>
            </a:endParaRPr>
          </a:p>
        </p:txBody>
      </p:sp>
      <p:sp>
        <p:nvSpPr>
          <p:cNvPr id="108" name="Google Shape;108;g15b3acefcd6_0_0"/>
          <p:cNvSpPr txBox="1"/>
          <p:nvPr>
            <p:ph idx="1" type="body"/>
          </p:nvPr>
        </p:nvSpPr>
        <p:spPr>
          <a:xfrm>
            <a:off x="628650" y="841825"/>
            <a:ext cx="7886700" cy="5879700"/>
          </a:xfrm>
          <a:prstGeom prst="rect">
            <a:avLst/>
          </a:prstGeom>
        </p:spPr>
        <p:txBody>
          <a:bodyPr anchorCtr="0" anchor="t" bIns="45700" lIns="91425" spcFirstLastPara="1" rIns="91425" wrap="square" tIns="45700">
            <a:normAutofit/>
          </a:bodyPr>
          <a:lstStyle/>
          <a:p>
            <a:pPr indent="0" lvl="0" marL="0" rtl="0" algn="l">
              <a:lnSpc>
                <a:spcPct val="107916"/>
              </a:lnSpc>
              <a:spcBef>
                <a:spcPts val="0"/>
              </a:spcBef>
              <a:spcAft>
                <a:spcPts val="0"/>
              </a:spcAft>
              <a:buClr>
                <a:schemeClr val="dk1"/>
              </a:buClr>
              <a:buSzPts val="1100"/>
              <a:buFont typeface="Arial"/>
              <a:buNone/>
            </a:pPr>
            <a:r>
              <a:rPr b="1" lang="en-US" sz="1300">
                <a:solidFill>
                  <a:srgbClr val="CA3776"/>
                </a:solidFill>
              </a:rPr>
              <a:t>Steps to install PostgreSQL on your local system can be found in the below link. </a:t>
            </a:r>
            <a:endParaRPr b="1" sz="1300">
              <a:solidFill>
                <a:srgbClr val="CA3776"/>
              </a:solidFill>
            </a:endParaRPr>
          </a:p>
          <a:p>
            <a:pPr indent="0" lvl="0" marL="0" rtl="0" algn="l">
              <a:lnSpc>
                <a:spcPct val="100000"/>
              </a:lnSpc>
              <a:spcBef>
                <a:spcPts val="800"/>
              </a:spcBef>
              <a:spcAft>
                <a:spcPts val="0"/>
              </a:spcAft>
              <a:buClr>
                <a:schemeClr val="dk1"/>
              </a:buClr>
              <a:buSzPts val="1100"/>
              <a:buFont typeface="Arial"/>
              <a:buNone/>
            </a:pPr>
            <a:r>
              <a:rPr lang="en-US" sz="1100"/>
              <a:t>Windows</a:t>
            </a:r>
            <a:endParaRPr sz="1100"/>
          </a:p>
          <a:p>
            <a:pPr indent="0" lvl="0" marL="0" rtl="0" algn="l">
              <a:lnSpc>
                <a:spcPct val="100000"/>
              </a:lnSpc>
              <a:spcBef>
                <a:spcPts val="0"/>
              </a:spcBef>
              <a:spcAft>
                <a:spcPts val="0"/>
              </a:spcAft>
              <a:buClr>
                <a:schemeClr val="dk1"/>
              </a:buClr>
              <a:buSzPts val="1100"/>
              <a:buFont typeface="Arial"/>
              <a:buNone/>
            </a:pPr>
            <a:r>
              <a:rPr lang="en-US" sz="1100" u="sng">
                <a:solidFill>
                  <a:srgbClr val="0563C1"/>
                </a:solidFill>
                <a:hlinkClick r:id="rId3">
                  <a:extLst>
                    <a:ext uri="{A12FA001-AC4F-418D-AE19-62706E023703}">
                      <ahyp:hlinkClr val="tx"/>
                    </a:ext>
                  </a:extLst>
                </a:hlinkClick>
              </a:rPr>
              <a:t>https://www.postgresqltutorial.com/install-postgresql/</a:t>
            </a:r>
            <a:endParaRPr sz="1100"/>
          </a:p>
          <a:p>
            <a:pPr indent="0" lvl="0" marL="0" rtl="0" algn="l">
              <a:lnSpc>
                <a:spcPct val="100000"/>
              </a:lnSpc>
              <a:spcBef>
                <a:spcPts val="0"/>
              </a:spcBef>
              <a:spcAft>
                <a:spcPts val="0"/>
              </a:spcAft>
              <a:buClr>
                <a:schemeClr val="dk1"/>
              </a:buClr>
              <a:buSzPts val="1100"/>
              <a:buFont typeface="Arial"/>
              <a:buNone/>
            </a:pPr>
            <a:r>
              <a:t/>
            </a:r>
            <a:endParaRPr sz="1100"/>
          </a:p>
          <a:p>
            <a:pPr indent="0" lvl="0" marL="0" rtl="0" algn="l">
              <a:lnSpc>
                <a:spcPct val="100000"/>
              </a:lnSpc>
              <a:spcBef>
                <a:spcPts val="0"/>
              </a:spcBef>
              <a:spcAft>
                <a:spcPts val="0"/>
              </a:spcAft>
              <a:buClr>
                <a:schemeClr val="dk1"/>
              </a:buClr>
              <a:buSzPts val="1100"/>
              <a:buFont typeface="Arial"/>
              <a:buNone/>
            </a:pPr>
            <a:r>
              <a:rPr lang="en-US" sz="1100"/>
              <a:t>MacOS</a:t>
            </a:r>
            <a:endParaRPr sz="1100"/>
          </a:p>
          <a:p>
            <a:pPr indent="0" lvl="0" marL="0" rtl="0" algn="l">
              <a:lnSpc>
                <a:spcPct val="100000"/>
              </a:lnSpc>
              <a:spcBef>
                <a:spcPts val="0"/>
              </a:spcBef>
              <a:spcAft>
                <a:spcPts val="0"/>
              </a:spcAft>
              <a:buClr>
                <a:schemeClr val="dk1"/>
              </a:buClr>
              <a:buSzPts val="1100"/>
              <a:buFont typeface="Arial"/>
              <a:buNone/>
            </a:pPr>
            <a:r>
              <a:rPr lang="en-US" sz="1100" u="sng">
                <a:solidFill>
                  <a:srgbClr val="0563C1"/>
                </a:solidFill>
                <a:hlinkClick r:id="rId4">
                  <a:extLst>
                    <a:ext uri="{A12FA001-AC4F-418D-AE19-62706E023703}">
                      <ahyp:hlinkClr val="tx"/>
                    </a:ext>
                  </a:extLst>
                </a:hlinkClick>
              </a:rPr>
              <a:t>https://www.postgresqltutorial.com/install-postgresql-macos/</a:t>
            </a:r>
            <a:endParaRPr sz="1100"/>
          </a:p>
          <a:p>
            <a:pPr indent="0" lvl="0" marL="0" rtl="0" algn="l">
              <a:lnSpc>
                <a:spcPct val="100000"/>
              </a:lnSpc>
              <a:spcBef>
                <a:spcPts val="0"/>
              </a:spcBef>
              <a:spcAft>
                <a:spcPts val="0"/>
              </a:spcAft>
              <a:buClr>
                <a:schemeClr val="dk1"/>
              </a:buClr>
              <a:buSzPts val="1100"/>
              <a:buFont typeface="Arial"/>
              <a:buNone/>
            </a:pPr>
            <a:r>
              <a:t/>
            </a:r>
            <a:endParaRPr sz="1100"/>
          </a:p>
          <a:p>
            <a:pPr indent="0" lvl="0" marL="0" rtl="0" algn="l">
              <a:lnSpc>
                <a:spcPct val="100000"/>
              </a:lnSpc>
              <a:spcBef>
                <a:spcPts val="0"/>
              </a:spcBef>
              <a:spcAft>
                <a:spcPts val="0"/>
              </a:spcAft>
              <a:buClr>
                <a:schemeClr val="dk1"/>
              </a:buClr>
              <a:buSzPts val="1100"/>
              <a:buFont typeface="Arial"/>
              <a:buNone/>
            </a:pPr>
            <a:r>
              <a:t/>
            </a:r>
            <a:endParaRPr sz="1100"/>
          </a:p>
          <a:p>
            <a:pPr indent="0" lvl="0" marL="0" rtl="0" algn="l">
              <a:lnSpc>
                <a:spcPct val="100000"/>
              </a:lnSpc>
              <a:spcBef>
                <a:spcPts val="0"/>
              </a:spcBef>
              <a:spcAft>
                <a:spcPts val="0"/>
              </a:spcAft>
              <a:buClr>
                <a:schemeClr val="dk1"/>
              </a:buClr>
              <a:buSzPts val="1100"/>
              <a:buFont typeface="Arial"/>
              <a:buNone/>
            </a:pPr>
            <a:r>
              <a:rPr b="1" lang="en-US" sz="1300">
                <a:solidFill>
                  <a:srgbClr val="CA3776"/>
                </a:solidFill>
              </a:rPr>
              <a:t>Steps to connect to PostgreSQL Database Server</a:t>
            </a:r>
            <a:endParaRPr b="1" sz="1300">
              <a:solidFill>
                <a:srgbClr val="CA3776"/>
              </a:solidFill>
            </a:endParaRPr>
          </a:p>
          <a:p>
            <a:pPr indent="0" lvl="0" marL="0" rtl="0" algn="l">
              <a:lnSpc>
                <a:spcPct val="100000"/>
              </a:lnSpc>
              <a:spcBef>
                <a:spcPts val="0"/>
              </a:spcBef>
              <a:spcAft>
                <a:spcPts val="0"/>
              </a:spcAft>
              <a:buClr>
                <a:schemeClr val="dk1"/>
              </a:buClr>
              <a:buSzPts val="1100"/>
              <a:buFont typeface="Arial"/>
              <a:buNone/>
            </a:pPr>
            <a:r>
              <a:t/>
            </a:r>
            <a:endParaRPr sz="1100"/>
          </a:p>
          <a:p>
            <a:pPr indent="0" lvl="0" marL="0" rtl="0" algn="l">
              <a:lnSpc>
                <a:spcPct val="100000"/>
              </a:lnSpc>
              <a:spcBef>
                <a:spcPts val="0"/>
              </a:spcBef>
              <a:spcAft>
                <a:spcPts val="0"/>
              </a:spcAft>
              <a:buNone/>
            </a:pPr>
            <a:r>
              <a:rPr lang="en-US" sz="1100" u="sng">
                <a:solidFill>
                  <a:srgbClr val="0563C1"/>
                </a:solidFill>
                <a:hlinkClick r:id="rId5">
                  <a:extLst>
                    <a:ext uri="{A12FA001-AC4F-418D-AE19-62706E023703}">
                      <ahyp:hlinkClr val="tx"/>
                    </a:ext>
                  </a:extLst>
                </a:hlinkClick>
              </a:rPr>
              <a:t>https://www.postgresqltutorial.com/connect-to-postgresql-database/</a:t>
            </a:r>
            <a:endParaRPr sz="1100"/>
          </a:p>
          <a:p>
            <a:pPr indent="0" lvl="0" marL="0" rtl="0" algn="l">
              <a:lnSpc>
                <a:spcPct val="100000"/>
              </a:lnSpc>
              <a:spcBef>
                <a:spcPts val="0"/>
              </a:spcBef>
              <a:spcAft>
                <a:spcPts val="0"/>
              </a:spcAft>
              <a:buNone/>
            </a:pPr>
            <a:r>
              <a:rPr lang="en-US" sz="1100"/>
              <a:t>Flow the steps to </a:t>
            </a:r>
            <a:r>
              <a:rPr lang="en-US" sz="1100">
                <a:highlight>
                  <a:srgbClr val="FFFFFF"/>
                </a:highlight>
              </a:rPr>
              <a:t>connect to PostgreSQL database server using pgAdmin</a:t>
            </a:r>
            <a:endParaRPr sz="1100">
              <a:highlight>
                <a:srgbClr val="FFFFFF"/>
              </a:highlight>
            </a:endParaRPr>
          </a:p>
          <a:p>
            <a:pPr indent="0" lvl="0" marL="0" rtl="0" algn="l">
              <a:lnSpc>
                <a:spcPct val="100000"/>
              </a:lnSpc>
              <a:spcBef>
                <a:spcPts val="0"/>
              </a:spcBef>
              <a:spcAft>
                <a:spcPts val="0"/>
              </a:spcAft>
              <a:buNone/>
            </a:pPr>
            <a:r>
              <a:t/>
            </a:r>
            <a:endParaRPr sz="1100">
              <a:highlight>
                <a:srgbClr val="FFFFFF"/>
              </a:highlight>
            </a:endParaRPr>
          </a:p>
          <a:p>
            <a:pPr indent="0" lvl="0" marL="0" rtl="0" algn="l">
              <a:lnSpc>
                <a:spcPct val="100000"/>
              </a:lnSpc>
              <a:spcBef>
                <a:spcPts val="0"/>
              </a:spcBef>
              <a:spcAft>
                <a:spcPts val="0"/>
              </a:spcAft>
              <a:buNone/>
            </a:pPr>
            <a:r>
              <a:t/>
            </a:r>
            <a:endParaRPr sz="1100">
              <a:highlight>
                <a:srgbClr val="FFFFFF"/>
              </a:highlight>
            </a:endParaRPr>
          </a:p>
          <a:p>
            <a:pPr indent="0" lvl="0" marL="0" rtl="0" algn="l">
              <a:lnSpc>
                <a:spcPct val="100000"/>
              </a:lnSpc>
              <a:spcBef>
                <a:spcPts val="0"/>
              </a:spcBef>
              <a:spcAft>
                <a:spcPts val="0"/>
              </a:spcAft>
              <a:buNone/>
            </a:pPr>
            <a:r>
              <a:t/>
            </a:r>
            <a:endParaRPr sz="1100">
              <a:highlight>
                <a:srgbClr val="FFFFFF"/>
              </a:highlight>
            </a:endParaRPr>
          </a:p>
          <a:p>
            <a:pPr indent="0" lvl="0" marL="0" rtl="0" algn="l">
              <a:lnSpc>
                <a:spcPct val="100000"/>
              </a:lnSpc>
              <a:spcBef>
                <a:spcPts val="0"/>
              </a:spcBef>
              <a:spcAft>
                <a:spcPts val="0"/>
              </a:spcAft>
              <a:buNone/>
            </a:pPr>
            <a:r>
              <a:rPr b="1" lang="en-US" sz="1300">
                <a:solidFill>
                  <a:srgbClr val="CA3776"/>
                </a:solidFill>
              </a:rPr>
              <a:t>Setting up the binary path</a:t>
            </a:r>
            <a:endParaRPr b="1" sz="1300">
              <a:solidFill>
                <a:srgbClr val="CA3776"/>
              </a:solidFill>
            </a:endParaRPr>
          </a:p>
          <a:p>
            <a:pPr indent="-298450" lvl="0" marL="457200" rtl="0" algn="l">
              <a:lnSpc>
                <a:spcPct val="100000"/>
              </a:lnSpc>
              <a:spcBef>
                <a:spcPts val="0"/>
              </a:spcBef>
              <a:spcAft>
                <a:spcPts val="0"/>
              </a:spcAft>
              <a:buSzPts val="1100"/>
              <a:buFont typeface="Tahoma"/>
              <a:buChar char="•"/>
            </a:pPr>
            <a:r>
              <a:rPr lang="en-US" sz="1100"/>
              <a:t>Click on File-&gt;Preferences as shown </a:t>
            </a:r>
            <a:endParaRPr sz="1100"/>
          </a:p>
          <a:p>
            <a:pPr indent="0" lvl="0" marL="457200" rtl="0" algn="l">
              <a:lnSpc>
                <a:spcPct val="100000"/>
              </a:lnSpc>
              <a:spcBef>
                <a:spcPts val="0"/>
              </a:spcBef>
              <a:spcAft>
                <a:spcPts val="0"/>
              </a:spcAft>
              <a:buNone/>
            </a:pPr>
            <a:r>
              <a:t/>
            </a:r>
            <a:endParaRPr sz="1100">
              <a:latin typeface="Calibri"/>
              <a:ea typeface="Calibri"/>
              <a:cs typeface="Calibri"/>
              <a:sym typeface="Calibri"/>
            </a:endParaRPr>
          </a:p>
          <a:p>
            <a:pPr indent="0" lvl="0" marL="457200" rtl="0" algn="l">
              <a:lnSpc>
                <a:spcPct val="100000"/>
              </a:lnSpc>
              <a:spcBef>
                <a:spcPts val="0"/>
              </a:spcBef>
              <a:spcAft>
                <a:spcPts val="0"/>
              </a:spcAft>
              <a:buNone/>
            </a:pPr>
            <a:r>
              <a:t/>
            </a:r>
            <a:endParaRPr sz="1100">
              <a:latin typeface="Calibri"/>
              <a:ea typeface="Calibri"/>
              <a:cs typeface="Calibri"/>
              <a:sym typeface="Calibri"/>
            </a:endParaRPr>
          </a:p>
          <a:p>
            <a:pPr indent="0" lvl="0" marL="457200" rtl="0" algn="l">
              <a:lnSpc>
                <a:spcPct val="100000"/>
              </a:lnSpc>
              <a:spcBef>
                <a:spcPts val="0"/>
              </a:spcBef>
              <a:spcAft>
                <a:spcPts val="0"/>
              </a:spcAft>
              <a:buNone/>
            </a:pPr>
            <a:r>
              <a:t/>
            </a:r>
            <a:endParaRPr sz="1100">
              <a:latin typeface="Calibri"/>
              <a:ea typeface="Calibri"/>
              <a:cs typeface="Calibri"/>
              <a:sym typeface="Calibri"/>
            </a:endParaRPr>
          </a:p>
          <a:p>
            <a:pPr indent="0" lvl="0" marL="0" rtl="0" algn="l">
              <a:lnSpc>
                <a:spcPct val="100000"/>
              </a:lnSpc>
              <a:spcBef>
                <a:spcPts val="0"/>
              </a:spcBef>
              <a:spcAft>
                <a:spcPts val="0"/>
              </a:spcAft>
              <a:buNone/>
            </a:pPr>
            <a:r>
              <a:t/>
            </a:r>
            <a:endParaRPr sz="1100">
              <a:latin typeface="Calibri"/>
              <a:ea typeface="Calibri"/>
              <a:cs typeface="Calibri"/>
              <a:sym typeface="Calibri"/>
            </a:endParaRPr>
          </a:p>
          <a:p>
            <a:pPr indent="0" lvl="0" marL="457200" rtl="0" algn="l">
              <a:lnSpc>
                <a:spcPct val="100000"/>
              </a:lnSpc>
              <a:spcBef>
                <a:spcPts val="0"/>
              </a:spcBef>
              <a:spcAft>
                <a:spcPts val="0"/>
              </a:spcAft>
              <a:buNone/>
            </a:pPr>
            <a:r>
              <a:t/>
            </a:r>
            <a:endParaRPr sz="1100">
              <a:highlight>
                <a:srgbClr val="FFFFFF"/>
              </a:highlight>
              <a:latin typeface="Calibri"/>
              <a:ea typeface="Calibri"/>
              <a:cs typeface="Calibri"/>
              <a:sym typeface="Calibri"/>
            </a:endParaRPr>
          </a:p>
          <a:p>
            <a:pPr indent="0" lvl="0" marL="0" rtl="0" algn="l">
              <a:spcBef>
                <a:spcPts val="750"/>
              </a:spcBef>
              <a:spcAft>
                <a:spcPts val="0"/>
              </a:spcAft>
              <a:buNone/>
            </a:pPr>
            <a:r>
              <a:t/>
            </a:r>
            <a:endParaRPr/>
          </a:p>
        </p:txBody>
      </p:sp>
      <p:sp>
        <p:nvSpPr>
          <p:cNvPr id="109" name="Google Shape;109;g15b3acefcd6_0_0"/>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pic>
        <p:nvPicPr>
          <p:cNvPr id="110" name="Google Shape;110;g15b3acefcd6_0_0"/>
          <p:cNvPicPr preferRelativeResize="0"/>
          <p:nvPr/>
        </p:nvPicPr>
        <p:blipFill>
          <a:blip r:embed="rId6">
            <a:alphaModFix/>
          </a:blip>
          <a:stretch>
            <a:fillRect/>
          </a:stretch>
        </p:blipFill>
        <p:spPr>
          <a:xfrm>
            <a:off x="971800" y="4094925"/>
            <a:ext cx="7396949" cy="2504650"/>
          </a:xfrm>
          <a:prstGeom prst="rect">
            <a:avLst/>
          </a:prstGeom>
          <a:noFill/>
          <a:ln cap="flat" cmpd="sng" w="19050">
            <a:solidFill>
              <a:srgbClr val="CA3776"/>
            </a:solidFill>
            <a:prstDash val="solid"/>
            <a:round/>
            <a:headEnd len="sm" w="sm" type="none"/>
            <a:tailEnd len="sm" w="sm" type="none"/>
          </a:ln>
        </p:spPr>
      </p:pic>
      <p:pic>
        <p:nvPicPr>
          <p:cNvPr id="111" name="Google Shape;111;g15b3acefcd6_0_0"/>
          <p:cNvPicPr preferRelativeResize="0"/>
          <p:nvPr/>
        </p:nvPicPr>
        <p:blipFill>
          <a:blip r:embed="rId7">
            <a:alphaModFix/>
          </a:blip>
          <a:stretch>
            <a:fillRect/>
          </a:stretch>
        </p:blipFill>
        <p:spPr>
          <a:xfrm>
            <a:off x="0" y="0"/>
            <a:ext cx="452450" cy="841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7"/>
          <p:cNvSpPr txBox="1"/>
          <p:nvPr>
            <p:ph type="title"/>
          </p:nvPr>
        </p:nvSpPr>
        <p:spPr>
          <a:xfrm>
            <a:off x="628650" y="136526"/>
            <a:ext cx="7886700" cy="5445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A3776"/>
              </a:buClr>
              <a:buSzPts val="1600"/>
              <a:buFont typeface="Tahoma"/>
              <a:buNone/>
            </a:pPr>
            <a:r>
              <a:rPr b="1" lang="en-US" sz="1600">
                <a:solidFill>
                  <a:srgbClr val="CA3776"/>
                </a:solidFill>
              </a:rPr>
              <a:t>WILDCARD Characters</a:t>
            </a:r>
            <a:endParaRPr/>
          </a:p>
        </p:txBody>
      </p:sp>
      <p:sp>
        <p:nvSpPr>
          <p:cNvPr id="259" name="Google Shape;259;p17"/>
          <p:cNvSpPr txBox="1"/>
          <p:nvPr>
            <p:ph idx="1" type="body"/>
          </p:nvPr>
        </p:nvSpPr>
        <p:spPr>
          <a:xfrm>
            <a:off x="628650" y="839535"/>
            <a:ext cx="7886700" cy="5335200"/>
          </a:xfrm>
          <a:prstGeom prst="rect">
            <a:avLst/>
          </a:prstGeom>
          <a:noFill/>
          <a:ln>
            <a:noFill/>
          </a:ln>
        </p:spPr>
        <p:txBody>
          <a:bodyPr anchorCtr="0" anchor="t" bIns="45700" lIns="91425" spcFirstLastPara="1" rIns="91425" wrap="square" tIns="45700">
            <a:normAutofit/>
          </a:bodyPr>
          <a:lstStyle/>
          <a:p>
            <a:pPr indent="-171450" lvl="0" marL="171450" rtl="0" algn="just">
              <a:lnSpc>
                <a:spcPct val="150000"/>
              </a:lnSpc>
              <a:spcBef>
                <a:spcPts val="0"/>
              </a:spcBef>
              <a:spcAft>
                <a:spcPts val="0"/>
              </a:spcAft>
              <a:buClr>
                <a:schemeClr val="dk1"/>
              </a:buClr>
              <a:buSzPts val="1350"/>
              <a:buChar char="•"/>
            </a:pPr>
            <a:r>
              <a:rPr lang="en-US" sz="1350"/>
              <a:t>A wildcard character is used to substitute one or more characters in a string.</a:t>
            </a:r>
            <a:endParaRPr/>
          </a:p>
          <a:p>
            <a:pPr indent="-171450" lvl="0" marL="171450" rtl="0" algn="just">
              <a:lnSpc>
                <a:spcPct val="150000"/>
              </a:lnSpc>
              <a:spcBef>
                <a:spcPts val="750"/>
              </a:spcBef>
              <a:spcAft>
                <a:spcPts val="0"/>
              </a:spcAft>
              <a:buClr>
                <a:schemeClr val="dk1"/>
              </a:buClr>
              <a:buSzPts val="1350"/>
              <a:buChar char="•"/>
            </a:pPr>
            <a:r>
              <a:rPr lang="en-US" sz="1350"/>
              <a:t>Wildcard characters are used with the LIKE operator. The LIKE operator is used in a WHERE clause to search for a specified pattern in a column.</a:t>
            </a:r>
            <a:endParaRPr sz="1350"/>
          </a:p>
          <a:p>
            <a:pPr indent="-171450" lvl="0" marL="171450" rtl="0" algn="just">
              <a:lnSpc>
                <a:spcPct val="150000"/>
              </a:lnSpc>
              <a:spcBef>
                <a:spcPts val="750"/>
              </a:spcBef>
              <a:spcAft>
                <a:spcPts val="0"/>
              </a:spcAft>
              <a:buSzPts val="1350"/>
              <a:buChar char="•"/>
            </a:pPr>
            <a:r>
              <a:rPr lang="en-US" sz="1350"/>
              <a:t>PostgreSQL provides you with two wildcards:</a:t>
            </a:r>
            <a:endParaRPr sz="1350"/>
          </a:p>
          <a:p>
            <a:pPr indent="-298450" lvl="0" marL="457200" rtl="0" algn="l">
              <a:lnSpc>
                <a:spcPct val="115000"/>
              </a:lnSpc>
              <a:spcBef>
                <a:spcPts val="0"/>
              </a:spcBef>
              <a:spcAft>
                <a:spcPts val="0"/>
              </a:spcAft>
              <a:buSzPts val="1100"/>
              <a:buChar char="•"/>
            </a:pPr>
            <a:r>
              <a:rPr b="1" lang="en-US" sz="1100">
                <a:latin typeface="Arial"/>
                <a:ea typeface="Arial"/>
                <a:cs typeface="Arial"/>
                <a:sym typeface="Arial"/>
              </a:rPr>
              <a:t>Percent sign ( %) matches any sequence of zero or more characters.</a:t>
            </a:r>
            <a:endParaRPr b="1"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b="1" lang="en-US" sz="1100">
                <a:latin typeface="Arial"/>
                <a:ea typeface="Arial"/>
                <a:cs typeface="Arial"/>
                <a:sym typeface="Arial"/>
              </a:rPr>
              <a:t>Underscore sign ( _)  matches any single character.</a:t>
            </a:r>
            <a:endParaRPr b="1" sz="1100">
              <a:latin typeface="Arial"/>
              <a:ea typeface="Arial"/>
              <a:cs typeface="Arial"/>
              <a:sym typeface="Arial"/>
            </a:endParaRPr>
          </a:p>
          <a:p>
            <a:pPr indent="0" lvl="0" marL="457200" rtl="0" algn="l">
              <a:lnSpc>
                <a:spcPct val="115000"/>
              </a:lnSpc>
              <a:spcBef>
                <a:spcPts val="1200"/>
              </a:spcBef>
              <a:spcAft>
                <a:spcPts val="0"/>
              </a:spcAft>
              <a:buNone/>
            </a:pPr>
            <a:r>
              <a:t/>
            </a:r>
            <a:endParaRPr b="1" sz="1100">
              <a:latin typeface="Arial"/>
              <a:ea typeface="Arial"/>
              <a:cs typeface="Arial"/>
              <a:sym typeface="Arial"/>
            </a:endParaRPr>
          </a:p>
          <a:p>
            <a:pPr indent="0" lvl="0" marL="457200" rtl="0" algn="l">
              <a:lnSpc>
                <a:spcPct val="115000"/>
              </a:lnSpc>
              <a:spcBef>
                <a:spcPts val="1200"/>
              </a:spcBef>
              <a:spcAft>
                <a:spcPts val="0"/>
              </a:spcAft>
              <a:buNone/>
            </a:pPr>
            <a:r>
              <a:t/>
            </a:r>
            <a:endParaRPr b="1" sz="1100">
              <a:latin typeface="Arial"/>
              <a:ea typeface="Arial"/>
              <a:cs typeface="Arial"/>
              <a:sym typeface="Arial"/>
            </a:endParaRPr>
          </a:p>
          <a:p>
            <a:pPr indent="0" lvl="0" marL="0" rtl="0" algn="just">
              <a:lnSpc>
                <a:spcPct val="150000"/>
              </a:lnSpc>
              <a:spcBef>
                <a:spcPts val="1200"/>
              </a:spcBef>
              <a:spcAft>
                <a:spcPts val="0"/>
              </a:spcAft>
              <a:buNone/>
            </a:pPr>
            <a:r>
              <a:t/>
            </a:r>
            <a:endParaRPr sz="1350"/>
          </a:p>
        </p:txBody>
      </p:sp>
      <p:pic>
        <p:nvPicPr>
          <p:cNvPr id="260" name="Google Shape;260;p17"/>
          <p:cNvPicPr preferRelativeResize="0"/>
          <p:nvPr/>
        </p:nvPicPr>
        <p:blipFill>
          <a:blip r:embed="rId3">
            <a:alphaModFix/>
          </a:blip>
          <a:stretch>
            <a:fillRect/>
          </a:stretch>
        </p:blipFill>
        <p:spPr>
          <a:xfrm>
            <a:off x="0" y="0"/>
            <a:ext cx="452450" cy="841825"/>
          </a:xfrm>
          <a:prstGeom prst="rect">
            <a:avLst/>
          </a:prstGeom>
          <a:noFill/>
          <a:ln>
            <a:noFill/>
          </a:ln>
        </p:spPr>
      </p:pic>
      <p:pic>
        <p:nvPicPr>
          <p:cNvPr id="261" name="Google Shape;261;p17"/>
          <p:cNvPicPr preferRelativeResize="0"/>
          <p:nvPr/>
        </p:nvPicPr>
        <p:blipFill>
          <a:blip r:embed="rId4">
            <a:alphaModFix/>
          </a:blip>
          <a:stretch>
            <a:fillRect/>
          </a:stretch>
        </p:blipFill>
        <p:spPr>
          <a:xfrm>
            <a:off x="517600" y="3080050"/>
            <a:ext cx="8499226" cy="3387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8"/>
          <p:cNvSpPr txBox="1"/>
          <p:nvPr>
            <p:ph type="title"/>
          </p:nvPr>
        </p:nvSpPr>
        <p:spPr>
          <a:xfrm>
            <a:off x="628650" y="435876"/>
            <a:ext cx="7886700" cy="544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A3776"/>
              </a:buClr>
              <a:buSzPts val="1600"/>
              <a:buFont typeface="Tahoma"/>
              <a:buNone/>
            </a:pPr>
            <a:r>
              <a:rPr b="1" lang="en-US" sz="1600">
                <a:solidFill>
                  <a:srgbClr val="CA3776"/>
                </a:solidFill>
              </a:rPr>
              <a:t>ALIASES</a:t>
            </a:r>
            <a:endParaRPr/>
          </a:p>
        </p:txBody>
      </p:sp>
      <p:sp>
        <p:nvSpPr>
          <p:cNvPr id="267" name="Google Shape;267;p18"/>
          <p:cNvSpPr txBox="1"/>
          <p:nvPr>
            <p:ph idx="1" type="body"/>
          </p:nvPr>
        </p:nvSpPr>
        <p:spPr>
          <a:xfrm>
            <a:off x="563648" y="1204442"/>
            <a:ext cx="7886700" cy="5335200"/>
          </a:xfrm>
          <a:prstGeom prst="rect">
            <a:avLst/>
          </a:prstGeom>
          <a:noFill/>
          <a:ln>
            <a:noFill/>
          </a:ln>
        </p:spPr>
        <p:txBody>
          <a:bodyPr anchorCtr="0" anchor="t" bIns="45700" lIns="91425" spcFirstLastPara="1" rIns="91425" wrap="square" tIns="45700">
            <a:normAutofit/>
          </a:bodyPr>
          <a:lstStyle/>
          <a:p>
            <a:pPr indent="-171450" lvl="0" marL="171450" rtl="0" algn="just">
              <a:lnSpc>
                <a:spcPct val="150000"/>
              </a:lnSpc>
              <a:spcBef>
                <a:spcPts val="0"/>
              </a:spcBef>
              <a:spcAft>
                <a:spcPts val="0"/>
              </a:spcAft>
              <a:buClr>
                <a:schemeClr val="dk1"/>
              </a:buClr>
              <a:buSzPts val="1200"/>
              <a:buChar char="•"/>
            </a:pPr>
            <a:r>
              <a:rPr lang="en-US"/>
              <a:t>SQL aliases are used to give a table, or a column in a table, a temporary name.</a:t>
            </a:r>
            <a:endParaRPr/>
          </a:p>
          <a:p>
            <a:pPr indent="-171450" lvl="0" marL="171450" rtl="0" algn="just">
              <a:lnSpc>
                <a:spcPct val="150000"/>
              </a:lnSpc>
              <a:spcBef>
                <a:spcPts val="750"/>
              </a:spcBef>
              <a:spcAft>
                <a:spcPts val="0"/>
              </a:spcAft>
              <a:buClr>
                <a:schemeClr val="dk1"/>
              </a:buClr>
              <a:buSzPts val="1200"/>
              <a:buChar char="•"/>
            </a:pPr>
            <a:r>
              <a:rPr lang="en-US"/>
              <a:t>The renaming is a temporary change and the actual table name does not change in the database.</a:t>
            </a:r>
            <a:endParaRPr/>
          </a:p>
          <a:p>
            <a:pPr indent="-171450" lvl="0" marL="171450" rtl="0" algn="just">
              <a:lnSpc>
                <a:spcPct val="150000"/>
              </a:lnSpc>
              <a:spcBef>
                <a:spcPts val="750"/>
              </a:spcBef>
              <a:spcAft>
                <a:spcPts val="0"/>
              </a:spcAft>
              <a:buClr>
                <a:schemeClr val="dk1"/>
              </a:buClr>
              <a:buSzPts val="1200"/>
              <a:buChar char="•"/>
            </a:pPr>
            <a:r>
              <a:rPr lang="en-US"/>
              <a:t>Aliases are often used to make column names more readable.</a:t>
            </a:r>
            <a:endParaRPr/>
          </a:p>
          <a:p>
            <a:pPr indent="-171450" lvl="0" marL="171450" rtl="0" algn="just">
              <a:lnSpc>
                <a:spcPct val="150000"/>
              </a:lnSpc>
              <a:spcBef>
                <a:spcPts val="750"/>
              </a:spcBef>
              <a:spcAft>
                <a:spcPts val="0"/>
              </a:spcAft>
              <a:buClr>
                <a:schemeClr val="dk1"/>
              </a:buClr>
              <a:buSzPts val="1200"/>
              <a:buChar char="•"/>
            </a:pPr>
            <a:r>
              <a:rPr lang="en-US"/>
              <a:t>An alias only exists for the duration of that query.</a:t>
            </a:r>
            <a:endParaRPr/>
          </a:p>
          <a:p>
            <a:pPr indent="-171450" lvl="0" marL="171450" rtl="0" algn="just">
              <a:lnSpc>
                <a:spcPct val="150000"/>
              </a:lnSpc>
              <a:spcBef>
                <a:spcPts val="750"/>
              </a:spcBef>
              <a:spcAft>
                <a:spcPts val="0"/>
              </a:spcAft>
              <a:buClr>
                <a:schemeClr val="dk1"/>
              </a:buClr>
              <a:buSzPts val="1200"/>
              <a:buChar char="•"/>
            </a:pPr>
            <a:r>
              <a:rPr lang="en-US"/>
              <a:t>An alias is created with the ‘AS ‘ keyword. </a:t>
            </a:r>
            <a:endParaRPr/>
          </a:p>
          <a:p>
            <a:pPr indent="-171450" lvl="0" marL="171450" rtl="0" algn="just">
              <a:lnSpc>
                <a:spcPct val="150000"/>
              </a:lnSpc>
              <a:spcBef>
                <a:spcPts val="750"/>
              </a:spcBef>
              <a:spcAft>
                <a:spcPts val="0"/>
              </a:spcAft>
              <a:buClr>
                <a:schemeClr val="dk1"/>
              </a:buClr>
              <a:buSzPts val="1200"/>
              <a:buChar char="•"/>
            </a:pPr>
            <a:r>
              <a:rPr lang="en-US"/>
              <a:t>To reduce the confusion when using joins.</a:t>
            </a:r>
            <a:endParaRPr sz="1425"/>
          </a:p>
          <a:p>
            <a:pPr indent="-171450" lvl="0" marL="171450" rtl="0" algn="l">
              <a:lnSpc>
                <a:spcPct val="150000"/>
              </a:lnSpc>
              <a:spcBef>
                <a:spcPts val="750"/>
              </a:spcBef>
              <a:spcAft>
                <a:spcPts val="0"/>
              </a:spcAft>
              <a:buClr>
                <a:schemeClr val="dk1"/>
              </a:buClr>
              <a:buSzPts val="1200"/>
              <a:buNone/>
            </a:pPr>
            <a:r>
              <a:rPr b="1" lang="en-US"/>
              <a:t>Column Syntax:</a:t>
            </a:r>
            <a:endParaRPr/>
          </a:p>
          <a:p>
            <a:pPr indent="-171450" lvl="1" marL="514350" rtl="0" algn="l">
              <a:lnSpc>
                <a:spcPct val="150000"/>
              </a:lnSpc>
              <a:spcBef>
                <a:spcPts val="375"/>
              </a:spcBef>
              <a:spcAft>
                <a:spcPts val="0"/>
              </a:spcAft>
              <a:buClr>
                <a:schemeClr val="dk1"/>
              </a:buClr>
              <a:buSzPts val="1200"/>
              <a:buNone/>
            </a:pPr>
            <a:r>
              <a:rPr lang="en-US"/>
              <a:t>SELECT </a:t>
            </a:r>
            <a:r>
              <a:rPr i="1" lang="en-US"/>
              <a:t>column_name</a:t>
            </a:r>
            <a:r>
              <a:rPr lang="en-US"/>
              <a:t> AS </a:t>
            </a:r>
            <a:r>
              <a:rPr i="1" lang="en-US"/>
              <a:t>alias_name</a:t>
            </a:r>
            <a:r>
              <a:rPr lang="en-US"/>
              <a:t> </a:t>
            </a:r>
            <a:endParaRPr/>
          </a:p>
          <a:p>
            <a:pPr indent="-171450" lvl="1" marL="514350" rtl="0" algn="l">
              <a:lnSpc>
                <a:spcPct val="150000"/>
              </a:lnSpc>
              <a:spcBef>
                <a:spcPts val="375"/>
              </a:spcBef>
              <a:spcAft>
                <a:spcPts val="0"/>
              </a:spcAft>
              <a:buClr>
                <a:schemeClr val="dk1"/>
              </a:buClr>
              <a:buSzPts val="1200"/>
              <a:buNone/>
            </a:pPr>
            <a:r>
              <a:rPr lang="en-US"/>
              <a:t>FROM </a:t>
            </a:r>
            <a:r>
              <a:rPr i="1" lang="en-US"/>
              <a:t>table_name;</a:t>
            </a:r>
            <a:endParaRPr/>
          </a:p>
          <a:p>
            <a:pPr indent="-171450" lvl="0" marL="171450" rtl="0" algn="l">
              <a:lnSpc>
                <a:spcPct val="150000"/>
              </a:lnSpc>
              <a:spcBef>
                <a:spcPts val="750"/>
              </a:spcBef>
              <a:spcAft>
                <a:spcPts val="0"/>
              </a:spcAft>
              <a:buClr>
                <a:schemeClr val="dk1"/>
              </a:buClr>
              <a:buSzPts val="1200"/>
              <a:buNone/>
            </a:pPr>
            <a:r>
              <a:rPr b="1" lang="en-US"/>
              <a:t>Table Syntax:</a:t>
            </a:r>
            <a:endParaRPr/>
          </a:p>
          <a:p>
            <a:pPr indent="-171450" lvl="1" marL="514350" rtl="0" algn="l">
              <a:lnSpc>
                <a:spcPct val="150000"/>
              </a:lnSpc>
              <a:spcBef>
                <a:spcPts val="375"/>
              </a:spcBef>
              <a:spcAft>
                <a:spcPts val="0"/>
              </a:spcAft>
              <a:buClr>
                <a:schemeClr val="dk1"/>
              </a:buClr>
              <a:buSzPts val="1200"/>
              <a:buNone/>
            </a:pPr>
            <a:r>
              <a:rPr lang="en-US"/>
              <a:t>SELECT</a:t>
            </a:r>
            <a:r>
              <a:rPr i="1" lang="en-US"/>
              <a:t> column_name(s)</a:t>
            </a:r>
            <a:endParaRPr/>
          </a:p>
          <a:p>
            <a:pPr indent="-171450" lvl="1" marL="514350" rtl="0" algn="l">
              <a:lnSpc>
                <a:spcPct val="150000"/>
              </a:lnSpc>
              <a:spcBef>
                <a:spcPts val="375"/>
              </a:spcBef>
              <a:spcAft>
                <a:spcPts val="0"/>
              </a:spcAft>
              <a:buClr>
                <a:schemeClr val="dk1"/>
              </a:buClr>
              <a:buSzPts val="1200"/>
              <a:buNone/>
            </a:pPr>
            <a:r>
              <a:rPr lang="en-US"/>
              <a:t>FROM</a:t>
            </a:r>
            <a:r>
              <a:rPr i="1" lang="en-US"/>
              <a:t> table_name AS alias_name;</a:t>
            </a:r>
            <a:endParaRPr/>
          </a:p>
          <a:p>
            <a:pPr indent="-171450" lvl="0" marL="171450" rtl="0" algn="l">
              <a:lnSpc>
                <a:spcPct val="90000"/>
              </a:lnSpc>
              <a:spcBef>
                <a:spcPts val="750"/>
              </a:spcBef>
              <a:spcAft>
                <a:spcPts val="0"/>
              </a:spcAft>
              <a:buClr>
                <a:schemeClr val="dk1"/>
              </a:buClr>
              <a:buSzPts val="1425"/>
              <a:buNone/>
            </a:pPr>
            <a:r>
              <a:t/>
            </a:r>
            <a:endParaRPr sz="1425"/>
          </a:p>
        </p:txBody>
      </p:sp>
      <p:pic>
        <p:nvPicPr>
          <p:cNvPr id="268" name="Google Shape;268;p18"/>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9"/>
          <p:cNvSpPr txBox="1"/>
          <p:nvPr>
            <p:ph type="title"/>
          </p:nvPr>
        </p:nvSpPr>
        <p:spPr>
          <a:xfrm>
            <a:off x="628650" y="136526"/>
            <a:ext cx="7886700" cy="5445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A3776"/>
              </a:buClr>
              <a:buSzPts val="1600"/>
              <a:buFont typeface="Tahoma"/>
              <a:buNone/>
            </a:pPr>
            <a:r>
              <a:rPr b="1" lang="en-US" sz="1600">
                <a:solidFill>
                  <a:srgbClr val="CA3776"/>
                </a:solidFill>
              </a:rPr>
              <a:t>BETWEEN Operator</a:t>
            </a:r>
            <a:endParaRPr/>
          </a:p>
        </p:txBody>
      </p:sp>
      <p:sp>
        <p:nvSpPr>
          <p:cNvPr id="274" name="Google Shape;274;p19"/>
          <p:cNvSpPr txBox="1"/>
          <p:nvPr>
            <p:ph idx="1" type="body"/>
          </p:nvPr>
        </p:nvSpPr>
        <p:spPr>
          <a:xfrm>
            <a:off x="628650" y="681039"/>
            <a:ext cx="8362950" cy="5335135"/>
          </a:xfrm>
          <a:prstGeom prst="rect">
            <a:avLst/>
          </a:prstGeom>
          <a:noFill/>
          <a:ln>
            <a:noFill/>
          </a:ln>
        </p:spPr>
        <p:txBody>
          <a:bodyPr anchorCtr="0" anchor="t" bIns="45700" lIns="91425" spcFirstLastPara="1" rIns="91425" wrap="square" tIns="45700">
            <a:normAutofit fontScale="92500" lnSpcReduction="20000"/>
          </a:bodyPr>
          <a:lstStyle/>
          <a:p>
            <a:pPr indent="-171481" lvl="0" marL="171450" rtl="0" algn="l">
              <a:lnSpc>
                <a:spcPct val="150000"/>
              </a:lnSpc>
              <a:spcBef>
                <a:spcPts val="0"/>
              </a:spcBef>
              <a:spcAft>
                <a:spcPts val="0"/>
              </a:spcAft>
              <a:buClr>
                <a:schemeClr val="dk1"/>
              </a:buClr>
              <a:buSzPct val="100000"/>
              <a:buChar char="•"/>
            </a:pPr>
            <a:r>
              <a:rPr lang="en-US" sz="1300"/>
              <a:t>The BETWEEN operator selects values within a given range. The values can be numbers, text, or dates.</a:t>
            </a:r>
            <a:endParaRPr/>
          </a:p>
          <a:p>
            <a:pPr indent="-171481" lvl="0" marL="171450" rtl="0" algn="l">
              <a:lnSpc>
                <a:spcPct val="150000"/>
              </a:lnSpc>
              <a:spcBef>
                <a:spcPts val="750"/>
              </a:spcBef>
              <a:spcAft>
                <a:spcPts val="0"/>
              </a:spcAft>
              <a:buClr>
                <a:schemeClr val="dk1"/>
              </a:buClr>
              <a:buSzPct val="100000"/>
              <a:buChar char="•"/>
            </a:pPr>
            <a:r>
              <a:rPr lang="en-US" sz="1300"/>
              <a:t>The BETWEEN operator is inclusive: begin and end values are included.</a:t>
            </a:r>
            <a:endParaRPr/>
          </a:p>
          <a:p>
            <a:pPr indent="-171450" lvl="0" marL="171450" rtl="0" algn="l">
              <a:lnSpc>
                <a:spcPct val="150000"/>
              </a:lnSpc>
              <a:spcBef>
                <a:spcPts val="750"/>
              </a:spcBef>
              <a:spcAft>
                <a:spcPts val="0"/>
              </a:spcAft>
              <a:buClr>
                <a:schemeClr val="dk1"/>
              </a:buClr>
              <a:buSzPct val="100000"/>
              <a:buNone/>
            </a:pPr>
            <a:r>
              <a:rPr b="1" lang="en-US" sz="1300"/>
              <a:t>Syntax:</a:t>
            </a:r>
            <a:endParaRPr/>
          </a:p>
          <a:p>
            <a:pPr indent="-171450" lvl="1" marL="514350" rtl="0" algn="l">
              <a:lnSpc>
                <a:spcPct val="150000"/>
              </a:lnSpc>
              <a:spcBef>
                <a:spcPts val="375"/>
              </a:spcBef>
              <a:spcAft>
                <a:spcPts val="0"/>
              </a:spcAft>
              <a:buClr>
                <a:schemeClr val="dk1"/>
              </a:buClr>
              <a:buSzPct val="100000"/>
              <a:buNone/>
            </a:pPr>
            <a:r>
              <a:rPr lang="en-US" sz="1300"/>
              <a:t>SELECT column_name(s)</a:t>
            </a:r>
            <a:endParaRPr/>
          </a:p>
          <a:p>
            <a:pPr indent="-171450" lvl="1" marL="514350" rtl="0" algn="l">
              <a:lnSpc>
                <a:spcPct val="150000"/>
              </a:lnSpc>
              <a:spcBef>
                <a:spcPts val="375"/>
              </a:spcBef>
              <a:spcAft>
                <a:spcPts val="0"/>
              </a:spcAft>
              <a:buClr>
                <a:schemeClr val="dk1"/>
              </a:buClr>
              <a:buSzPct val="100000"/>
              <a:buNone/>
            </a:pPr>
            <a:r>
              <a:rPr lang="en-US" sz="1300"/>
              <a:t>FROM table_name</a:t>
            </a:r>
            <a:endParaRPr sz="1300"/>
          </a:p>
          <a:p>
            <a:pPr indent="-171450" lvl="1" marL="514350" rtl="0" algn="l">
              <a:lnSpc>
                <a:spcPct val="150000"/>
              </a:lnSpc>
              <a:spcBef>
                <a:spcPts val="375"/>
              </a:spcBef>
              <a:spcAft>
                <a:spcPts val="0"/>
              </a:spcAft>
              <a:buClr>
                <a:schemeClr val="dk1"/>
              </a:buClr>
              <a:buSzPct val="100000"/>
              <a:buNone/>
            </a:pPr>
            <a:r>
              <a:rPr lang="en-US" sz="1300"/>
              <a:t>WHERE column_name BETWEEN value1 AND value2;</a:t>
            </a:r>
            <a:endParaRPr/>
          </a:p>
          <a:p>
            <a:pPr indent="-171450" lvl="0" marL="171450" rtl="0" algn="l">
              <a:lnSpc>
                <a:spcPct val="150000"/>
              </a:lnSpc>
              <a:spcBef>
                <a:spcPts val="750"/>
              </a:spcBef>
              <a:spcAft>
                <a:spcPts val="0"/>
              </a:spcAft>
              <a:buClr>
                <a:schemeClr val="dk1"/>
              </a:buClr>
              <a:buSzPct val="100000"/>
              <a:buNone/>
            </a:pPr>
            <a:r>
              <a:rPr b="1" lang="en-US" sz="1300"/>
              <a:t>Example:</a:t>
            </a:r>
            <a:endParaRPr/>
          </a:p>
          <a:p>
            <a:pPr indent="-171450" lvl="1" marL="514350" rtl="0" algn="l">
              <a:lnSpc>
                <a:spcPct val="150000"/>
              </a:lnSpc>
              <a:spcBef>
                <a:spcPts val="375"/>
              </a:spcBef>
              <a:spcAft>
                <a:spcPts val="0"/>
              </a:spcAft>
              <a:buClr>
                <a:schemeClr val="dk1"/>
              </a:buClr>
              <a:buSzPct val="100000"/>
              <a:buNone/>
            </a:pPr>
            <a:r>
              <a:rPr lang="en-US" sz="1300"/>
              <a:t>SELECT * FROM Products</a:t>
            </a:r>
            <a:endParaRPr/>
          </a:p>
          <a:p>
            <a:pPr indent="-171450" lvl="1" marL="514350" rtl="0" algn="l">
              <a:lnSpc>
                <a:spcPct val="150000"/>
              </a:lnSpc>
              <a:spcBef>
                <a:spcPts val="375"/>
              </a:spcBef>
              <a:spcAft>
                <a:spcPts val="0"/>
              </a:spcAft>
              <a:buClr>
                <a:schemeClr val="dk1"/>
              </a:buClr>
              <a:buSzPct val="100000"/>
              <a:buNone/>
            </a:pPr>
            <a:r>
              <a:rPr lang="en-US" sz="1300"/>
              <a:t>WHERE Price BETWEEN 10 AND 20;</a:t>
            </a:r>
            <a:endParaRPr/>
          </a:p>
          <a:p>
            <a:pPr indent="-171450" lvl="1" marL="514350" rtl="0" algn="l">
              <a:lnSpc>
                <a:spcPct val="150000"/>
              </a:lnSpc>
              <a:spcBef>
                <a:spcPts val="375"/>
              </a:spcBef>
              <a:spcAft>
                <a:spcPts val="0"/>
              </a:spcAft>
              <a:buClr>
                <a:schemeClr val="dk1"/>
              </a:buClr>
              <a:buSzPct val="100000"/>
              <a:buNone/>
            </a:pPr>
            <a:r>
              <a:t/>
            </a:r>
            <a:endParaRPr sz="1300"/>
          </a:p>
          <a:p>
            <a:pPr indent="-171481" lvl="0" marL="171450" rtl="0" algn="l">
              <a:lnSpc>
                <a:spcPct val="90000"/>
              </a:lnSpc>
              <a:spcBef>
                <a:spcPts val="750"/>
              </a:spcBef>
              <a:spcAft>
                <a:spcPts val="0"/>
              </a:spcAft>
              <a:buClr>
                <a:schemeClr val="dk1"/>
              </a:buClr>
              <a:buSzPct val="100000"/>
              <a:buChar char="•"/>
            </a:pPr>
            <a:r>
              <a:rPr lang="en-US" sz="1300"/>
              <a:t>NOT BETWEEN: To display the products outside the range of the previous example, use NOT BETWEEN.</a:t>
            </a:r>
            <a:endParaRPr/>
          </a:p>
          <a:p>
            <a:pPr indent="-95123" lvl="0" marL="171450" rtl="0" algn="l">
              <a:lnSpc>
                <a:spcPct val="90000"/>
              </a:lnSpc>
              <a:spcBef>
                <a:spcPts val="750"/>
              </a:spcBef>
              <a:spcAft>
                <a:spcPts val="0"/>
              </a:spcAft>
              <a:buClr>
                <a:schemeClr val="dk1"/>
              </a:buClr>
              <a:buSzPct val="100000"/>
              <a:buNone/>
            </a:pPr>
            <a:r>
              <a:t/>
            </a:r>
            <a:endParaRPr sz="1300"/>
          </a:p>
          <a:p>
            <a:pPr indent="-171450" lvl="0" marL="171450" rtl="0" algn="l">
              <a:lnSpc>
                <a:spcPct val="90000"/>
              </a:lnSpc>
              <a:spcBef>
                <a:spcPts val="750"/>
              </a:spcBef>
              <a:spcAft>
                <a:spcPts val="0"/>
              </a:spcAft>
              <a:buClr>
                <a:schemeClr val="dk1"/>
              </a:buClr>
              <a:buSzPct val="100000"/>
              <a:buNone/>
            </a:pPr>
            <a:r>
              <a:rPr b="1" lang="en-US" sz="1300"/>
              <a:t>Example:</a:t>
            </a:r>
            <a:endParaRPr/>
          </a:p>
          <a:p>
            <a:pPr indent="-171450" lvl="1" marL="514350" rtl="0" algn="l">
              <a:lnSpc>
                <a:spcPct val="170000"/>
              </a:lnSpc>
              <a:spcBef>
                <a:spcPts val="375"/>
              </a:spcBef>
              <a:spcAft>
                <a:spcPts val="0"/>
              </a:spcAft>
              <a:buClr>
                <a:schemeClr val="dk1"/>
              </a:buClr>
              <a:buSzPct val="100000"/>
              <a:buNone/>
            </a:pPr>
            <a:r>
              <a:rPr lang="en-US" sz="1300"/>
              <a:t>SELECT * FROM Products</a:t>
            </a:r>
            <a:endParaRPr/>
          </a:p>
          <a:p>
            <a:pPr indent="-171450" lvl="1" marL="514350" rtl="0" algn="l">
              <a:lnSpc>
                <a:spcPct val="90000"/>
              </a:lnSpc>
              <a:spcBef>
                <a:spcPts val="375"/>
              </a:spcBef>
              <a:spcAft>
                <a:spcPts val="0"/>
              </a:spcAft>
              <a:buClr>
                <a:schemeClr val="dk1"/>
              </a:buClr>
              <a:buSzPct val="100000"/>
              <a:buNone/>
            </a:pPr>
            <a:r>
              <a:rPr lang="en-US" sz="1300"/>
              <a:t>WHERE Price NOT BETWEEN 10 AND 20;</a:t>
            </a:r>
            <a:endParaRPr/>
          </a:p>
          <a:p>
            <a:pPr indent="-171450" lvl="0" marL="171450" rtl="0" algn="l">
              <a:lnSpc>
                <a:spcPct val="90000"/>
              </a:lnSpc>
              <a:spcBef>
                <a:spcPts val="750"/>
              </a:spcBef>
              <a:spcAft>
                <a:spcPts val="0"/>
              </a:spcAft>
              <a:buClr>
                <a:schemeClr val="dk1"/>
              </a:buClr>
              <a:buSzPct val="100000"/>
              <a:buNone/>
            </a:pPr>
            <a:r>
              <a:t/>
            </a:r>
            <a:endParaRPr sz="1300"/>
          </a:p>
          <a:p>
            <a:pPr indent="0" lvl="0" marL="0" rtl="0" algn="just">
              <a:lnSpc>
                <a:spcPct val="170000"/>
              </a:lnSpc>
              <a:spcBef>
                <a:spcPts val="750"/>
              </a:spcBef>
              <a:spcAft>
                <a:spcPts val="0"/>
              </a:spcAft>
              <a:buClr>
                <a:schemeClr val="dk1"/>
              </a:buClr>
              <a:buSzPct val="100000"/>
              <a:buNone/>
            </a:pPr>
            <a:r>
              <a:rPr lang="en-US" sz="1300"/>
              <a:t>BETWEEN Dates Example: The following SQL statement selects all orders with an OrderDate between '01-July 1996' and '31-July 1996':</a:t>
            </a:r>
            <a:endParaRPr/>
          </a:p>
          <a:p>
            <a:pPr indent="-171450" lvl="0" marL="171450" rtl="0" algn="l">
              <a:lnSpc>
                <a:spcPct val="90000"/>
              </a:lnSpc>
              <a:spcBef>
                <a:spcPts val="750"/>
              </a:spcBef>
              <a:spcAft>
                <a:spcPts val="0"/>
              </a:spcAft>
              <a:buClr>
                <a:schemeClr val="dk1"/>
              </a:buClr>
              <a:buSzPct val="100000"/>
              <a:buNone/>
            </a:pPr>
            <a:r>
              <a:t/>
            </a:r>
            <a:endParaRPr sz="1400"/>
          </a:p>
          <a:p>
            <a:pPr indent="-171450" lvl="1" marL="514350" rtl="0" algn="l">
              <a:lnSpc>
                <a:spcPct val="150000"/>
              </a:lnSpc>
              <a:spcBef>
                <a:spcPts val="375"/>
              </a:spcBef>
              <a:spcAft>
                <a:spcPts val="0"/>
              </a:spcAft>
              <a:buClr>
                <a:schemeClr val="dk1"/>
              </a:buClr>
              <a:buSzPct val="100000"/>
              <a:buNone/>
            </a:pPr>
            <a:r>
              <a:t/>
            </a:r>
            <a:endParaRPr sz="1350"/>
          </a:p>
        </p:txBody>
      </p:sp>
      <p:pic>
        <p:nvPicPr>
          <p:cNvPr id="275" name="Google Shape;275;p19"/>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0"/>
          <p:cNvSpPr txBox="1"/>
          <p:nvPr>
            <p:ph type="title"/>
          </p:nvPr>
        </p:nvSpPr>
        <p:spPr>
          <a:xfrm>
            <a:off x="628650" y="136526"/>
            <a:ext cx="7886700" cy="5445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A3776"/>
              </a:buClr>
              <a:buSzPts val="1600"/>
              <a:buFont typeface="Tahoma"/>
              <a:buNone/>
            </a:pPr>
            <a:r>
              <a:rPr b="1" lang="en-US" sz="1600">
                <a:solidFill>
                  <a:srgbClr val="CA3776"/>
                </a:solidFill>
              </a:rPr>
              <a:t>AND, OR and NOT Operators</a:t>
            </a:r>
            <a:endParaRPr/>
          </a:p>
        </p:txBody>
      </p:sp>
      <p:sp>
        <p:nvSpPr>
          <p:cNvPr id="281" name="Google Shape;281;p20"/>
          <p:cNvSpPr txBox="1"/>
          <p:nvPr>
            <p:ph idx="1" type="body"/>
          </p:nvPr>
        </p:nvSpPr>
        <p:spPr>
          <a:xfrm>
            <a:off x="628650" y="705423"/>
            <a:ext cx="7886700" cy="5923977"/>
          </a:xfrm>
          <a:prstGeom prst="rect">
            <a:avLst/>
          </a:prstGeom>
          <a:noFill/>
          <a:ln>
            <a:noFill/>
          </a:ln>
        </p:spPr>
        <p:txBody>
          <a:bodyPr anchorCtr="0" anchor="t" bIns="45700" lIns="91425" spcFirstLastPara="1" rIns="91425" wrap="square" tIns="45700">
            <a:normAutofit/>
          </a:bodyPr>
          <a:lstStyle/>
          <a:p>
            <a:pPr indent="-171450" lvl="0" marL="171450" rtl="0" algn="l">
              <a:lnSpc>
                <a:spcPct val="150000"/>
              </a:lnSpc>
              <a:spcBef>
                <a:spcPts val="0"/>
              </a:spcBef>
              <a:spcAft>
                <a:spcPts val="0"/>
              </a:spcAft>
              <a:buClr>
                <a:schemeClr val="dk1"/>
              </a:buClr>
              <a:buSzPts val="1200"/>
              <a:buChar char="•"/>
            </a:pPr>
            <a:r>
              <a:rPr lang="en-US"/>
              <a:t>The WHERE clause can be combined with AND, OR, and NOT operators.</a:t>
            </a:r>
            <a:endParaRPr/>
          </a:p>
          <a:p>
            <a:pPr indent="-171450" lvl="0" marL="171450" rtl="0" algn="l">
              <a:lnSpc>
                <a:spcPct val="150000"/>
              </a:lnSpc>
              <a:spcBef>
                <a:spcPts val="750"/>
              </a:spcBef>
              <a:spcAft>
                <a:spcPts val="0"/>
              </a:spcAft>
              <a:buClr>
                <a:schemeClr val="dk1"/>
              </a:buClr>
              <a:buSzPts val="1200"/>
              <a:buChar char="•"/>
            </a:pPr>
            <a:r>
              <a:rPr lang="en-US"/>
              <a:t>The AND and OR operators are used to filter records based on more than one condition.</a:t>
            </a:r>
            <a:endParaRPr/>
          </a:p>
          <a:p>
            <a:pPr indent="-171450" lvl="0" marL="171450" rtl="0" algn="l">
              <a:lnSpc>
                <a:spcPct val="150000"/>
              </a:lnSpc>
              <a:spcBef>
                <a:spcPts val="750"/>
              </a:spcBef>
              <a:spcAft>
                <a:spcPts val="0"/>
              </a:spcAft>
              <a:buClr>
                <a:schemeClr val="dk1"/>
              </a:buClr>
              <a:buSzPts val="1200"/>
              <a:buChar char="•"/>
            </a:pPr>
            <a:r>
              <a:rPr lang="en-US"/>
              <a:t>The AND operator displays a record if all the conditions separated by AND are TRUE.</a:t>
            </a:r>
            <a:endParaRPr/>
          </a:p>
          <a:p>
            <a:pPr indent="-171450" lvl="0" marL="171450" rtl="0" algn="l">
              <a:lnSpc>
                <a:spcPct val="150000"/>
              </a:lnSpc>
              <a:spcBef>
                <a:spcPts val="750"/>
              </a:spcBef>
              <a:spcAft>
                <a:spcPts val="0"/>
              </a:spcAft>
              <a:buClr>
                <a:schemeClr val="dk1"/>
              </a:buClr>
              <a:buSzPts val="1200"/>
              <a:buChar char="•"/>
            </a:pPr>
            <a:r>
              <a:rPr lang="en-US"/>
              <a:t>The OR operator displays a record if any of the conditions separated by OR is TRUE.</a:t>
            </a:r>
            <a:endParaRPr/>
          </a:p>
          <a:p>
            <a:pPr indent="-171450" lvl="0" marL="171450" rtl="0" algn="l">
              <a:lnSpc>
                <a:spcPct val="150000"/>
              </a:lnSpc>
              <a:spcBef>
                <a:spcPts val="750"/>
              </a:spcBef>
              <a:spcAft>
                <a:spcPts val="0"/>
              </a:spcAft>
              <a:buClr>
                <a:schemeClr val="dk1"/>
              </a:buClr>
              <a:buSzPts val="1200"/>
              <a:buChar char="•"/>
            </a:pPr>
            <a:r>
              <a:rPr lang="en-US"/>
              <a:t>The NOT operator displays a record if the condition(s) is NOT TRUE.</a:t>
            </a:r>
            <a:endParaRPr/>
          </a:p>
          <a:p>
            <a:pPr indent="-171450" lvl="0" marL="171450" rtl="0" algn="l">
              <a:lnSpc>
                <a:spcPct val="150000"/>
              </a:lnSpc>
              <a:spcBef>
                <a:spcPts val="750"/>
              </a:spcBef>
              <a:spcAft>
                <a:spcPts val="0"/>
              </a:spcAft>
              <a:buClr>
                <a:schemeClr val="dk1"/>
              </a:buClr>
              <a:buSzPts val="1200"/>
              <a:buNone/>
            </a:pPr>
            <a:r>
              <a:rPr b="1" lang="en-US"/>
              <a:t>AND Syntax:</a:t>
            </a:r>
            <a:endParaRPr/>
          </a:p>
          <a:p>
            <a:pPr indent="-171450" lvl="1" marL="514350" rtl="0" algn="l">
              <a:lnSpc>
                <a:spcPct val="150000"/>
              </a:lnSpc>
              <a:spcBef>
                <a:spcPts val="375"/>
              </a:spcBef>
              <a:spcAft>
                <a:spcPts val="0"/>
              </a:spcAft>
              <a:buClr>
                <a:schemeClr val="dk1"/>
              </a:buClr>
              <a:buSzPts val="1200"/>
              <a:buNone/>
            </a:pPr>
            <a:r>
              <a:rPr lang="en-US"/>
              <a:t>SELECT </a:t>
            </a:r>
            <a:r>
              <a:rPr i="1" lang="en-US"/>
              <a:t>column1</a:t>
            </a:r>
            <a:r>
              <a:rPr lang="en-US"/>
              <a:t>,</a:t>
            </a:r>
            <a:r>
              <a:rPr i="1" lang="en-US"/>
              <a:t> column2, ...</a:t>
            </a:r>
            <a:br>
              <a:rPr lang="en-US"/>
            </a:br>
            <a:r>
              <a:rPr lang="en-US"/>
              <a:t>FROM </a:t>
            </a:r>
            <a:r>
              <a:rPr i="1" lang="en-US"/>
              <a:t>table_name</a:t>
            </a:r>
            <a:br>
              <a:rPr lang="en-US"/>
            </a:br>
            <a:r>
              <a:rPr lang="en-US"/>
              <a:t>WHERE </a:t>
            </a:r>
            <a:r>
              <a:rPr i="1" lang="en-US"/>
              <a:t>condition1</a:t>
            </a:r>
            <a:r>
              <a:rPr lang="en-US"/>
              <a:t> AND </a:t>
            </a:r>
            <a:r>
              <a:rPr i="1" lang="en-US"/>
              <a:t>condition2</a:t>
            </a:r>
            <a:r>
              <a:rPr lang="en-US"/>
              <a:t> AND </a:t>
            </a:r>
            <a:r>
              <a:rPr i="1" lang="en-US"/>
              <a:t>condition3 ...</a:t>
            </a:r>
            <a:r>
              <a:rPr lang="en-US"/>
              <a:t>;</a:t>
            </a:r>
            <a:endParaRPr/>
          </a:p>
          <a:p>
            <a:pPr indent="-171450" lvl="0" marL="171450" rtl="0" algn="l">
              <a:lnSpc>
                <a:spcPct val="150000"/>
              </a:lnSpc>
              <a:spcBef>
                <a:spcPts val="750"/>
              </a:spcBef>
              <a:spcAft>
                <a:spcPts val="0"/>
              </a:spcAft>
              <a:buClr>
                <a:schemeClr val="dk1"/>
              </a:buClr>
              <a:buSzPts val="1200"/>
              <a:buNone/>
            </a:pPr>
            <a:r>
              <a:rPr b="1" lang="en-US" sz="1200"/>
              <a:t>OR Syntax:</a:t>
            </a:r>
            <a:endParaRPr/>
          </a:p>
          <a:p>
            <a:pPr indent="-171450" lvl="1" marL="514350" rtl="0" algn="l">
              <a:lnSpc>
                <a:spcPct val="160000"/>
              </a:lnSpc>
              <a:spcBef>
                <a:spcPts val="375"/>
              </a:spcBef>
              <a:spcAft>
                <a:spcPts val="0"/>
              </a:spcAft>
              <a:buClr>
                <a:schemeClr val="dk1"/>
              </a:buClr>
              <a:buSzPts val="1200"/>
              <a:buNone/>
            </a:pPr>
            <a:r>
              <a:rPr lang="en-US"/>
              <a:t>SELECT column1, column2, ...</a:t>
            </a:r>
            <a:endParaRPr/>
          </a:p>
          <a:p>
            <a:pPr indent="-171450" lvl="1" marL="514350" rtl="0" algn="l">
              <a:lnSpc>
                <a:spcPct val="90000"/>
              </a:lnSpc>
              <a:spcBef>
                <a:spcPts val="375"/>
              </a:spcBef>
              <a:spcAft>
                <a:spcPts val="0"/>
              </a:spcAft>
              <a:buClr>
                <a:schemeClr val="dk1"/>
              </a:buClr>
              <a:buSzPts val="1200"/>
              <a:buNone/>
            </a:pPr>
            <a:r>
              <a:rPr lang="en-US"/>
              <a:t>FROM table_name</a:t>
            </a:r>
            <a:endParaRPr/>
          </a:p>
          <a:p>
            <a:pPr indent="-171450" lvl="1" marL="514350" rtl="0" algn="l">
              <a:lnSpc>
                <a:spcPct val="90000"/>
              </a:lnSpc>
              <a:spcBef>
                <a:spcPts val="375"/>
              </a:spcBef>
              <a:spcAft>
                <a:spcPts val="0"/>
              </a:spcAft>
              <a:buClr>
                <a:schemeClr val="dk1"/>
              </a:buClr>
              <a:buSzPts val="1200"/>
              <a:buNone/>
            </a:pPr>
            <a:r>
              <a:rPr lang="en-US"/>
              <a:t>WHERE condition1 OR condition2 OR condition3 ...;</a:t>
            </a:r>
            <a:endParaRPr/>
          </a:p>
          <a:p>
            <a:pPr indent="-171450" lvl="0" marL="171450" rtl="0" algn="l">
              <a:lnSpc>
                <a:spcPct val="150000"/>
              </a:lnSpc>
              <a:spcBef>
                <a:spcPts val="750"/>
              </a:spcBef>
              <a:spcAft>
                <a:spcPts val="0"/>
              </a:spcAft>
              <a:buClr>
                <a:schemeClr val="dk1"/>
              </a:buClr>
              <a:buSzPts val="1200"/>
              <a:buNone/>
            </a:pPr>
            <a:r>
              <a:rPr b="1" lang="en-US" sz="1200"/>
              <a:t>NOT Syntax:</a:t>
            </a:r>
            <a:endParaRPr/>
          </a:p>
          <a:p>
            <a:pPr indent="-171450" lvl="1" marL="514350" rtl="0" algn="l">
              <a:lnSpc>
                <a:spcPct val="160000"/>
              </a:lnSpc>
              <a:spcBef>
                <a:spcPts val="375"/>
              </a:spcBef>
              <a:spcAft>
                <a:spcPts val="0"/>
              </a:spcAft>
              <a:buClr>
                <a:schemeClr val="dk1"/>
              </a:buClr>
              <a:buSzPts val="1200"/>
              <a:buNone/>
            </a:pPr>
            <a:r>
              <a:rPr lang="en-US"/>
              <a:t>SELECT column1, column2, ...</a:t>
            </a:r>
            <a:endParaRPr/>
          </a:p>
          <a:p>
            <a:pPr indent="-171450" lvl="1" marL="514350" rtl="0" algn="l">
              <a:lnSpc>
                <a:spcPct val="90000"/>
              </a:lnSpc>
              <a:spcBef>
                <a:spcPts val="375"/>
              </a:spcBef>
              <a:spcAft>
                <a:spcPts val="0"/>
              </a:spcAft>
              <a:buClr>
                <a:schemeClr val="dk1"/>
              </a:buClr>
              <a:buSzPts val="1200"/>
              <a:buNone/>
            </a:pPr>
            <a:r>
              <a:rPr lang="en-US"/>
              <a:t>FROM table_name</a:t>
            </a:r>
            <a:endParaRPr/>
          </a:p>
          <a:p>
            <a:pPr indent="-171450" lvl="1" marL="514350" rtl="0" algn="l">
              <a:lnSpc>
                <a:spcPct val="90000"/>
              </a:lnSpc>
              <a:spcBef>
                <a:spcPts val="375"/>
              </a:spcBef>
              <a:spcAft>
                <a:spcPts val="0"/>
              </a:spcAft>
              <a:buClr>
                <a:schemeClr val="dk1"/>
              </a:buClr>
              <a:buSzPts val="1200"/>
              <a:buNone/>
            </a:pPr>
            <a:r>
              <a:rPr lang="en-US"/>
              <a:t>WHERE NOT condition; </a:t>
            </a:r>
            <a:endParaRPr/>
          </a:p>
          <a:p>
            <a:pPr indent="-171450" lvl="1" marL="514350" rtl="0" algn="l">
              <a:lnSpc>
                <a:spcPct val="150000"/>
              </a:lnSpc>
              <a:spcBef>
                <a:spcPts val="375"/>
              </a:spcBef>
              <a:spcAft>
                <a:spcPts val="0"/>
              </a:spcAft>
              <a:buClr>
                <a:schemeClr val="dk1"/>
              </a:buClr>
              <a:buSzPts val="1200"/>
              <a:buNone/>
            </a:pPr>
            <a:r>
              <a:t/>
            </a:r>
            <a:endParaRPr/>
          </a:p>
          <a:p>
            <a:pPr indent="-171450" lvl="0" marL="171450" rtl="0" algn="l">
              <a:lnSpc>
                <a:spcPct val="90000"/>
              </a:lnSpc>
              <a:spcBef>
                <a:spcPts val="750"/>
              </a:spcBef>
              <a:spcAft>
                <a:spcPts val="0"/>
              </a:spcAft>
              <a:buClr>
                <a:schemeClr val="dk1"/>
              </a:buClr>
              <a:buSzPts val="1200"/>
              <a:buNone/>
            </a:pPr>
            <a:r>
              <a:t/>
            </a:r>
            <a:endParaRPr/>
          </a:p>
          <a:p>
            <a:pPr indent="-171450" lvl="0" marL="171450" rtl="0" algn="l">
              <a:lnSpc>
                <a:spcPct val="90000"/>
              </a:lnSpc>
              <a:spcBef>
                <a:spcPts val="750"/>
              </a:spcBef>
              <a:spcAft>
                <a:spcPts val="0"/>
              </a:spcAft>
              <a:buClr>
                <a:schemeClr val="dk1"/>
              </a:buClr>
              <a:buSzPts val="1200"/>
              <a:buNone/>
            </a:pPr>
            <a:r>
              <a:t/>
            </a:r>
            <a:endParaRPr/>
          </a:p>
        </p:txBody>
      </p:sp>
      <p:pic>
        <p:nvPicPr>
          <p:cNvPr id="282" name="Google Shape;282;p20"/>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1"/>
          <p:cNvSpPr txBox="1"/>
          <p:nvPr>
            <p:ph type="title"/>
          </p:nvPr>
        </p:nvSpPr>
        <p:spPr>
          <a:xfrm>
            <a:off x="628650" y="136526"/>
            <a:ext cx="7886700" cy="5445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A3776"/>
              </a:buClr>
              <a:buSzPts val="1600"/>
              <a:buFont typeface="Tahoma"/>
              <a:buNone/>
            </a:pPr>
            <a:r>
              <a:rPr b="1" lang="en-US" sz="1600">
                <a:solidFill>
                  <a:srgbClr val="CA3776"/>
                </a:solidFill>
              </a:rPr>
              <a:t>NULL VALUES</a:t>
            </a:r>
            <a:endParaRPr/>
          </a:p>
        </p:txBody>
      </p:sp>
      <p:sp>
        <p:nvSpPr>
          <p:cNvPr id="288" name="Google Shape;288;p21"/>
          <p:cNvSpPr txBox="1"/>
          <p:nvPr>
            <p:ph idx="1" type="body"/>
          </p:nvPr>
        </p:nvSpPr>
        <p:spPr>
          <a:xfrm>
            <a:off x="628650" y="696279"/>
            <a:ext cx="7886700" cy="5856921"/>
          </a:xfrm>
          <a:prstGeom prst="rect">
            <a:avLst/>
          </a:prstGeom>
          <a:noFill/>
          <a:ln>
            <a:noFill/>
          </a:ln>
        </p:spPr>
        <p:txBody>
          <a:bodyPr anchorCtr="0" anchor="t" bIns="45700" lIns="91425" spcFirstLastPara="1" rIns="91425" wrap="square" tIns="45700">
            <a:normAutofit/>
          </a:bodyPr>
          <a:lstStyle/>
          <a:p>
            <a:pPr indent="-171450" lvl="0" marL="171450" rtl="0" algn="l">
              <a:lnSpc>
                <a:spcPct val="150000"/>
              </a:lnSpc>
              <a:spcBef>
                <a:spcPts val="0"/>
              </a:spcBef>
              <a:spcAft>
                <a:spcPts val="0"/>
              </a:spcAft>
              <a:buClr>
                <a:schemeClr val="dk1"/>
              </a:buClr>
              <a:buSzPts val="1200"/>
              <a:buChar char="•"/>
            </a:pPr>
            <a:r>
              <a:rPr lang="en-US"/>
              <a:t>A field with a NULL value is a field with no value.</a:t>
            </a:r>
            <a:endParaRPr/>
          </a:p>
          <a:p>
            <a:pPr indent="-171450" lvl="0" marL="171450" rtl="0" algn="l">
              <a:lnSpc>
                <a:spcPct val="150000"/>
              </a:lnSpc>
              <a:spcBef>
                <a:spcPts val="750"/>
              </a:spcBef>
              <a:spcAft>
                <a:spcPts val="0"/>
              </a:spcAft>
              <a:buClr>
                <a:schemeClr val="dk1"/>
              </a:buClr>
              <a:buSzPts val="1200"/>
              <a:buChar char="•"/>
            </a:pPr>
            <a:r>
              <a:rPr lang="en-US"/>
              <a:t>If a field in a table is optional, it is possible to insert a new record or update a record without adding a value to this field. Then, the field will be saved with a NULL value.</a:t>
            </a:r>
            <a:endParaRPr/>
          </a:p>
          <a:p>
            <a:pPr indent="-171450" lvl="0" marL="171450" rtl="0" algn="l">
              <a:lnSpc>
                <a:spcPct val="150000"/>
              </a:lnSpc>
              <a:spcBef>
                <a:spcPts val="750"/>
              </a:spcBef>
              <a:spcAft>
                <a:spcPts val="0"/>
              </a:spcAft>
              <a:buClr>
                <a:schemeClr val="dk1"/>
              </a:buClr>
              <a:buSzPts val="1200"/>
              <a:buChar char="•"/>
            </a:pPr>
            <a:r>
              <a:rPr lang="en-US"/>
              <a:t>Note: A NULL value is different from a zero value or a field that contains spaces. A field with a NULL value is one that has been left blank during record creation! </a:t>
            </a:r>
            <a:endParaRPr/>
          </a:p>
          <a:p>
            <a:pPr indent="0" lvl="0" marL="0" rtl="0" algn="l">
              <a:lnSpc>
                <a:spcPct val="150000"/>
              </a:lnSpc>
              <a:spcBef>
                <a:spcPts val="750"/>
              </a:spcBef>
              <a:spcAft>
                <a:spcPts val="0"/>
              </a:spcAft>
              <a:buClr>
                <a:schemeClr val="dk1"/>
              </a:buClr>
              <a:buSzPts val="1200"/>
              <a:buNone/>
            </a:pPr>
            <a:r>
              <a:rPr b="1" lang="en-US"/>
              <a:t>How to Test for NULL Values? </a:t>
            </a:r>
            <a:endParaRPr/>
          </a:p>
          <a:p>
            <a:pPr indent="-171450" lvl="0" marL="171450" rtl="0" algn="l">
              <a:lnSpc>
                <a:spcPct val="150000"/>
              </a:lnSpc>
              <a:spcBef>
                <a:spcPts val="750"/>
              </a:spcBef>
              <a:spcAft>
                <a:spcPts val="0"/>
              </a:spcAft>
              <a:buClr>
                <a:schemeClr val="dk1"/>
              </a:buClr>
              <a:buSzPts val="1200"/>
              <a:buChar char="•"/>
            </a:pPr>
            <a:r>
              <a:rPr lang="en-US"/>
              <a:t>It is not possible to test for NULL values with comparison operators, such as =, &lt;, or &lt;&gt;.</a:t>
            </a:r>
            <a:endParaRPr/>
          </a:p>
          <a:p>
            <a:pPr indent="-171450" lvl="0" marL="171450" rtl="0" algn="l">
              <a:lnSpc>
                <a:spcPct val="150000"/>
              </a:lnSpc>
              <a:spcBef>
                <a:spcPts val="750"/>
              </a:spcBef>
              <a:spcAft>
                <a:spcPts val="0"/>
              </a:spcAft>
              <a:buClr>
                <a:schemeClr val="dk1"/>
              </a:buClr>
              <a:buSzPts val="1200"/>
              <a:buChar char="•"/>
            </a:pPr>
            <a:r>
              <a:rPr lang="en-US"/>
              <a:t>We will have to use the IS NULL and IS NOT NULL operators instead.</a:t>
            </a:r>
            <a:endParaRPr/>
          </a:p>
          <a:p>
            <a:pPr indent="0" lvl="0" marL="0" rtl="0" algn="l">
              <a:lnSpc>
                <a:spcPct val="200000"/>
              </a:lnSpc>
              <a:spcBef>
                <a:spcPts val="750"/>
              </a:spcBef>
              <a:spcAft>
                <a:spcPts val="0"/>
              </a:spcAft>
              <a:buClr>
                <a:schemeClr val="dk1"/>
              </a:buClr>
              <a:buSzPts val="1200"/>
              <a:buNone/>
            </a:pPr>
            <a:r>
              <a:rPr b="1" lang="en-US"/>
              <a:t>IS NULL Syntax:</a:t>
            </a:r>
            <a:endParaRPr/>
          </a:p>
          <a:p>
            <a:pPr indent="0" lvl="1" marL="342900" rtl="0" algn="l">
              <a:lnSpc>
                <a:spcPct val="90000"/>
              </a:lnSpc>
              <a:spcBef>
                <a:spcPts val="375"/>
              </a:spcBef>
              <a:spcAft>
                <a:spcPts val="0"/>
              </a:spcAft>
              <a:buClr>
                <a:schemeClr val="dk1"/>
              </a:buClr>
              <a:buSzPts val="1200"/>
              <a:buNone/>
            </a:pPr>
            <a:r>
              <a:rPr lang="en-US"/>
              <a:t>SELECT column_names</a:t>
            </a:r>
            <a:endParaRPr/>
          </a:p>
          <a:p>
            <a:pPr indent="0" lvl="1" marL="342900" rtl="0" algn="l">
              <a:lnSpc>
                <a:spcPct val="90000"/>
              </a:lnSpc>
              <a:spcBef>
                <a:spcPts val="375"/>
              </a:spcBef>
              <a:spcAft>
                <a:spcPts val="0"/>
              </a:spcAft>
              <a:buClr>
                <a:schemeClr val="dk1"/>
              </a:buClr>
              <a:buSzPts val="1200"/>
              <a:buNone/>
            </a:pPr>
            <a:r>
              <a:rPr lang="en-US"/>
              <a:t>FROM table_name</a:t>
            </a:r>
            <a:endParaRPr/>
          </a:p>
          <a:p>
            <a:pPr indent="0" lvl="1" marL="342900" rtl="0" algn="l">
              <a:lnSpc>
                <a:spcPct val="90000"/>
              </a:lnSpc>
              <a:spcBef>
                <a:spcPts val="375"/>
              </a:spcBef>
              <a:spcAft>
                <a:spcPts val="0"/>
              </a:spcAft>
              <a:buClr>
                <a:schemeClr val="dk1"/>
              </a:buClr>
              <a:buSzPts val="1200"/>
              <a:buNone/>
            </a:pPr>
            <a:r>
              <a:rPr lang="en-US"/>
              <a:t>WHERE column_name IS NULL; </a:t>
            </a:r>
            <a:endParaRPr/>
          </a:p>
          <a:p>
            <a:pPr indent="-95250" lvl="0" marL="171450" rtl="0" algn="l">
              <a:lnSpc>
                <a:spcPct val="90000"/>
              </a:lnSpc>
              <a:spcBef>
                <a:spcPts val="750"/>
              </a:spcBef>
              <a:spcAft>
                <a:spcPts val="0"/>
              </a:spcAft>
              <a:buClr>
                <a:schemeClr val="dk1"/>
              </a:buClr>
              <a:buSzPts val="1200"/>
              <a:buNone/>
            </a:pPr>
            <a:r>
              <a:t/>
            </a:r>
            <a:endParaRPr/>
          </a:p>
          <a:p>
            <a:pPr indent="0" lvl="0" marL="0" rtl="0" algn="l">
              <a:lnSpc>
                <a:spcPct val="90000"/>
              </a:lnSpc>
              <a:spcBef>
                <a:spcPts val="750"/>
              </a:spcBef>
              <a:spcAft>
                <a:spcPts val="0"/>
              </a:spcAft>
              <a:buClr>
                <a:schemeClr val="dk1"/>
              </a:buClr>
              <a:buSzPts val="1200"/>
              <a:buNone/>
            </a:pPr>
            <a:r>
              <a:rPr b="1" lang="en-US"/>
              <a:t>IS NOT NULL Syntax:</a:t>
            </a:r>
            <a:endParaRPr/>
          </a:p>
          <a:p>
            <a:pPr indent="0" lvl="1" marL="342900" rtl="0" algn="l">
              <a:lnSpc>
                <a:spcPct val="90000"/>
              </a:lnSpc>
              <a:spcBef>
                <a:spcPts val="375"/>
              </a:spcBef>
              <a:spcAft>
                <a:spcPts val="0"/>
              </a:spcAft>
              <a:buClr>
                <a:schemeClr val="dk1"/>
              </a:buClr>
              <a:buSzPts val="1200"/>
              <a:buNone/>
            </a:pPr>
            <a:r>
              <a:rPr lang="en-US"/>
              <a:t>SELECT column_names</a:t>
            </a:r>
            <a:endParaRPr/>
          </a:p>
          <a:p>
            <a:pPr indent="0" lvl="1" marL="342900" rtl="0" algn="l">
              <a:lnSpc>
                <a:spcPct val="90000"/>
              </a:lnSpc>
              <a:spcBef>
                <a:spcPts val="375"/>
              </a:spcBef>
              <a:spcAft>
                <a:spcPts val="0"/>
              </a:spcAft>
              <a:buClr>
                <a:schemeClr val="dk1"/>
              </a:buClr>
              <a:buSzPts val="1200"/>
              <a:buNone/>
            </a:pPr>
            <a:r>
              <a:rPr lang="en-US"/>
              <a:t>FROM table_name</a:t>
            </a:r>
            <a:endParaRPr/>
          </a:p>
          <a:p>
            <a:pPr indent="0" lvl="1" marL="342900" rtl="0" algn="l">
              <a:lnSpc>
                <a:spcPct val="90000"/>
              </a:lnSpc>
              <a:spcBef>
                <a:spcPts val="375"/>
              </a:spcBef>
              <a:spcAft>
                <a:spcPts val="0"/>
              </a:spcAft>
              <a:buClr>
                <a:schemeClr val="dk1"/>
              </a:buClr>
              <a:buSzPts val="1200"/>
              <a:buNone/>
            </a:pPr>
            <a:r>
              <a:rPr lang="en-US"/>
              <a:t>WHERE column_name IS NOT NULL; </a:t>
            </a:r>
            <a:endParaRPr/>
          </a:p>
        </p:txBody>
      </p:sp>
      <p:pic>
        <p:nvPicPr>
          <p:cNvPr id="289" name="Google Shape;289;p21"/>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295" name="Google Shape;295;p22"/>
          <p:cNvSpPr txBox="1"/>
          <p:nvPr/>
        </p:nvSpPr>
        <p:spPr>
          <a:xfrm>
            <a:off x="628650" y="44610"/>
            <a:ext cx="7886700" cy="54451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CA3776"/>
              </a:buClr>
              <a:buSzPts val="1600"/>
              <a:buFont typeface="Tahoma"/>
              <a:buNone/>
            </a:pPr>
            <a:r>
              <a:rPr b="1" i="0" lang="en-US" sz="1600" u="none" cap="none" strike="noStrike">
                <a:solidFill>
                  <a:srgbClr val="CA3776"/>
                </a:solidFill>
                <a:latin typeface="Tahoma"/>
                <a:ea typeface="Tahoma"/>
                <a:cs typeface="Tahoma"/>
                <a:sym typeface="Tahoma"/>
              </a:rPr>
              <a:t>CONSTRAINTS IN SQL:</a:t>
            </a:r>
            <a:endParaRPr b="0" i="0" sz="1400" u="none" cap="none" strike="noStrike">
              <a:solidFill>
                <a:srgbClr val="000000"/>
              </a:solidFill>
              <a:latin typeface="Arial"/>
              <a:ea typeface="Arial"/>
              <a:cs typeface="Arial"/>
              <a:sym typeface="Arial"/>
            </a:endParaRPr>
          </a:p>
        </p:txBody>
      </p:sp>
      <p:sp>
        <p:nvSpPr>
          <p:cNvPr id="296" name="Google Shape;296;p22"/>
          <p:cNvSpPr txBox="1"/>
          <p:nvPr/>
        </p:nvSpPr>
        <p:spPr>
          <a:xfrm>
            <a:off x="628650" y="682000"/>
            <a:ext cx="8058300" cy="6039600"/>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just">
              <a:lnSpc>
                <a:spcPct val="150000"/>
              </a:lnSpc>
              <a:spcBef>
                <a:spcPts val="0"/>
              </a:spcBef>
              <a:spcAft>
                <a:spcPts val="0"/>
              </a:spcAft>
              <a:buClr>
                <a:srgbClr val="000000"/>
              </a:buClr>
              <a:buSzPct val="100000"/>
              <a:buFont typeface="Arial"/>
              <a:buNone/>
            </a:pPr>
            <a:r>
              <a:rPr b="0" i="0" lang="en-US" sz="1200" u="none" cap="none" strike="noStrike">
                <a:solidFill>
                  <a:srgbClr val="000000"/>
                </a:solidFill>
                <a:latin typeface="Verdana"/>
                <a:ea typeface="Verdana"/>
                <a:cs typeface="Verdana"/>
                <a:sym typeface="Verdana"/>
              </a:rPr>
              <a:t>SQL constraints are used to specify rules for the data in a table.</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ct val="100000"/>
              <a:buFont typeface="Arial"/>
              <a:buNone/>
            </a:pPr>
            <a:r>
              <a:rPr b="0" i="0" lang="en-US" sz="1200" u="none" cap="none" strike="noStrike">
                <a:solidFill>
                  <a:srgbClr val="000000"/>
                </a:solidFill>
                <a:latin typeface="Verdana"/>
                <a:ea typeface="Verdana"/>
                <a:cs typeface="Verdana"/>
                <a:sym typeface="Verdana"/>
              </a:rPr>
              <a:t>Constraints are used to limit the type of data that can go into a table. This ensures the accuracy and reliability of the data in the table. If there is any violation between the constraint and the data action, the action is aborted.</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ct val="100000"/>
              <a:buFont typeface="Arial"/>
              <a:buNone/>
            </a:pPr>
            <a:r>
              <a:rPr b="0" i="0" lang="en-US" sz="1200" u="none" cap="none" strike="noStrike">
                <a:solidFill>
                  <a:srgbClr val="000000"/>
                </a:solidFill>
                <a:latin typeface="Verdana"/>
                <a:ea typeface="Verdana"/>
                <a:cs typeface="Verdana"/>
                <a:sym typeface="Verdana"/>
              </a:rPr>
              <a:t>Constraints can be column level or table level. </a:t>
            </a:r>
            <a:r>
              <a:rPr b="1" i="0" lang="en-US" sz="1200" u="none" cap="none" strike="noStrike">
                <a:solidFill>
                  <a:srgbClr val="000000"/>
                </a:solidFill>
                <a:latin typeface="Verdana"/>
                <a:ea typeface="Verdana"/>
                <a:cs typeface="Verdana"/>
                <a:sym typeface="Verdana"/>
              </a:rPr>
              <a:t>Column level </a:t>
            </a:r>
            <a:r>
              <a:rPr b="0" i="0" lang="en-US" sz="1200" u="none" cap="none" strike="noStrike">
                <a:solidFill>
                  <a:srgbClr val="000000"/>
                </a:solidFill>
                <a:latin typeface="Verdana"/>
                <a:ea typeface="Verdana"/>
                <a:cs typeface="Verdana"/>
                <a:sym typeface="Verdana"/>
              </a:rPr>
              <a:t>constraints apply to a column, and </a:t>
            </a:r>
            <a:r>
              <a:rPr b="1" i="0" lang="en-US" sz="1200" u="none" cap="none" strike="noStrike">
                <a:solidFill>
                  <a:srgbClr val="000000"/>
                </a:solidFill>
                <a:latin typeface="Verdana"/>
                <a:ea typeface="Verdana"/>
                <a:cs typeface="Verdana"/>
                <a:sym typeface="Verdana"/>
              </a:rPr>
              <a:t>ta</a:t>
            </a:r>
            <a:r>
              <a:rPr b="1" i="0" lang="en-US" sz="1200" u="none" cap="none" strike="noStrike">
                <a:solidFill>
                  <a:schemeClr val="dk1"/>
                </a:solidFill>
                <a:latin typeface="Verdana"/>
                <a:ea typeface="Verdana"/>
                <a:cs typeface="Verdana"/>
                <a:sym typeface="Verdana"/>
              </a:rPr>
              <a:t>ble level </a:t>
            </a:r>
            <a:r>
              <a:rPr b="0" i="0" lang="en-US" sz="1200" u="none" cap="none" strike="noStrike">
                <a:solidFill>
                  <a:schemeClr val="dk1"/>
                </a:solidFill>
                <a:latin typeface="Verdana"/>
                <a:ea typeface="Verdana"/>
                <a:cs typeface="Verdana"/>
                <a:sym typeface="Verdana"/>
              </a:rPr>
              <a:t>constraints apply to the whole table or more than one columns.</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chemeClr val="dk1"/>
              </a:buClr>
              <a:buSzPct val="100000"/>
              <a:buFont typeface="Arial"/>
              <a:buNone/>
            </a:pPr>
            <a:r>
              <a:rPr b="0" i="0" lang="en-US" sz="1200" u="none" cap="none" strike="noStrike">
                <a:solidFill>
                  <a:schemeClr val="dk1"/>
                </a:solidFill>
                <a:latin typeface="Tahoma"/>
                <a:ea typeface="Tahoma"/>
                <a:cs typeface="Tahoma"/>
                <a:sym typeface="Tahoma"/>
              </a:rPr>
              <a:t>Some of the constraints in SQL are: </a:t>
            </a:r>
            <a:endParaRPr b="0" i="0" sz="1400" u="none" cap="none" strike="noStrike">
              <a:solidFill>
                <a:srgbClr val="000000"/>
              </a:solidFill>
              <a:latin typeface="Arial"/>
              <a:ea typeface="Arial"/>
              <a:cs typeface="Arial"/>
              <a:sym typeface="Arial"/>
            </a:endParaRPr>
          </a:p>
          <a:p>
            <a:pPr indent="-165735" lvl="0" marL="171450" marR="0" rtl="0" algn="just">
              <a:lnSpc>
                <a:spcPct val="150000"/>
              </a:lnSpc>
              <a:spcBef>
                <a:spcPts val="0"/>
              </a:spcBef>
              <a:spcAft>
                <a:spcPts val="0"/>
              </a:spcAft>
              <a:buClr>
                <a:schemeClr val="dk1"/>
              </a:buClr>
              <a:buSzPct val="100000"/>
              <a:buFont typeface="Arial"/>
              <a:buChar char="•"/>
            </a:pPr>
            <a:r>
              <a:rPr b="1" i="0" lang="en-US" sz="1200" u="none" cap="none" strike="noStrike">
                <a:solidFill>
                  <a:schemeClr val="dk1"/>
                </a:solidFill>
                <a:latin typeface="Tahoma"/>
                <a:ea typeface="Tahoma"/>
                <a:cs typeface="Tahoma"/>
                <a:sym typeface="Tahoma"/>
              </a:rPr>
              <a:t>NOT NULL</a:t>
            </a:r>
            <a:r>
              <a:rPr b="0" i="0" lang="en-US" sz="1200" u="none" cap="none" strike="noStrike">
                <a:solidFill>
                  <a:schemeClr val="dk1"/>
                </a:solidFill>
                <a:latin typeface="Tahoma"/>
                <a:ea typeface="Tahoma"/>
                <a:cs typeface="Tahoma"/>
                <a:sym typeface="Tahoma"/>
              </a:rPr>
              <a:t>: This constraint tells that we cannot store a null value in a column. That is, if a column is specified as NOT NULL then we will not be able to store null in this particular column any more.</a:t>
            </a:r>
            <a:endParaRPr b="0" i="0" sz="1400" u="none" cap="none" strike="noStrike">
              <a:solidFill>
                <a:srgbClr val="000000"/>
              </a:solidFill>
              <a:latin typeface="Arial"/>
              <a:ea typeface="Arial"/>
              <a:cs typeface="Arial"/>
              <a:sym typeface="Arial"/>
            </a:endParaRPr>
          </a:p>
          <a:p>
            <a:pPr indent="-165735" lvl="0" marL="171450" marR="0" rtl="0" algn="just">
              <a:lnSpc>
                <a:spcPct val="150000"/>
              </a:lnSpc>
              <a:spcBef>
                <a:spcPts val="0"/>
              </a:spcBef>
              <a:spcAft>
                <a:spcPts val="0"/>
              </a:spcAft>
              <a:buClr>
                <a:schemeClr val="dk1"/>
              </a:buClr>
              <a:buSzPct val="100000"/>
              <a:buFont typeface="Arial"/>
              <a:buChar char="•"/>
            </a:pPr>
            <a:r>
              <a:rPr b="1" i="0" lang="en-US" sz="1200" u="none" cap="none" strike="noStrike">
                <a:solidFill>
                  <a:schemeClr val="dk1"/>
                </a:solidFill>
                <a:latin typeface="Tahoma"/>
                <a:ea typeface="Tahoma"/>
                <a:cs typeface="Tahoma"/>
                <a:sym typeface="Tahoma"/>
              </a:rPr>
              <a:t>UNIQUE</a:t>
            </a:r>
            <a:r>
              <a:rPr b="0" i="0" lang="en-US" sz="1200" u="none" cap="none" strike="noStrike">
                <a:solidFill>
                  <a:schemeClr val="dk1"/>
                </a:solidFill>
                <a:latin typeface="Tahoma"/>
                <a:ea typeface="Tahoma"/>
                <a:cs typeface="Tahoma"/>
                <a:sym typeface="Tahoma"/>
              </a:rPr>
              <a:t>: This constraint when specified with a column, tells that all the values in the column must be unique. That is, the values in any row of a column must not be repeated.</a:t>
            </a:r>
            <a:endParaRPr b="0" i="0" sz="1400" u="none" cap="none" strike="noStrike">
              <a:solidFill>
                <a:srgbClr val="000000"/>
              </a:solidFill>
              <a:latin typeface="Arial"/>
              <a:ea typeface="Arial"/>
              <a:cs typeface="Arial"/>
              <a:sym typeface="Arial"/>
            </a:endParaRPr>
          </a:p>
          <a:p>
            <a:pPr indent="-165735" lvl="0" marL="171450" marR="0" rtl="0" algn="just">
              <a:lnSpc>
                <a:spcPct val="150000"/>
              </a:lnSpc>
              <a:spcBef>
                <a:spcPts val="0"/>
              </a:spcBef>
              <a:spcAft>
                <a:spcPts val="0"/>
              </a:spcAft>
              <a:buClr>
                <a:schemeClr val="dk1"/>
              </a:buClr>
              <a:buSzPct val="100000"/>
              <a:buFont typeface="Arial"/>
              <a:buChar char="•"/>
            </a:pPr>
            <a:r>
              <a:rPr b="1" i="0" lang="en-US" sz="1200" u="none" cap="none" strike="noStrike">
                <a:solidFill>
                  <a:schemeClr val="dk1"/>
                </a:solidFill>
                <a:latin typeface="Tahoma"/>
                <a:ea typeface="Tahoma"/>
                <a:cs typeface="Tahoma"/>
                <a:sym typeface="Tahoma"/>
              </a:rPr>
              <a:t>PRIMARY KEY</a:t>
            </a:r>
            <a:r>
              <a:rPr b="0" i="0" lang="en-US" sz="1200" u="none" cap="none" strike="noStrike">
                <a:solidFill>
                  <a:schemeClr val="dk1"/>
                </a:solidFill>
                <a:latin typeface="Tahoma"/>
                <a:ea typeface="Tahoma"/>
                <a:cs typeface="Tahoma"/>
                <a:sym typeface="Tahoma"/>
              </a:rPr>
              <a:t>: A primary key is a field which can uniquely identify each row in a table. And this constraint is used to specify a field in a table as primary key.</a:t>
            </a:r>
            <a:endParaRPr b="0" i="0" sz="1400" u="none" cap="none" strike="noStrike">
              <a:solidFill>
                <a:srgbClr val="000000"/>
              </a:solidFill>
              <a:latin typeface="Arial"/>
              <a:ea typeface="Arial"/>
              <a:cs typeface="Arial"/>
              <a:sym typeface="Arial"/>
            </a:endParaRPr>
          </a:p>
          <a:p>
            <a:pPr indent="-165735" lvl="0" marL="171450" marR="0" rtl="0" algn="just">
              <a:lnSpc>
                <a:spcPct val="150000"/>
              </a:lnSpc>
              <a:spcBef>
                <a:spcPts val="0"/>
              </a:spcBef>
              <a:spcAft>
                <a:spcPts val="0"/>
              </a:spcAft>
              <a:buClr>
                <a:schemeClr val="dk1"/>
              </a:buClr>
              <a:buSzPct val="100000"/>
              <a:buFont typeface="Arial"/>
              <a:buChar char="•"/>
            </a:pPr>
            <a:r>
              <a:rPr b="1" i="0" lang="en-US" sz="1200" u="none" cap="none" strike="noStrike">
                <a:solidFill>
                  <a:schemeClr val="dk1"/>
                </a:solidFill>
                <a:latin typeface="Tahoma"/>
                <a:ea typeface="Tahoma"/>
                <a:cs typeface="Tahoma"/>
                <a:sym typeface="Tahoma"/>
              </a:rPr>
              <a:t>FOREIGN KEY</a:t>
            </a:r>
            <a:r>
              <a:rPr b="0" i="0" lang="en-US" sz="1200" u="none" cap="none" strike="noStrike">
                <a:solidFill>
                  <a:schemeClr val="dk1"/>
                </a:solidFill>
                <a:latin typeface="Tahoma"/>
                <a:ea typeface="Tahoma"/>
                <a:cs typeface="Tahoma"/>
                <a:sym typeface="Tahoma"/>
              </a:rPr>
              <a:t>: A foreign key is a column or a group of columns in a table that reference the primary key of another table. And this constraint is used to specify a field as Foreign key.</a:t>
            </a:r>
            <a:endParaRPr b="0" i="0" sz="1400" u="none" cap="none" strike="noStrike">
              <a:solidFill>
                <a:srgbClr val="000000"/>
              </a:solidFill>
              <a:latin typeface="Arial"/>
              <a:ea typeface="Arial"/>
              <a:cs typeface="Arial"/>
              <a:sym typeface="Arial"/>
            </a:endParaRPr>
          </a:p>
          <a:p>
            <a:pPr indent="-165735" lvl="0" marL="171450" marR="0" rtl="0" algn="just">
              <a:lnSpc>
                <a:spcPct val="150000"/>
              </a:lnSpc>
              <a:spcBef>
                <a:spcPts val="0"/>
              </a:spcBef>
              <a:spcAft>
                <a:spcPts val="0"/>
              </a:spcAft>
              <a:buClr>
                <a:schemeClr val="dk1"/>
              </a:buClr>
              <a:buSzPct val="100000"/>
              <a:buFont typeface="Arial"/>
              <a:buChar char="•"/>
            </a:pPr>
            <a:r>
              <a:rPr b="1" i="0" lang="en-US" sz="1200" u="none" cap="none" strike="noStrike">
                <a:solidFill>
                  <a:schemeClr val="dk1"/>
                </a:solidFill>
                <a:latin typeface="Tahoma"/>
                <a:ea typeface="Tahoma"/>
                <a:cs typeface="Tahoma"/>
                <a:sym typeface="Tahoma"/>
              </a:rPr>
              <a:t>CHECK</a:t>
            </a:r>
            <a:r>
              <a:rPr b="0" i="0" lang="en-US" sz="1200" u="none" cap="none" strike="noStrike">
                <a:solidFill>
                  <a:schemeClr val="dk1"/>
                </a:solidFill>
                <a:latin typeface="Tahoma"/>
                <a:ea typeface="Tahoma"/>
                <a:cs typeface="Tahoma"/>
                <a:sym typeface="Tahoma"/>
              </a:rPr>
              <a:t>: This constraint helps to validate the values of a column to meet a particular condition. That is, it helps to ensure that the value stored in a column meets a specific condition.</a:t>
            </a:r>
            <a:endParaRPr b="0" i="0" sz="1400" u="none" cap="none" strike="noStrike">
              <a:solidFill>
                <a:srgbClr val="000000"/>
              </a:solidFill>
              <a:latin typeface="Arial"/>
              <a:ea typeface="Arial"/>
              <a:cs typeface="Arial"/>
              <a:sym typeface="Arial"/>
            </a:endParaRPr>
          </a:p>
          <a:p>
            <a:pPr indent="-165735" lvl="0" marL="171450" marR="0" rtl="0" algn="just">
              <a:lnSpc>
                <a:spcPct val="150000"/>
              </a:lnSpc>
              <a:spcBef>
                <a:spcPts val="0"/>
              </a:spcBef>
              <a:spcAft>
                <a:spcPts val="0"/>
              </a:spcAft>
              <a:buClr>
                <a:schemeClr val="dk1"/>
              </a:buClr>
              <a:buSzPct val="100000"/>
              <a:buFont typeface="Arial"/>
              <a:buChar char="•"/>
            </a:pPr>
            <a:r>
              <a:rPr b="1" i="0" lang="en-US" sz="1200" u="none" cap="none" strike="noStrike">
                <a:solidFill>
                  <a:schemeClr val="dk1"/>
                </a:solidFill>
                <a:latin typeface="Tahoma"/>
                <a:ea typeface="Tahoma"/>
                <a:cs typeface="Tahoma"/>
                <a:sym typeface="Tahoma"/>
              </a:rPr>
              <a:t>DEFAULT</a:t>
            </a:r>
            <a:r>
              <a:rPr b="0" i="0" lang="en-US" sz="1200" u="none" cap="none" strike="noStrike">
                <a:solidFill>
                  <a:schemeClr val="dk1"/>
                </a:solidFill>
                <a:latin typeface="Tahoma"/>
                <a:ea typeface="Tahoma"/>
                <a:cs typeface="Tahoma"/>
                <a:sym typeface="Tahoma"/>
              </a:rPr>
              <a:t>: This constraint specifies a default value for the column when no value is specified by the user.</a:t>
            </a:r>
            <a:br>
              <a:rPr b="0" i="0" lang="en-US" sz="1200" u="none" cap="none" strike="noStrike">
                <a:solidFill>
                  <a:schemeClr val="dk1"/>
                </a:solidFill>
                <a:latin typeface="Tahoma"/>
                <a:ea typeface="Tahoma"/>
                <a:cs typeface="Tahoma"/>
                <a:sym typeface="Tahoma"/>
              </a:rPr>
            </a:br>
            <a:endParaRPr b="0" i="0" sz="1200" u="none" cap="none" strike="noStrike">
              <a:solidFill>
                <a:schemeClr val="dk1"/>
              </a:solidFill>
              <a:latin typeface="Tahoma"/>
              <a:ea typeface="Tahoma"/>
              <a:cs typeface="Tahoma"/>
              <a:sym typeface="Tahoma"/>
            </a:endParaRPr>
          </a:p>
          <a:p>
            <a:pPr indent="0" lvl="0" marL="0" marR="0" rtl="0" algn="just">
              <a:lnSpc>
                <a:spcPct val="150000"/>
              </a:lnSpc>
              <a:spcBef>
                <a:spcPts val="0"/>
              </a:spcBef>
              <a:spcAft>
                <a:spcPts val="0"/>
              </a:spcAft>
              <a:buClr>
                <a:srgbClr val="000000"/>
              </a:buClr>
              <a:buSzPct val="100000"/>
              <a:buFont typeface="Arial"/>
              <a:buNone/>
            </a:pPr>
            <a:r>
              <a:rPr b="1" i="0" lang="en-US" sz="1200" u="none" cap="none" strike="noStrike">
                <a:solidFill>
                  <a:schemeClr val="dk1"/>
                </a:solidFill>
                <a:latin typeface="Verdana"/>
                <a:ea typeface="Verdana"/>
                <a:cs typeface="Verdana"/>
                <a:sym typeface="Verdana"/>
              </a:rPr>
              <a:t>    Syntax:</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chemeClr val="dk1"/>
              </a:buClr>
              <a:buSzPct val="100000"/>
              <a:buFont typeface="Arial"/>
              <a:buNone/>
            </a:pPr>
            <a:r>
              <a:rPr b="0" i="0" lang="en-US" sz="1200" u="none" cap="none" strike="noStrike">
                <a:solidFill>
                  <a:schemeClr val="dk1"/>
                </a:solidFill>
                <a:latin typeface="Consolas"/>
                <a:ea typeface="Consolas"/>
                <a:cs typeface="Consolas"/>
                <a:sym typeface="Consolas"/>
              </a:rPr>
              <a:t>CREATE TABLE </a:t>
            </a:r>
            <a:r>
              <a:rPr b="0" i="1" lang="en-US" sz="1200" u="none" cap="none" strike="noStrike">
                <a:solidFill>
                  <a:schemeClr val="dk1"/>
                </a:solidFill>
                <a:latin typeface="Consolas"/>
                <a:ea typeface="Consolas"/>
                <a:cs typeface="Consolas"/>
                <a:sym typeface="Consolas"/>
              </a:rPr>
              <a:t>table_name </a:t>
            </a:r>
            <a:r>
              <a:rPr b="0" i="0" lang="en-US" sz="1200" u="none" cap="none" strike="noStrike">
                <a:solidFill>
                  <a:schemeClr val="dk1"/>
                </a:solidFill>
                <a:latin typeface="Consolas"/>
                <a:ea typeface="Consolas"/>
                <a:cs typeface="Consolas"/>
                <a:sym typeface="Consolas"/>
              </a:rPr>
              <a:t>(</a:t>
            </a:r>
            <a:br>
              <a:rPr b="0" i="0" lang="en-US" sz="1200" u="none" cap="none" strike="noStrike">
                <a:solidFill>
                  <a:schemeClr val="dk1"/>
                </a:solidFill>
                <a:latin typeface="Consolas"/>
                <a:ea typeface="Consolas"/>
                <a:cs typeface="Consolas"/>
                <a:sym typeface="Consolas"/>
              </a:rPr>
            </a:br>
            <a:r>
              <a:rPr b="0" i="1" lang="en-US" sz="1200" u="none" cap="none" strike="noStrike">
                <a:solidFill>
                  <a:schemeClr val="dk1"/>
                </a:solidFill>
                <a:latin typeface="Consolas"/>
                <a:ea typeface="Consolas"/>
                <a:cs typeface="Consolas"/>
                <a:sym typeface="Consolas"/>
              </a:rPr>
              <a:t>    column1 datatype</a:t>
            </a:r>
            <a:r>
              <a:rPr b="0" i="0" lang="en-US" sz="1200" u="none" cap="none" strike="noStrike">
                <a:solidFill>
                  <a:schemeClr val="dk1"/>
                </a:solidFill>
                <a:latin typeface="Consolas"/>
                <a:ea typeface="Consolas"/>
                <a:cs typeface="Consolas"/>
                <a:sym typeface="Consolas"/>
              </a:rPr>
              <a:t> </a:t>
            </a:r>
            <a:r>
              <a:rPr b="0" i="1" lang="en-US" sz="1200" u="none" cap="none" strike="noStrike">
                <a:solidFill>
                  <a:schemeClr val="dk1"/>
                </a:solidFill>
                <a:latin typeface="Consolas"/>
                <a:ea typeface="Consolas"/>
                <a:cs typeface="Consolas"/>
                <a:sym typeface="Consolas"/>
              </a:rPr>
              <a:t>constraint</a:t>
            </a:r>
            <a:r>
              <a:rPr b="0" i="0" lang="en-US" sz="1200" u="none" cap="none" strike="noStrike">
                <a:solidFill>
                  <a:schemeClr val="dk1"/>
                </a:solidFill>
                <a:latin typeface="Consolas"/>
                <a:ea typeface="Consolas"/>
                <a:cs typeface="Consolas"/>
                <a:sym typeface="Consolas"/>
              </a:rPr>
              <a:t>,</a:t>
            </a:r>
            <a:br>
              <a:rPr b="0" i="0" lang="en-US" sz="1200" u="none" cap="none" strike="noStrike">
                <a:solidFill>
                  <a:schemeClr val="dk1"/>
                </a:solidFill>
                <a:latin typeface="Consolas"/>
                <a:ea typeface="Consolas"/>
                <a:cs typeface="Consolas"/>
                <a:sym typeface="Consolas"/>
              </a:rPr>
            </a:br>
            <a:r>
              <a:rPr b="0" i="1" lang="en-US" sz="1200" u="none" cap="none" strike="noStrike">
                <a:solidFill>
                  <a:schemeClr val="dk1"/>
                </a:solidFill>
                <a:latin typeface="Consolas"/>
                <a:ea typeface="Consolas"/>
                <a:cs typeface="Consolas"/>
                <a:sym typeface="Consolas"/>
              </a:rPr>
              <a:t>    column2 datatype</a:t>
            </a:r>
            <a:r>
              <a:rPr b="0" i="0" lang="en-US" sz="1200" u="none" cap="none" strike="noStrike">
                <a:solidFill>
                  <a:schemeClr val="dk1"/>
                </a:solidFill>
                <a:latin typeface="Consolas"/>
                <a:ea typeface="Consolas"/>
                <a:cs typeface="Consolas"/>
                <a:sym typeface="Consolas"/>
              </a:rPr>
              <a:t> </a:t>
            </a:r>
            <a:r>
              <a:rPr b="0" i="1" lang="en-US" sz="1200" u="none" cap="none" strike="noStrike">
                <a:solidFill>
                  <a:schemeClr val="dk1"/>
                </a:solidFill>
                <a:latin typeface="Consolas"/>
                <a:ea typeface="Consolas"/>
                <a:cs typeface="Consolas"/>
                <a:sym typeface="Consolas"/>
              </a:rPr>
              <a:t>constraint</a:t>
            </a:r>
            <a:r>
              <a:rPr b="0" i="0" lang="en-US" sz="1200" u="none" cap="none" strike="noStrike">
                <a:solidFill>
                  <a:schemeClr val="dk1"/>
                </a:solidFill>
                <a:latin typeface="Consolas"/>
                <a:ea typeface="Consolas"/>
                <a:cs typeface="Consolas"/>
                <a:sym typeface="Consolas"/>
              </a:rPr>
              <a:t>,</a:t>
            </a:r>
            <a:br>
              <a:rPr b="0" i="0" lang="en-US" sz="1200" u="none" cap="none" strike="noStrike">
                <a:solidFill>
                  <a:schemeClr val="dk1"/>
                </a:solidFill>
                <a:latin typeface="Consolas"/>
                <a:ea typeface="Consolas"/>
                <a:cs typeface="Consolas"/>
                <a:sym typeface="Consolas"/>
              </a:rPr>
            </a:br>
            <a:r>
              <a:rPr b="0" i="1" lang="en-US" sz="1200" u="none" cap="none" strike="noStrike">
                <a:solidFill>
                  <a:schemeClr val="dk1"/>
                </a:solidFill>
                <a:latin typeface="Consolas"/>
                <a:ea typeface="Consolas"/>
                <a:cs typeface="Consolas"/>
                <a:sym typeface="Consolas"/>
              </a:rPr>
              <a:t>    column3 datatype</a:t>
            </a:r>
            <a:r>
              <a:rPr b="0" i="0" lang="en-US" sz="1200" u="none" cap="none" strike="noStrike">
                <a:solidFill>
                  <a:schemeClr val="dk1"/>
                </a:solidFill>
                <a:latin typeface="Consolas"/>
                <a:ea typeface="Consolas"/>
                <a:cs typeface="Consolas"/>
                <a:sym typeface="Consolas"/>
              </a:rPr>
              <a:t> </a:t>
            </a:r>
            <a:r>
              <a:rPr b="0" i="1" lang="en-US" sz="1200" u="none" cap="none" strike="noStrike">
                <a:solidFill>
                  <a:schemeClr val="dk1"/>
                </a:solidFill>
                <a:latin typeface="Consolas"/>
                <a:ea typeface="Consolas"/>
                <a:cs typeface="Consolas"/>
                <a:sym typeface="Consolas"/>
              </a:rPr>
              <a:t>constraint</a:t>
            </a:r>
            <a:r>
              <a:rPr b="0" i="0" lang="en-US" sz="1200" u="none" cap="none" strike="noStrike">
                <a:solidFill>
                  <a:schemeClr val="dk1"/>
                </a:solidFill>
                <a:latin typeface="Consolas"/>
                <a:ea typeface="Consolas"/>
                <a:cs typeface="Consolas"/>
                <a:sym typeface="Consolas"/>
              </a:rPr>
              <a:t>,</a:t>
            </a:r>
            <a:br>
              <a:rPr b="0" i="0" lang="en-US" sz="1200" u="none" cap="none" strike="noStrike">
                <a:solidFill>
                  <a:srgbClr val="000000"/>
                </a:solidFill>
                <a:latin typeface="Consolas"/>
                <a:ea typeface="Consolas"/>
                <a:cs typeface="Consolas"/>
                <a:sym typeface="Consolas"/>
              </a:rPr>
            </a:br>
            <a:r>
              <a:rPr b="0" i="0" lang="en-US" sz="1200" u="none" cap="none" strike="noStrike">
                <a:solidFill>
                  <a:srgbClr val="000000"/>
                </a:solidFill>
                <a:latin typeface="Consolas"/>
                <a:ea typeface="Consolas"/>
                <a:cs typeface="Consolas"/>
                <a:sym typeface="Consolas"/>
              </a:rPr>
              <a:t>    ....</a:t>
            </a:r>
            <a:br>
              <a:rPr b="0" i="0" lang="en-US" sz="1200" u="none" cap="none" strike="noStrike">
                <a:solidFill>
                  <a:srgbClr val="000000"/>
                </a:solidFill>
                <a:latin typeface="Consolas"/>
                <a:ea typeface="Consolas"/>
                <a:cs typeface="Consolas"/>
                <a:sym typeface="Consolas"/>
              </a:rPr>
            </a:br>
            <a:r>
              <a:rPr b="0"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chemeClr val="dk1"/>
              </a:buClr>
              <a:buSzPct val="100000"/>
              <a:buFont typeface="Arial"/>
              <a:buNone/>
            </a:pPr>
            <a:r>
              <a:t/>
            </a:r>
            <a:endParaRPr b="0" i="0" sz="1200" u="none" cap="none" strike="noStrike">
              <a:solidFill>
                <a:srgbClr val="000000"/>
              </a:solidFill>
              <a:latin typeface="Consolas"/>
              <a:ea typeface="Consolas"/>
              <a:cs typeface="Consolas"/>
              <a:sym typeface="Consolas"/>
            </a:endParaRPr>
          </a:p>
        </p:txBody>
      </p:sp>
      <p:pic>
        <p:nvPicPr>
          <p:cNvPr id="297" name="Google Shape;297;p22"/>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5b3acefcd6_3_20"/>
          <p:cNvSpPr txBox="1"/>
          <p:nvPr>
            <p:ph type="title"/>
          </p:nvPr>
        </p:nvSpPr>
        <p:spPr>
          <a:xfrm>
            <a:off x="628650" y="136526"/>
            <a:ext cx="7886700" cy="544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1900">
                <a:solidFill>
                  <a:srgbClr val="980000"/>
                </a:solidFill>
              </a:rPr>
              <a:t>Practice Questions</a:t>
            </a:r>
            <a:endParaRPr b="1" sz="1900">
              <a:solidFill>
                <a:srgbClr val="980000"/>
              </a:solidFill>
            </a:endParaRPr>
          </a:p>
        </p:txBody>
      </p:sp>
      <p:sp>
        <p:nvSpPr>
          <p:cNvPr id="304" name="Google Shape;304;g15b3acefcd6_3_20"/>
          <p:cNvSpPr txBox="1"/>
          <p:nvPr>
            <p:ph idx="1" type="body"/>
          </p:nvPr>
        </p:nvSpPr>
        <p:spPr>
          <a:xfrm>
            <a:off x="628650" y="841829"/>
            <a:ext cx="7886700" cy="5335200"/>
          </a:xfrm>
          <a:prstGeom prst="rect">
            <a:avLst/>
          </a:prstGeom>
        </p:spPr>
        <p:txBody>
          <a:bodyPr anchorCtr="0" anchor="t" bIns="45700" lIns="91425" spcFirstLastPara="1" rIns="91425" wrap="square" tIns="45700">
            <a:normAutofit lnSpcReduction="10000"/>
          </a:bodyPr>
          <a:lstStyle/>
          <a:p>
            <a:pPr indent="0" lvl="0" marL="0" marR="76200" rtl="0" algn="l">
              <a:lnSpc>
                <a:spcPct val="150000"/>
              </a:lnSpc>
              <a:spcBef>
                <a:spcPts val="600"/>
              </a:spcBef>
              <a:spcAft>
                <a:spcPts val="0"/>
              </a:spcAft>
              <a:buNone/>
            </a:pPr>
            <a:r>
              <a:t/>
            </a:r>
            <a:endParaRPr sz="1400">
              <a:highlight>
                <a:schemeClr val="lt1"/>
              </a:highlight>
              <a:latin typeface="Arial"/>
              <a:ea typeface="Arial"/>
              <a:cs typeface="Arial"/>
              <a:sym typeface="Arial"/>
            </a:endParaRPr>
          </a:p>
          <a:p>
            <a:pPr indent="-323850" lvl="0" marL="457200" marR="76200" rtl="0" algn="l">
              <a:lnSpc>
                <a:spcPct val="150000"/>
              </a:lnSpc>
              <a:spcBef>
                <a:spcPts val="1800"/>
              </a:spcBef>
              <a:spcAft>
                <a:spcPts val="0"/>
              </a:spcAft>
              <a:buSzPts val="1500"/>
              <a:buFont typeface="Arial"/>
              <a:buAutoNum type="arabicPeriod"/>
            </a:pPr>
            <a:r>
              <a:rPr lang="en-US" sz="1500">
                <a:highlight>
                  <a:schemeClr val="lt1"/>
                </a:highlight>
                <a:latin typeface="Arial"/>
                <a:ea typeface="Arial"/>
                <a:cs typeface="Arial"/>
                <a:sym typeface="Arial"/>
              </a:rPr>
              <a:t>Display all the names of the </a:t>
            </a:r>
            <a:r>
              <a:rPr b="1" lang="en-US" sz="1500">
                <a:highlight>
                  <a:schemeClr val="lt1"/>
                </a:highlight>
                <a:latin typeface="Arial"/>
                <a:ea typeface="Arial"/>
                <a:cs typeface="Arial"/>
                <a:sym typeface="Arial"/>
              </a:rPr>
              <a:t>customers</a:t>
            </a:r>
            <a:r>
              <a:rPr lang="en-US" sz="1500">
                <a:highlight>
                  <a:schemeClr val="lt1"/>
                </a:highlight>
                <a:latin typeface="Arial"/>
                <a:ea typeface="Arial"/>
                <a:cs typeface="Arial"/>
                <a:sym typeface="Arial"/>
              </a:rPr>
              <a:t> with </a:t>
            </a:r>
            <a:r>
              <a:rPr b="1" lang="en-US" sz="1500">
                <a:highlight>
                  <a:schemeClr val="lt1"/>
                </a:highlight>
                <a:latin typeface="Arial"/>
                <a:ea typeface="Arial"/>
                <a:cs typeface="Arial"/>
                <a:sym typeface="Arial"/>
              </a:rPr>
              <a:t>store_id = 1</a:t>
            </a:r>
            <a:r>
              <a:rPr lang="en-US" sz="1500">
                <a:highlight>
                  <a:schemeClr val="lt1"/>
                </a:highlight>
                <a:latin typeface="Arial"/>
                <a:ea typeface="Arial"/>
                <a:cs typeface="Arial"/>
                <a:sym typeface="Arial"/>
              </a:rPr>
              <a:t>.</a:t>
            </a:r>
            <a:endParaRPr sz="1500">
              <a:highlight>
                <a:schemeClr val="lt1"/>
              </a:highlight>
              <a:latin typeface="Arial"/>
              <a:ea typeface="Arial"/>
              <a:cs typeface="Arial"/>
              <a:sym typeface="Arial"/>
            </a:endParaRPr>
          </a:p>
          <a:p>
            <a:pPr indent="-323850" lvl="0" marL="457200" marR="76200" rtl="0" algn="l">
              <a:lnSpc>
                <a:spcPct val="150000"/>
              </a:lnSpc>
              <a:spcBef>
                <a:spcPts val="0"/>
              </a:spcBef>
              <a:spcAft>
                <a:spcPts val="0"/>
              </a:spcAft>
              <a:buSzPts val="1500"/>
              <a:buFont typeface="Arial"/>
              <a:buAutoNum type="arabicPeriod"/>
            </a:pPr>
            <a:r>
              <a:rPr lang="en-US" sz="1500">
                <a:highlight>
                  <a:schemeClr val="lt1"/>
                </a:highlight>
                <a:latin typeface="Arial"/>
                <a:ea typeface="Arial"/>
                <a:cs typeface="Arial"/>
                <a:sym typeface="Arial"/>
              </a:rPr>
              <a:t>Display all the </a:t>
            </a:r>
            <a:r>
              <a:rPr b="1" lang="en-US" sz="1500">
                <a:highlight>
                  <a:schemeClr val="lt1"/>
                </a:highlight>
                <a:latin typeface="Arial"/>
                <a:ea typeface="Arial"/>
                <a:cs typeface="Arial"/>
                <a:sym typeface="Arial"/>
              </a:rPr>
              <a:t>customer names</a:t>
            </a:r>
            <a:r>
              <a:rPr lang="en-US" sz="1500">
                <a:highlight>
                  <a:schemeClr val="lt1"/>
                </a:highlight>
                <a:latin typeface="Arial"/>
                <a:ea typeface="Arial"/>
                <a:cs typeface="Arial"/>
                <a:sym typeface="Arial"/>
              </a:rPr>
              <a:t> </a:t>
            </a:r>
            <a:r>
              <a:rPr b="1" lang="en-US" sz="1500">
                <a:highlight>
                  <a:schemeClr val="lt1"/>
                </a:highlight>
                <a:latin typeface="Arial"/>
                <a:ea typeface="Arial"/>
                <a:cs typeface="Arial"/>
                <a:sym typeface="Arial"/>
              </a:rPr>
              <a:t>ordered in descending order of their address.</a:t>
            </a:r>
            <a:endParaRPr b="1" sz="1500">
              <a:highlight>
                <a:schemeClr val="lt1"/>
              </a:highlight>
              <a:latin typeface="Arial"/>
              <a:ea typeface="Arial"/>
              <a:cs typeface="Arial"/>
              <a:sym typeface="Arial"/>
            </a:endParaRPr>
          </a:p>
          <a:p>
            <a:pPr indent="-323850" lvl="0" marL="457200" marR="76200" rtl="0" algn="l">
              <a:lnSpc>
                <a:spcPct val="150000"/>
              </a:lnSpc>
              <a:spcBef>
                <a:spcPts val="0"/>
              </a:spcBef>
              <a:spcAft>
                <a:spcPts val="0"/>
              </a:spcAft>
              <a:buSzPts val="1500"/>
              <a:buFont typeface="Arial"/>
              <a:buAutoNum type="arabicPeriod"/>
            </a:pPr>
            <a:r>
              <a:rPr lang="en-US" sz="1500">
                <a:highlight>
                  <a:schemeClr val="lt1"/>
                </a:highlight>
                <a:latin typeface="Arial"/>
                <a:ea typeface="Arial"/>
                <a:cs typeface="Arial"/>
                <a:sym typeface="Arial"/>
              </a:rPr>
              <a:t>Display the </a:t>
            </a:r>
            <a:r>
              <a:rPr b="1" lang="en-US" sz="1500">
                <a:highlight>
                  <a:schemeClr val="lt1"/>
                </a:highlight>
                <a:latin typeface="Arial"/>
                <a:ea typeface="Arial"/>
                <a:cs typeface="Arial"/>
                <a:sym typeface="Arial"/>
              </a:rPr>
              <a:t>addresses </a:t>
            </a:r>
            <a:r>
              <a:rPr lang="en-US" sz="1500">
                <a:highlight>
                  <a:schemeClr val="lt1"/>
                </a:highlight>
                <a:latin typeface="Arial"/>
                <a:ea typeface="Arial"/>
                <a:cs typeface="Arial"/>
                <a:sym typeface="Arial"/>
              </a:rPr>
              <a:t>whose phone number is </a:t>
            </a:r>
            <a:r>
              <a:rPr b="1" lang="en-US" sz="1500">
                <a:highlight>
                  <a:schemeClr val="lt1"/>
                </a:highlight>
                <a:latin typeface="Arial"/>
                <a:ea typeface="Arial"/>
                <a:cs typeface="Arial"/>
                <a:sym typeface="Arial"/>
              </a:rPr>
              <a:t>empty</a:t>
            </a:r>
            <a:r>
              <a:rPr lang="en-US" sz="1500">
                <a:highlight>
                  <a:schemeClr val="lt1"/>
                </a:highlight>
                <a:latin typeface="Arial"/>
                <a:ea typeface="Arial"/>
                <a:cs typeface="Arial"/>
                <a:sym typeface="Arial"/>
              </a:rPr>
              <a:t>.</a:t>
            </a:r>
            <a:endParaRPr sz="1500">
              <a:highlight>
                <a:schemeClr val="lt1"/>
              </a:highlight>
              <a:latin typeface="Arial"/>
              <a:ea typeface="Arial"/>
              <a:cs typeface="Arial"/>
              <a:sym typeface="Arial"/>
            </a:endParaRPr>
          </a:p>
          <a:p>
            <a:pPr indent="-323850" lvl="0" marL="457200" marR="76200" rtl="0" algn="l">
              <a:lnSpc>
                <a:spcPct val="150000"/>
              </a:lnSpc>
              <a:spcBef>
                <a:spcPts val="0"/>
              </a:spcBef>
              <a:spcAft>
                <a:spcPts val="0"/>
              </a:spcAft>
              <a:buSzPts val="1500"/>
              <a:buFont typeface="Arial"/>
              <a:buAutoNum type="arabicPeriod"/>
            </a:pPr>
            <a:r>
              <a:rPr lang="en-US" sz="1500">
                <a:highlight>
                  <a:schemeClr val="lt1"/>
                </a:highlight>
                <a:latin typeface="Arial"/>
                <a:ea typeface="Arial"/>
                <a:cs typeface="Arial"/>
                <a:sym typeface="Arial"/>
              </a:rPr>
              <a:t>Display all the distinct years of the movie released from the films.</a:t>
            </a:r>
            <a:endParaRPr sz="1500">
              <a:highlight>
                <a:schemeClr val="lt1"/>
              </a:highlight>
              <a:latin typeface="Arial"/>
              <a:ea typeface="Arial"/>
              <a:cs typeface="Arial"/>
              <a:sym typeface="Arial"/>
            </a:endParaRPr>
          </a:p>
          <a:p>
            <a:pPr indent="-323850" lvl="0" marL="457200" marR="76200" rtl="0" algn="l">
              <a:lnSpc>
                <a:spcPct val="150000"/>
              </a:lnSpc>
              <a:spcBef>
                <a:spcPts val="0"/>
              </a:spcBef>
              <a:spcAft>
                <a:spcPts val="0"/>
              </a:spcAft>
              <a:buSzPts val="1500"/>
              <a:buFont typeface="Arial"/>
              <a:buAutoNum type="arabicPeriod"/>
            </a:pPr>
            <a:r>
              <a:rPr lang="en-US" sz="1500">
                <a:highlight>
                  <a:schemeClr val="lt1"/>
                </a:highlight>
                <a:latin typeface="Arial"/>
                <a:ea typeface="Arial"/>
                <a:cs typeface="Arial"/>
                <a:sym typeface="Arial"/>
              </a:rPr>
              <a:t>Display the names of the </a:t>
            </a:r>
            <a:r>
              <a:rPr b="1" lang="en-US" sz="1500">
                <a:highlight>
                  <a:schemeClr val="lt1"/>
                </a:highlight>
                <a:latin typeface="Arial"/>
                <a:ea typeface="Arial"/>
                <a:cs typeface="Arial"/>
                <a:sym typeface="Arial"/>
              </a:rPr>
              <a:t>customers</a:t>
            </a:r>
            <a:r>
              <a:rPr lang="en-US" sz="1500">
                <a:highlight>
                  <a:schemeClr val="lt1"/>
                </a:highlight>
                <a:latin typeface="Arial"/>
                <a:ea typeface="Arial"/>
                <a:cs typeface="Arial"/>
                <a:sym typeface="Arial"/>
              </a:rPr>
              <a:t> whose f</a:t>
            </a:r>
            <a:r>
              <a:rPr b="1" lang="en-US" sz="1500">
                <a:highlight>
                  <a:schemeClr val="lt1"/>
                </a:highlight>
                <a:latin typeface="Arial"/>
                <a:ea typeface="Arial"/>
                <a:cs typeface="Arial"/>
                <a:sym typeface="Arial"/>
              </a:rPr>
              <a:t>irst names start with A</a:t>
            </a:r>
            <a:r>
              <a:rPr lang="en-US" sz="1500">
                <a:highlight>
                  <a:schemeClr val="lt1"/>
                </a:highlight>
                <a:latin typeface="Arial"/>
                <a:ea typeface="Arial"/>
                <a:cs typeface="Arial"/>
                <a:sym typeface="Arial"/>
              </a:rPr>
              <a:t> and </a:t>
            </a:r>
            <a:r>
              <a:rPr b="1" lang="en-US" sz="1500">
                <a:highlight>
                  <a:schemeClr val="lt1"/>
                </a:highlight>
                <a:latin typeface="Arial"/>
                <a:ea typeface="Arial"/>
                <a:cs typeface="Arial"/>
                <a:sym typeface="Arial"/>
              </a:rPr>
              <a:t>last name ends with ‘l’.</a:t>
            </a:r>
            <a:endParaRPr b="1" sz="1500">
              <a:highlight>
                <a:schemeClr val="lt1"/>
              </a:highlight>
              <a:latin typeface="Arial"/>
              <a:ea typeface="Arial"/>
              <a:cs typeface="Arial"/>
              <a:sym typeface="Arial"/>
            </a:endParaRPr>
          </a:p>
          <a:p>
            <a:pPr indent="-323850" lvl="0" marL="457200" marR="76200" rtl="0" algn="l">
              <a:lnSpc>
                <a:spcPct val="150000"/>
              </a:lnSpc>
              <a:spcBef>
                <a:spcPts val="0"/>
              </a:spcBef>
              <a:spcAft>
                <a:spcPts val="0"/>
              </a:spcAft>
              <a:buSzPts val="1500"/>
              <a:buFont typeface="Arial"/>
              <a:buAutoNum type="arabicPeriod"/>
            </a:pPr>
            <a:r>
              <a:rPr lang="en-US" sz="1500">
                <a:highlight>
                  <a:schemeClr val="lt1"/>
                </a:highlight>
                <a:latin typeface="Arial"/>
                <a:ea typeface="Arial"/>
                <a:cs typeface="Arial"/>
                <a:sym typeface="Arial"/>
              </a:rPr>
              <a:t>Display the address whose </a:t>
            </a:r>
            <a:r>
              <a:rPr b="1" lang="en-US" sz="1500">
                <a:highlight>
                  <a:schemeClr val="lt1"/>
                </a:highlight>
                <a:latin typeface="Arial"/>
                <a:ea typeface="Arial"/>
                <a:cs typeface="Arial"/>
                <a:sym typeface="Arial"/>
              </a:rPr>
              <a:t>city id</a:t>
            </a:r>
            <a:r>
              <a:rPr lang="en-US" sz="1500">
                <a:highlight>
                  <a:schemeClr val="lt1"/>
                </a:highlight>
                <a:latin typeface="Arial"/>
                <a:ea typeface="Arial"/>
                <a:cs typeface="Arial"/>
                <a:sym typeface="Arial"/>
              </a:rPr>
              <a:t> is in between </a:t>
            </a:r>
            <a:r>
              <a:rPr b="1" lang="en-US" sz="1500">
                <a:highlight>
                  <a:schemeClr val="lt1"/>
                </a:highlight>
                <a:latin typeface="Arial"/>
                <a:ea typeface="Arial"/>
                <a:cs typeface="Arial"/>
                <a:sym typeface="Arial"/>
              </a:rPr>
              <a:t>30 and 190.</a:t>
            </a:r>
            <a:endParaRPr b="1" sz="1500">
              <a:highlight>
                <a:schemeClr val="lt1"/>
              </a:highlight>
              <a:latin typeface="Arial"/>
              <a:ea typeface="Arial"/>
              <a:cs typeface="Arial"/>
              <a:sym typeface="Arial"/>
            </a:endParaRPr>
          </a:p>
          <a:p>
            <a:pPr indent="-323850" lvl="0" marL="457200" marR="76200" rtl="0" algn="l">
              <a:lnSpc>
                <a:spcPct val="150000"/>
              </a:lnSpc>
              <a:spcBef>
                <a:spcPts val="0"/>
              </a:spcBef>
              <a:spcAft>
                <a:spcPts val="0"/>
              </a:spcAft>
              <a:buSzPts val="1500"/>
              <a:buFont typeface="Arial"/>
              <a:buAutoNum type="arabicPeriod"/>
            </a:pPr>
            <a:r>
              <a:rPr lang="en-US" sz="1500">
                <a:highlight>
                  <a:schemeClr val="lt1"/>
                </a:highlight>
                <a:latin typeface="Arial"/>
                <a:ea typeface="Arial"/>
                <a:cs typeface="Arial"/>
                <a:sym typeface="Arial"/>
              </a:rPr>
              <a:t> Display the address whose </a:t>
            </a:r>
            <a:r>
              <a:rPr b="1" lang="en-US" sz="1500">
                <a:highlight>
                  <a:schemeClr val="lt1"/>
                </a:highlight>
                <a:latin typeface="Arial"/>
                <a:ea typeface="Arial"/>
                <a:cs typeface="Arial"/>
                <a:sym typeface="Arial"/>
              </a:rPr>
              <a:t>city id </a:t>
            </a:r>
            <a:r>
              <a:rPr lang="en-US" sz="1500">
                <a:highlight>
                  <a:schemeClr val="lt1"/>
                </a:highlight>
                <a:latin typeface="Arial"/>
                <a:ea typeface="Arial"/>
                <a:cs typeface="Arial"/>
                <a:sym typeface="Arial"/>
              </a:rPr>
              <a:t>is in between </a:t>
            </a:r>
            <a:r>
              <a:rPr b="1" lang="en-US" sz="1500">
                <a:highlight>
                  <a:schemeClr val="lt1"/>
                </a:highlight>
                <a:latin typeface="Arial"/>
                <a:ea typeface="Arial"/>
                <a:cs typeface="Arial"/>
                <a:sym typeface="Arial"/>
              </a:rPr>
              <a:t>30 and 190 </a:t>
            </a:r>
            <a:r>
              <a:rPr lang="en-US" sz="1500">
                <a:highlight>
                  <a:schemeClr val="lt1"/>
                </a:highlight>
                <a:latin typeface="Arial"/>
                <a:ea typeface="Arial"/>
                <a:cs typeface="Arial"/>
                <a:sym typeface="Arial"/>
              </a:rPr>
              <a:t> and whose </a:t>
            </a:r>
            <a:r>
              <a:rPr b="1" lang="en-US" sz="1500">
                <a:highlight>
                  <a:schemeClr val="lt1"/>
                </a:highlight>
                <a:latin typeface="Arial"/>
                <a:ea typeface="Arial"/>
                <a:cs typeface="Arial"/>
                <a:sym typeface="Arial"/>
              </a:rPr>
              <a:t>district is Texas.</a:t>
            </a:r>
            <a:endParaRPr b="1" sz="1500">
              <a:highlight>
                <a:schemeClr val="lt1"/>
              </a:highlight>
              <a:latin typeface="Arial"/>
              <a:ea typeface="Arial"/>
              <a:cs typeface="Arial"/>
              <a:sym typeface="Arial"/>
            </a:endParaRPr>
          </a:p>
          <a:p>
            <a:pPr indent="-323850" lvl="0" marL="457200" marR="76200" rtl="0" algn="l">
              <a:lnSpc>
                <a:spcPct val="150000"/>
              </a:lnSpc>
              <a:spcBef>
                <a:spcPts val="0"/>
              </a:spcBef>
              <a:spcAft>
                <a:spcPts val="0"/>
              </a:spcAft>
              <a:buSzPts val="1500"/>
              <a:buFont typeface="Arial"/>
              <a:buAutoNum type="arabicPeriod"/>
            </a:pPr>
            <a:r>
              <a:rPr lang="en-US" sz="1500">
                <a:highlight>
                  <a:schemeClr val="lt1"/>
                </a:highlight>
                <a:latin typeface="Arial"/>
                <a:ea typeface="Arial"/>
                <a:cs typeface="Arial"/>
                <a:sym typeface="Arial"/>
              </a:rPr>
              <a:t>Display all the</a:t>
            </a:r>
            <a:r>
              <a:rPr b="1" lang="en-US" sz="1500">
                <a:highlight>
                  <a:schemeClr val="lt1"/>
                </a:highlight>
                <a:latin typeface="Arial"/>
                <a:ea typeface="Arial"/>
                <a:cs typeface="Arial"/>
                <a:sym typeface="Arial"/>
              </a:rPr>
              <a:t> inventories </a:t>
            </a:r>
            <a:r>
              <a:rPr lang="en-US" sz="1500">
                <a:highlight>
                  <a:schemeClr val="lt1"/>
                </a:highlight>
                <a:latin typeface="Arial"/>
                <a:ea typeface="Arial"/>
                <a:cs typeface="Arial"/>
                <a:sym typeface="Arial"/>
              </a:rPr>
              <a:t>whose</a:t>
            </a:r>
            <a:r>
              <a:rPr b="1" lang="en-US" sz="1500">
                <a:highlight>
                  <a:schemeClr val="lt1"/>
                </a:highlight>
                <a:latin typeface="Arial"/>
                <a:ea typeface="Arial"/>
                <a:cs typeface="Arial"/>
                <a:sym typeface="Arial"/>
              </a:rPr>
              <a:t> film id is 1 or 2.</a:t>
            </a:r>
            <a:endParaRPr b="1" sz="1500">
              <a:highlight>
                <a:schemeClr val="lt1"/>
              </a:highlight>
              <a:latin typeface="Arial"/>
              <a:ea typeface="Arial"/>
              <a:cs typeface="Arial"/>
              <a:sym typeface="Arial"/>
            </a:endParaRPr>
          </a:p>
          <a:p>
            <a:pPr indent="-323850" lvl="0" marL="457200" marR="76200" rtl="0" algn="l">
              <a:lnSpc>
                <a:spcPct val="150000"/>
              </a:lnSpc>
              <a:spcBef>
                <a:spcPts val="0"/>
              </a:spcBef>
              <a:spcAft>
                <a:spcPts val="0"/>
              </a:spcAft>
              <a:buSzPts val="1500"/>
              <a:buFont typeface="Arial"/>
              <a:buAutoNum type="arabicPeriod"/>
            </a:pPr>
            <a:r>
              <a:rPr lang="en-US" sz="1500">
                <a:highlight>
                  <a:schemeClr val="lt1"/>
                </a:highlight>
                <a:latin typeface="Arial"/>
                <a:ea typeface="Arial"/>
                <a:cs typeface="Arial"/>
                <a:sym typeface="Arial"/>
              </a:rPr>
              <a:t>Display all the records whose </a:t>
            </a:r>
            <a:r>
              <a:rPr b="1" lang="en-US" sz="1500">
                <a:highlight>
                  <a:schemeClr val="lt1"/>
                </a:highlight>
                <a:latin typeface="Arial"/>
                <a:ea typeface="Arial"/>
                <a:cs typeface="Arial"/>
                <a:sym typeface="Arial"/>
              </a:rPr>
              <a:t>city_id is not 200.</a:t>
            </a:r>
            <a:endParaRPr b="1" sz="1500">
              <a:highlight>
                <a:schemeClr val="lt1"/>
              </a:highlight>
              <a:latin typeface="Arial"/>
              <a:ea typeface="Arial"/>
              <a:cs typeface="Arial"/>
              <a:sym typeface="Arial"/>
            </a:endParaRPr>
          </a:p>
          <a:p>
            <a:pPr indent="-323850" lvl="0" marL="457200" marR="76200" rtl="0" algn="l">
              <a:lnSpc>
                <a:spcPct val="150000"/>
              </a:lnSpc>
              <a:spcBef>
                <a:spcPts val="0"/>
              </a:spcBef>
              <a:spcAft>
                <a:spcPts val="0"/>
              </a:spcAft>
              <a:buSzPts val="1500"/>
              <a:buAutoNum type="arabicPeriod"/>
            </a:pPr>
            <a:r>
              <a:rPr lang="en-US" sz="1500">
                <a:highlight>
                  <a:schemeClr val="lt1"/>
                </a:highlight>
                <a:latin typeface="Arial"/>
                <a:ea typeface="Arial"/>
                <a:cs typeface="Arial"/>
                <a:sym typeface="Arial"/>
              </a:rPr>
              <a:t>Write a query to create a table </a:t>
            </a:r>
            <a:r>
              <a:rPr b="1" lang="en-US" sz="1500">
                <a:highlight>
                  <a:schemeClr val="lt1"/>
                </a:highlight>
                <a:latin typeface="Arial"/>
                <a:ea typeface="Arial"/>
                <a:cs typeface="Arial"/>
                <a:sym typeface="Arial"/>
              </a:rPr>
              <a:t>Movies</a:t>
            </a:r>
            <a:r>
              <a:rPr lang="en-US" sz="1500">
                <a:highlight>
                  <a:schemeClr val="lt1"/>
                </a:highlight>
                <a:latin typeface="Arial"/>
                <a:ea typeface="Arial"/>
                <a:cs typeface="Arial"/>
                <a:sym typeface="Arial"/>
              </a:rPr>
              <a:t> and set </a:t>
            </a:r>
            <a:r>
              <a:rPr b="1" lang="en-US" sz="1500">
                <a:highlight>
                  <a:schemeClr val="lt1"/>
                </a:highlight>
                <a:latin typeface="Arial"/>
                <a:ea typeface="Arial"/>
                <a:cs typeface="Arial"/>
                <a:sym typeface="Arial"/>
              </a:rPr>
              <a:t>NOT</a:t>
            </a:r>
            <a:r>
              <a:rPr lang="en-US" sz="1500">
                <a:highlight>
                  <a:schemeClr val="lt1"/>
                </a:highlight>
                <a:latin typeface="Arial"/>
                <a:ea typeface="Arial"/>
                <a:cs typeface="Arial"/>
                <a:sym typeface="Arial"/>
              </a:rPr>
              <a:t> </a:t>
            </a:r>
            <a:r>
              <a:rPr b="1" lang="en-US" sz="1500">
                <a:highlight>
                  <a:schemeClr val="lt1"/>
                </a:highlight>
                <a:latin typeface="Arial"/>
                <a:ea typeface="Arial"/>
                <a:cs typeface="Arial"/>
                <a:sym typeface="Arial"/>
              </a:rPr>
              <a:t>NULL and PRIMARY KEY</a:t>
            </a:r>
            <a:r>
              <a:rPr lang="en-US" sz="1500">
                <a:highlight>
                  <a:schemeClr val="lt1"/>
                </a:highlight>
                <a:latin typeface="Arial"/>
                <a:ea typeface="Arial"/>
                <a:cs typeface="Arial"/>
                <a:sym typeface="Arial"/>
              </a:rPr>
              <a:t> constraints for </a:t>
            </a:r>
            <a:r>
              <a:rPr b="1" lang="en-US" sz="1500">
                <a:latin typeface="Arial"/>
                <a:ea typeface="Arial"/>
                <a:cs typeface="Arial"/>
                <a:sym typeface="Arial"/>
              </a:rPr>
              <a:t>movie_name and movie_id</a:t>
            </a:r>
            <a:r>
              <a:rPr lang="en-US" sz="1500">
                <a:highlight>
                  <a:schemeClr val="lt1"/>
                </a:highlight>
                <a:latin typeface="Arial"/>
                <a:ea typeface="Arial"/>
                <a:cs typeface="Arial"/>
                <a:sym typeface="Arial"/>
              </a:rPr>
              <a:t> .</a:t>
            </a:r>
            <a:endParaRPr sz="1500">
              <a:highlight>
                <a:schemeClr val="lt1"/>
              </a:highlight>
              <a:latin typeface="Arial"/>
              <a:ea typeface="Arial"/>
              <a:cs typeface="Arial"/>
              <a:sym typeface="Arial"/>
            </a:endParaRPr>
          </a:p>
          <a:p>
            <a:pPr indent="0" lvl="0" marL="457200" marR="76200" rtl="0" algn="l">
              <a:lnSpc>
                <a:spcPct val="150000"/>
              </a:lnSpc>
              <a:spcBef>
                <a:spcPts val="1800"/>
              </a:spcBef>
              <a:spcAft>
                <a:spcPts val="1800"/>
              </a:spcAft>
              <a:buNone/>
            </a:pPr>
            <a:r>
              <a:t/>
            </a:r>
            <a:endParaRPr sz="1400">
              <a:highlight>
                <a:schemeClr val="lt1"/>
              </a:highlight>
              <a:latin typeface="Arial"/>
              <a:ea typeface="Arial"/>
              <a:cs typeface="Arial"/>
              <a:sym typeface="Arial"/>
            </a:endParaRPr>
          </a:p>
        </p:txBody>
      </p:sp>
      <p:sp>
        <p:nvSpPr>
          <p:cNvPr id="305" name="Google Shape;305;g15b3acefcd6_3_20"/>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pic>
        <p:nvPicPr>
          <p:cNvPr id="306" name="Google Shape;306;g15b3acefcd6_3_20"/>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4"/>
          <p:cNvSpPr txBox="1"/>
          <p:nvPr>
            <p:ph type="title"/>
          </p:nvPr>
        </p:nvSpPr>
        <p:spPr>
          <a:xfrm>
            <a:off x="762000" y="976160"/>
            <a:ext cx="6172200" cy="247800"/>
          </a:xfrm>
          <a:prstGeom prst="rect">
            <a:avLst/>
          </a:prstGeom>
          <a:noFill/>
          <a:ln>
            <a:noFill/>
          </a:ln>
        </p:spPr>
        <p:txBody>
          <a:bodyPr anchorCtr="0" anchor="b" bIns="0" lIns="0" spcFirstLastPara="1" rIns="0" wrap="square" tIns="34275">
            <a:normAutofit fontScale="90000"/>
          </a:bodyPr>
          <a:lstStyle/>
          <a:p>
            <a:pPr indent="0" lvl="0" marL="0" rtl="0" algn="l">
              <a:lnSpc>
                <a:spcPct val="90000"/>
              </a:lnSpc>
              <a:spcBef>
                <a:spcPts val="0"/>
              </a:spcBef>
              <a:spcAft>
                <a:spcPts val="0"/>
              </a:spcAft>
              <a:buClr>
                <a:srgbClr val="00B0F0"/>
              </a:buClr>
              <a:buSzPct val="100000"/>
              <a:buFont typeface="Tahoma"/>
              <a:buNone/>
            </a:pPr>
            <a:r>
              <a:rPr b="1" i="0" lang="en-US" strike="noStrike">
                <a:solidFill>
                  <a:srgbClr val="CA3776"/>
                </a:solidFill>
              </a:rPr>
              <a:t>WHAT IS AN AGGREGATE FUNCTION IN SQL?</a:t>
            </a:r>
            <a:endParaRPr b="1">
              <a:solidFill>
                <a:srgbClr val="CA3776"/>
              </a:solidFill>
            </a:endParaRPr>
          </a:p>
        </p:txBody>
      </p:sp>
      <p:sp>
        <p:nvSpPr>
          <p:cNvPr id="312" name="Google Shape;312;p24"/>
          <p:cNvSpPr txBox="1"/>
          <p:nvPr>
            <p:ph idx="1" type="body"/>
          </p:nvPr>
        </p:nvSpPr>
        <p:spPr>
          <a:xfrm>
            <a:off x="762000" y="1420025"/>
            <a:ext cx="8153400" cy="5930400"/>
          </a:xfrm>
          <a:prstGeom prst="rect">
            <a:avLst/>
          </a:prstGeom>
          <a:noFill/>
          <a:ln>
            <a:noFill/>
          </a:ln>
        </p:spPr>
        <p:txBody>
          <a:bodyPr anchorCtr="0" anchor="t" bIns="34275" lIns="68550" spcFirstLastPara="1" rIns="68550" wrap="square" tIns="34275">
            <a:noAutofit/>
          </a:bodyPr>
          <a:lstStyle/>
          <a:p>
            <a:pPr indent="-171450" lvl="0" marL="209550" rtl="0" algn="l">
              <a:lnSpc>
                <a:spcPct val="150000"/>
              </a:lnSpc>
              <a:spcBef>
                <a:spcPts val="420"/>
              </a:spcBef>
              <a:spcAft>
                <a:spcPts val="0"/>
              </a:spcAft>
              <a:buClr>
                <a:schemeClr val="dk1"/>
              </a:buClr>
              <a:buSzPts val="1200"/>
              <a:buChar char="•"/>
            </a:pPr>
            <a:r>
              <a:rPr lang="en-US"/>
              <a:t>An aggregate function in SQL performs a calculation on multiple values and returns a single value. </a:t>
            </a:r>
            <a:endParaRPr/>
          </a:p>
          <a:p>
            <a:pPr indent="-171450" lvl="0" marL="209550" rtl="0" algn="l">
              <a:lnSpc>
                <a:spcPct val="150000"/>
              </a:lnSpc>
              <a:spcBef>
                <a:spcPts val="0"/>
              </a:spcBef>
              <a:spcAft>
                <a:spcPts val="0"/>
              </a:spcAft>
              <a:buClr>
                <a:schemeClr val="dk1"/>
              </a:buClr>
              <a:buSzPts val="1200"/>
              <a:buChar char="•"/>
            </a:pPr>
            <a:r>
              <a:rPr lang="en-US"/>
              <a:t>SQL provides many aggregate functions that include avg, count, sum, min, max, etc. An aggregate function ignores NULL values when it performs the calculation, except for the count function. </a:t>
            </a:r>
            <a:endParaRPr/>
          </a:p>
          <a:p>
            <a:pPr indent="0" lvl="0" marL="0" rtl="0" algn="l">
              <a:lnSpc>
                <a:spcPct val="150000"/>
              </a:lnSpc>
              <a:spcBef>
                <a:spcPts val="0"/>
              </a:spcBef>
              <a:spcAft>
                <a:spcPts val="0"/>
              </a:spcAft>
              <a:buClr>
                <a:srgbClr val="51565E"/>
              </a:buClr>
              <a:buSzPts val="1710"/>
              <a:buNone/>
            </a:pPr>
            <a:r>
              <a:t/>
            </a:r>
            <a:endParaRPr b="1">
              <a:solidFill>
                <a:srgbClr val="CA3776"/>
              </a:solidFill>
            </a:endParaRPr>
          </a:p>
          <a:p>
            <a:pPr indent="0" lvl="0" marL="0" rtl="0" algn="l">
              <a:lnSpc>
                <a:spcPct val="150000"/>
              </a:lnSpc>
              <a:spcBef>
                <a:spcPts val="0"/>
              </a:spcBef>
              <a:spcAft>
                <a:spcPts val="0"/>
              </a:spcAft>
              <a:buClr>
                <a:srgbClr val="51565E"/>
              </a:buClr>
              <a:buSzPts val="1710"/>
              <a:buNone/>
            </a:pPr>
            <a:r>
              <a:rPr b="1" i="0" lang="en-US">
                <a:solidFill>
                  <a:srgbClr val="CA3776"/>
                </a:solidFill>
              </a:rPr>
              <a:t>COUNT() Function:</a:t>
            </a:r>
            <a:endParaRPr/>
          </a:p>
          <a:p>
            <a:pPr indent="0" lvl="0" marL="0" rtl="0" algn="l">
              <a:lnSpc>
                <a:spcPct val="150000"/>
              </a:lnSpc>
              <a:spcBef>
                <a:spcPts val="0"/>
              </a:spcBef>
              <a:spcAft>
                <a:spcPts val="0"/>
              </a:spcAft>
              <a:buClr>
                <a:srgbClr val="51565E"/>
              </a:buClr>
              <a:buSzPts val="1710"/>
              <a:buNone/>
            </a:pPr>
            <a:r>
              <a:rPr i="0" lang="en-US">
                <a:solidFill>
                  <a:srgbClr val="51565E"/>
                </a:solidFill>
              </a:rPr>
              <a:t>The COUNT() function returns the number of rows in a database table.</a:t>
            </a:r>
            <a:endParaRPr/>
          </a:p>
          <a:p>
            <a:pPr indent="0" lvl="0" marL="0" rtl="0" algn="l">
              <a:lnSpc>
                <a:spcPct val="150000"/>
              </a:lnSpc>
              <a:spcBef>
                <a:spcPts val="390"/>
              </a:spcBef>
              <a:spcAft>
                <a:spcPts val="0"/>
              </a:spcAft>
              <a:buClr>
                <a:schemeClr val="dk1"/>
              </a:buClr>
              <a:buSzPts val="1200"/>
              <a:buNone/>
            </a:pPr>
            <a:r>
              <a:rPr b="1" i="0" lang="en-US"/>
              <a:t>Syntax:</a:t>
            </a:r>
            <a:endParaRPr b="1"/>
          </a:p>
          <a:p>
            <a:pPr indent="0" lvl="1" marL="342900" rtl="0" algn="l">
              <a:lnSpc>
                <a:spcPct val="150000"/>
              </a:lnSpc>
              <a:spcBef>
                <a:spcPts val="390"/>
              </a:spcBef>
              <a:spcAft>
                <a:spcPts val="0"/>
              </a:spcAft>
              <a:buClr>
                <a:schemeClr val="dk1"/>
              </a:buClr>
              <a:buSzPts val="1200"/>
              <a:buNone/>
            </a:pPr>
            <a:r>
              <a:rPr i="0" lang="en-US"/>
              <a:t>SELECT COUNT(</a:t>
            </a:r>
            <a:r>
              <a:rPr i="1" lang="en-US"/>
              <a:t>column_name</a:t>
            </a:r>
            <a:r>
              <a:rPr i="0" lang="en-US"/>
              <a:t>)</a:t>
            </a:r>
            <a:br>
              <a:rPr lang="en-US"/>
            </a:br>
            <a:r>
              <a:rPr i="0" lang="en-US"/>
              <a:t>FROM </a:t>
            </a:r>
            <a:r>
              <a:rPr i="1" lang="en-US"/>
              <a:t>table_name</a:t>
            </a:r>
            <a:br>
              <a:rPr lang="en-US"/>
            </a:br>
            <a:r>
              <a:rPr i="0" lang="en-US"/>
              <a:t>WHERE </a:t>
            </a:r>
            <a:r>
              <a:rPr i="1" lang="en-US"/>
              <a:t>condition</a:t>
            </a:r>
            <a:r>
              <a:rPr i="0" lang="en-US"/>
              <a:t>;</a:t>
            </a:r>
            <a:endParaRPr/>
          </a:p>
          <a:p>
            <a:pPr indent="0" lvl="0" marL="0" rtl="0" algn="l">
              <a:lnSpc>
                <a:spcPct val="150000"/>
              </a:lnSpc>
              <a:spcBef>
                <a:spcPts val="0"/>
              </a:spcBef>
              <a:spcAft>
                <a:spcPts val="0"/>
              </a:spcAft>
              <a:buClr>
                <a:srgbClr val="CA3776"/>
              </a:buClr>
              <a:buSzPts val="2400"/>
              <a:buNone/>
            </a:pPr>
            <a:r>
              <a:t/>
            </a:r>
            <a:endParaRPr b="1">
              <a:solidFill>
                <a:srgbClr val="CA3776"/>
              </a:solidFill>
            </a:endParaRPr>
          </a:p>
          <a:p>
            <a:pPr indent="0" lvl="0" marL="0" rtl="0" algn="l">
              <a:lnSpc>
                <a:spcPct val="150000"/>
              </a:lnSpc>
              <a:spcBef>
                <a:spcPts val="0"/>
              </a:spcBef>
              <a:spcAft>
                <a:spcPts val="0"/>
              </a:spcAft>
              <a:buClr>
                <a:srgbClr val="CA3776"/>
              </a:buClr>
              <a:buSzPts val="2400"/>
              <a:buNone/>
            </a:pPr>
            <a:r>
              <a:rPr b="1" lang="en-US">
                <a:solidFill>
                  <a:srgbClr val="CA3776"/>
                </a:solidFill>
              </a:rPr>
              <a:t>AVG () Function</a:t>
            </a:r>
            <a:endParaRPr/>
          </a:p>
          <a:p>
            <a:pPr indent="0" lvl="0" marL="0" rtl="0" algn="l">
              <a:lnSpc>
                <a:spcPct val="150000"/>
              </a:lnSpc>
              <a:spcBef>
                <a:spcPts val="0"/>
              </a:spcBef>
              <a:spcAft>
                <a:spcPts val="0"/>
              </a:spcAft>
              <a:buClr>
                <a:schemeClr val="dk1"/>
              </a:buClr>
              <a:buSzPts val="2400"/>
              <a:buNone/>
            </a:pPr>
            <a:r>
              <a:rPr lang="en-US"/>
              <a:t>The AVG() function returns the average value of a numeric column.</a:t>
            </a:r>
            <a:endParaRPr/>
          </a:p>
          <a:p>
            <a:pPr indent="0" lvl="0" marL="0" rtl="0" algn="l">
              <a:lnSpc>
                <a:spcPct val="150000"/>
              </a:lnSpc>
              <a:spcBef>
                <a:spcPts val="0"/>
              </a:spcBef>
              <a:spcAft>
                <a:spcPts val="0"/>
              </a:spcAft>
              <a:buClr>
                <a:srgbClr val="0000CD"/>
              </a:buClr>
              <a:buSzPts val="2400"/>
              <a:buNone/>
            </a:pPr>
            <a:r>
              <a:rPr b="1" lang="en-US"/>
              <a:t>Syntax:</a:t>
            </a:r>
            <a:endParaRPr b="1">
              <a:highlight>
                <a:srgbClr val="FFFF00"/>
              </a:highlight>
            </a:endParaRPr>
          </a:p>
          <a:p>
            <a:pPr indent="0" lvl="1" marL="342900" rtl="0" algn="l">
              <a:lnSpc>
                <a:spcPct val="150000"/>
              </a:lnSpc>
              <a:spcBef>
                <a:spcPts val="0"/>
              </a:spcBef>
              <a:spcAft>
                <a:spcPts val="0"/>
              </a:spcAft>
              <a:buClr>
                <a:srgbClr val="0000CD"/>
              </a:buClr>
              <a:buSzPts val="2400"/>
              <a:buNone/>
            </a:pPr>
            <a:r>
              <a:rPr lang="en-US"/>
              <a:t>SELECT AVG(</a:t>
            </a:r>
            <a:r>
              <a:rPr i="1" lang="en-US"/>
              <a:t>column_name</a:t>
            </a:r>
            <a:r>
              <a:rPr lang="en-US"/>
              <a:t>)</a:t>
            </a:r>
            <a:br>
              <a:rPr lang="en-US"/>
            </a:br>
            <a:r>
              <a:rPr lang="en-US"/>
              <a:t>FROM </a:t>
            </a:r>
            <a:r>
              <a:rPr i="1" lang="en-US"/>
              <a:t>table_name</a:t>
            </a:r>
            <a:br>
              <a:rPr lang="en-US"/>
            </a:br>
            <a:r>
              <a:rPr lang="en-US"/>
              <a:t>WHERE </a:t>
            </a:r>
            <a:r>
              <a:rPr i="1" lang="en-US"/>
              <a:t>condition</a:t>
            </a:r>
            <a:r>
              <a:rPr lang="en-US"/>
              <a:t>;</a:t>
            </a:r>
            <a:endParaRPr/>
          </a:p>
          <a:p>
            <a:pPr indent="0" lvl="1" marL="342900" rtl="0" algn="l">
              <a:lnSpc>
                <a:spcPct val="150000"/>
              </a:lnSpc>
              <a:spcBef>
                <a:spcPts val="0"/>
              </a:spcBef>
              <a:spcAft>
                <a:spcPts val="0"/>
              </a:spcAft>
              <a:buClr>
                <a:srgbClr val="0000CD"/>
              </a:buClr>
              <a:buSzPts val="3200"/>
              <a:buNone/>
            </a:pPr>
            <a:r>
              <a:t/>
            </a:r>
            <a:endParaRPr/>
          </a:p>
        </p:txBody>
      </p:sp>
      <p:sp>
        <p:nvSpPr>
          <p:cNvPr id="313" name="Google Shape;313;p24"/>
          <p:cNvSpPr txBox="1"/>
          <p:nvPr/>
        </p:nvSpPr>
        <p:spPr>
          <a:xfrm>
            <a:off x="2358900" y="187450"/>
            <a:ext cx="4092900" cy="477000"/>
          </a:xfrm>
          <a:prstGeom prst="rect">
            <a:avLst/>
          </a:prstGeom>
          <a:noFill/>
          <a:ln>
            <a:noFill/>
          </a:ln>
        </p:spPr>
        <p:txBody>
          <a:bodyPr anchorCtr="0" anchor="t" bIns="91425" lIns="91425" spcFirstLastPara="1" rIns="91425" wrap="square" tIns="91425">
            <a:spAutoFit/>
          </a:bodyPr>
          <a:lstStyle/>
          <a:p>
            <a:pPr indent="0" lvl="0" marL="0" rtl="0" algn="ctr">
              <a:lnSpc>
                <a:spcPct val="107000"/>
              </a:lnSpc>
              <a:spcBef>
                <a:spcPts val="600"/>
              </a:spcBef>
              <a:spcAft>
                <a:spcPts val="0"/>
              </a:spcAft>
              <a:buClr>
                <a:srgbClr val="CA3776"/>
              </a:buClr>
              <a:buSzPts val="1600"/>
              <a:buFont typeface="Arial"/>
              <a:buNone/>
            </a:pPr>
            <a:r>
              <a:rPr b="1" lang="en-US" sz="1900">
                <a:solidFill>
                  <a:srgbClr val="980000"/>
                </a:solidFill>
                <a:latin typeface="Tahoma"/>
                <a:ea typeface="Tahoma"/>
                <a:cs typeface="Tahoma"/>
                <a:sym typeface="Tahoma"/>
              </a:rPr>
              <a:t>Chapter 3: Aggregate Functions </a:t>
            </a:r>
            <a:endParaRPr sz="1700">
              <a:solidFill>
                <a:srgbClr val="980000"/>
              </a:solidFill>
              <a:latin typeface="Calibri"/>
              <a:ea typeface="Calibri"/>
              <a:cs typeface="Calibri"/>
              <a:sym typeface="Calibri"/>
            </a:endParaRPr>
          </a:p>
        </p:txBody>
      </p:sp>
      <p:pic>
        <p:nvPicPr>
          <p:cNvPr id="314" name="Google Shape;314;p24"/>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5"/>
          <p:cNvSpPr txBox="1"/>
          <p:nvPr>
            <p:ph idx="1" type="body"/>
          </p:nvPr>
        </p:nvSpPr>
        <p:spPr>
          <a:xfrm>
            <a:off x="609600" y="137160"/>
            <a:ext cx="8382000" cy="5882640"/>
          </a:xfrm>
          <a:prstGeom prst="rect">
            <a:avLst/>
          </a:prstGeom>
          <a:noFill/>
          <a:ln>
            <a:noFill/>
          </a:ln>
        </p:spPr>
        <p:txBody>
          <a:bodyPr anchorCtr="0" anchor="t" bIns="34275" lIns="68550" spcFirstLastPara="1" rIns="68550" wrap="square" tIns="34275">
            <a:normAutofit lnSpcReduction="20000"/>
          </a:bodyPr>
          <a:lstStyle/>
          <a:p>
            <a:pPr indent="0" lvl="0" marL="0" rtl="0" algn="l">
              <a:lnSpc>
                <a:spcPct val="150000"/>
              </a:lnSpc>
              <a:spcBef>
                <a:spcPts val="0"/>
              </a:spcBef>
              <a:spcAft>
                <a:spcPts val="0"/>
              </a:spcAft>
              <a:buClr>
                <a:srgbClr val="0000CD"/>
              </a:buClr>
              <a:buSzPts val="2400"/>
              <a:buNone/>
            </a:pPr>
            <a:r>
              <a:t/>
            </a:r>
            <a:endParaRPr b="1">
              <a:solidFill>
                <a:srgbClr val="CA3776"/>
              </a:solidFill>
            </a:endParaRPr>
          </a:p>
          <a:p>
            <a:pPr indent="0" lvl="0" marL="0" rtl="0" algn="l">
              <a:lnSpc>
                <a:spcPct val="150000"/>
              </a:lnSpc>
              <a:spcBef>
                <a:spcPts val="0"/>
              </a:spcBef>
              <a:spcAft>
                <a:spcPts val="0"/>
              </a:spcAft>
              <a:buClr>
                <a:srgbClr val="0000CD"/>
              </a:buClr>
              <a:buSzPts val="2400"/>
              <a:buNone/>
            </a:pPr>
            <a:r>
              <a:t/>
            </a:r>
            <a:endParaRPr b="1">
              <a:solidFill>
                <a:srgbClr val="CA3776"/>
              </a:solidFill>
            </a:endParaRPr>
          </a:p>
          <a:p>
            <a:pPr indent="0" lvl="0" marL="0" rtl="0" algn="l">
              <a:lnSpc>
                <a:spcPct val="150000"/>
              </a:lnSpc>
              <a:spcBef>
                <a:spcPts val="0"/>
              </a:spcBef>
              <a:spcAft>
                <a:spcPts val="0"/>
              </a:spcAft>
              <a:buClr>
                <a:srgbClr val="0000CD"/>
              </a:buClr>
              <a:buSzPts val="2400"/>
              <a:buFont typeface="Arial"/>
              <a:buNone/>
            </a:pPr>
            <a:r>
              <a:rPr b="1" lang="en-US">
                <a:solidFill>
                  <a:srgbClr val="CA3776"/>
                </a:solidFill>
              </a:rPr>
              <a:t>SUM () Function</a:t>
            </a:r>
            <a:endParaRPr/>
          </a:p>
          <a:p>
            <a:pPr indent="0" lvl="0" marL="38100" rtl="0" algn="l">
              <a:lnSpc>
                <a:spcPct val="150000"/>
              </a:lnSpc>
              <a:spcBef>
                <a:spcPts val="0"/>
              </a:spcBef>
              <a:spcAft>
                <a:spcPts val="0"/>
              </a:spcAft>
              <a:buClr>
                <a:schemeClr val="dk1"/>
              </a:buClr>
              <a:buSzPts val="2800"/>
              <a:buFont typeface="Arial"/>
              <a:buNone/>
            </a:pPr>
            <a:r>
              <a:rPr lang="en-US">
                <a:latin typeface="Calibri"/>
                <a:ea typeface="Calibri"/>
                <a:cs typeface="Calibri"/>
                <a:sym typeface="Calibri"/>
              </a:rPr>
              <a:t>The </a:t>
            </a:r>
            <a:r>
              <a:rPr lang="en-US">
                <a:solidFill>
                  <a:srgbClr val="DC143C"/>
                </a:solidFill>
                <a:latin typeface="Calibri"/>
                <a:ea typeface="Calibri"/>
                <a:cs typeface="Calibri"/>
                <a:sym typeface="Calibri"/>
              </a:rPr>
              <a:t>SUM()</a:t>
            </a:r>
            <a:r>
              <a:rPr lang="en-US">
                <a:latin typeface="Calibri"/>
                <a:ea typeface="Calibri"/>
                <a:cs typeface="Calibri"/>
                <a:sym typeface="Calibri"/>
              </a:rPr>
              <a:t> function returns the total sum of a numeric column. </a:t>
            </a:r>
            <a:endParaRPr>
              <a:latin typeface="Calibri"/>
              <a:ea typeface="Calibri"/>
              <a:cs typeface="Calibri"/>
              <a:sym typeface="Calibri"/>
            </a:endParaRPr>
          </a:p>
          <a:p>
            <a:pPr indent="0" lvl="0" marL="0" rtl="0" algn="l">
              <a:lnSpc>
                <a:spcPct val="150000"/>
              </a:lnSpc>
              <a:spcBef>
                <a:spcPts val="0"/>
              </a:spcBef>
              <a:spcAft>
                <a:spcPts val="0"/>
              </a:spcAft>
              <a:buClr>
                <a:schemeClr val="dk1"/>
              </a:buClr>
              <a:buSzPts val="3200"/>
              <a:buFont typeface="Arial"/>
              <a:buNone/>
            </a:pPr>
            <a:r>
              <a:rPr lang="en-US">
                <a:latin typeface="Calibri"/>
                <a:ea typeface="Calibri"/>
                <a:cs typeface="Calibri"/>
                <a:sym typeface="Calibri"/>
              </a:rPr>
              <a:t> </a:t>
            </a:r>
            <a:r>
              <a:rPr b="1" lang="en-US"/>
              <a:t>Syntax:</a:t>
            </a:r>
            <a:endParaRPr/>
          </a:p>
          <a:p>
            <a:pPr indent="0" lvl="1" marL="342900" rtl="0" algn="l">
              <a:lnSpc>
                <a:spcPct val="150000"/>
              </a:lnSpc>
              <a:spcBef>
                <a:spcPts val="0"/>
              </a:spcBef>
              <a:spcAft>
                <a:spcPts val="0"/>
              </a:spcAft>
              <a:buClr>
                <a:srgbClr val="0000CD"/>
              </a:buClr>
              <a:buSzPts val="3200"/>
              <a:buFont typeface="Arial"/>
              <a:buNone/>
            </a:pPr>
            <a:r>
              <a:rPr lang="en-US">
                <a:latin typeface="Calibri"/>
                <a:ea typeface="Calibri"/>
                <a:cs typeface="Calibri"/>
                <a:sym typeface="Calibri"/>
              </a:rPr>
              <a:t>SELECT SUM(</a:t>
            </a:r>
            <a:r>
              <a:rPr i="1" lang="en-US">
                <a:latin typeface="Calibri"/>
                <a:ea typeface="Calibri"/>
                <a:cs typeface="Calibri"/>
                <a:sym typeface="Calibri"/>
              </a:rPr>
              <a:t>column_name</a:t>
            </a:r>
            <a:r>
              <a:rPr lang="en-US">
                <a:latin typeface="Calibri"/>
                <a:ea typeface="Calibri"/>
                <a:cs typeface="Calibri"/>
                <a:sym typeface="Calibri"/>
              </a:rPr>
              <a:t>)</a:t>
            </a:r>
            <a:br>
              <a:rPr lang="en-US">
                <a:latin typeface="Calibri"/>
                <a:ea typeface="Calibri"/>
                <a:cs typeface="Calibri"/>
                <a:sym typeface="Calibri"/>
              </a:rPr>
            </a:br>
            <a:r>
              <a:rPr lang="en-US">
                <a:latin typeface="Calibri"/>
                <a:ea typeface="Calibri"/>
                <a:cs typeface="Calibri"/>
                <a:sym typeface="Calibri"/>
              </a:rPr>
              <a:t>FROM </a:t>
            </a:r>
            <a:r>
              <a:rPr i="1" lang="en-US">
                <a:latin typeface="Calibri"/>
                <a:ea typeface="Calibri"/>
                <a:cs typeface="Calibri"/>
                <a:sym typeface="Calibri"/>
              </a:rPr>
              <a:t>table_name</a:t>
            </a:r>
            <a:br>
              <a:rPr lang="en-US">
                <a:latin typeface="Calibri"/>
                <a:ea typeface="Calibri"/>
                <a:cs typeface="Calibri"/>
                <a:sym typeface="Calibri"/>
              </a:rPr>
            </a:br>
            <a:r>
              <a:rPr lang="en-US">
                <a:latin typeface="Calibri"/>
                <a:ea typeface="Calibri"/>
                <a:cs typeface="Calibri"/>
                <a:sym typeface="Calibri"/>
              </a:rPr>
              <a:t>WHERE </a:t>
            </a:r>
            <a:r>
              <a:rPr i="1" lang="en-US">
                <a:latin typeface="Calibri"/>
                <a:ea typeface="Calibri"/>
                <a:cs typeface="Calibri"/>
                <a:sym typeface="Calibri"/>
              </a:rPr>
              <a:t>condition</a:t>
            </a:r>
            <a:r>
              <a:rPr lang="en-US">
                <a:latin typeface="Calibri"/>
                <a:ea typeface="Calibri"/>
                <a:cs typeface="Calibri"/>
                <a:sym typeface="Calibri"/>
              </a:rPr>
              <a:t>;</a:t>
            </a:r>
            <a:endParaRPr/>
          </a:p>
          <a:p>
            <a:pPr indent="0" lvl="0" marL="0" rtl="0" algn="l">
              <a:lnSpc>
                <a:spcPct val="150000"/>
              </a:lnSpc>
              <a:spcBef>
                <a:spcPts val="0"/>
              </a:spcBef>
              <a:spcAft>
                <a:spcPts val="0"/>
              </a:spcAft>
              <a:buClr>
                <a:srgbClr val="CA3776"/>
              </a:buClr>
              <a:buSzPts val="2800"/>
              <a:buNone/>
            </a:pPr>
            <a:r>
              <a:t/>
            </a:r>
            <a:endParaRPr b="1">
              <a:solidFill>
                <a:srgbClr val="CA3776"/>
              </a:solidFill>
            </a:endParaRPr>
          </a:p>
          <a:p>
            <a:pPr indent="0" lvl="0" marL="0" rtl="0" algn="l">
              <a:lnSpc>
                <a:spcPct val="150000"/>
              </a:lnSpc>
              <a:spcBef>
                <a:spcPts val="0"/>
              </a:spcBef>
              <a:spcAft>
                <a:spcPts val="0"/>
              </a:spcAft>
              <a:buClr>
                <a:srgbClr val="CA3776"/>
              </a:buClr>
              <a:buSzPts val="2800"/>
              <a:buNone/>
            </a:pPr>
            <a:r>
              <a:rPr b="1" i="0" lang="en-US">
                <a:solidFill>
                  <a:srgbClr val="CA3776"/>
                </a:solidFill>
              </a:rPr>
              <a:t>MIN() Function</a:t>
            </a:r>
            <a:endParaRPr/>
          </a:p>
          <a:p>
            <a:pPr indent="0" lvl="0" marL="0" rtl="0" algn="l">
              <a:lnSpc>
                <a:spcPct val="150000"/>
              </a:lnSpc>
              <a:spcBef>
                <a:spcPts val="0"/>
              </a:spcBef>
              <a:spcAft>
                <a:spcPts val="0"/>
              </a:spcAft>
              <a:buClr>
                <a:srgbClr val="000000"/>
              </a:buClr>
              <a:buSzPts val="2800"/>
              <a:buNone/>
            </a:pPr>
            <a:r>
              <a:rPr lang="en-US">
                <a:solidFill>
                  <a:srgbClr val="000000"/>
                </a:solidFill>
              </a:rPr>
              <a:t>The </a:t>
            </a:r>
            <a:r>
              <a:rPr lang="en-US">
                <a:solidFill>
                  <a:srgbClr val="DC143C"/>
                </a:solidFill>
              </a:rPr>
              <a:t>MIN()</a:t>
            </a:r>
            <a:r>
              <a:rPr lang="en-US">
                <a:solidFill>
                  <a:srgbClr val="000000"/>
                </a:solidFill>
              </a:rPr>
              <a:t> function returns the smallest value of the selected column.</a:t>
            </a:r>
            <a:endParaRPr>
              <a:solidFill>
                <a:schemeClr val="dk1"/>
              </a:solidFill>
            </a:endParaRPr>
          </a:p>
          <a:p>
            <a:pPr indent="0" lvl="0" marL="0" rtl="0" algn="l">
              <a:lnSpc>
                <a:spcPct val="200000"/>
              </a:lnSpc>
              <a:spcBef>
                <a:spcPts val="0"/>
              </a:spcBef>
              <a:spcAft>
                <a:spcPts val="0"/>
              </a:spcAft>
              <a:buClr>
                <a:srgbClr val="000000"/>
              </a:buClr>
              <a:buSzPts val="2800"/>
              <a:buNone/>
            </a:pPr>
            <a:r>
              <a:rPr b="1" lang="en-US"/>
              <a:t>MIN() Syntax:</a:t>
            </a:r>
            <a:endParaRPr b="1"/>
          </a:p>
          <a:p>
            <a:pPr indent="0" lvl="1" marL="342900" rtl="0" algn="l">
              <a:lnSpc>
                <a:spcPct val="150000"/>
              </a:lnSpc>
              <a:spcBef>
                <a:spcPts val="0"/>
              </a:spcBef>
              <a:spcAft>
                <a:spcPts val="0"/>
              </a:spcAft>
              <a:buClr>
                <a:srgbClr val="0000CD"/>
              </a:buClr>
              <a:buSzPts val="2800"/>
              <a:buNone/>
            </a:pPr>
            <a:r>
              <a:rPr lang="en-US"/>
              <a:t>SELECT MIN(</a:t>
            </a:r>
            <a:r>
              <a:rPr i="1" lang="en-US"/>
              <a:t>column_name</a:t>
            </a:r>
            <a:r>
              <a:rPr lang="en-US"/>
              <a:t>)</a:t>
            </a:r>
            <a:br>
              <a:rPr lang="en-US"/>
            </a:br>
            <a:r>
              <a:rPr lang="en-US"/>
              <a:t>FROM </a:t>
            </a:r>
            <a:r>
              <a:rPr i="1" lang="en-US"/>
              <a:t>table_name</a:t>
            </a:r>
            <a:br>
              <a:rPr lang="en-US"/>
            </a:br>
            <a:r>
              <a:rPr lang="en-US"/>
              <a:t>WHERE </a:t>
            </a:r>
            <a:r>
              <a:rPr i="1" lang="en-US"/>
              <a:t>condition</a:t>
            </a:r>
            <a:r>
              <a:rPr lang="en-US"/>
              <a:t>;</a:t>
            </a:r>
            <a:endParaRPr/>
          </a:p>
          <a:p>
            <a:pPr indent="0" lvl="0" marL="0" rtl="0" algn="l">
              <a:lnSpc>
                <a:spcPct val="150000"/>
              </a:lnSpc>
              <a:spcBef>
                <a:spcPts val="0"/>
              </a:spcBef>
              <a:spcAft>
                <a:spcPts val="0"/>
              </a:spcAft>
              <a:buClr>
                <a:srgbClr val="0000CD"/>
              </a:buClr>
              <a:buSzPts val="2800"/>
              <a:buNone/>
            </a:pPr>
            <a:r>
              <a:t/>
            </a:r>
            <a:endParaRPr>
              <a:solidFill>
                <a:srgbClr val="000000"/>
              </a:solidFill>
            </a:endParaRPr>
          </a:p>
          <a:p>
            <a:pPr indent="0" lvl="0" marL="0" rtl="0" algn="l">
              <a:lnSpc>
                <a:spcPct val="150000"/>
              </a:lnSpc>
              <a:spcBef>
                <a:spcPts val="0"/>
              </a:spcBef>
              <a:spcAft>
                <a:spcPts val="0"/>
              </a:spcAft>
              <a:buClr>
                <a:srgbClr val="CA3776"/>
              </a:buClr>
              <a:buSzPts val="2400"/>
              <a:buNone/>
            </a:pPr>
            <a:r>
              <a:rPr b="1" lang="en-US" sz="1200">
                <a:solidFill>
                  <a:srgbClr val="CA3776"/>
                </a:solidFill>
              </a:rPr>
              <a:t>MAX() function </a:t>
            </a:r>
            <a:endParaRPr/>
          </a:p>
          <a:p>
            <a:pPr indent="0" lvl="0" marL="0" rtl="0" algn="l">
              <a:lnSpc>
                <a:spcPct val="150000"/>
              </a:lnSpc>
              <a:spcBef>
                <a:spcPts val="0"/>
              </a:spcBef>
              <a:spcAft>
                <a:spcPts val="0"/>
              </a:spcAft>
              <a:buClr>
                <a:srgbClr val="000000"/>
              </a:buClr>
              <a:buSzPts val="2400"/>
              <a:buNone/>
            </a:pPr>
            <a:r>
              <a:rPr lang="en-US" sz="1200">
                <a:solidFill>
                  <a:srgbClr val="000000"/>
                </a:solidFill>
              </a:rPr>
              <a:t>The </a:t>
            </a:r>
            <a:r>
              <a:rPr lang="en-US" sz="1200">
                <a:solidFill>
                  <a:srgbClr val="DC143C"/>
                </a:solidFill>
              </a:rPr>
              <a:t>MAX()</a:t>
            </a:r>
            <a:r>
              <a:rPr lang="en-US" sz="1200">
                <a:solidFill>
                  <a:srgbClr val="000000"/>
                </a:solidFill>
              </a:rPr>
              <a:t> function returns the largest value of the selected column.</a:t>
            </a:r>
            <a:r>
              <a:rPr lang="en-US" sz="1200">
                <a:solidFill>
                  <a:schemeClr val="dk1"/>
                </a:solidFill>
              </a:rPr>
              <a:t> </a:t>
            </a:r>
            <a:endParaRPr/>
          </a:p>
          <a:p>
            <a:pPr indent="0" lvl="0" marL="0" rtl="0" algn="l">
              <a:lnSpc>
                <a:spcPct val="150000"/>
              </a:lnSpc>
              <a:spcBef>
                <a:spcPts val="360"/>
              </a:spcBef>
              <a:spcAft>
                <a:spcPts val="0"/>
              </a:spcAft>
              <a:buClr>
                <a:schemeClr val="dk1"/>
              </a:buClr>
              <a:buSzPts val="2280"/>
              <a:buNone/>
            </a:pPr>
            <a:r>
              <a:rPr b="1" lang="en-US" sz="1200"/>
              <a:t>MAX() Syntax:</a:t>
            </a:r>
            <a:endParaRPr/>
          </a:p>
          <a:p>
            <a:pPr indent="0" lvl="1" marL="342900" rtl="0" algn="l">
              <a:lnSpc>
                <a:spcPct val="150000"/>
              </a:lnSpc>
              <a:spcBef>
                <a:spcPts val="0"/>
              </a:spcBef>
              <a:spcAft>
                <a:spcPts val="0"/>
              </a:spcAft>
              <a:buClr>
                <a:srgbClr val="0000CD"/>
              </a:buClr>
              <a:buSzPts val="2400"/>
              <a:buNone/>
            </a:pPr>
            <a:r>
              <a:rPr lang="en-US"/>
              <a:t>SELECT MAX(</a:t>
            </a:r>
            <a:r>
              <a:rPr i="1" lang="en-US"/>
              <a:t>column_name</a:t>
            </a:r>
            <a:r>
              <a:rPr lang="en-US"/>
              <a:t>)</a:t>
            </a:r>
            <a:br>
              <a:rPr lang="en-US"/>
            </a:br>
            <a:r>
              <a:rPr lang="en-US"/>
              <a:t>FROM </a:t>
            </a:r>
            <a:r>
              <a:rPr i="1" lang="en-US"/>
              <a:t>table_name</a:t>
            </a:r>
            <a:br>
              <a:rPr lang="en-US"/>
            </a:br>
            <a:r>
              <a:rPr lang="en-US"/>
              <a:t>WHERE </a:t>
            </a:r>
            <a:r>
              <a:rPr i="1" lang="en-US"/>
              <a:t>condition</a:t>
            </a:r>
            <a:r>
              <a:rPr lang="en-US"/>
              <a:t>;</a:t>
            </a:r>
            <a:endParaRPr/>
          </a:p>
          <a:p>
            <a:pPr indent="-88106" lvl="0" marL="205740" rtl="0" algn="l">
              <a:lnSpc>
                <a:spcPct val="90000"/>
              </a:lnSpc>
              <a:spcBef>
                <a:spcPts val="390"/>
              </a:spcBef>
              <a:spcAft>
                <a:spcPts val="0"/>
              </a:spcAft>
              <a:buClr>
                <a:schemeClr val="dk1"/>
              </a:buClr>
              <a:buSzPts val="2470"/>
              <a:buNone/>
            </a:pPr>
            <a:r>
              <a:t/>
            </a:r>
            <a:endParaRPr/>
          </a:p>
        </p:txBody>
      </p:sp>
      <p:pic>
        <p:nvPicPr>
          <p:cNvPr id="320" name="Google Shape;320;p25"/>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6"/>
          <p:cNvSpPr txBox="1"/>
          <p:nvPr>
            <p:ph idx="1" type="body"/>
          </p:nvPr>
        </p:nvSpPr>
        <p:spPr>
          <a:xfrm>
            <a:off x="533400" y="152400"/>
            <a:ext cx="3868340" cy="381000"/>
          </a:xfrm>
          <a:prstGeom prst="rect">
            <a:avLst/>
          </a:prstGeom>
          <a:noFill/>
          <a:ln>
            <a:noFill/>
          </a:ln>
        </p:spPr>
        <p:txBody>
          <a:bodyPr anchorCtr="0" anchor="t" bIns="34275" lIns="68550" spcFirstLastPara="1" rIns="68550" wrap="square" tIns="34275">
            <a:normAutofit/>
          </a:bodyPr>
          <a:lstStyle/>
          <a:p>
            <a:pPr indent="-205740" lvl="0" marL="205740" rtl="0" algn="l">
              <a:lnSpc>
                <a:spcPct val="90000"/>
              </a:lnSpc>
              <a:spcBef>
                <a:spcPts val="285"/>
              </a:spcBef>
              <a:spcAft>
                <a:spcPts val="0"/>
              </a:spcAft>
              <a:buClr>
                <a:srgbClr val="CA3776"/>
              </a:buClr>
              <a:buSzPts val="1805"/>
              <a:buNone/>
            </a:pPr>
            <a:r>
              <a:rPr b="1" lang="en-US" sz="1600">
                <a:solidFill>
                  <a:srgbClr val="CA3776"/>
                </a:solidFill>
                <a:latin typeface="Tahoma"/>
                <a:ea typeface="Tahoma"/>
                <a:cs typeface="Tahoma"/>
                <a:sym typeface="Tahoma"/>
              </a:rPr>
              <a:t>GROUP BY Statement</a:t>
            </a:r>
            <a:endParaRPr sz="1600">
              <a:latin typeface="Tahoma"/>
              <a:ea typeface="Tahoma"/>
              <a:cs typeface="Tahoma"/>
              <a:sym typeface="Tahoma"/>
            </a:endParaRPr>
          </a:p>
        </p:txBody>
      </p:sp>
      <p:sp>
        <p:nvSpPr>
          <p:cNvPr id="326" name="Google Shape;326;p26"/>
          <p:cNvSpPr txBox="1"/>
          <p:nvPr>
            <p:ph idx="2" type="body"/>
          </p:nvPr>
        </p:nvSpPr>
        <p:spPr>
          <a:xfrm>
            <a:off x="621363" y="662780"/>
            <a:ext cx="3868340" cy="6042820"/>
          </a:xfrm>
          <a:prstGeom prst="rect">
            <a:avLst/>
          </a:prstGeom>
          <a:noFill/>
          <a:ln>
            <a:noFill/>
          </a:ln>
        </p:spPr>
        <p:txBody>
          <a:bodyPr anchorCtr="0" anchor="t" bIns="45700" lIns="91425" spcFirstLastPara="1" rIns="91425" wrap="square" tIns="45700">
            <a:normAutofit/>
          </a:bodyPr>
          <a:lstStyle/>
          <a:p>
            <a:pPr indent="-171450" lvl="0" marL="171450" rtl="0" algn="just">
              <a:lnSpc>
                <a:spcPct val="150000"/>
              </a:lnSpc>
              <a:spcBef>
                <a:spcPts val="0"/>
              </a:spcBef>
              <a:spcAft>
                <a:spcPts val="0"/>
              </a:spcAft>
              <a:buClr>
                <a:srgbClr val="000000"/>
              </a:buClr>
              <a:buSzPts val="1200"/>
              <a:buFont typeface="Noto Sans Symbols"/>
              <a:buChar char="▪"/>
            </a:pPr>
            <a:r>
              <a:rPr lang="en-US" sz="1200">
                <a:solidFill>
                  <a:srgbClr val="000000"/>
                </a:solidFill>
                <a:latin typeface="Tahoma"/>
                <a:ea typeface="Tahoma"/>
                <a:cs typeface="Tahoma"/>
                <a:sym typeface="Tahoma"/>
              </a:rPr>
              <a:t>The </a:t>
            </a:r>
            <a:r>
              <a:rPr lang="en-US" sz="1200">
                <a:solidFill>
                  <a:srgbClr val="DC143C"/>
                </a:solidFill>
                <a:latin typeface="Tahoma"/>
                <a:ea typeface="Tahoma"/>
                <a:cs typeface="Tahoma"/>
                <a:sym typeface="Tahoma"/>
              </a:rPr>
              <a:t>GROUP BY</a:t>
            </a:r>
            <a:r>
              <a:rPr lang="en-US" sz="1200">
                <a:solidFill>
                  <a:srgbClr val="000000"/>
                </a:solidFill>
                <a:latin typeface="Tahoma"/>
                <a:ea typeface="Tahoma"/>
                <a:cs typeface="Tahoma"/>
                <a:sym typeface="Tahoma"/>
              </a:rPr>
              <a:t> statement groups rows that have the same values into summary rows.</a:t>
            </a:r>
            <a:endParaRPr sz="1200">
              <a:latin typeface="Tahoma"/>
              <a:ea typeface="Tahoma"/>
              <a:cs typeface="Tahoma"/>
              <a:sym typeface="Tahoma"/>
            </a:endParaRPr>
          </a:p>
          <a:p>
            <a:pPr indent="-171450" lvl="0" marL="171450" rtl="0" algn="just">
              <a:lnSpc>
                <a:spcPct val="150000"/>
              </a:lnSpc>
              <a:spcBef>
                <a:spcPts val="0"/>
              </a:spcBef>
              <a:spcAft>
                <a:spcPts val="0"/>
              </a:spcAft>
              <a:buClr>
                <a:srgbClr val="000000"/>
              </a:buClr>
              <a:buSzPts val="1200"/>
              <a:buFont typeface="Noto Sans Symbols"/>
              <a:buChar char="▪"/>
            </a:pPr>
            <a:r>
              <a:rPr lang="en-US" sz="1200">
                <a:solidFill>
                  <a:srgbClr val="000000"/>
                </a:solidFill>
                <a:latin typeface="Tahoma"/>
                <a:ea typeface="Tahoma"/>
                <a:cs typeface="Tahoma"/>
                <a:sym typeface="Tahoma"/>
              </a:rPr>
              <a:t>The </a:t>
            </a:r>
            <a:r>
              <a:rPr lang="en-US" sz="1200">
                <a:solidFill>
                  <a:srgbClr val="DC143C"/>
                </a:solidFill>
                <a:latin typeface="Tahoma"/>
                <a:ea typeface="Tahoma"/>
                <a:cs typeface="Tahoma"/>
                <a:sym typeface="Tahoma"/>
              </a:rPr>
              <a:t>GROUP BY</a:t>
            </a:r>
            <a:r>
              <a:rPr lang="en-US" sz="1200">
                <a:solidFill>
                  <a:srgbClr val="000000"/>
                </a:solidFill>
                <a:latin typeface="Tahoma"/>
                <a:ea typeface="Tahoma"/>
                <a:cs typeface="Tahoma"/>
                <a:sym typeface="Tahoma"/>
              </a:rPr>
              <a:t> statement is often used with aggregate functions (</a:t>
            </a:r>
            <a:r>
              <a:rPr lang="en-US" sz="1200">
                <a:solidFill>
                  <a:srgbClr val="DC143C"/>
                </a:solidFill>
                <a:latin typeface="Tahoma"/>
                <a:ea typeface="Tahoma"/>
                <a:cs typeface="Tahoma"/>
                <a:sym typeface="Tahoma"/>
              </a:rPr>
              <a:t>COUNT()</a:t>
            </a:r>
            <a:r>
              <a:rPr lang="en-US" sz="1200">
                <a:solidFill>
                  <a:srgbClr val="000000"/>
                </a:solidFill>
                <a:latin typeface="Tahoma"/>
                <a:ea typeface="Tahoma"/>
                <a:cs typeface="Tahoma"/>
                <a:sym typeface="Tahoma"/>
              </a:rPr>
              <a:t>, </a:t>
            </a:r>
            <a:r>
              <a:rPr lang="en-US" sz="1200">
                <a:solidFill>
                  <a:srgbClr val="DC143C"/>
                </a:solidFill>
                <a:latin typeface="Tahoma"/>
                <a:ea typeface="Tahoma"/>
                <a:cs typeface="Tahoma"/>
                <a:sym typeface="Tahoma"/>
              </a:rPr>
              <a:t>MAX()</a:t>
            </a:r>
            <a:r>
              <a:rPr lang="en-US" sz="1200">
                <a:solidFill>
                  <a:srgbClr val="000000"/>
                </a:solidFill>
                <a:latin typeface="Tahoma"/>
                <a:ea typeface="Tahoma"/>
                <a:cs typeface="Tahoma"/>
                <a:sym typeface="Tahoma"/>
              </a:rPr>
              <a:t>, </a:t>
            </a:r>
            <a:r>
              <a:rPr lang="en-US" sz="1200">
                <a:solidFill>
                  <a:srgbClr val="DC143C"/>
                </a:solidFill>
                <a:latin typeface="Tahoma"/>
                <a:ea typeface="Tahoma"/>
                <a:cs typeface="Tahoma"/>
                <a:sym typeface="Tahoma"/>
              </a:rPr>
              <a:t>MIN()</a:t>
            </a:r>
            <a:r>
              <a:rPr lang="en-US" sz="1200">
                <a:solidFill>
                  <a:srgbClr val="000000"/>
                </a:solidFill>
                <a:latin typeface="Tahoma"/>
                <a:ea typeface="Tahoma"/>
                <a:cs typeface="Tahoma"/>
                <a:sym typeface="Tahoma"/>
              </a:rPr>
              <a:t>, </a:t>
            </a:r>
            <a:r>
              <a:rPr lang="en-US" sz="1200">
                <a:solidFill>
                  <a:srgbClr val="DC143C"/>
                </a:solidFill>
                <a:latin typeface="Tahoma"/>
                <a:ea typeface="Tahoma"/>
                <a:cs typeface="Tahoma"/>
                <a:sym typeface="Tahoma"/>
              </a:rPr>
              <a:t>SUM()</a:t>
            </a:r>
            <a:r>
              <a:rPr lang="en-US" sz="1200">
                <a:solidFill>
                  <a:srgbClr val="000000"/>
                </a:solidFill>
                <a:latin typeface="Tahoma"/>
                <a:ea typeface="Tahoma"/>
                <a:cs typeface="Tahoma"/>
                <a:sym typeface="Tahoma"/>
              </a:rPr>
              <a:t>, </a:t>
            </a:r>
            <a:r>
              <a:rPr lang="en-US" sz="1200">
                <a:solidFill>
                  <a:srgbClr val="DC143C"/>
                </a:solidFill>
                <a:latin typeface="Tahoma"/>
                <a:ea typeface="Tahoma"/>
                <a:cs typeface="Tahoma"/>
                <a:sym typeface="Tahoma"/>
              </a:rPr>
              <a:t>AVG()</a:t>
            </a:r>
            <a:r>
              <a:rPr lang="en-US" sz="1200">
                <a:solidFill>
                  <a:srgbClr val="000000"/>
                </a:solidFill>
                <a:latin typeface="Tahoma"/>
                <a:ea typeface="Tahoma"/>
                <a:cs typeface="Tahoma"/>
                <a:sym typeface="Tahoma"/>
              </a:rPr>
              <a:t>) to group the result-set by one or more columns.</a:t>
            </a:r>
            <a:endParaRPr/>
          </a:p>
          <a:p>
            <a:pPr indent="0" lvl="0" marL="0" rtl="0" algn="just">
              <a:lnSpc>
                <a:spcPct val="150000"/>
              </a:lnSpc>
              <a:spcBef>
                <a:spcPts val="0"/>
              </a:spcBef>
              <a:spcAft>
                <a:spcPts val="0"/>
              </a:spcAft>
              <a:buClr>
                <a:srgbClr val="000000"/>
              </a:buClr>
              <a:buSzPts val="2400"/>
              <a:buNone/>
            </a:pPr>
            <a:r>
              <a:t/>
            </a:r>
            <a:endParaRPr b="1" i="0" sz="1200">
              <a:latin typeface="Tahoma"/>
              <a:ea typeface="Tahoma"/>
              <a:cs typeface="Tahoma"/>
              <a:sym typeface="Tahoma"/>
            </a:endParaRPr>
          </a:p>
          <a:p>
            <a:pPr indent="0" lvl="0" marL="0" rtl="0" algn="just">
              <a:lnSpc>
                <a:spcPct val="150000"/>
              </a:lnSpc>
              <a:spcBef>
                <a:spcPts val="0"/>
              </a:spcBef>
              <a:spcAft>
                <a:spcPts val="0"/>
              </a:spcAft>
              <a:buClr>
                <a:srgbClr val="000000"/>
              </a:buClr>
              <a:buSzPts val="2400"/>
              <a:buNone/>
            </a:pPr>
            <a:r>
              <a:rPr b="1" i="0" lang="en-US" sz="1200">
                <a:latin typeface="Tahoma"/>
                <a:ea typeface="Tahoma"/>
                <a:cs typeface="Tahoma"/>
                <a:sym typeface="Tahoma"/>
              </a:rPr>
              <a:t>GROUP BY Syntax</a:t>
            </a:r>
            <a:endParaRPr b="1" sz="1200">
              <a:latin typeface="Tahoma"/>
              <a:ea typeface="Tahoma"/>
              <a:cs typeface="Tahoma"/>
              <a:sym typeface="Tahoma"/>
            </a:endParaRPr>
          </a:p>
          <a:p>
            <a:pPr indent="-171450" lvl="1" marL="514350" rtl="0" algn="l">
              <a:lnSpc>
                <a:spcPct val="150000"/>
              </a:lnSpc>
              <a:spcBef>
                <a:spcPts val="0"/>
              </a:spcBef>
              <a:spcAft>
                <a:spcPts val="0"/>
              </a:spcAft>
              <a:buClr>
                <a:srgbClr val="0000CD"/>
              </a:buClr>
              <a:buSzPts val="1140"/>
              <a:buChar char="•"/>
            </a:pPr>
            <a:r>
              <a:rPr lang="en-US" sz="1200">
                <a:solidFill>
                  <a:srgbClr val="0000CD"/>
                </a:solidFill>
                <a:latin typeface="Tahoma"/>
                <a:ea typeface="Tahoma"/>
                <a:cs typeface="Tahoma"/>
                <a:sym typeface="Tahoma"/>
              </a:rPr>
              <a:t>SELECT</a:t>
            </a:r>
            <a:r>
              <a:rPr lang="en-US" sz="1200">
                <a:solidFill>
                  <a:srgbClr val="000000"/>
                </a:solidFill>
                <a:latin typeface="Tahoma"/>
                <a:ea typeface="Tahoma"/>
                <a:cs typeface="Tahoma"/>
                <a:sym typeface="Tahoma"/>
              </a:rPr>
              <a:t> </a:t>
            </a:r>
            <a:r>
              <a:rPr i="1" lang="en-US" sz="1200">
                <a:solidFill>
                  <a:srgbClr val="000000"/>
                </a:solidFill>
                <a:latin typeface="Tahoma"/>
                <a:ea typeface="Tahoma"/>
                <a:cs typeface="Tahoma"/>
                <a:sym typeface="Tahoma"/>
              </a:rPr>
              <a:t>column_name(s)</a:t>
            </a:r>
            <a:br>
              <a:rPr lang="en-US" sz="1200">
                <a:latin typeface="Tahoma"/>
                <a:ea typeface="Tahoma"/>
                <a:cs typeface="Tahoma"/>
                <a:sym typeface="Tahoma"/>
              </a:rPr>
            </a:br>
            <a:r>
              <a:rPr lang="en-US" sz="1200">
                <a:solidFill>
                  <a:srgbClr val="0000CD"/>
                </a:solidFill>
                <a:latin typeface="Tahoma"/>
                <a:ea typeface="Tahoma"/>
                <a:cs typeface="Tahoma"/>
                <a:sym typeface="Tahoma"/>
              </a:rPr>
              <a:t>FROM</a:t>
            </a:r>
            <a:r>
              <a:rPr lang="en-US" sz="1200">
                <a:solidFill>
                  <a:srgbClr val="000000"/>
                </a:solidFill>
                <a:latin typeface="Tahoma"/>
                <a:ea typeface="Tahoma"/>
                <a:cs typeface="Tahoma"/>
                <a:sym typeface="Tahoma"/>
              </a:rPr>
              <a:t> </a:t>
            </a:r>
            <a:r>
              <a:rPr i="1" lang="en-US" sz="1200">
                <a:solidFill>
                  <a:srgbClr val="000000"/>
                </a:solidFill>
                <a:latin typeface="Tahoma"/>
                <a:ea typeface="Tahoma"/>
                <a:cs typeface="Tahoma"/>
                <a:sym typeface="Tahoma"/>
              </a:rPr>
              <a:t>table_name</a:t>
            </a:r>
            <a:br>
              <a:rPr lang="en-US" sz="1200">
                <a:latin typeface="Tahoma"/>
                <a:ea typeface="Tahoma"/>
                <a:cs typeface="Tahoma"/>
                <a:sym typeface="Tahoma"/>
              </a:rPr>
            </a:br>
            <a:r>
              <a:rPr lang="en-US" sz="1200">
                <a:solidFill>
                  <a:srgbClr val="0000CD"/>
                </a:solidFill>
                <a:latin typeface="Tahoma"/>
                <a:ea typeface="Tahoma"/>
                <a:cs typeface="Tahoma"/>
                <a:sym typeface="Tahoma"/>
              </a:rPr>
              <a:t>WHERE</a:t>
            </a:r>
            <a:r>
              <a:rPr lang="en-US" sz="1200">
                <a:solidFill>
                  <a:srgbClr val="000000"/>
                </a:solidFill>
                <a:latin typeface="Tahoma"/>
                <a:ea typeface="Tahoma"/>
                <a:cs typeface="Tahoma"/>
                <a:sym typeface="Tahoma"/>
              </a:rPr>
              <a:t> </a:t>
            </a:r>
            <a:r>
              <a:rPr i="1" lang="en-US" sz="1200">
                <a:solidFill>
                  <a:srgbClr val="000000"/>
                </a:solidFill>
                <a:latin typeface="Tahoma"/>
                <a:ea typeface="Tahoma"/>
                <a:cs typeface="Tahoma"/>
                <a:sym typeface="Tahoma"/>
              </a:rPr>
              <a:t>condition</a:t>
            </a:r>
            <a:br>
              <a:rPr lang="en-US" sz="1200">
                <a:latin typeface="Tahoma"/>
                <a:ea typeface="Tahoma"/>
                <a:cs typeface="Tahoma"/>
                <a:sym typeface="Tahoma"/>
              </a:rPr>
            </a:br>
            <a:r>
              <a:rPr lang="en-US" sz="1200">
                <a:solidFill>
                  <a:srgbClr val="0000CD"/>
                </a:solidFill>
                <a:latin typeface="Tahoma"/>
                <a:ea typeface="Tahoma"/>
                <a:cs typeface="Tahoma"/>
                <a:sym typeface="Tahoma"/>
              </a:rPr>
              <a:t>GROUP</a:t>
            </a:r>
            <a:r>
              <a:rPr lang="en-US" sz="1200">
                <a:solidFill>
                  <a:srgbClr val="000000"/>
                </a:solidFill>
                <a:latin typeface="Tahoma"/>
                <a:ea typeface="Tahoma"/>
                <a:cs typeface="Tahoma"/>
                <a:sym typeface="Tahoma"/>
              </a:rPr>
              <a:t> </a:t>
            </a:r>
            <a:r>
              <a:rPr lang="en-US" sz="1200">
                <a:solidFill>
                  <a:srgbClr val="0000CD"/>
                </a:solidFill>
                <a:latin typeface="Tahoma"/>
                <a:ea typeface="Tahoma"/>
                <a:cs typeface="Tahoma"/>
                <a:sym typeface="Tahoma"/>
              </a:rPr>
              <a:t>BY</a:t>
            </a:r>
            <a:r>
              <a:rPr lang="en-US" sz="1200">
                <a:solidFill>
                  <a:srgbClr val="000000"/>
                </a:solidFill>
                <a:latin typeface="Tahoma"/>
                <a:ea typeface="Tahoma"/>
                <a:cs typeface="Tahoma"/>
                <a:sym typeface="Tahoma"/>
              </a:rPr>
              <a:t> </a:t>
            </a:r>
            <a:r>
              <a:rPr i="1" lang="en-US" sz="1200">
                <a:solidFill>
                  <a:srgbClr val="000000"/>
                </a:solidFill>
                <a:latin typeface="Tahoma"/>
                <a:ea typeface="Tahoma"/>
                <a:cs typeface="Tahoma"/>
                <a:sym typeface="Tahoma"/>
              </a:rPr>
              <a:t>column_name(s)</a:t>
            </a:r>
            <a:br>
              <a:rPr i="1" lang="en-US" sz="1200">
                <a:solidFill>
                  <a:srgbClr val="000000"/>
                </a:solidFill>
                <a:latin typeface="Tahoma"/>
                <a:ea typeface="Tahoma"/>
                <a:cs typeface="Tahoma"/>
                <a:sym typeface="Tahoma"/>
              </a:rPr>
            </a:br>
            <a:r>
              <a:rPr lang="en-US" sz="1200">
                <a:solidFill>
                  <a:srgbClr val="0000CD"/>
                </a:solidFill>
                <a:latin typeface="Tahoma"/>
                <a:ea typeface="Tahoma"/>
                <a:cs typeface="Tahoma"/>
                <a:sym typeface="Tahoma"/>
              </a:rPr>
              <a:t>ORDER</a:t>
            </a:r>
            <a:r>
              <a:rPr lang="en-US" sz="1200">
                <a:solidFill>
                  <a:srgbClr val="000000"/>
                </a:solidFill>
                <a:latin typeface="Tahoma"/>
                <a:ea typeface="Tahoma"/>
                <a:cs typeface="Tahoma"/>
                <a:sym typeface="Tahoma"/>
              </a:rPr>
              <a:t> </a:t>
            </a:r>
            <a:r>
              <a:rPr lang="en-US" sz="1200">
                <a:solidFill>
                  <a:srgbClr val="0000CD"/>
                </a:solidFill>
                <a:latin typeface="Tahoma"/>
                <a:ea typeface="Tahoma"/>
                <a:cs typeface="Tahoma"/>
                <a:sym typeface="Tahoma"/>
              </a:rPr>
              <a:t>BY</a:t>
            </a:r>
            <a:r>
              <a:rPr lang="en-US" sz="1200">
                <a:solidFill>
                  <a:srgbClr val="000000"/>
                </a:solidFill>
                <a:latin typeface="Tahoma"/>
                <a:ea typeface="Tahoma"/>
                <a:cs typeface="Tahoma"/>
                <a:sym typeface="Tahoma"/>
              </a:rPr>
              <a:t> </a:t>
            </a:r>
            <a:r>
              <a:rPr i="1" lang="en-US" sz="1200">
                <a:solidFill>
                  <a:srgbClr val="000000"/>
                </a:solidFill>
                <a:latin typeface="Tahoma"/>
                <a:ea typeface="Tahoma"/>
                <a:cs typeface="Tahoma"/>
                <a:sym typeface="Tahoma"/>
              </a:rPr>
              <a:t>column_name(s);</a:t>
            </a:r>
            <a:endParaRPr sz="1200">
              <a:latin typeface="Tahoma"/>
              <a:ea typeface="Tahoma"/>
              <a:cs typeface="Tahoma"/>
              <a:sym typeface="Tahoma"/>
            </a:endParaRPr>
          </a:p>
          <a:p>
            <a:pPr indent="0" lvl="0" marL="0" rtl="0" algn="just">
              <a:lnSpc>
                <a:spcPct val="150000"/>
              </a:lnSpc>
              <a:spcBef>
                <a:spcPts val="333"/>
              </a:spcBef>
              <a:spcAft>
                <a:spcPts val="0"/>
              </a:spcAft>
              <a:buClr>
                <a:srgbClr val="273239"/>
              </a:buClr>
              <a:buSzPts val="1140"/>
              <a:buNone/>
            </a:pPr>
            <a:r>
              <a:rPr lang="en-US" sz="1200">
                <a:solidFill>
                  <a:srgbClr val="273239"/>
                </a:solidFill>
                <a:latin typeface="Tahoma"/>
                <a:ea typeface="Tahoma"/>
                <a:cs typeface="Tahoma"/>
                <a:sym typeface="Tahoma"/>
              </a:rPr>
              <a:t>Important Points:</a:t>
            </a:r>
            <a:endParaRPr sz="1200">
              <a:latin typeface="Tahoma"/>
              <a:ea typeface="Tahoma"/>
              <a:cs typeface="Tahoma"/>
              <a:sym typeface="Tahoma"/>
            </a:endParaRPr>
          </a:p>
          <a:p>
            <a:pPr indent="-205740" lvl="0" marL="205740" rtl="0" algn="just">
              <a:lnSpc>
                <a:spcPct val="150000"/>
              </a:lnSpc>
              <a:spcBef>
                <a:spcPts val="333"/>
              </a:spcBef>
              <a:spcAft>
                <a:spcPts val="0"/>
              </a:spcAft>
              <a:buClr>
                <a:srgbClr val="273239"/>
              </a:buClr>
              <a:buSzPts val="1200"/>
              <a:buChar char="•"/>
            </a:pPr>
            <a:r>
              <a:rPr lang="en-US" sz="1200">
                <a:solidFill>
                  <a:srgbClr val="273239"/>
                </a:solidFill>
                <a:latin typeface="Tahoma"/>
                <a:ea typeface="Tahoma"/>
                <a:cs typeface="Tahoma"/>
                <a:sym typeface="Tahoma"/>
              </a:rPr>
              <a:t>GROUP BY clause is used with the SELECT statement.</a:t>
            </a:r>
            <a:endParaRPr sz="1200">
              <a:latin typeface="Tahoma"/>
              <a:ea typeface="Tahoma"/>
              <a:cs typeface="Tahoma"/>
              <a:sym typeface="Tahoma"/>
            </a:endParaRPr>
          </a:p>
          <a:p>
            <a:pPr indent="-171450" lvl="0" marL="171450" rtl="0" algn="just">
              <a:lnSpc>
                <a:spcPct val="150000"/>
              </a:lnSpc>
              <a:spcBef>
                <a:spcPts val="333"/>
              </a:spcBef>
              <a:spcAft>
                <a:spcPts val="0"/>
              </a:spcAft>
              <a:buClr>
                <a:srgbClr val="273239"/>
              </a:buClr>
              <a:buSzPts val="1140"/>
              <a:buChar char="•"/>
            </a:pPr>
            <a:r>
              <a:rPr lang="en-US" sz="1200">
                <a:solidFill>
                  <a:srgbClr val="273239"/>
                </a:solidFill>
                <a:latin typeface="Tahoma"/>
                <a:ea typeface="Tahoma"/>
                <a:cs typeface="Tahoma"/>
                <a:sym typeface="Tahoma"/>
              </a:rPr>
              <a:t>In the query, GROUP BY clause is placed after the WHERE clause.</a:t>
            </a:r>
            <a:endParaRPr sz="1200">
              <a:latin typeface="Tahoma"/>
              <a:ea typeface="Tahoma"/>
              <a:cs typeface="Tahoma"/>
              <a:sym typeface="Tahoma"/>
            </a:endParaRPr>
          </a:p>
          <a:p>
            <a:pPr indent="-171450" lvl="0" marL="171450" rtl="0" algn="just">
              <a:lnSpc>
                <a:spcPct val="150000"/>
              </a:lnSpc>
              <a:spcBef>
                <a:spcPts val="333"/>
              </a:spcBef>
              <a:spcAft>
                <a:spcPts val="0"/>
              </a:spcAft>
              <a:buClr>
                <a:srgbClr val="273239"/>
              </a:buClr>
              <a:buSzPts val="1140"/>
              <a:buChar char="•"/>
            </a:pPr>
            <a:r>
              <a:rPr lang="en-US" sz="1200">
                <a:solidFill>
                  <a:srgbClr val="273239"/>
                </a:solidFill>
                <a:latin typeface="Tahoma"/>
                <a:ea typeface="Tahoma"/>
                <a:cs typeface="Tahoma"/>
                <a:sym typeface="Tahoma"/>
              </a:rPr>
              <a:t>In the query, GROUP BY clause is placed before ORDER BY clause if used any.</a:t>
            </a:r>
            <a:endParaRPr sz="1200">
              <a:latin typeface="Tahoma"/>
              <a:ea typeface="Tahoma"/>
              <a:cs typeface="Tahoma"/>
              <a:sym typeface="Tahoma"/>
            </a:endParaRPr>
          </a:p>
        </p:txBody>
      </p:sp>
      <p:sp>
        <p:nvSpPr>
          <p:cNvPr id="327" name="Google Shape;327;p26"/>
          <p:cNvSpPr txBox="1"/>
          <p:nvPr>
            <p:ph idx="3" type="body"/>
          </p:nvPr>
        </p:nvSpPr>
        <p:spPr>
          <a:xfrm>
            <a:off x="4629150" y="121444"/>
            <a:ext cx="3887391" cy="381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A3776"/>
              </a:buClr>
              <a:buSzPts val="1600"/>
              <a:buNone/>
            </a:pPr>
            <a:r>
              <a:rPr lang="en-US" sz="1600">
                <a:solidFill>
                  <a:srgbClr val="CA3776"/>
                </a:solidFill>
                <a:latin typeface="Tahoma"/>
                <a:ea typeface="Tahoma"/>
                <a:cs typeface="Tahoma"/>
                <a:sym typeface="Tahoma"/>
              </a:rPr>
              <a:t>HAVING Clause</a:t>
            </a:r>
            <a:endParaRPr/>
          </a:p>
        </p:txBody>
      </p:sp>
      <p:sp>
        <p:nvSpPr>
          <p:cNvPr id="328" name="Google Shape;328;p26"/>
          <p:cNvSpPr txBox="1"/>
          <p:nvPr>
            <p:ph idx="4" type="body"/>
          </p:nvPr>
        </p:nvSpPr>
        <p:spPr>
          <a:xfrm>
            <a:off x="4654299" y="671924"/>
            <a:ext cx="3887391" cy="3684588"/>
          </a:xfrm>
          <a:prstGeom prst="rect">
            <a:avLst/>
          </a:prstGeom>
          <a:noFill/>
          <a:ln>
            <a:noFill/>
          </a:ln>
        </p:spPr>
        <p:txBody>
          <a:bodyPr anchorCtr="0" anchor="t" bIns="45700" lIns="91425" spcFirstLastPara="1" rIns="91425" wrap="square" tIns="45700">
            <a:normAutofit/>
          </a:bodyPr>
          <a:lstStyle/>
          <a:p>
            <a:pPr indent="0" lvl="0" marL="76200" rtl="0" algn="just">
              <a:lnSpc>
                <a:spcPct val="150000"/>
              </a:lnSpc>
              <a:spcBef>
                <a:spcPts val="0"/>
              </a:spcBef>
              <a:spcAft>
                <a:spcPts val="0"/>
              </a:spcAft>
              <a:buClr>
                <a:srgbClr val="000000"/>
              </a:buClr>
              <a:buSzPts val="2000"/>
              <a:buNone/>
            </a:pPr>
            <a:r>
              <a:rPr lang="en-US" sz="1200">
                <a:solidFill>
                  <a:srgbClr val="000000"/>
                </a:solidFill>
                <a:latin typeface="Tahoma"/>
                <a:ea typeface="Tahoma"/>
                <a:cs typeface="Tahoma"/>
                <a:sym typeface="Tahoma"/>
              </a:rPr>
              <a:t>The </a:t>
            </a:r>
            <a:r>
              <a:rPr lang="en-US" sz="1200">
                <a:solidFill>
                  <a:srgbClr val="DC143C"/>
                </a:solidFill>
                <a:latin typeface="Tahoma"/>
                <a:ea typeface="Tahoma"/>
                <a:cs typeface="Tahoma"/>
                <a:sym typeface="Tahoma"/>
              </a:rPr>
              <a:t>HAVING</a:t>
            </a:r>
            <a:r>
              <a:rPr lang="en-US" sz="1200">
                <a:solidFill>
                  <a:srgbClr val="000000"/>
                </a:solidFill>
                <a:latin typeface="Tahoma"/>
                <a:ea typeface="Tahoma"/>
                <a:cs typeface="Tahoma"/>
                <a:sym typeface="Tahoma"/>
              </a:rPr>
              <a:t> clause was added to SQL because the </a:t>
            </a:r>
            <a:r>
              <a:rPr lang="en-US" sz="1200">
                <a:solidFill>
                  <a:srgbClr val="DC143C"/>
                </a:solidFill>
                <a:latin typeface="Tahoma"/>
                <a:ea typeface="Tahoma"/>
                <a:cs typeface="Tahoma"/>
                <a:sym typeface="Tahoma"/>
              </a:rPr>
              <a:t>WHERE</a:t>
            </a:r>
            <a:r>
              <a:rPr lang="en-US" sz="1200">
                <a:solidFill>
                  <a:srgbClr val="000000"/>
                </a:solidFill>
                <a:latin typeface="Tahoma"/>
                <a:ea typeface="Tahoma"/>
                <a:cs typeface="Tahoma"/>
                <a:sym typeface="Tahoma"/>
              </a:rPr>
              <a:t> keyword cannot be used with aggregate functions.</a:t>
            </a:r>
            <a:r>
              <a:rPr lang="en-US" sz="1200">
                <a:solidFill>
                  <a:schemeClr val="dk1"/>
                </a:solidFill>
                <a:latin typeface="Tahoma"/>
                <a:ea typeface="Tahoma"/>
                <a:cs typeface="Tahoma"/>
                <a:sym typeface="Tahoma"/>
              </a:rPr>
              <a:t> </a:t>
            </a:r>
            <a:endParaRPr sz="1200">
              <a:latin typeface="Tahoma"/>
              <a:ea typeface="Tahoma"/>
              <a:cs typeface="Tahoma"/>
              <a:sym typeface="Tahoma"/>
            </a:endParaRPr>
          </a:p>
          <a:p>
            <a:pPr indent="0" lvl="0" marL="0" rtl="0" algn="just">
              <a:lnSpc>
                <a:spcPct val="150000"/>
              </a:lnSpc>
              <a:spcBef>
                <a:spcPts val="0"/>
              </a:spcBef>
              <a:spcAft>
                <a:spcPts val="0"/>
              </a:spcAft>
              <a:buClr>
                <a:schemeClr val="dk1"/>
              </a:buClr>
              <a:buSzPts val="2000"/>
              <a:buNone/>
            </a:pPr>
            <a:r>
              <a:t/>
            </a:r>
            <a:endParaRPr sz="1200">
              <a:solidFill>
                <a:schemeClr val="dk1"/>
              </a:solidFill>
              <a:latin typeface="Tahoma"/>
              <a:ea typeface="Tahoma"/>
              <a:cs typeface="Tahoma"/>
              <a:sym typeface="Tahoma"/>
            </a:endParaRPr>
          </a:p>
          <a:p>
            <a:pPr indent="0" lvl="0" marL="0" rtl="0" algn="just">
              <a:lnSpc>
                <a:spcPct val="150000"/>
              </a:lnSpc>
              <a:spcBef>
                <a:spcPts val="300"/>
              </a:spcBef>
              <a:spcAft>
                <a:spcPts val="0"/>
              </a:spcAft>
              <a:buClr>
                <a:srgbClr val="000000"/>
              </a:buClr>
              <a:buSzPts val="1900"/>
              <a:buNone/>
            </a:pPr>
            <a:r>
              <a:rPr b="1" lang="en-US" sz="1200">
                <a:solidFill>
                  <a:srgbClr val="000000"/>
                </a:solidFill>
                <a:latin typeface="Tahoma"/>
                <a:ea typeface="Tahoma"/>
                <a:cs typeface="Tahoma"/>
                <a:sym typeface="Tahoma"/>
              </a:rPr>
              <a:t>HAVING Syntax</a:t>
            </a:r>
            <a:endParaRPr b="1" sz="1200">
              <a:latin typeface="Tahoma"/>
              <a:ea typeface="Tahoma"/>
              <a:cs typeface="Tahoma"/>
              <a:sym typeface="Tahoma"/>
            </a:endParaRPr>
          </a:p>
          <a:p>
            <a:pPr indent="0" lvl="0" marL="0" rtl="0" algn="just">
              <a:lnSpc>
                <a:spcPct val="150000"/>
              </a:lnSpc>
              <a:spcBef>
                <a:spcPts val="300"/>
              </a:spcBef>
              <a:spcAft>
                <a:spcPts val="0"/>
              </a:spcAft>
              <a:buClr>
                <a:schemeClr val="dk1"/>
              </a:buClr>
              <a:buSzPts val="1900"/>
              <a:buNone/>
            </a:pPr>
            <a:r>
              <a:t/>
            </a:r>
            <a:endParaRPr sz="1200">
              <a:solidFill>
                <a:srgbClr val="000000"/>
              </a:solidFill>
              <a:highlight>
                <a:srgbClr val="FFFF00"/>
              </a:highlight>
              <a:latin typeface="Tahoma"/>
              <a:ea typeface="Tahoma"/>
              <a:cs typeface="Tahoma"/>
              <a:sym typeface="Tahoma"/>
            </a:endParaRPr>
          </a:p>
          <a:p>
            <a:pPr indent="0" lvl="0" marL="0" rtl="0" algn="l">
              <a:lnSpc>
                <a:spcPct val="150000"/>
              </a:lnSpc>
              <a:spcBef>
                <a:spcPts val="0"/>
              </a:spcBef>
              <a:spcAft>
                <a:spcPts val="0"/>
              </a:spcAft>
              <a:buClr>
                <a:srgbClr val="0000CD"/>
              </a:buClr>
              <a:buSzPts val="2000"/>
              <a:buNone/>
            </a:pPr>
            <a:r>
              <a:rPr lang="en-US" sz="1200">
                <a:solidFill>
                  <a:srgbClr val="0000CD"/>
                </a:solidFill>
                <a:latin typeface="Tahoma"/>
                <a:ea typeface="Tahoma"/>
                <a:cs typeface="Tahoma"/>
                <a:sym typeface="Tahoma"/>
              </a:rPr>
              <a:t>SELECT</a:t>
            </a:r>
            <a:r>
              <a:rPr lang="en-US" sz="1200">
                <a:solidFill>
                  <a:srgbClr val="000000"/>
                </a:solidFill>
                <a:latin typeface="Tahoma"/>
                <a:ea typeface="Tahoma"/>
                <a:cs typeface="Tahoma"/>
                <a:sym typeface="Tahoma"/>
              </a:rPr>
              <a:t> </a:t>
            </a:r>
            <a:r>
              <a:rPr i="1" lang="en-US" sz="1200">
                <a:solidFill>
                  <a:srgbClr val="000000"/>
                </a:solidFill>
                <a:latin typeface="Tahoma"/>
                <a:ea typeface="Tahoma"/>
                <a:cs typeface="Tahoma"/>
                <a:sym typeface="Tahoma"/>
              </a:rPr>
              <a:t>column_name(s)</a:t>
            </a:r>
            <a:br>
              <a:rPr lang="en-US" sz="1200">
                <a:latin typeface="Tahoma"/>
                <a:ea typeface="Tahoma"/>
                <a:cs typeface="Tahoma"/>
                <a:sym typeface="Tahoma"/>
              </a:rPr>
            </a:br>
            <a:r>
              <a:rPr lang="en-US" sz="1200">
                <a:solidFill>
                  <a:srgbClr val="0000CD"/>
                </a:solidFill>
                <a:latin typeface="Tahoma"/>
                <a:ea typeface="Tahoma"/>
                <a:cs typeface="Tahoma"/>
                <a:sym typeface="Tahoma"/>
              </a:rPr>
              <a:t>FROM</a:t>
            </a:r>
            <a:r>
              <a:rPr lang="en-US" sz="1200">
                <a:solidFill>
                  <a:srgbClr val="000000"/>
                </a:solidFill>
                <a:latin typeface="Tahoma"/>
                <a:ea typeface="Tahoma"/>
                <a:cs typeface="Tahoma"/>
                <a:sym typeface="Tahoma"/>
              </a:rPr>
              <a:t> </a:t>
            </a:r>
            <a:r>
              <a:rPr i="1" lang="en-US" sz="1200">
                <a:solidFill>
                  <a:srgbClr val="000000"/>
                </a:solidFill>
                <a:latin typeface="Tahoma"/>
                <a:ea typeface="Tahoma"/>
                <a:cs typeface="Tahoma"/>
                <a:sym typeface="Tahoma"/>
              </a:rPr>
              <a:t>table_name</a:t>
            </a:r>
            <a:br>
              <a:rPr lang="en-US" sz="1200">
                <a:latin typeface="Tahoma"/>
                <a:ea typeface="Tahoma"/>
                <a:cs typeface="Tahoma"/>
                <a:sym typeface="Tahoma"/>
              </a:rPr>
            </a:br>
            <a:r>
              <a:rPr lang="en-US" sz="1200">
                <a:solidFill>
                  <a:srgbClr val="0000CD"/>
                </a:solidFill>
                <a:latin typeface="Tahoma"/>
                <a:ea typeface="Tahoma"/>
                <a:cs typeface="Tahoma"/>
                <a:sym typeface="Tahoma"/>
              </a:rPr>
              <a:t>WHERE</a:t>
            </a:r>
            <a:r>
              <a:rPr lang="en-US" sz="1200">
                <a:solidFill>
                  <a:srgbClr val="000000"/>
                </a:solidFill>
                <a:latin typeface="Tahoma"/>
                <a:ea typeface="Tahoma"/>
                <a:cs typeface="Tahoma"/>
                <a:sym typeface="Tahoma"/>
              </a:rPr>
              <a:t> </a:t>
            </a:r>
            <a:r>
              <a:rPr i="1" lang="en-US" sz="1200">
                <a:solidFill>
                  <a:srgbClr val="000000"/>
                </a:solidFill>
                <a:latin typeface="Tahoma"/>
                <a:ea typeface="Tahoma"/>
                <a:cs typeface="Tahoma"/>
                <a:sym typeface="Tahoma"/>
              </a:rPr>
              <a:t>condition</a:t>
            </a:r>
            <a:br>
              <a:rPr lang="en-US" sz="1200">
                <a:latin typeface="Tahoma"/>
                <a:ea typeface="Tahoma"/>
                <a:cs typeface="Tahoma"/>
                <a:sym typeface="Tahoma"/>
              </a:rPr>
            </a:br>
            <a:r>
              <a:rPr lang="en-US" sz="1200">
                <a:solidFill>
                  <a:srgbClr val="0000CD"/>
                </a:solidFill>
                <a:latin typeface="Tahoma"/>
                <a:ea typeface="Tahoma"/>
                <a:cs typeface="Tahoma"/>
                <a:sym typeface="Tahoma"/>
              </a:rPr>
              <a:t>GROUP</a:t>
            </a:r>
            <a:r>
              <a:rPr lang="en-US" sz="1200">
                <a:solidFill>
                  <a:srgbClr val="000000"/>
                </a:solidFill>
                <a:latin typeface="Tahoma"/>
                <a:ea typeface="Tahoma"/>
                <a:cs typeface="Tahoma"/>
                <a:sym typeface="Tahoma"/>
              </a:rPr>
              <a:t> </a:t>
            </a:r>
            <a:r>
              <a:rPr lang="en-US" sz="1200">
                <a:solidFill>
                  <a:srgbClr val="0000CD"/>
                </a:solidFill>
                <a:latin typeface="Tahoma"/>
                <a:ea typeface="Tahoma"/>
                <a:cs typeface="Tahoma"/>
                <a:sym typeface="Tahoma"/>
              </a:rPr>
              <a:t>BY</a:t>
            </a:r>
            <a:r>
              <a:rPr lang="en-US" sz="1200">
                <a:solidFill>
                  <a:srgbClr val="000000"/>
                </a:solidFill>
                <a:latin typeface="Tahoma"/>
                <a:ea typeface="Tahoma"/>
                <a:cs typeface="Tahoma"/>
                <a:sym typeface="Tahoma"/>
              </a:rPr>
              <a:t> </a:t>
            </a:r>
            <a:r>
              <a:rPr i="1" lang="en-US" sz="1200">
                <a:solidFill>
                  <a:srgbClr val="000000"/>
                </a:solidFill>
                <a:latin typeface="Tahoma"/>
                <a:ea typeface="Tahoma"/>
                <a:cs typeface="Tahoma"/>
                <a:sym typeface="Tahoma"/>
              </a:rPr>
              <a:t>column_name(s)</a:t>
            </a:r>
            <a:br>
              <a:rPr i="1" lang="en-US" sz="1200">
                <a:solidFill>
                  <a:srgbClr val="000000"/>
                </a:solidFill>
                <a:latin typeface="Tahoma"/>
                <a:ea typeface="Tahoma"/>
                <a:cs typeface="Tahoma"/>
                <a:sym typeface="Tahoma"/>
              </a:rPr>
            </a:br>
            <a:r>
              <a:rPr lang="en-US" sz="1200">
                <a:solidFill>
                  <a:srgbClr val="0000CD"/>
                </a:solidFill>
                <a:latin typeface="Tahoma"/>
                <a:ea typeface="Tahoma"/>
                <a:cs typeface="Tahoma"/>
                <a:sym typeface="Tahoma"/>
              </a:rPr>
              <a:t>HAVING</a:t>
            </a:r>
            <a:r>
              <a:rPr lang="en-US" sz="1200">
                <a:solidFill>
                  <a:srgbClr val="000000"/>
                </a:solidFill>
                <a:latin typeface="Tahoma"/>
                <a:ea typeface="Tahoma"/>
                <a:cs typeface="Tahoma"/>
                <a:sym typeface="Tahoma"/>
              </a:rPr>
              <a:t> </a:t>
            </a:r>
            <a:r>
              <a:rPr i="1" lang="en-US" sz="1200">
                <a:solidFill>
                  <a:srgbClr val="000000"/>
                </a:solidFill>
                <a:latin typeface="Tahoma"/>
                <a:ea typeface="Tahoma"/>
                <a:cs typeface="Tahoma"/>
                <a:sym typeface="Tahoma"/>
              </a:rPr>
              <a:t>condition</a:t>
            </a:r>
            <a:br>
              <a:rPr i="1" lang="en-US" sz="1200">
                <a:solidFill>
                  <a:srgbClr val="000000"/>
                </a:solidFill>
                <a:latin typeface="Tahoma"/>
                <a:ea typeface="Tahoma"/>
                <a:cs typeface="Tahoma"/>
                <a:sym typeface="Tahoma"/>
              </a:rPr>
            </a:br>
            <a:r>
              <a:rPr lang="en-US" sz="1200">
                <a:solidFill>
                  <a:srgbClr val="0000CD"/>
                </a:solidFill>
                <a:latin typeface="Tahoma"/>
                <a:ea typeface="Tahoma"/>
                <a:cs typeface="Tahoma"/>
                <a:sym typeface="Tahoma"/>
              </a:rPr>
              <a:t>ORDER</a:t>
            </a:r>
            <a:r>
              <a:rPr lang="en-US" sz="1200">
                <a:solidFill>
                  <a:srgbClr val="000000"/>
                </a:solidFill>
                <a:latin typeface="Tahoma"/>
                <a:ea typeface="Tahoma"/>
                <a:cs typeface="Tahoma"/>
                <a:sym typeface="Tahoma"/>
              </a:rPr>
              <a:t> </a:t>
            </a:r>
            <a:r>
              <a:rPr lang="en-US" sz="1200">
                <a:solidFill>
                  <a:srgbClr val="0000CD"/>
                </a:solidFill>
                <a:latin typeface="Tahoma"/>
                <a:ea typeface="Tahoma"/>
                <a:cs typeface="Tahoma"/>
                <a:sym typeface="Tahoma"/>
              </a:rPr>
              <a:t>BY</a:t>
            </a:r>
            <a:r>
              <a:rPr lang="en-US" sz="1200">
                <a:solidFill>
                  <a:srgbClr val="000000"/>
                </a:solidFill>
                <a:latin typeface="Tahoma"/>
                <a:ea typeface="Tahoma"/>
                <a:cs typeface="Tahoma"/>
                <a:sym typeface="Tahoma"/>
              </a:rPr>
              <a:t> </a:t>
            </a:r>
            <a:r>
              <a:rPr i="1" lang="en-US" sz="1200">
                <a:solidFill>
                  <a:srgbClr val="000000"/>
                </a:solidFill>
                <a:latin typeface="Tahoma"/>
                <a:ea typeface="Tahoma"/>
                <a:cs typeface="Tahoma"/>
                <a:sym typeface="Tahoma"/>
              </a:rPr>
              <a:t>column_name(s);</a:t>
            </a:r>
            <a:endParaRPr sz="1200">
              <a:solidFill>
                <a:schemeClr val="dk1"/>
              </a:solidFill>
              <a:latin typeface="Tahoma"/>
              <a:ea typeface="Tahoma"/>
              <a:cs typeface="Tahoma"/>
              <a:sym typeface="Tahoma"/>
            </a:endParaRPr>
          </a:p>
          <a:p>
            <a:pPr indent="-38100" lvl="0" marL="171450" rtl="0" algn="l">
              <a:lnSpc>
                <a:spcPct val="90000"/>
              </a:lnSpc>
              <a:spcBef>
                <a:spcPts val="750"/>
              </a:spcBef>
              <a:spcAft>
                <a:spcPts val="0"/>
              </a:spcAft>
              <a:buClr>
                <a:schemeClr val="dk1"/>
              </a:buClr>
              <a:buSzPts val="2100"/>
              <a:buNone/>
            </a:pPr>
            <a:r>
              <a:t/>
            </a:r>
            <a:endParaRPr/>
          </a:p>
        </p:txBody>
      </p:sp>
      <p:pic>
        <p:nvPicPr>
          <p:cNvPr id="329" name="Google Shape;329;p26"/>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5b3acefcd6_2_3"/>
          <p:cNvSpPr txBox="1"/>
          <p:nvPr>
            <p:ph idx="1" type="body"/>
          </p:nvPr>
        </p:nvSpPr>
        <p:spPr>
          <a:xfrm>
            <a:off x="628650" y="119275"/>
            <a:ext cx="7886700" cy="6520200"/>
          </a:xfrm>
          <a:prstGeom prst="rect">
            <a:avLst/>
          </a:prstGeom>
        </p:spPr>
        <p:txBody>
          <a:bodyPr anchorCtr="0" anchor="t" bIns="45700" lIns="91425" spcFirstLastPara="1" rIns="91425" wrap="square" tIns="45700">
            <a:normAutofit/>
          </a:bodyPr>
          <a:lstStyle/>
          <a:p>
            <a:pPr indent="-298450" lvl="0" marL="457200" rtl="0" algn="l">
              <a:lnSpc>
                <a:spcPct val="100000"/>
              </a:lnSpc>
              <a:spcBef>
                <a:spcPts val="0"/>
              </a:spcBef>
              <a:spcAft>
                <a:spcPts val="0"/>
              </a:spcAft>
              <a:buSzPts val="1100"/>
              <a:buFont typeface="Calibri"/>
              <a:buChar char="•"/>
            </a:pPr>
            <a:r>
              <a:rPr lang="en-US" sz="1100">
                <a:latin typeface="Calibri"/>
                <a:ea typeface="Calibri"/>
                <a:cs typeface="Calibri"/>
                <a:sym typeface="Calibri"/>
              </a:rPr>
              <a:t>Select Binary path as shown  </a:t>
            </a:r>
            <a:endParaRPr sz="1100">
              <a:latin typeface="Calibri"/>
              <a:ea typeface="Calibri"/>
              <a:cs typeface="Calibri"/>
              <a:sym typeface="Calibri"/>
            </a:endParaRPr>
          </a:p>
          <a:p>
            <a:pPr indent="0" lvl="0" marL="0" rtl="0" algn="l">
              <a:lnSpc>
                <a:spcPct val="100000"/>
              </a:lnSpc>
              <a:spcBef>
                <a:spcPts val="0"/>
              </a:spcBef>
              <a:spcAft>
                <a:spcPts val="0"/>
              </a:spcAft>
              <a:buNone/>
            </a:pPr>
            <a:r>
              <a:t/>
            </a:r>
            <a:endParaRPr sz="1100">
              <a:latin typeface="Calibri"/>
              <a:ea typeface="Calibri"/>
              <a:cs typeface="Calibri"/>
              <a:sym typeface="Calibri"/>
            </a:endParaRPr>
          </a:p>
          <a:p>
            <a:pPr indent="0" lvl="0" marL="0" rtl="0" algn="l">
              <a:lnSpc>
                <a:spcPct val="100000"/>
              </a:lnSpc>
              <a:spcBef>
                <a:spcPts val="0"/>
              </a:spcBef>
              <a:spcAft>
                <a:spcPts val="0"/>
              </a:spcAft>
              <a:buNone/>
            </a:pPr>
            <a:r>
              <a:t/>
            </a:r>
            <a:endParaRPr sz="1100">
              <a:latin typeface="Calibri"/>
              <a:ea typeface="Calibri"/>
              <a:cs typeface="Calibri"/>
              <a:sym typeface="Calibri"/>
            </a:endParaRPr>
          </a:p>
          <a:p>
            <a:pPr indent="0" lvl="0" marL="0" rtl="0" algn="l">
              <a:lnSpc>
                <a:spcPct val="100000"/>
              </a:lnSpc>
              <a:spcBef>
                <a:spcPts val="0"/>
              </a:spcBef>
              <a:spcAft>
                <a:spcPts val="0"/>
              </a:spcAft>
              <a:buNone/>
            </a:pPr>
            <a:r>
              <a:t/>
            </a:r>
            <a:endParaRPr sz="1100">
              <a:latin typeface="Calibri"/>
              <a:ea typeface="Calibri"/>
              <a:cs typeface="Calibri"/>
              <a:sym typeface="Calibri"/>
            </a:endParaRPr>
          </a:p>
          <a:p>
            <a:pPr indent="0" lvl="0" marL="0" rtl="0" algn="l">
              <a:lnSpc>
                <a:spcPct val="100000"/>
              </a:lnSpc>
              <a:spcBef>
                <a:spcPts val="0"/>
              </a:spcBef>
              <a:spcAft>
                <a:spcPts val="0"/>
              </a:spcAft>
              <a:buNone/>
            </a:pPr>
            <a:r>
              <a:t/>
            </a:r>
            <a:endParaRPr sz="1100">
              <a:latin typeface="Calibri"/>
              <a:ea typeface="Calibri"/>
              <a:cs typeface="Calibri"/>
              <a:sym typeface="Calibri"/>
            </a:endParaRPr>
          </a:p>
          <a:p>
            <a:pPr indent="0" lvl="0" marL="0" rtl="0" algn="l">
              <a:lnSpc>
                <a:spcPct val="100000"/>
              </a:lnSpc>
              <a:spcBef>
                <a:spcPts val="0"/>
              </a:spcBef>
              <a:spcAft>
                <a:spcPts val="0"/>
              </a:spcAft>
              <a:buNone/>
            </a:pPr>
            <a:r>
              <a:t/>
            </a:r>
            <a:endParaRPr sz="1100">
              <a:latin typeface="Calibri"/>
              <a:ea typeface="Calibri"/>
              <a:cs typeface="Calibri"/>
              <a:sym typeface="Calibri"/>
            </a:endParaRPr>
          </a:p>
          <a:p>
            <a:pPr indent="0" lvl="0" marL="0" rtl="0" algn="l">
              <a:lnSpc>
                <a:spcPct val="100000"/>
              </a:lnSpc>
              <a:spcBef>
                <a:spcPts val="0"/>
              </a:spcBef>
              <a:spcAft>
                <a:spcPts val="0"/>
              </a:spcAft>
              <a:buNone/>
            </a:pPr>
            <a:r>
              <a:t/>
            </a:r>
            <a:endParaRPr sz="1100">
              <a:latin typeface="Calibri"/>
              <a:ea typeface="Calibri"/>
              <a:cs typeface="Calibri"/>
              <a:sym typeface="Calibri"/>
            </a:endParaRPr>
          </a:p>
          <a:p>
            <a:pPr indent="0" lvl="0" marL="0" rtl="0" algn="l">
              <a:lnSpc>
                <a:spcPct val="100000"/>
              </a:lnSpc>
              <a:spcBef>
                <a:spcPts val="0"/>
              </a:spcBef>
              <a:spcAft>
                <a:spcPts val="0"/>
              </a:spcAft>
              <a:buNone/>
            </a:pPr>
            <a:r>
              <a:t/>
            </a:r>
            <a:endParaRPr sz="1100">
              <a:latin typeface="Calibri"/>
              <a:ea typeface="Calibri"/>
              <a:cs typeface="Calibri"/>
              <a:sym typeface="Calibri"/>
            </a:endParaRPr>
          </a:p>
          <a:p>
            <a:pPr indent="0" lvl="0" marL="0" rtl="0" algn="l">
              <a:lnSpc>
                <a:spcPct val="100000"/>
              </a:lnSpc>
              <a:spcBef>
                <a:spcPts val="0"/>
              </a:spcBef>
              <a:spcAft>
                <a:spcPts val="0"/>
              </a:spcAft>
              <a:buNone/>
            </a:pPr>
            <a:r>
              <a:t/>
            </a:r>
            <a:endParaRPr sz="1100">
              <a:latin typeface="Calibri"/>
              <a:ea typeface="Calibri"/>
              <a:cs typeface="Calibri"/>
              <a:sym typeface="Calibri"/>
            </a:endParaRPr>
          </a:p>
          <a:p>
            <a:pPr indent="0" lvl="0" marL="0" rtl="0" algn="l">
              <a:lnSpc>
                <a:spcPct val="100000"/>
              </a:lnSpc>
              <a:spcBef>
                <a:spcPts val="0"/>
              </a:spcBef>
              <a:spcAft>
                <a:spcPts val="0"/>
              </a:spcAft>
              <a:buNone/>
            </a:pPr>
            <a:r>
              <a:t/>
            </a:r>
            <a:endParaRPr sz="1100">
              <a:latin typeface="Calibri"/>
              <a:ea typeface="Calibri"/>
              <a:cs typeface="Calibri"/>
              <a:sym typeface="Calibri"/>
            </a:endParaRPr>
          </a:p>
          <a:p>
            <a:pPr indent="0" lvl="0" marL="0" rtl="0" algn="l">
              <a:lnSpc>
                <a:spcPct val="100000"/>
              </a:lnSpc>
              <a:spcBef>
                <a:spcPts val="0"/>
              </a:spcBef>
              <a:spcAft>
                <a:spcPts val="0"/>
              </a:spcAft>
              <a:buNone/>
            </a:pPr>
            <a:r>
              <a:t/>
            </a:r>
            <a:endParaRPr sz="1100">
              <a:latin typeface="Calibri"/>
              <a:ea typeface="Calibri"/>
              <a:cs typeface="Calibri"/>
              <a:sym typeface="Calibri"/>
            </a:endParaRPr>
          </a:p>
          <a:p>
            <a:pPr indent="0" lvl="0" marL="0" rtl="0" algn="l">
              <a:lnSpc>
                <a:spcPct val="100000"/>
              </a:lnSpc>
              <a:spcBef>
                <a:spcPts val="0"/>
              </a:spcBef>
              <a:spcAft>
                <a:spcPts val="0"/>
              </a:spcAft>
              <a:buNone/>
            </a:pPr>
            <a:r>
              <a:t/>
            </a:r>
            <a:endParaRPr sz="1100">
              <a:latin typeface="Calibri"/>
              <a:ea typeface="Calibri"/>
              <a:cs typeface="Calibri"/>
              <a:sym typeface="Calibri"/>
            </a:endParaRPr>
          </a:p>
          <a:p>
            <a:pPr indent="0" lvl="0" marL="457200" rtl="0" algn="l">
              <a:lnSpc>
                <a:spcPct val="100000"/>
              </a:lnSpc>
              <a:spcBef>
                <a:spcPts val="0"/>
              </a:spcBef>
              <a:spcAft>
                <a:spcPts val="0"/>
              </a:spcAft>
              <a:buNone/>
            </a:pPr>
            <a:r>
              <a:t/>
            </a:r>
            <a:endParaRPr sz="1100">
              <a:latin typeface="Calibri"/>
              <a:ea typeface="Calibri"/>
              <a:cs typeface="Calibri"/>
              <a:sym typeface="Calibri"/>
            </a:endParaRPr>
          </a:p>
          <a:p>
            <a:pPr indent="0" lvl="0" marL="457200" rtl="0" algn="l">
              <a:lnSpc>
                <a:spcPct val="100000"/>
              </a:lnSpc>
              <a:spcBef>
                <a:spcPts val="0"/>
              </a:spcBef>
              <a:spcAft>
                <a:spcPts val="0"/>
              </a:spcAft>
              <a:buNone/>
            </a:pPr>
            <a:r>
              <a:t/>
            </a:r>
            <a:endParaRPr sz="1100">
              <a:latin typeface="Calibri"/>
              <a:ea typeface="Calibri"/>
              <a:cs typeface="Calibri"/>
              <a:sym typeface="Calibri"/>
            </a:endParaRPr>
          </a:p>
          <a:p>
            <a:pPr indent="0" lvl="0" marL="457200" rtl="0" algn="l">
              <a:lnSpc>
                <a:spcPct val="100000"/>
              </a:lnSpc>
              <a:spcBef>
                <a:spcPts val="0"/>
              </a:spcBef>
              <a:spcAft>
                <a:spcPts val="0"/>
              </a:spcAft>
              <a:buNone/>
            </a:pPr>
            <a:r>
              <a:t/>
            </a:r>
            <a:endParaRPr sz="1100">
              <a:latin typeface="Calibri"/>
              <a:ea typeface="Calibri"/>
              <a:cs typeface="Calibri"/>
              <a:sym typeface="Calibri"/>
            </a:endParaRPr>
          </a:p>
          <a:p>
            <a:pPr indent="0" lvl="0" marL="914400" rtl="0" algn="l">
              <a:lnSpc>
                <a:spcPct val="100000"/>
              </a:lnSpc>
              <a:spcBef>
                <a:spcPts val="0"/>
              </a:spcBef>
              <a:spcAft>
                <a:spcPts val="0"/>
              </a:spcAft>
              <a:buNone/>
            </a:pPr>
            <a:r>
              <a:t/>
            </a:r>
            <a:endParaRPr sz="1100">
              <a:latin typeface="Calibri"/>
              <a:ea typeface="Calibri"/>
              <a:cs typeface="Calibri"/>
              <a:sym typeface="Calibri"/>
            </a:endParaRPr>
          </a:p>
          <a:p>
            <a:pPr indent="0" lvl="0" marL="914400" rtl="0" algn="l">
              <a:lnSpc>
                <a:spcPct val="100000"/>
              </a:lnSpc>
              <a:spcBef>
                <a:spcPts val="0"/>
              </a:spcBef>
              <a:spcAft>
                <a:spcPts val="0"/>
              </a:spcAft>
              <a:buNone/>
            </a:pPr>
            <a:r>
              <a:t/>
            </a:r>
            <a:endParaRPr sz="1100">
              <a:latin typeface="Calibri"/>
              <a:ea typeface="Calibri"/>
              <a:cs typeface="Calibri"/>
              <a:sym typeface="Calibri"/>
            </a:endParaRPr>
          </a:p>
          <a:p>
            <a:pPr indent="0" lvl="0" marL="914400" rtl="0" algn="l">
              <a:lnSpc>
                <a:spcPct val="100000"/>
              </a:lnSpc>
              <a:spcBef>
                <a:spcPts val="0"/>
              </a:spcBef>
              <a:spcAft>
                <a:spcPts val="0"/>
              </a:spcAft>
              <a:buNone/>
            </a:pPr>
            <a:r>
              <a:t/>
            </a:r>
            <a:endParaRPr sz="1100">
              <a:latin typeface="Calibri"/>
              <a:ea typeface="Calibri"/>
              <a:cs typeface="Calibri"/>
              <a:sym typeface="Calibri"/>
            </a:endParaRPr>
          </a:p>
          <a:p>
            <a:pPr indent="-298450" lvl="0" marL="457200" rtl="0" algn="l">
              <a:lnSpc>
                <a:spcPct val="100000"/>
              </a:lnSpc>
              <a:spcBef>
                <a:spcPts val="0"/>
              </a:spcBef>
              <a:spcAft>
                <a:spcPts val="0"/>
              </a:spcAft>
              <a:buSzPts val="1100"/>
              <a:buFont typeface="Calibri"/>
              <a:buChar char="•"/>
            </a:pPr>
            <a:r>
              <a:rPr lang="en-US" sz="1100">
                <a:latin typeface="Calibri"/>
                <a:ea typeface="Calibri"/>
                <a:cs typeface="Calibri"/>
                <a:sym typeface="Calibri"/>
              </a:rPr>
              <a:t>Scroll below and set the binary path as shown below</a:t>
            </a:r>
            <a:endParaRPr sz="1100">
              <a:latin typeface="Calibri"/>
              <a:ea typeface="Calibri"/>
              <a:cs typeface="Calibri"/>
              <a:sym typeface="Calibri"/>
            </a:endParaRPr>
          </a:p>
          <a:p>
            <a:pPr indent="0" lvl="0" marL="0" rtl="0" algn="l">
              <a:spcBef>
                <a:spcPts val="750"/>
              </a:spcBef>
              <a:spcAft>
                <a:spcPts val="0"/>
              </a:spcAft>
              <a:buNone/>
            </a:pPr>
            <a:r>
              <a:t/>
            </a:r>
            <a:endParaRPr b="1"/>
          </a:p>
        </p:txBody>
      </p:sp>
      <p:sp>
        <p:nvSpPr>
          <p:cNvPr id="118" name="Google Shape;118;g15b3acefcd6_2_3"/>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pic>
        <p:nvPicPr>
          <p:cNvPr id="119" name="Google Shape;119;g15b3acefcd6_2_3"/>
          <p:cNvPicPr preferRelativeResize="0"/>
          <p:nvPr/>
        </p:nvPicPr>
        <p:blipFill>
          <a:blip r:embed="rId3">
            <a:alphaModFix/>
          </a:blip>
          <a:stretch>
            <a:fillRect/>
          </a:stretch>
        </p:blipFill>
        <p:spPr>
          <a:xfrm>
            <a:off x="1574863" y="3429004"/>
            <a:ext cx="6607024" cy="3026571"/>
          </a:xfrm>
          <a:prstGeom prst="rect">
            <a:avLst/>
          </a:prstGeom>
          <a:noFill/>
          <a:ln cap="flat" cmpd="sng" w="19050">
            <a:solidFill>
              <a:srgbClr val="CA3776"/>
            </a:solidFill>
            <a:prstDash val="solid"/>
            <a:round/>
            <a:headEnd len="sm" w="sm" type="none"/>
            <a:tailEnd len="sm" w="sm" type="none"/>
          </a:ln>
        </p:spPr>
      </p:pic>
      <p:pic>
        <p:nvPicPr>
          <p:cNvPr id="120" name="Google Shape;120;g15b3acefcd6_2_3"/>
          <p:cNvPicPr preferRelativeResize="0"/>
          <p:nvPr/>
        </p:nvPicPr>
        <p:blipFill>
          <a:blip r:embed="rId4">
            <a:alphaModFix/>
          </a:blip>
          <a:stretch>
            <a:fillRect/>
          </a:stretch>
        </p:blipFill>
        <p:spPr>
          <a:xfrm>
            <a:off x="1586775" y="385575"/>
            <a:ext cx="6583200" cy="2735300"/>
          </a:xfrm>
          <a:prstGeom prst="rect">
            <a:avLst/>
          </a:prstGeom>
          <a:noFill/>
          <a:ln cap="flat" cmpd="sng" w="19050">
            <a:solidFill>
              <a:srgbClr val="CA3776"/>
            </a:solidFill>
            <a:prstDash val="solid"/>
            <a:round/>
            <a:headEnd len="sm" w="sm" type="none"/>
            <a:tailEnd len="sm" w="sm" type="none"/>
          </a:ln>
        </p:spPr>
      </p:pic>
      <p:pic>
        <p:nvPicPr>
          <p:cNvPr id="121" name="Google Shape;121;g15b3acefcd6_2_3"/>
          <p:cNvPicPr preferRelativeResize="0"/>
          <p:nvPr/>
        </p:nvPicPr>
        <p:blipFill>
          <a:blip r:embed="rId5">
            <a:alphaModFix/>
          </a:blip>
          <a:stretch>
            <a:fillRect/>
          </a:stretch>
        </p:blipFill>
        <p:spPr>
          <a:xfrm>
            <a:off x="0" y="0"/>
            <a:ext cx="452450" cy="8418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7"/>
          <p:cNvSpPr txBox="1"/>
          <p:nvPr>
            <p:ph type="title"/>
          </p:nvPr>
        </p:nvSpPr>
        <p:spPr>
          <a:xfrm>
            <a:off x="658575" y="533400"/>
            <a:ext cx="8229600" cy="585300"/>
          </a:xfrm>
          <a:prstGeom prst="rect">
            <a:avLst/>
          </a:prstGeom>
          <a:noFill/>
          <a:ln>
            <a:noFill/>
          </a:ln>
        </p:spPr>
        <p:txBody>
          <a:bodyPr anchorCtr="0" anchor="ctr" bIns="0" lIns="0" spcFirstLastPara="1" rIns="0" wrap="square" tIns="34275">
            <a:normAutofit/>
          </a:bodyPr>
          <a:lstStyle/>
          <a:p>
            <a:pPr indent="0" lvl="0" marL="0" rtl="0" algn="l">
              <a:lnSpc>
                <a:spcPct val="90000"/>
              </a:lnSpc>
              <a:spcBef>
                <a:spcPts val="0"/>
              </a:spcBef>
              <a:spcAft>
                <a:spcPts val="0"/>
              </a:spcAft>
              <a:buClr>
                <a:srgbClr val="00B0F0"/>
              </a:buClr>
              <a:buSzPts val="2222"/>
              <a:buFont typeface="Tahoma"/>
              <a:buNone/>
            </a:pPr>
            <a:r>
              <a:rPr b="1" lang="en-US" sz="1600">
                <a:solidFill>
                  <a:srgbClr val="CA3776"/>
                </a:solidFill>
              </a:rPr>
              <a:t>DIFFERENCE BETWEEN HAVING CLAUSE AND GROUP BY CLAUSE :</a:t>
            </a:r>
            <a:endParaRPr sz="1600">
              <a:solidFill>
                <a:srgbClr val="CA3776"/>
              </a:solidFill>
            </a:endParaRPr>
          </a:p>
        </p:txBody>
      </p:sp>
      <p:pic>
        <p:nvPicPr>
          <p:cNvPr id="335" name="Google Shape;335;p27"/>
          <p:cNvPicPr preferRelativeResize="0"/>
          <p:nvPr>
            <p:ph idx="1" type="body"/>
          </p:nvPr>
        </p:nvPicPr>
        <p:blipFill rotWithShape="1">
          <a:blip r:embed="rId3">
            <a:alphaModFix/>
          </a:blip>
          <a:srcRect b="0" l="0" r="0" t="0"/>
          <a:stretch/>
        </p:blipFill>
        <p:spPr>
          <a:xfrm>
            <a:off x="723900" y="1540441"/>
            <a:ext cx="7696200" cy="4419600"/>
          </a:xfrm>
          <a:prstGeom prst="rect">
            <a:avLst/>
          </a:prstGeom>
          <a:noFill/>
          <a:ln cap="flat" cmpd="sng" w="28575">
            <a:solidFill>
              <a:srgbClr val="CA3776"/>
            </a:solidFill>
            <a:prstDash val="solid"/>
            <a:round/>
            <a:headEnd len="sm" w="sm" type="none"/>
            <a:tailEnd len="sm" w="sm" type="none"/>
          </a:ln>
        </p:spPr>
      </p:pic>
      <p:pic>
        <p:nvPicPr>
          <p:cNvPr id="336" name="Google Shape;336;p27"/>
          <p:cNvPicPr preferRelativeResize="0"/>
          <p:nvPr/>
        </p:nvPicPr>
        <p:blipFill>
          <a:blip r:embed="rId4">
            <a:alphaModFix/>
          </a:blip>
          <a:stretch>
            <a:fillRect/>
          </a:stretch>
        </p:blipFill>
        <p:spPr>
          <a:xfrm>
            <a:off x="0" y="0"/>
            <a:ext cx="452450" cy="841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15b3acefcd6_3_27"/>
          <p:cNvSpPr txBox="1"/>
          <p:nvPr>
            <p:ph type="title"/>
          </p:nvPr>
        </p:nvSpPr>
        <p:spPr>
          <a:xfrm>
            <a:off x="628650" y="136526"/>
            <a:ext cx="7886700" cy="544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1900">
                <a:solidFill>
                  <a:srgbClr val="980000"/>
                </a:solidFill>
              </a:rPr>
              <a:t>Practice Questions</a:t>
            </a:r>
            <a:endParaRPr b="1" sz="1900">
              <a:solidFill>
                <a:srgbClr val="980000"/>
              </a:solidFill>
            </a:endParaRPr>
          </a:p>
        </p:txBody>
      </p:sp>
      <p:sp>
        <p:nvSpPr>
          <p:cNvPr id="343" name="Google Shape;343;g15b3acefcd6_3_27"/>
          <p:cNvSpPr txBox="1"/>
          <p:nvPr>
            <p:ph idx="1" type="body"/>
          </p:nvPr>
        </p:nvSpPr>
        <p:spPr>
          <a:xfrm>
            <a:off x="628650" y="841829"/>
            <a:ext cx="7886700" cy="5335200"/>
          </a:xfrm>
          <a:prstGeom prst="rect">
            <a:avLst/>
          </a:prstGeom>
        </p:spPr>
        <p:txBody>
          <a:bodyPr anchorCtr="0" anchor="t" bIns="45700" lIns="91425" spcFirstLastPara="1" rIns="91425" wrap="square" tIns="45700">
            <a:normAutofit lnSpcReduction="20000"/>
          </a:bodyPr>
          <a:lstStyle/>
          <a:p>
            <a:pPr indent="-327025" lvl="0" marL="457200" rtl="0" algn="l">
              <a:spcBef>
                <a:spcPts val="750"/>
              </a:spcBef>
              <a:spcAft>
                <a:spcPts val="0"/>
              </a:spcAft>
              <a:buClr>
                <a:srgbClr val="2C3E50"/>
              </a:buClr>
              <a:buSzPts val="1550"/>
              <a:buAutoNum type="arabicPeriod"/>
            </a:pPr>
            <a:r>
              <a:rPr b="1" lang="en-US" sz="1500">
                <a:solidFill>
                  <a:srgbClr val="292929"/>
                </a:solidFill>
                <a:highlight>
                  <a:schemeClr val="lt1"/>
                </a:highlight>
                <a:latin typeface="Georgia"/>
                <a:ea typeface="Georgia"/>
                <a:cs typeface="Georgia"/>
                <a:sym typeface="Georgia"/>
              </a:rPr>
              <a:t>What is the movie(s) that was rented the most.</a:t>
            </a:r>
            <a:endParaRPr sz="1550">
              <a:solidFill>
                <a:srgbClr val="2C3E50"/>
              </a:solidFill>
              <a:highlight>
                <a:srgbClr val="FFFFFF"/>
              </a:highlight>
              <a:latin typeface="Arial"/>
              <a:ea typeface="Arial"/>
              <a:cs typeface="Arial"/>
              <a:sym typeface="Arial"/>
            </a:endParaRPr>
          </a:p>
          <a:p>
            <a:pPr indent="-327025" lvl="0" marL="457200" rtl="0" algn="l">
              <a:spcBef>
                <a:spcPts val="750"/>
              </a:spcBef>
              <a:spcAft>
                <a:spcPts val="0"/>
              </a:spcAft>
              <a:buClr>
                <a:srgbClr val="2C3E50"/>
              </a:buClr>
              <a:buSzPts val="1550"/>
              <a:buAutoNum type="arabicPeriod"/>
            </a:pPr>
            <a:r>
              <a:rPr b="1" lang="en-US" sz="1500">
                <a:solidFill>
                  <a:srgbClr val="292929"/>
                </a:solidFill>
                <a:highlight>
                  <a:schemeClr val="lt1"/>
                </a:highlight>
                <a:latin typeface="Georgia"/>
                <a:ea typeface="Georgia"/>
                <a:cs typeface="Georgia"/>
                <a:sym typeface="Georgia"/>
              </a:rPr>
              <a:t>Display each movie and the number of times it got rented.</a:t>
            </a:r>
            <a:endParaRPr sz="1550">
              <a:solidFill>
                <a:srgbClr val="2C3E50"/>
              </a:solidFill>
              <a:highlight>
                <a:srgbClr val="FFFFFF"/>
              </a:highlight>
              <a:latin typeface="Arial"/>
              <a:ea typeface="Arial"/>
              <a:cs typeface="Arial"/>
              <a:sym typeface="Arial"/>
            </a:endParaRPr>
          </a:p>
          <a:p>
            <a:pPr indent="-327025" lvl="0" marL="457200" rtl="0" algn="l">
              <a:spcBef>
                <a:spcPts val="750"/>
              </a:spcBef>
              <a:spcAft>
                <a:spcPts val="0"/>
              </a:spcAft>
              <a:buClr>
                <a:srgbClr val="2C3E50"/>
              </a:buClr>
              <a:buSzPts val="1550"/>
              <a:buAutoNum type="arabicPeriod"/>
            </a:pPr>
            <a:r>
              <a:rPr b="1" lang="en-US" sz="1500">
                <a:solidFill>
                  <a:srgbClr val="292929"/>
                </a:solidFill>
                <a:highlight>
                  <a:schemeClr val="lt1"/>
                </a:highlight>
                <a:latin typeface="Georgia"/>
                <a:ea typeface="Georgia"/>
                <a:cs typeface="Georgia"/>
                <a:sym typeface="Georgia"/>
              </a:rPr>
              <a:t>Show the number of movies each actor acted in.</a:t>
            </a:r>
            <a:endParaRPr sz="1550">
              <a:solidFill>
                <a:srgbClr val="2C3E50"/>
              </a:solidFill>
              <a:highlight>
                <a:srgbClr val="FFFFFF"/>
              </a:highlight>
              <a:latin typeface="Arial"/>
              <a:ea typeface="Arial"/>
              <a:cs typeface="Arial"/>
              <a:sym typeface="Arial"/>
            </a:endParaRPr>
          </a:p>
          <a:p>
            <a:pPr indent="-327025" lvl="0" marL="457200" rtl="0" algn="l">
              <a:spcBef>
                <a:spcPts val="750"/>
              </a:spcBef>
              <a:spcAft>
                <a:spcPts val="0"/>
              </a:spcAft>
              <a:buClr>
                <a:srgbClr val="2C3E50"/>
              </a:buClr>
              <a:buSzPts val="1550"/>
              <a:buAutoNum type="arabicPeriod"/>
            </a:pPr>
            <a:r>
              <a:rPr b="1" lang="en-US" sz="1500">
                <a:solidFill>
                  <a:srgbClr val="292929"/>
                </a:solidFill>
                <a:highlight>
                  <a:schemeClr val="lt1"/>
                </a:highlight>
                <a:latin typeface="Georgia"/>
                <a:ea typeface="Georgia"/>
                <a:cs typeface="Georgia"/>
                <a:sym typeface="Georgia"/>
              </a:rPr>
              <a:t>Display the names of the actors that acted in more than 20 movies.</a:t>
            </a:r>
            <a:endParaRPr sz="1550">
              <a:solidFill>
                <a:srgbClr val="2C3E50"/>
              </a:solidFill>
              <a:highlight>
                <a:srgbClr val="FFFFFF"/>
              </a:highlight>
              <a:latin typeface="Arial"/>
              <a:ea typeface="Arial"/>
              <a:cs typeface="Arial"/>
              <a:sym typeface="Arial"/>
            </a:endParaRPr>
          </a:p>
          <a:p>
            <a:pPr indent="-327025" lvl="0" marL="457200" rtl="0" algn="l">
              <a:spcBef>
                <a:spcPts val="750"/>
              </a:spcBef>
              <a:spcAft>
                <a:spcPts val="0"/>
              </a:spcAft>
              <a:buClr>
                <a:srgbClr val="2C3E50"/>
              </a:buClr>
              <a:buSzPts val="1550"/>
              <a:buAutoNum type="arabicPeriod"/>
            </a:pPr>
            <a:r>
              <a:rPr b="1" lang="en-US" sz="1500">
                <a:solidFill>
                  <a:srgbClr val="292929"/>
                </a:solidFill>
                <a:highlight>
                  <a:schemeClr val="lt1"/>
                </a:highlight>
                <a:latin typeface="Georgia"/>
                <a:ea typeface="Georgia"/>
                <a:cs typeface="Georgia"/>
                <a:sym typeface="Georgia"/>
              </a:rPr>
              <a:t> For each store, display the number of customers that are members of that store.</a:t>
            </a:r>
            <a:endParaRPr b="1" sz="1500">
              <a:solidFill>
                <a:srgbClr val="292929"/>
              </a:solidFill>
              <a:highlight>
                <a:schemeClr val="lt1"/>
              </a:highlight>
              <a:latin typeface="Georgia"/>
              <a:ea typeface="Georgia"/>
              <a:cs typeface="Georgia"/>
              <a:sym typeface="Georgia"/>
            </a:endParaRPr>
          </a:p>
          <a:p>
            <a:pPr indent="-323850" lvl="0" marL="457200" rtl="0" algn="l">
              <a:spcBef>
                <a:spcPts val="750"/>
              </a:spcBef>
              <a:spcAft>
                <a:spcPts val="0"/>
              </a:spcAft>
              <a:buClr>
                <a:srgbClr val="292929"/>
              </a:buClr>
              <a:buSzPts val="1500"/>
              <a:buFont typeface="Georgia"/>
              <a:buAutoNum type="arabicPeriod"/>
            </a:pPr>
            <a:r>
              <a:rPr b="1" lang="en-US" sz="1500">
                <a:solidFill>
                  <a:srgbClr val="292929"/>
                </a:solidFill>
                <a:highlight>
                  <a:schemeClr val="lt1"/>
                </a:highlight>
                <a:latin typeface="Georgia"/>
                <a:ea typeface="Georgia"/>
                <a:cs typeface="Georgia"/>
                <a:sym typeface="Georgia"/>
              </a:rPr>
              <a:t>What is the highest total_payment done.</a:t>
            </a:r>
            <a:endParaRPr b="1" sz="1500">
              <a:solidFill>
                <a:srgbClr val="292929"/>
              </a:solidFill>
              <a:highlight>
                <a:schemeClr val="lt1"/>
              </a:highlight>
              <a:latin typeface="Georgia"/>
              <a:ea typeface="Georgia"/>
              <a:cs typeface="Georgia"/>
              <a:sym typeface="Georgia"/>
            </a:endParaRPr>
          </a:p>
          <a:p>
            <a:pPr indent="-323850" lvl="0" marL="457200" rtl="0" algn="l">
              <a:spcBef>
                <a:spcPts val="750"/>
              </a:spcBef>
              <a:spcAft>
                <a:spcPts val="0"/>
              </a:spcAft>
              <a:buClr>
                <a:srgbClr val="292929"/>
              </a:buClr>
              <a:buSzPts val="1500"/>
              <a:buFont typeface="Georgia"/>
              <a:buAutoNum type="arabicPeriod"/>
            </a:pPr>
            <a:r>
              <a:rPr b="1" lang="en-US" sz="1500">
                <a:solidFill>
                  <a:srgbClr val="292929"/>
                </a:solidFill>
                <a:highlight>
                  <a:schemeClr val="lt1"/>
                </a:highlight>
                <a:latin typeface="Georgia"/>
                <a:ea typeface="Georgia"/>
                <a:cs typeface="Georgia"/>
                <a:sym typeface="Georgia"/>
              </a:rPr>
              <a:t>What is the name of the customer who made the highest total payments.</a:t>
            </a:r>
            <a:endParaRPr b="1" sz="1500">
              <a:solidFill>
                <a:srgbClr val="292929"/>
              </a:solidFill>
              <a:highlight>
                <a:schemeClr val="lt1"/>
              </a:highlight>
              <a:latin typeface="Georgia"/>
              <a:ea typeface="Georgia"/>
              <a:cs typeface="Georgia"/>
              <a:sym typeface="Georgia"/>
            </a:endParaRPr>
          </a:p>
          <a:p>
            <a:pPr indent="-323850" lvl="0" marL="457200" rtl="0" algn="l">
              <a:spcBef>
                <a:spcPts val="750"/>
              </a:spcBef>
              <a:spcAft>
                <a:spcPts val="0"/>
              </a:spcAft>
              <a:buClr>
                <a:srgbClr val="292929"/>
              </a:buClr>
              <a:buSzPts val="1500"/>
              <a:buFont typeface="Georgia"/>
              <a:buAutoNum type="arabicPeriod"/>
            </a:pPr>
            <a:r>
              <a:rPr b="1" lang="en-US" sz="1500">
                <a:solidFill>
                  <a:srgbClr val="292929"/>
                </a:solidFill>
                <a:highlight>
                  <a:schemeClr val="lt1"/>
                </a:highlight>
                <a:latin typeface="Georgia"/>
                <a:ea typeface="Georgia"/>
                <a:cs typeface="Georgia"/>
                <a:sym typeface="Georgia"/>
              </a:rPr>
              <a:t>Display each movie and the number of times it got rented.</a:t>
            </a:r>
            <a:endParaRPr b="1" sz="1500">
              <a:solidFill>
                <a:srgbClr val="292929"/>
              </a:solidFill>
              <a:highlight>
                <a:schemeClr val="lt1"/>
              </a:highlight>
              <a:latin typeface="Georgia"/>
              <a:ea typeface="Georgia"/>
              <a:cs typeface="Georgia"/>
              <a:sym typeface="Georgia"/>
            </a:endParaRPr>
          </a:p>
          <a:p>
            <a:pPr indent="-323850" lvl="0" marL="457200" rtl="0" algn="l">
              <a:spcBef>
                <a:spcPts val="750"/>
              </a:spcBef>
              <a:spcAft>
                <a:spcPts val="0"/>
              </a:spcAft>
              <a:buClr>
                <a:srgbClr val="292929"/>
              </a:buClr>
              <a:buSzPts val="1500"/>
              <a:buFont typeface="Georgia"/>
              <a:buAutoNum type="arabicPeriod"/>
            </a:pPr>
            <a:r>
              <a:rPr b="1" lang="en-US" sz="1500">
                <a:solidFill>
                  <a:srgbClr val="292929"/>
                </a:solidFill>
                <a:highlight>
                  <a:schemeClr val="lt1"/>
                </a:highlight>
                <a:latin typeface="Georgia"/>
                <a:ea typeface="Georgia"/>
                <a:cs typeface="Georgia"/>
                <a:sym typeface="Georgia"/>
              </a:rPr>
              <a:t>How many actors have 8 letters only in their first_names.</a:t>
            </a:r>
            <a:endParaRPr b="1" sz="1500">
              <a:solidFill>
                <a:srgbClr val="292929"/>
              </a:solidFill>
              <a:highlight>
                <a:schemeClr val="lt1"/>
              </a:highlight>
              <a:latin typeface="Georgia"/>
              <a:ea typeface="Georgia"/>
              <a:cs typeface="Georgia"/>
              <a:sym typeface="Georgia"/>
            </a:endParaRPr>
          </a:p>
          <a:p>
            <a:pPr indent="-323850" lvl="0" marL="457200" rtl="0" algn="l">
              <a:spcBef>
                <a:spcPts val="750"/>
              </a:spcBef>
              <a:spcAft>
                <a:spcPts val="0"/>
              </a:spcAft>
              <a:buClr>
                <a:srgbClr val="292929"/>
              </a:buClr>
              <a:buSzPts val="1500"/>
              <a:buFont typeface="Georgia"/>
              <a:buAutoNum type="arabicPeriod"/>
            </a:pPr>
            <a:r>
              <a:rPr b="1" lang="en-US" sz="1500">
                <a:solidFill>
                  <a:srgbClr val="292929"/>
                </a:solidFill>
                <a:highlight>
                  <a:schemeClr val="lt1"/>
                </a:highlight>
                <a:latin typeface="Georgia"/>
                <a:ea typeface="Georgia"/>
                <a:cs typeface="Georgia"/>
                <a:sym typeface="Georgia"/>
              </a:rPr>
              <a:t>Display the movies offered for rent in store_id 1 and not offered in store_id 2.</a:t>
            </a:r>
            <a:endParaRPr b="1" sz="1500">
              <a:solidFill>
                <a:srgbClr val="292929"/>
              </a:solidFill>
              <a:highlight>
                <a:schemeClr val="lt1"/>
              </a:highlight>
              <a:latin typeface="Georgia"/>
              <a:ea typeface="Georgia"/>
              <a:cs typeface="Georgia"/>
              <a:sym typeface="Georgia"/>
            </a:endParaRPr>
          </a:p>
          <a:p>
            <a:pPr indent="-323850" lvl="0" marL="457200" rtl="0" algn="l">
              <a:spcBef>
                <a:spcPts val="750"/>
              </a:spcBef>
              <a:spcAft>
                <a:spcPts val="0"/>
              </a:spcAft>
              <a:buClr>
                <a:srgbClr val="292929"/>
              </a:buClr>
              <a:buSzPts val="1500"/>
              <a:buFont typeface="Georgia"/>
              <a:buAutoNum type="arabicPeriod"/>
            </a:pPr>
            <a:r>
              <a:rPr b="1" lang="en-US" sz="1500">
                <a:solidFill>
                  <a:srgbClr val="292929"/>
                </a:solidFill>
                <a:highlight>
                  <a:schemeClr val="lt1"/>
                </a:highlight>
                <a:latin typeface="Georgia"/>
                <a:ea typeface="Georgia"/>
                <a:cs typeface="Georgia"/>
                <a:sym typeface="Georgia"/>
              </a:rPr>
              <a:t>Display the movie title for the most rented movie in the store with store_id 1.</a:t>
            </a:r>
            <a:endParaRPr b="1" sz="1500">
              <a:solidFill>
                <a:srgbClr val="292929"/>
              </a:solidFill>
              <a:highlight>
                <a:schemeClr val="lt1"/>
              </a:highlight>
              <a:latin typeface="Georgia"/>
              <a:ea typeface="Georgia"/>
              <a:cs typeface="Georgia"/>
              <a:sym typeface="Georgia"/>
            </a:endParaRPr>
          </a:p>
          <a:p>
            <a:pPr indent="0" lvl="0" marL="457200" rtl="0" algn="l">
              <a:lnSpc>
                <a:spcPct val="115000"/>
              </a:lnSpc>
              <a:spcBef>
                <a:spcPts val="0"/>
              </a:spcBef>
              <a:spcAft>
                <a:spcPts val="0"/>
              </a:spcAft>
              <a:buNone/>
            </a:pPr>
            <a:r>
              <a:t/>
            </a:r>
            <a:endParaRPr sz="1550">
              <a:solidFill>
                <a:srgbClr val="2C3E50"/>
              </a:solidFill>
              <a:highlight>
                <a:srgbClr val="FFFFFF"/>
              </a:highlight>
              <a:latin typeface="Arial"/>
              <a:ea typeface="Arial"/>
              <a:cs typeface="Arial"/>
              <a:sym typeface="Arial"/>
            </a:endParaRPr>
          </a:p>
          <a:p>
            <a:pPr indent="0" lvl="0" marL="0" rtl="0" algn="l">
              <a:lnSpc>
                <a:spcPct val="115000"/>
              </a:lnSpc>
              <a:spcBef>
                <a:spcPts val="800"/>
              </a:spcBef>
              <a:spcAft>
                <a:spcPts val="0"/>
              </a:spcAft>
              <a:buNone/>
            </a:pPr>
            <a:r>
              <a:t/>
            </a:r>
            <a:endParaRPr sz="1550">
              <a:solidFill>
                <a:srgbClr val="2C3E50"/>
              </a:solidFill>
              <a:highlight>
                <a:srgbClr val="FFFFFF"/>
              </a:highlight>
              <a:latin typeface="Arial"/>
              <a:ea typeface="Arial"/>
              <a:cs typeface="Arial"/>
              <a:sym typeface="Arial"/>
            </a:endParaRPr>
          </a:p>
          <a:p>
            <a:pPr indent="0" lvl="0" marL="0" rtl="0" algn="l">
              <a:spcBef>
                <a:spcPts val="800"/>
              </a:spcBef>
              <a:spcAft>
                <a:spcPts val="0"/>
              </a:spcAft>
              <a:buNone/>
            </a:pPr>
            <a:r>
              <a:t/>
            </a:r>
            <a:endParaRPr b="1" sz="1500">
              <a:solidFill>
                <a:srgbClr val="292929"/>
              </a:solidFill>
              <a:highlight>
                <a:srgbClr val="FFFFFF"/>
              </a:highlight>
              <a:latin typeface="Georgia"/>
              <a:ea typeface="Georgia"/>
              <a:cs typeface="Georgia"/>
              <a:sym typeface="Georgia"/>
            </a:endParaRPr>
          </a:p>
          <a:p>
            <a:pPr indent="0" lvl="0" marL="0" rtl="0" algn="l">
              <a:spcBef>
                <a:spcPts val="750"/>
              </a:spcBef>
              <a:spcAft>
                <a:spcPts val="0"/>
              </a:spcAft>
              <a:buNone/>
            </a:pPr>
            <a:r>
              <a:t/>
            </a:r>
            <a:endParaRPr b="1" sz="1500">
              <a:solidFill>
                <a:srgbClr val="292929"/>
              </a:solidFill>
              <a:highlight>
                <a:srgbClr val="FFFFFF"/>
              </a:highlight>
              <a:latin typeface="Georgia"/>
              <a:ea typeface="Georgia"/>
              <a:cs typeface="Georgia"/>
              <a:sym typeface="Georgia"/>
            </a:endParaRPr>
          </a:p>
          <a:p>
            <a:pPr indent="0" lvl="0" marL="0" rtl="0" algn="l">
              <a:spcBef>
                <a:spcPts val="750"/>
              </a:spcBef>
              <a:spcAft>
                <a:spcPts val="0"/>
              </a:spcAft>
              <a:buNone/>
            </a:pPr>
            <a:r>
              <a:t/>
            </a:r>
            <a:endParaRPr b="1" sz="1500">
              <a:solidFill>
                <a:srgbClr val="292929"/>
              </a:solidFill>
              <a:highlight>
                <a:srgbClr val="FFFFFF"/>
              </a:highlight>
              <a:latin typeface="Georgia"/>
              <a:ea typeface="Georgia"/>
              <a:cs typeface="Georgia"/>
              <a:sym typeface="Georgia"/>
            </a:endParaRPr>
          </a:p>
          <a:p>
            <a:pPr indent="0" lvl="0" marL="0" rtl="0" algn="l">
              <a:spcBef>
                <a:spcPts val="750"/>
              </a:spcBef>
              <a:spcAft>
                <a:spcPts val="0"/>
              </a:spcAft>
              <a:buNone/>
            </a:pPr>
            <a:r>
              <a:t/>
            </a:r>
            <a:endParaRPr b="1" sz="1500">
              <a:solidFill>
                <a:srgbClr val="292929"/>
              </a:solidFill>
              <a:highlight>
                <a:srgbClr val="FFFFFF"/>
              </a:highlight>
              <a:latin typeface="Georgia"/>
              <a:ea typeface="Georgia"/>
              <a:cs typeface="Georgia"/>
              <a:sym typeface="Georgia"/>
            </a:endParaRPr>
          </a:p>
        </p:txBody>
      </p:sp>
      <p:sp>
        <p:nvSpPr>
          <p:cNvPr id="344" name="Google Shape;344;g15b3acefcd6_3_27"/>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pic>
        <p:nvPicPr>
          <p:cNvPr id="345" name="Google Shape;345;g15b3acefcd6_3_27"/>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9"/>
          <p:cNvSpPr txBox="1"/>
          <p:nvPr>
            <p:ph type="title"/>
          </p:nvPr>
        </p:nvSpPr>
        <p:spPr>
          <a:xfrm>
            <a:off x="628650" y="943926"/>
            <a:ext cx="7886700" cy="544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A3776"/>
              </a:buClr>
              <a:buSzPts val="1600"/>
              <a:buFont typeface="Tahoma"/>
              <a:buNone/>
            </a:pPr>
            <a:r>
              <a:rPr b="1" lang="en-US" sz="1600">
                <a:solidFill>
                  <a:srgbClr val="CA3776"/>
                </a:solidFill>
              </a:rPr>
              <a:t>Why Use a Join?</a:t>
            </a:r>
            <a:endParaRPr/>
          </a:p>
        </p:txBody>
      </p:sp>
      <p:sp>
        <p:nvSpPr>
          <p:cNvPr id="351" name="Google Shape;351;p29"/>
          <p:cNvSpPr txBox="1"/>
          <p:nvPr>
            <p:ph idx="1" type="body"/>
          </p:nvPr>
        </p:nvSpPr>
        <p:spPr>
          <a:xfrm>
            <a:off x="628650" y="1619250"/>
            <a:ext cx="7886700" cy="5095500"/>
          </a:xfrm>
          <a:prstGeom prst="rect">
            <a:avLst/>
          </a:prstGeom>
          <a:noFill/>
          <a:ln>
            <a:noFill/>
          </a:ln>
        </p:spPr>
        <p:txBody>
          <a:bodyPr anchorCtr="0" anchor="t" bIns="45700" lIns="91425" spcFirstLastPara="1" rIns="91425" wrap="square" tIns="45700">
            <a:normAutofit/>
          </a:bodyPr>
          <a:lstStyle/>
          <a:p>
            <a:pPr indent="-171450" lvl="0" marL="171450" rtl="0" algn="l">
              <a:lnSpc>
                <a:spcPct val="150000"/>
              </a:lnSpc>
              <a:spcBef>
                <a:spcPts val="0"/>
              </a:spcBef>
              <a:spcAft>
                <a:spcPts val="0"/>
              </a:spcAft>
              <a:buClr>
                <a:schemeClr val="dk1"/>
              </a:buClr>
              <a:buSzPts val="1200"/>
              <a:buChar char="•"/>
            </a:pPr>
            <a:r>
              <a:rPr lang="en-US"/>
              <a:t>The SQL JOIN clause is used whenever we have to select data from 2 or more tables.</a:t>
            </a:r>
            <a:endParaRPr/>
          </a:p>
          <a:p>
            <a:pPr indent="-171450" lvl="0" marL="171450" rtl="0" algn="l">
              <a:lnSpc>
                <a:spcPct val="150000"/>
              </a:lnSpc>
              <a:spcBef>
                <a:spcPts val="750"/>
              </a:spcBef>
              <a:spcAft>
                <a:spcPts val="0"/>
              </a:spcAft>
              <a:buClr>
                <a:schemeClr val="dk1"/>
              </a:buClr>
              <a:buSzPts val="1200"/>
              <a:buChar char="•"/>
            </a:pPr>
            <a:r>
              <a:rPr lang="en-US"/>
              <a:t> Join clause used to combine rows from two or more tables based on a related column between them.</a:t>
            </a:r>
            <a:endParaRPr/>
          </a:p>
          <a:p>
            <a:pPr indent="-171450" lvl="0" marL="171450" rtl="0" algn="l">
              <a:lnSpc>
                <a:spcPct val="90000"/>
              </a:lnSpc>
              <a:spcBef>
                <a:spcPts val="750"/>
              </a:spcBef>
              <a:spcAft>
                <a:spcPts val="0"/>
              </a:spcAft>
              <a:buClr>
                <a:schemeClr val="dk1"/>
              </a:buClr>
              <a:buSzPts val="1200"/>
              <a:buNone/>
            </a:pPr>
            <a:r>
              <a:t/>
            </a:r>
            <a:endParaRPr/>
          </a:p>
        </p:txBody>
      </p:sp>
      <p:pic>
        <p:nvPicPr>
          <p:cNvPr id="352" name="Google Shape;352;p29"/>
          <p:cNvPicPr preferRelativeResize="0"/>
          <p:nvPr/>
        </p:nvPicPr>
        <p:blipFill rotWithShape="1">
          <a:blip r:embed="rId3">
            <a:alphaModFix/>
          </a:blip>
          <a:srcRect b="0" l="0" r="0" t="0"/>
          <a:stretch/>
        </p:blipFill>
        <p:spPr>
          <a:xfrm>
            <a:off x="997175" y="2552524"/>
            <a:ext cx="7149652" cy="4006126"/>
          </a:xfrm>
          <a:prstGeom prst="rect">
            <a:avLst/>
          </a:prstGeom>
          <a:noFill/>
          <a:ln cap="flat" cmpd="sng" w="28575">
            <a:solidFill>
              <a:srgbClr val="CA3776"/>
            </a:solidFill>
            <a:prstDash val="solid"/>
            <a:miter lim="800000"/>
            <a:headEnd len="sm" w="sm" type="none"/>
            <a:tailEnd len="sm" w="sm" type="none"/>
          </a:ln>
        </p:spPr>
      </p:pic>
      <p:sp>
        <p:nvSpPr>
          <p:cNvPr id="353" name="Google Shape;353;p29"/>
          <p:cNvSpPr txBox="1"/>
          <p:nvPr/>
        </p:nvSpPr>
        <p:spPr>
          <a:xfrm>
            <a:off x="2122525" y="295500"/>
            <a:ext cx="5016600" cy="477000"/>
          </a:xfrm>
          <a:prstGeom prst="rect">
            <a:avLst/>
          </a:prstGeom>
          <a:noFill/>
          <a:ln>
            <a:noFill/>
          </a:ln>
        </p:spPr>
        <p:txBody>
          <a:bodyPr anchorCtr="0" anchor="t" bIns="91425" lIns="91425" spcFirstLastPara="1" rIns="91425" wrap="square" tIns="91425">
            <a:spAutoFit/>
          </a:bodyPr>
          <a:lstStyle/>
          <a:p>
            <a:pPr indent="0" lvl="0" marL="0" rtl="0" algn="ctr">
              <a:lnSpc>
                <a:spcPct val="107000"/>
              </a:lnSpc>
              <a:spcBef>
                <a:spcPts val="600"/>
              </a:spcBef>
              <a:spcAft>
                <a:spcPts val="0"/>
              </a:spcAft>
              <a:buNone/>
            </a:pPr>
            <a:r>
              <a:rPr b="1" lang="en-US" sz="1900">
                <a:solidFill>
                  <a:srgbClr val="980000"/>
                </a:solidFill>
                <a:latin typeface="Tahoma"/>
                <a:ea typeface="Tahoma"/>
                <a:cs typeface="Tahoma"/>
                <a:sym typeface="Tahoma"/>
              </a:rPr>
              <a:t>Chapter 4: SQL Joins and </a:t>
            </a:r>
            <a:r>
              <a:rPr b="1" lang="en-US" sz="1900">
                <a:solidFill>
                  <a:srgbClr val="980000"/>
                </a:solidFill>
                <a:latin typeface="Tahoma"/>
                <a:ea typeface="Tahoma"/>
                <a:cs typeface="Tahoma"/>
                <a:sym typeface="Tahoma"/>
              </a:rPr>
              <a:t>Sub </a:t>
            </a:r>
            <a:r>
              <a:rPr b="1" lang="en-US" sz="1900">
                <a:solidFill>
                  <a:srgbClr val="980000"/>
                </a:solidFill>
                <a:latin typeface="Tahoma"/>
                <a:ea typeface="Tahoma"/>
                <a:cs typeface="Tahoma"/>
                <a:sym typeface="Tahoma"/>
              </a:rPr>
              <a:t>Queries </a:t>
            </a:r>
            <a:endParaRPr sz="1700">
              <a:solidFill>
                <a:srgbClr val="980000"/>
              </a:solidFill>
            </a:endParaRPr>
          </a:p>
        </p:txBody>
      </p:sp>
      <p:pic>
        <p:nvPicPr>
          <p:cNvPr id="354" name="Google Shape;354;p29"/>
          <p:cNvPicPr preferRelativeResize="0"/>
          <p:nvPr/>
        </p:nvPicPr>
        <p:blipFill>
          <a:blip r:embed="rId4">
            <a:alphaModFix/>
          </a:blip>
          <a:stretch>
            <a:fillRect/>
          </a:stretch>
        </p:blipFill>
        <p:spPr>
          <a:xfrm>
            <a:off x="0" y="0"/>
            <a:ext cx="452450" cy="8418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0"/>
          <p:cNvSpPr txBox="1"/>
          <p:nvPr>
            <p:ph type="title"/>
          </p:nvPr>
        </p:nvSpPr>
        <p:spPr>
          <a:xfrm>
            <a:off x="628650" y="136526"/>
            <a:ext cx="7886700" cy="5445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A3776"/>
              </a:buClr>
              <a:buSzPts val="1600"/>
              <a:buFont typeface="Tahoma"/>
              <a:buNone/>
            </a:pPr>
            <a:r>
              <a:rPr b="1" lang="en-US" sz="1600">
                <a:solidFill>
                  <a:srgbClr val="CA3776"/>
                </a:solidFill>
              </a:rPr>
              <a:t>Primary Key</a:t>
            </a:r>
            <a:endParaRPr/>
          </a:p>
        </p:txBody>
      </p:sp>
      <p:sp>
        <p:nvSpPr>
          <p:cNvPr id="360" name="Google Shape;360;p30"/>
          <p:cNvSpPr txBox="1"/>
          <p:nvPr>
            <p:ph idx="1" type="body"/>
          </p:nvPr>
        </p:nvSpPr>
        <p:spPr>
          <a:xfrm>
            <a:off x="640842" y="609600"/>
            <a:ext cx="8362950" cy="5285285"/>
          </a:xfrm>
          <a:prstGeom prst="rect">
            <a:avLst/>
          </a:prstGeom>
          <a:noFill/>
          <a:ln>
            <a:noFill/>
          </a:ln>
        </p:spPr>
        <p:txBody>
          <a:bodyPr anchorCtr="0" anchor="t" bIns="45700" lIns="91425" spcFirstLastPara="1" rIns="91425" wrap="square" tIns="45700">
            <a:noAutofit/>
          </a:bodyPr>
          <a:lstStyle/>
          <a:p>
            <a:pPr indent="-171450" lvl="0" marL="171450" rtl="0" algn="l">
              <a:lnSpc>
                <a:spcPct val="150000"/>
              </a:lnSpc>
              <a:spcBef>
                <a:spcPts val="0"/>
              </a:spcBef>
              <a:spcAft>
                <a:spcPts val="0"/>
              </a:spcAft>
              <a:buClr>
                <a:schemeClr val="dk1"/>
              </a:buClr>
              <a:buSzPts val="1200"/>
              <a:buChar char="•"/>
            </a:pPr>
            <a:r>
              <a:rPr lang="en-US"/>
              <a:t>A primary key is a column or a group of columns in a table that uniquely identifies the rows in that table. </a:t>
            </a:r>
            <a:endParaRPr/>
          </a:p>
          <a:p>
            <a:pPr indent="-171450" lvl="0" marL="171450" rtl="0" algn="l">
              <a:lnSpc>
                <a:spcPct val="150000"/>
              </a:lnSpc>
              <a:spcBef>
                <a:spcPts val="750"/>
              </a:spcBef>
              <a:spcAft>
                <a:spcPts val="0"/>
              </a:spcAft>
              <a:buClr>
                <a:schemeClr val="dk1"/>
              </a:buClr>
              <a:buSzPts val="1200"/>
              <a:buChar char="•"/>
            </a:pPr>
            <a:r>
              <a:rPr lang="en-US"/>
              <a:t>Primary keys must contain UNIQUE values, and cannot contain NULL values.</a:t>
            </a:r>
            <a:endParaRPr/>
          </a:p>
          <a:p>
            <a:pPr indent="-171450" lvl="0" marL="171450" rtl="0" algn="l">
              <a:lnSpc>
                <a:spcPct val="150000"/>
              </a:lnSpc>
              <a:spcBef>
                <a:spcPts val="750"/>
              </a:spcBef>
              <a:spcAft>
                <a:spcPts val="0"/>
              </a:spcAft>
              <a:buClr>
                <a:schemeClr val="dk1"/>
              </a:buClr>
              <a:buSzPts val="1200"/>
              <a:buChar char="•"/>
            </a:pPr>
            <a:r>
              <a:rPr lang="en-US"/>
              <a:t>A table can have only ONE primary key; and in the table, this primary key can consist of single or multiple columns (fields).</a:t>
            </a:r>
            <a:endParaRPr/>
          </a:p>
          <a:p>
            <a:pPr indent="0" lvl="0" marL="0" rtl="0" algn="l">
              <a:lnSpc>
                <a:spcPct val="150000"/>
              </a:lnSpc>
              <a:spcBef>
                <a:spcPts val="750"/>
              </a:spcBef>
              <a:spcAft>
                <a:spcPts val="0"/>
              </a:spcAft>
              <a:buClr>
                <a:srgbClr val="CA3776"/>
              </a:buClr>
              <a:buSzPts val="1200"/>
              <a:buNone/>
            </a:pPr>
            <a:r>
              <a:rPr b="1" lang="en-US">
                <a:solidFill>
                  <a:srgbClr val="CA3776"/>
                </a:solidFill>
              </a:rPr>
              <a:t>PRIMARY KEY on CREATE TABLE:</a:t>
            </a:r>
            <a:endParaRPr/>
          </a:p>
          <a:p>
            <a:pPr indent="-171450" lvl="0" marL="171450" rtl="0" algn="l">
              <a:lnSpc>
                <a:spcPct val="150000"/>
              </a:lnSpc>
              <a:spcBef>
                <a:spcPts val="750"/>
              </a:spcBef>
              <a:spcAft>
                <a:spcPts val="0"/>
              </a:spcAft>
              <a:buClr>
                <a:schemeClr val="dk1"/>
              </a:buClr>
              <a:buSzPts val="1200"/>
              <a:buNone/>
            </a:pPr>
            <a:r>
              <a:rPr b="1" lang="en-US"/>
              <a:t>For single column:</a:t>
            </a:r>
            <a:endParaRPr/>
          </a:p>
          <a:p>
            <a:pPr indent="-171450" lvl="1" marL="514350" rtl="0" algn="l">
              <a:lnSpc>
                <a:spcPct val="100000"/>
              </a:lnSpc>
              <a:spcBef>
                <a:spcPts val="375"/>
              </a:spcBef>
              <a:spcAft>
                <a:spcPts val="0"/>
              </a:spcAft>
              <a:buClr>
                <a:schemeClr val="dk1"/>
              </a:buClr>
              <a:buSzPts val="1200"/>
              <a:buNone/>
            </a:pPr>
            <a:r>
              <a:rPr lang="en-US"/>
              <a:t>CREATE TABLE Persons (</a:t>
            </a:r>
            <a:endParaRPr/>
          </a:p>
          <a:p>
            <a:pPr indent="-171450" lvl="1" marL="514350" rtl="0" algn="l">
              <a:lnSpc>
                <a:spcPct val="100000"/>
              </a:lnSpc>
              <a:spcBef>
                <a:spcPts val="375"/>
              </a:spcBef>
              <a:spcAft>
                <a:spcPts val="0"/>
              </a:spcAft>
              <a:buClr>
                <a:schemeClr val="dk1"/>
              </a:buClr>
              <a:buSzPts val="1200"/>
              <a:buNone/>
            </a:pPr>
            <a:r>
              <a:rPr lang="en-US"/>
              <a:t>    ID int NOT NULL PRIMARY KEY,</a:t>
            </a:r>
            <a:endParaRPr/>
          </a:p>
          <a:p>
            <a:pPr indent="-171450" lvl="1" marL="514350" rtl="0" algn="l">
              <a:lnSpc>
                <a:spcPct val="100000"/>
              </a:lnSpc>
              <a:spcBef>
                <a:spcPts val="375"/>
              </a:spcBef>
              <a:spcAft>
                <a:spcPts val="0"/>
              </a:spcAft>
              <a:buClr>
                <a:schemeClr val="dk1"/>
              </a:buClr>
              <a:buSzPts val="1200"/>
              <a:buNone/>
            </a:pPr>
            <a:r>
              <a:rPr lang="en-US"/>
              <a:t>    LastName varchar(255) NOT NULL,</a:t>
            </a:r>
            <a:endParaRPr/>
          </a:p>
          <a:p>
            <a:pPr indent="-171450" lvl="1" marL="514350" rtl="0" algn="l">
              <a:lnSpc>
                <a:spcPct val="100000"/>
              </a:lnSpc>
              <a:spcBef>
                <a:spcPts val="375"/>
              </a:spcBef>
              <a:spcAft>
                <a:spcPts val="0"/>
              </a:spcAft>
              <a:buClr>
                <a:schemeClr val="dk1"/>
              </a:buClr>
              <a:buSzPts val="1200"/>
              <a:buNone/>
            </a:pPr>
            <a:r>
              <a:rPr lang="en-US"/>
              <a:t>    FirstName varchar(255),</a:t>
            </a:r>
            <a:endParaRPr/>
          </a:p>
          <a:p>
            <a:pPr indent="-171450" lvl="1" marL="514350" rtl="0" algn="l">
              <a:lnSpc>
                <a:spcPct val="100000"/>
              </a:lnSpc>
              <a:spcBef>
                <a:spcPts val="375"/>
              </a:spcBef>
              <a:spcAft>
                <a:spcPts val="0"/>
              </a:spcAft>
              <a:buClr>
                <a:schemeClr val="dk1"/>
              </a:buClr>
              <a:buSzPts val="1200"/>
              <a:buNone/>
            </a:pPr>
            <a:r>
              <a:rPr lang="en-US"/>
              <a:t>    Age int</a:t>
            </a:r>
            <a:endParaRPr/>
          </a:p>
          <a:p>
            <a:pPr indent="-171450" lvl="1" marL="514350" rtl="0" algn="l">
              <a:lnSpc>
                <a:spcPct val="100000"/>
              </a:lnSpc>
              <a:spcBef>
                <a:spcPts val="375"/>
              </a:spcBef>
              <a:spcAft>
                <a:spcPts val="0"/>
              </a:spcAft>
              <a:buClr>
                <a:schemeClr val="dk1"/>
              </a:buClr>
              <a:buSzPts val="1200"/>
              <a:buNone/>
            </a:pPr>
            <a:r>
              <a:rPr lang="en-US"/>
              <a:t>); </a:t>
            </a:r>
            <a:endParaRPr/>
          </a:p>
          <a:p>
            <a:pPr indent="-171450" lvl="0" marL="171450" rtl="0" algn="l">
              <a:lnSpc>
                <a:spcPct val="150000"/>
              </a:lnSpc>
              <a:spcBef>
                <a:spcPts val="750"/>
              </a:spcBef>
              <a:spcAft>
                <a:spcPts val="0"/>
              </a:spcAft>
              <a:buClr>
                <a:schemeClr val="dk1"/>
              </a:buClr>
              <a:buSzPts val="1200"/>
              <a:buNone/>
            </a:pPr>
            <a:r>
              <a:rPr b="1" lang="en-US"/>
              <a:t>For multiple columns:</a:t>
            </a:r>
            <a:endParaRPr/>
          </a:p>
          <a:p>
            <a:pPr indent="-171450" lvl="1" marL="514350" rtl="0" algn="l">
              <a:lnSpc>
                <a:spcPct val="100000"/>
              </a:lnSpc>
              <a:spcBef>
                <a:spcPts val="375"/>
              </a:spcBef>
              <a:spcAft>
                <a:spcPts val="0"/>
              </a:spcAft>
              <a:buClr>
                <a:schemeClr val="dk1"/>
              </a:buClr>
              <a:buSzPts val="1200"/>
              <a:buNone/>
            </a:pPr>
            <a:r>
              <a:rPr lang="en-US"/>
              <a:t>CREATE TABLE Persons (</a:t>
            </a:r>
            <a:endParaRPr/>
          </a:p>
          <a:p>
            <a:pPr indent="-171450" lvl="1" marL="514350" rtl="0" algn="l">
              <a:lnSpc>
                <a:spcPct val="100000"/>
              </a:lnSpc>
              <a:spcBef>
                <a:spcPts val="375"/>
              </a:spcBef>
              <a:spcAft>
                <a:spcPts val="0"/>
              </a:spcAft>
              <a:buClr>
                <a:schemeClr val="dk1"/>
              </a:buClr>
              <a:buSzPts val="1200"/>
              <a:buNone/>
            </a:pPr>
            <a:r>
              <a:rPr lang="en-US"/>
              <a:t>    ID int NOT NULL,</a:t>
            </a:r>
            <a:endParaRPr/>
          </a:p>
          <a:p>
            <a:pPr indent="-171450" lvl="1" marL="514350" rtl="0" algn="l">
              <a:lnSpc>
                <a:spcPct val="100000"/>
              </a:lnSpc>
              <a:spcBef>
                <a:spcPts val="375"/>
              </a:spcBef>
              <a:spcAft>
                <a:spcPts val="0"/>
              </a:spcAft>
              <a:buClr>
                <a:schemeClr val="dk1"/>
              </a:buClr>
              <a:buSzPts val="1200"/>
              <a:buNone/>
            </a:pPr>
            <a:r>
              <a:rPr lang="en-US"/>
              <a:t>    LastName varchar(255) NOT NULL,</a:t>
            </a:r>
            <a:endParaRPr/>
          </a:p>
          <a:p>
            <a:pPr indent="-171450" lvl="1" marL="514350" rtl="0" algn="l">
              <a:lnSpc>
                <a:spcPct val="100000"/>
              </a:lnSpc>
              <a:spcBef>
                <a:spcPts val="375"/>
              </a:spcBef>
              <a:spcAft>
                <a:spcPts val="0"/>
              </a:spcAft>
              <a:buClr>
                <a:schemeClr val="dk1"/>
              </a:buClr>
              <a:buSzPts val="1200"/>
              <a:buNone/>
            </a:pPr>
            <a:r>
              <a:rPr lang="en-US"/>
              <a:t>    FirstName varchar(255),</a:t>
            </a:r>
            <a:endParaRPr/>
          </a:p>
          <a:p>
            <a:pPr indent="-171450" lvl="1" marL="514350" rtl="0" algn="l">
              <a:lnSpc>
                <a:spcPct val="100000"/>
              </a:lnSpc>
              <a:spcBef>
                <a:spcPts val="375"/>
              </a:spcBef>
              <a:spcAft>
                <a:spcPts val="0"/>
              </a:spcAft>
              <a:buClr>
                <a:schemeClr val="dk1"/>
              </a:buClr>
              <a:buSzPts val="1200"/>
              <a:buNone/>
            </a:pPr>
            <a:r>
              <a:rPr lang="en-US"/>
              <a:t>    Age int,</a:t>
            </a:r>
            <a:endParaRPr/>
          </a:p>
          <a:p>
            <a:pPr indent="-171450" lvl="0" marL="171450" rtl="0" algn="l">
              <a:lnSpc>
                <a:spcPct val="100000"/>
              </a:lnSpc>
              <a:spcBef>
                <a:spcPts val="750"/>
              </a:spcBef>
              <a:spcAft>
                <a:spcPts val="0"/>
              </a:spcAft>
              <a:buClr>
                <a:schemeClr val="dk1"/>
              </a:buClr>
              <a:buSzPts val="1200"/>
              <a:buNone/>
            </a:pPr>
            <a:r>
              <a:rPr lang="en-US"/>
              <a:t>    CONSTRAINT PK_Person PRIMARY KEY (ID,LastName)</a:t>
            </a:r>
            <a:endParaRPr/>
          </a:p>
          <a:p>
            <a:pPr indent="-171450" lvl="0" marL="171450" rtl="0" algn="l">
              <a:lnSpc>
                <a:spcPct val="100000"/>
              </a:lnSpc>
              <a:spcBef>
                <a:spcPts val="750"/>
              </a:spcBef>
              <a:spcAft>
                <a:spcPts val="0"/>
              </a:spcAft>
              <a:buClr>
                <a:schemeClr val="dk1"/>
              </a:buClr>
              <a:buSzPts val="1200"/>
              <a:buNone/>
            </a:pPr>
            <a:r>
              <a:rPr lang="en-US"/>
              <a:t>);</a:t>
            </a:r>
            <a:endParaRPr/>
          </a:p>
        </p:txBody>
      </p:sp>
      <p:pic>
        <p:nvPicPr>
          <p:cNvPr id="361" name="Google Shape;361;p30"/>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1"/>
          <p:cNvSpPr txBox="1"/>
          <p:nvPr>
            <p:ph type="title"/>
          </p:nvPr>
        </p:nvSpPr>
        <p:spPr>
          <a:xfrm>
            <a:off x="628650" y="531126"/>
            <a:ext cx="7886700" cy="544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A3776"/>
              </a:buClr>
              <a:buSzPts val="1600"/>
              <a:buFont typeface="Tahoma"/>
              <a:buNone/>
            </a:pPr>
            <a:r>
              <a:rPr b="1" lang="en-US" sz="1600">
                <a:solidFill>
                  <a:srgbClr val="CA3776"/>
                </a:solidFill>
              </a:rPr>
              <a:t>FOREIGN KEY</a:t>
            </a:r>
            <a:endParaRPr/>
          </a:p>
        </p:txBody>
      </p:sp>
      <p:sp>
        <p:nvSpPr>
          <p:cNvPr id="367" name="Google Shape;367;p31"/>
          <p:cNvSpPr txBox="1"/>
          <p:nvPr>
            <p:ph idx="1" type="body"/>
          </p:nvPr>
        </p:nvSpPr>
        <p:spPr>
          <a:xfrm>
            <a:off x="628650" y="1426929"/>
            <a:ext cx="7886700" cy="5335200"/>
          </a:xfrm>
          <a:prstGeom prst="rect">
            <a:avLst/>
          </a:prstGeom>
          <a:noFill/>
          <a:ln>
            <a:noFill/>
          </a:ln>
        </p:spPr>
        <p:txBody>
          <a:bodyPr anchorCtr="0" anchor="t" bIns="45700" lIns="91425" spcFirstLastPara="1" rIns="91425" wrap="square" tIns="45700">
            <a:normAutofit/>
          </a:bodyPr>
          <a:lstStyle/>
          <a:p>
            <a:pPr indent="-171450" lvl="0" marL="171450" rtl="0" algn="l">
              <a:lnSpc>
                <a:spcPct val="150000"/>
              </a:lnSpc>
              <a:spcBef>
                <a:spcPts val="0"/>
              </a:spcBef>
              <a:spcAft>
                <a:spcPts val="0"/>
              </a:spcAft>
              <a:buClr>
                <a:schemeClr val="dk1"/>
              </a:buClr>
              <a:buSzPts val="1200"/>
              <a:buChar char="•"/>
            </a:pPr>
            <a:r>
              <a:rPr lang="en-US"/>
              <a:t>A FOREIGN KEY is a column or group of columns in a table, that refers to the PRIMARY KEY in another table.</a:t>
            </a:r>
            <a:endParaRPr/>
          </a:p>
          <a:p>
            <a:pPr indent="-171450" lvl="0" marL="171450" rtl="0" algn="l">
              <a:lnSpc>
                <a:spcPct val="150000"/>
              </a:lnSpc>
              <a:spcBef>
                <a:spcPts val="750"/>
              </a:spcBef>
              <a:spcAft>
                <a:spcPts val="0"/>
              </a:spcAft>
              <a:buClr>
                <a:schemeClr val="dk1"/>
              </a:buClr>
              <a:buSzPts val="1200"/>
              <a:buChar char="•"/>
            </a:pPr>
            <a:r>
              <a:rPr lang="en-US"/>
              <a:t>The table with the foreign key is called the child table, and the table with the primary key is called the referenced or parent table.</a:t>
            </a:r>
            <a:endParaRPr/>
          </a:p>
          <a:p>
            <a:pPr indent="-171450" lvl="0" marL="171450" rtl="0" algn="l">
              <a:lnSpc>
                <a:spcPct val="150000"/>
              </a:lnSpc>
              <a:spcBef>
                <a:spcPts val="750"/>
              </a:spcBef>
              <a:spcAft>
                <a:spcPts val="0"/>
              </a:spcAft>
              <a:buClr>
                <a:schemeClr val="dk1"/>
              </a:buClr>
              <a:buSzPts val="1200"/>
              <a:buChar char="•"/>
            </a:pPr>
            <a:r>
              <a:rPr lang="en-US"/>
              <a:t>The FOREIGN KEY constraint is used to prevent actions that would destroy links between tables. Which means Foreign key don’t allow values other than parent table.</a:t>
            </a:r>
            <a:endParaRPr/>
          </a:p>
          <a:p>
            <a:pPr indent="0" lvl="0" marL="0" rtl="0" algn="l">
              <a:lnSpc>
                <a:spcPct val="150000"/>
              </a:lnSpc>
              <a:spcBef>
                <a:spcPts val="750"/>
              </a:spcBef>
              <a:spcAft>
                <a:spcPts val="0"/>
              </a:spcAft>
              <a:buClr>
                <a:schemeClr val="dk1"/>
              </a:buClr>
              <a:buSzPts val="1200"/>
              <a:buNone/>
            </a:pPr>
            <a:r>
              <a:rPr b="1" lang="en-US"/>
              <a:t>Specifying foreign key:</a:t>
            </a:r>
            <a:endParaRPr/>
          </a:p>
          <a:p>
            <a:pPr indent="0" lvl="1" marL="342900" rtl="0" algn="l">
              <a:lnSpc>
                <a:spcPct val="150000"/>
              </a:lnSpc>
              <a:spcBef>
                <a:spcPts val="375"/>
              </a:spcBef>
              <a:spcAft>
                <a:spcPts val="0"/>
              </a:spcAft>
              <a:buClr>
                <a:schemeClr val="dk1"/>
              </a:buClr>
              <a:buSzPts val="1200"/>
              <a:buNone/>
            </a:pPr>
            <a:r>
              <a:rPr lang="en-US"/>
              <a:t>CREATE TABLE Orders (</a:t>
            </a:r>
            <a:br>
              <a:rPr lang="en-US"/>
            </a:br>
            <a:r>
              <a:rPr lang="en-US"/>
              <a:t>    OrderID int NOT NULL PRIMARY KEY,</a:t>
            </a:r>
            <a:br>
              <a:rPr lang="en-US"/>
            </a:br>
            <a:r>
              <a:rPr lang="en-US"/>
              <a:t>    OrderNumber int NOT NULL,</a:t>
            </a:r>
            <a:br>
              <a:rPr lang="en-US"/>
            </a:br>
            <a:r>
              <a:rPr lang="en-US"/>
              <a:t>    PersonID int FOREIGN KEY REFERENCES Persons(PersonID)</a:t>
            </a:r>
            <a:br>
              <a:rPr lang="en-US"/>
            </a:br>
            <a:r>
              <a:rPr lang="en-US"/>
              <a:t>);</a:t>
            </a:r>
            <a:endParaRPr/>
          </a:p>
          <a:p>
            <a:pPr indent="0" lvl="0" marL="0" rtl="0" algn="l">
              <a:lnSpc>
                <a:spcPct val="90000"/>
              </a:lnSpc>
              <a:spcBef>
                <a:spcPts val="750"/>
              </a:spcBef>
              <a:spcAft>
                <a:spcPts val="0"/>
              </a:spcAft>
              <a:buClr>
                <a:schemeClr val="dk1"/>
              </a:buClr>
              <a:buSzPts val="1200"/>
              <a:buNone/>
            </a:pPr>
            <a:r>
              <a:t/>
            </a:r>
            <a:endParaRPr/>
          </a:p>
        </p:txBody>
      </p:sp>
      <p:pic>
        <p:nvPicPr>
          <p:cNvPr id="368" name="Google Shape;368;p31"/>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2"/>
          <p:cNvSpPr txBox="1"/>
          <p:nvPr>
            <p:ph type="title"/>
          </p:nvPr>
        </p:nvSpPr>
        <p:spPr>
          <a:xfrm>
            <a:off x="628650" y="136526"/>
            <a:ext cx="7886700" cy="5445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A3776"/>
              </a:buClr>
              <a:buSzPts val="1600"/>
              <a:buFont typeface="Tahoma"/>
              <a:buNone/>
            </a:pPr>
            <a:r>
              <a:rPr b="1" lang="en-US" sz="1600">
                <a:solidFill>
                  <a:srgbClr val="CA3776"/>
                </a:solidFill>
              </a:rPr>
              <a:t>Examples:</a:t>
            </a:r>
            <a:endParaRPr/>
          </a:p>
        </p:txBody>
      </p:sp>
      <p:pic>
        <p:nvPicPr>
          <p:cNvPr id="374" name="Google Shape;374;p32"/>
          <p:cNvPicPr preferRelativeResize="0"/>
          <p:nvPr>
            <p:ph idx="1" type="body"/>
          </p:nvPr>
        </p:nvPicPr>
        <p:blipFill rotWithShape="1">
          <a:blip r:embed="rId3">
            <a:alphaModFix/>
          </a:blip>
          <a:srcRect b="0" l="0" r="0" t="0"/>
          <a:stretch/>
        </p:blipFill>
        <p:spPr>
          <a:xfrm>
            <a:off x="1143000" y="3200400"/>
            <a:ext cx="6172200" cy="2815220"/>
          </a:xfrm>
          <a:prstGeom prst="rect">
            <a:avLst/>
          </a:prstGeom>
          <a:noFill/>
          <a:ln cap="flat" cmpd="sng" w="28575">
            <a:solidFill>
              <a:srgbClr val="CA3776"/>
            </a:solidFill>
            <a:prstDash val="solid"/>
            <a:miter lim="800000"/>
            <a:headEnd len="sm" w="sm" type="none"/>
            <a:tailEnd len="sm" w="sm" type="none"/>
          </a:ln>
        </p:spPr>
      </p:pic>
      <p:pic>
        <p:nvPicPr>
          <p:cNvPr id="375" name="Google Shape;375;p32"/>
          <p:cNvPicPr preferRelativeResize="0"/>
          <p:nvPr/>
        </p:nvPicPr>
        <p:blipFill rotWithShape="1">
          <a:blip r:embed="rId4">
            <a:alphaModFix/>
          </a:blip>
          <a:srcRect b="0" l="0" r="0" t="0"/>
          <a:stretch/>
        </p:blipFill>
        <p:spPr>
          <a:xfrm>
            <a:off x="1143000" y="705422"/>
            <a:ext cx="6172200" cy="2291101"/>
          </a:xfrm>
          <a:prstGeom prst="rect">
            <a:avLst/>
          </a:prstGeom>
          <a:noFill/>
          <a:ln cap="flat" cmpd="sng" w="28575">
            <a:solidFill>
              <a:srgbClr val="CA3776"/>
            </a:solidFill>
            <a:prstDash val="solid"/>
            <a:miter lim="800000"/>
            <a:headEnd len="sm" w="sm" type="none"/>
            <a:tailEnd len="sm" w="sm" type="none"/>
          </a:ln>
        </p:spPr>
      </p:pic>
      <p:pic>
        <p:nvPicPr>
          <p:cNvPr id="376" name="Google Shape;376;p32"/>
          <p:cNvPicPr preferRelativeResize="0"/>
          <p:nvPr/>
        </p:nvPicPr>
        <p:blipFill>
          <a:blip r:embed="rId5">
            <a:alphaModFix/>
          </a:blip>
          <a:stretch>
            <a:fillRect/>
          </a:stretch>
        </p:blipFill>
        <p:spPr>
          <a:xfrm>
            <a:off x="0" y="0"/>
            <a:ext cx="452450" cy="8418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5"/>
          <p:cNvSpPr txBox="1"/>
          <p:nvPr>
            <p:ph type="title"/>
          </p:nvPr>
        </p:nvSpPr>
        <p:spPr>
          <a:xfrm>
            <a:off x="628650" y="544751"/>
            <a:ext cx="7886700" cy="5445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600"/>
              <a:buFont typeface="Arial"/>
              <a:buNone/>
            </a:pPr>
            <a:r>
              <a:rPr b="1" lang="en-US" sz="1600">
                <a:solidFill>
                  <a:srgbClr val="CA3776"/>
                </a:solidFill>
              </a:rPr>
              <a:t>SELF </a:t>
            </a:r>
            <a:r>
              <a:rPr b="1" lang="en-US" sz="1600">
                <a:solidFill>
                  <a:srgbClr val="CA3776"/>
                </a:solidFill>
              </a:rPr>
              <a:t> JOIN </a:t>
            </a:r>
            <a:endParaRPr/>
          </a:p>
        </p:txBody>
      </p:sp>
      <p:sp>
        <p:nvSpPr>
          <p:cNvPr id="382" name="Google Shape;382;p35"/>
          <p:cNvSpPr txBox="1"/>
          <p:nvPr>
            <p:ph idx="1" type="body"/>
          </p:nvPr>
        </p:nvSpPr>
        <p:spPr>
          <a:xfrm>
            <a:off x="547000" y="1399704"/>
            <a:ext cx="7886700" cy="5335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200"/>
              <a:buChar char="•"/>
            </a:pPr>
            <a:r>
              <a:rPr lang="en-US"/>
              <a:t>A self join allows you to join a table to itself. It helps query hierarchical data or compare rows within the same table.</a:t>
            </a:r>
            <a:endParaRPr/>
          </a:p>
          <a:p>
            <a:pPr indent="-95250" lvl="0" marL="171450" rtl="0" algn="l">
              <a:lnSpc>
                <a:spcPct val="90000"/>
              </a:lnSpc>
              <a:spcBef>
                <a:spcPts val="750"/>
              </a:spcBef>
              <a:spcAft>
                <a:spcPts val="0"/>
              </a:spcAft>
              <a:buClr>
                <a:schemeClr val="dk1"/>
              </a:buClr>
              <a:buSzPts val="1200"/>
              <a:buNone/>
            </a:pPr>
            <a:r>
              <a:t/>
            </a:r>
            <a:endParaRPr/>
          </a:p>
          <a:p>
            <a:pPr indent="-171450" lvl="0" marL="171450" rtl="0" algn="l">
              <a:lnSpc>
                <a:spcPct val="90000"/>
              </a:lnSpc>
              <a:spcBef>
                <a:spcPts val="750"/>
              </a:spcBef>
              <a:spcAft>
                <a:spcPts val="0"/>
              </a:spcAft>
              <a:buClr>
                <a:schemeClr val="dk1"/>
              </a:buClr>
              <a:buSzPts val="1200"/>
              <a:buChar char="•"/>
            </a:pPr>
            <a:r>
              <a:rPr lang="en-US"/>
              <a:t>A self join uses the inner join or left join clause. Because the query that uses the self join references the same table, the table alias is used to assign different names to the same table within the query.</a:t>
            </a:r>
            <a:endParaRPr/>
          </a:p>
          <a:p>
            <a:pPr indent="-95250" lvl="0" marL="171450" rtl="0" algn="l">
              <a:lnSpc>
                <a:spcPct val="90000"/>
              </a:lnSpc>
              <a:spcBef>
                <a:spcPts val="750"/>
              </a:spcBef>
              <a:spcAft>
                <a:spcPts val="0"/>
              </a:spcAft>
              <a:buClr>
                <a:schemeClr val="dk1"/>
              </a:buClr>
              <a:buSzPts val="1200"/>
              <a:buNone/>
            </a:pPr>
            <a:r>
              <a:t/>
            </a:r>
            <a:endParaRPr/>
          </a:p>
          <a:p>
            <a:pPr indent="0" lvl="0" marL="0" rtl="0" algn="l">
              <a:lnSpc>
                <a:spcPct val="90000"/>
              </a:lnSpc>
              <a:spcBef>
                <a:spcPts val="750"/>
              </a:spcBef>
              <a:spcAft>
                <a:spcPts val="0"/>
              </a:spcAft>
              <a:buClr>
                <a:schemeClr val="dk1"/>
              </a:buClr>
              <a:buSzPts val="1200"/>
              <a:buNone/>
            </a:pPr>
            <a:r>
              <a:rPr lang="en-US"/>
              <a:t>Self join syntax:</a:t>
            </a:r>
            <a:endParaRPr/>
          </a:p>
          <a:p>
            <a:pPr indent="0" lvl="1" marL="342900" rtl="0" algn="l">
              <a:lnSpc>
                <a:spcPct val="90000"/>
              </a:lnSpc>
              <a:spcBef>
                <a:spcPts val="375"/>
              </a:spcBef>
              <a:spcAft>
                <a:spcPts val="0"/>
              </a:spcAft>
              <a:buClr>
                <a:schemeClr val="dk1"/>
              </a:buClr>
              <a:buSzPts val="1200"/>
              <a:buNone/>
            </a:pPr>
            <a:r>
              <a:rPr lang="en-US"/>
              <a:t>SELECT </a:t>
            </a:r>
            <a:r>
              <a:rPr i="1" lang="en-US"/>
              <a:t>column_name(s)</a:t>
            </a:r>
            <a:br>
              <a:rPr lang="en-US"/>
            </a:br>
            <a:r>
              <a:rPr lang="en-US"/>
              <a:t>FROM </a:t>
            </a:r>
            <a:r>
              <a:rPr i="1" lang="en-US"/>
              <a:t>table1 T1, table1 T2</a:t>
            </a:r>
            <a:br>
              <a:rPr lang="en-US"/>
            </a:br>
            <a:r>
              <a:rPr lang="en-US"/>
              <a:t>WHERE </a:t>
            </a:r>
            <a:r>
              <a:rPr i="1" lang="en-US"/>
              <a:t>condition</a:t>
            </a:r>
            <a:r>
              <a:rPr lang="en-US"/>
              <a:t>;</a:t>
            </a:r>
            <a:endParaRPr/>
          </a:p>
          <a:p>
            <a:pPr indent="-95250" lvl="1" marL="514350" rtl="0" algn="l">
              <a:lnSpc>
                <a:spcPct val="90000"/>
              </a:lnSpc>
              <a:spcBef>
                <a:spcPts val="375"/>
              </a:spcBef>
              <a:spcAft>
                <a:spcPts val="0"/>
              </a:spcAft>
              <a:buClr>
                <a:schemeClr val="dk1"/>
              </a:buClr>
              <a:buSzPts val="1200"/>
              <a:buNone/>
            </a:pPr>
            <a:r>
              <a:t/>
            </a:r>
            <a:endParaRPr/>
          </a:p>
          <a:p>
            <a:pPr indent="-95250" lvl="0" marL="171450" rtl="0" algn="l">
              <a:lnSpc>
                <a:spcPct val="90000"/>
              </a:lnSpc>
              <a:spcBef>
                <a:spcPts val="750"/>
              </a:spcBef>
              <a:spcAft>
                <a:spcPts val="0"/>
              </a:spcAft>
              <a:buClr>
                <a:schemeClr val="dk1"/>
              </a:buClr>
              <a:buSzPts val="1200"/>
              <a:buNone/>
            </a:pPr>
            <a:r>
              <a:t/>
            </a:r>
            <a:endParaRPr/>
          </a:p>
          <a:p>
            <a:pPr indent="-95250" lvl="0" marL="171450" rtl="0" algn="l">
              <a:lnSpc>
                <a:spcPct val="90000"/>
              </a:lnSpc>
              <a:spcBef>
                <a:spcPts val="750"/>
              </a:spcBef>
              <a:spcAft>
                <a:spcPts val="0"/>
              </a:spcAft>
              <a:buClr>
                <a:schemeClr val="dk1"/>
              </a:buClr>
              <a:buSzPts val="1200"/>
              <a:buNone/>
            </a:pPr>
            <a:r>
              <a:t/>
            </a:r>
            <a:endParaRPr/>
          </a:p>
          <a:p>
            <a:pPr indent="-95250" lvl="0" marL="171450" rtl="0" algn="l">
              <a:lnSpc>
                <a:spcPct val="90000"/>
              </a:lnSpc>
              <a:spcBef>
                <a:spcPts val="750"/>
              </a:spcBef>
              <a:spcAft>
                <a:spcPts val="0"/>
              </a:spcAft>
              <a:buClr>
                <a:schemeClr val="dk1"/>
              </a:buClr>
              <a:buSzPts val="1200"/>
              <a:buNone/>
            </a:pPr>
            <a:r>
              <a:t/>
            </a:r>
            <a:endParaRPr/>
          </a:p>
        </p:txBody>
      </p:sp>
      <p:pic>
        <p:nvPicPr>
          <p:cNvPr id="383" name="Google Shape;383;p35"/>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3"/>
          <p:cNvSpPr txBox="1"/>
          <p:nvPr>
            <p:ph type="title"/>
          </p:nvPr>
        </p:nvSpPr>
        <p:spPr>
          <a:xfrm>
            <a:off x="542925" y="121158"/>
            <a:ext cx="6172200" cy="48844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A3776"/>
              </a:buClr>
              <a:buSzPts val="1600"/>
              <a:buFont typeface="Tahoma"/>
              <a:buNone/>
            </a:pPr>
            <a:r>
              <a:rPr b="1" lang="en-US" sz="1600">
                <a:solidFill>
                  <a:srgbClr val="CA3776"/>
                </a:solidFill>
              </a:rPr>
              <a:t>Joins</a:t>
            </a:r>
            <a:endParaRPr b="1">
              <a:solidFill>
                <a:srgbClr val="CA3776"/>
              </a:solidFill>
            </a:endParaRPr>
          </a:p>
        </p:txBody>
      </p:sp>
      <p:sp>
        <p:nvSpPr>
          <p:cNvPr id="389" name="Google Shape;389;p33"/>
          <p:cNvSpPr txBox="1"/>
          <p:nvPr>
            <p:ph idx="1" type="body"/>
          </p:nvPr>
        </p:nvSpPr>
        <p:spPr>
          <a:xfrm>
            <a:off x="542925" y="640080"/>
            <a:ext cx="8372475" cy="5029200"/>
          </a:xfrm>
          <a:prstGeom prst="rect">
            <a:avLst/>
          </a:prstGeom>
          <a:noFill/>
          <a:ln>
            <a:noFill/>
          </a:ln>
        </p:spPr>
        <p:txBody>
          <a:bodyPr anchorCtr="0" anchor="t" bIns="45700" lIns="91425" spcFirstLastPara="1" rIns="91425" wrap="square" tIns="45700">
            <a:normAutofit/>
          </a:bodyPr>
          <a:lstStyle/>
          <a:p>
            <a:pPr indent="-171450" lvl="0" marL="171450" rtl="0" algn="l">
              <a:lnSpc>
                <a:spcPct val="150000"/>
              </a:lnSpc>
              <a:spcBef>
                <a:spcPts val="0"/>
              </a:spcBef>
              <a:spcAft>
                <a:spcPts val="0"/>
              </a:spcAft>
              <a:buClr>
                <a:schemeClr val="dk1"/>
              </a:buClr>
              <a:buSzPts val="1200"/>
              <a:buChar char="•"/>
            </a:pPr>
            <a:r>
              <a:rPr lang="en-US"/>
              <a:t>Join clause used to combine rows from two or more tables. based on a related column between them.</a:t>
            </a:r>
            <a:endParaRPr/>
          </a:p>
          <a:p>
            <a:pPr indent="-171450" lvl="0" marL="171450" rtl="0" algn="l">
              <a:lnSpc>
                <a:spcPct val="150000"/>
              </a:lnSpc>
              <a:spcBef>
                <a:spcPts val="750"/>
              </a:spcBef>
              <a:spcAft>
                <a:spcPts val="0"/>
              </a:spcAft>
              <a:buClr>
                <a:schemeClr val="dk1"/>
              </a:buClr>
              <a:buSzPts val="1200"/>
              <a:buChar char="•"/>
            </a:pPr>
            <a:r>
              <a:rPr lang="en-US"/>
              <a:t>Using a Primary key and foreign keys which has a common relationship between two tables. </a:t>
            </a:r>
            <a:endParaRPr/>
          </a:p>
          <a:p>
            <a:pPr indent="-171450" lvl="0" marL="171450" rtl="0" algn="l">
              <a:lnSpc>
                <a:spcPct val="150000"/>
              </a:lnSpc>
              <a:spcBef>
                <a:spcPts val="750"/>
              </a:spcBef>
              <a:spcAft>
                <a:spcPts val="0"/>
              </a:spcAft>
              <a:buClr>
                <a:srgbClr val="CA3776"/>
              </a:buClr>
              <a:buSzPts val="1200"/>
              <a:buNone/>
            </a:pPr>
            <a:r>
              <a:rPr b="1" lang="en-US">
                <a:solidFill>
                  <a:srgbClr val="CA3776"/>
                </a:solidFill>
              </a:rPr>
              <a:t>Inner Join: </a:t>
            </a:r>
            <a:endParaRPr/>
          </a:p>
          <a:p>
            <a:pPr indent="-171450" lvl="0" marL="171450" rtl="0" algn="l">
              <a:lnSpc>
                <a:spcPct val="150000"/>
              </a:lnSpc>
              <a:spcBef>
                <a:spcPts val="750"/>
              </a:spcBef>
              <a:spcAft>
                <a:spcPts val="0"/>
              </a:spcAft>
              <a:buClr>
                <a:schemeClr val="dk1"/>
              </a:buClr>
              <a:buSzPts val="1200"/>
              <a:buNone/>
            </a:pPr>
            <a:r>
              <a:rPr lang="en-US"/>
              <a:t>Returns records that have matching values in both tables. </a:t>
            </a:r>
            <a:endParaRPr/>
          </a:p>
          <a:p>
            <a:pPr indent="-171450" lvl="0" marL="171450" rtl="0" algn="l">
              <a:lnSpc>
                <a:spcPct val="150000"/>
              </a:lnSpc>
              <a:spcBef>
                <a:spcPts val="750"/>
              </a:spcBef>
              <a:spcAft>
                <a:spcPts val="0"/>
              </a:spcAft>
              <a:buClr>
                <a:schemeClr val="dk1"/>
              </a:buClr>
              <a:buSzPts val="1200"/>
              <a:buNone/>
            </a:pPr>
            <a:r>
              <a:rPr b="1" lang="en-US"/>
              <a:t>Syntax:</a:t>
            </a:r>
            <a:endParaRPr/>
          </a:p>
          <a:p>
            <a:pPr indent="-171450" lvl="1" marL="514350" rtl="0" algn="l">
              <a:lnSpc>
                <a:spcPct val="150000"/>
              </a:lnSpc>
              <a:spcBef>
                <a:spcPts val="375"/>
              </a:spcBef>
              <a:spcAft>
                <a:spcPts val="0"/>
              </a:spcAft>
              <a:buClr>
                <a:schemeClr val="dk1"/>
              </a:buClr>
              <a:buSzPts val="1200"/>
              <a:buNone/>
            </a:pPr>
            <a:r>
              <a:rPr lang="en-US"/>
              <a:t>SELECT column_name(s)</a:t>
            </a:r>
            <a:endParaRPr/>
          </a:p>
          <a:p>
            <a:pPr indent="-171450" lvl="1" marL="514350" rtl="0" algn="l">
              <a:lnSpc>
                <a:spcPct val="150000"/>
              </a:lnSpc>
              <a:spcBef>
                <a:spcPts val="375"/>
              </a:spcBef>
              <a:spcAft>
                <a:spcPts val="0"/>
              </a:spcAft>
              <a:buClr>
                <a:schemeClr val="dk1"/>
              </a:buClr>
              <a:buSzPts val="1200"/>
              <a:buNone/>
            </a:pPr>
            <a:r>
              <a:rPr lang="en-US"/>
              <a:t>FROM table1</a:t>
            </a:r>
            <a:endParaRPr/>
          </a:p>
          <a:p>
            <a:pPr indent="-171450" lvl="1" marL="514350" rtl="0" algn="l">
              <a:lnSpc>
                <a:spcPct val="150000"/>
              </a:lnSpc>
              <a:spcBef>
                <a:spcPts val="375"/>
              </a:spcBef>
              <a:spcAft>
                <a:spcPts val="0"/>
              </a:spcAft>
              <a:buClr>
                <a:schemeClr val="dk1"/>
              </a:buClr>
              <a:buSzPts val="1200"/>
              <a:buNone/>
            </a:pPr>
            <a:r>
              <a:rPr lang="en-US"/>
              <a:t>INNER JOIN table2</a:t>
            </a:r>
            <a:endParaRPr/>
          </a:p>
          <a:p>
            <a:pPr indent="-171450" lvl="1" marL="514350" rtl="0" algn="l">
              <a:lnSpc>
                <a:spcPct val="150000"/>
              </a:lnSpc>
              <a:spcBef>
                <a:spcPts val="375"/>
              </a:spcBef>
              <a:spcAft>
                <a:spcPts val="0"/>
              </a:spcAft>
              <a:buClr>
                <a:schemeClr val="dk1"/>
              </a:buClr>
              <a:buSzPts val="1200"/>
              <a:buNone/>
            </a:pPr>
            <a:r>
              <a:rPr lang="en-US"/>
              <a:t>ON table1.column_name = table2.column_name;</a:t>
            </a:r>
            <a:endParaRPr/>
          </a:p>
        </p:txBody>
      </p:sp>
      <p:pic>
        <p:nvPicPr>
          <p:cNvPr descr="inner join.JPG" id="390" name="Google Shape;390;p33"/>
          <p:cNvPicPr preferRelativeResize="0"/>
          <p:nvPr/>
        </p:nvPicPr>
        <p:blipFill rotWithShape="1">
          <a:blip r:embed="rId3">
            <a:alphaModFix/>
          </a:blip>
          <a:srcRect b="0" l="0" r="0" t="0"/>
          <a:stretch/>
        </p:blipFill>
        <p:spPr>
          <a:xfrm>
            <a:off x="5715000" y="2073592"/>
            <a:ext cx="1771650" cy="1205865"/>
          </a:xfrm>
          <a:prstGeom prst="rect">
            <a:avLst/>
          </a:prstGeom>
          <a:noFill/>
          <a:ln>
            <a:noFill/>
          </a:ln>
        </p:spPr>
      </p:pic>
      <p:pic>
        <p:nvPicPr>
          <p:cNvPr id="391" name="Google Shape;391;p33"/>
          <p:cNvPicPr preferRelativeResize="0"/>
          <p:nvPr/>
        </p:nvPicPr>
        <p:blipFill>
          <a:blip r:embed="rId4">
            <a:alphaModFix/>
          </a:blip>
          <a:stretch>
            <a:fillRect/>
          </a:stretch>
        </p:blipFill>
        <p:spPr>
          <a:xfrm>
            <a:off x="0" y="0"/>
            <a:ext cx="452450" cy="8418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4"/>
          <p:cNvSpPr txBox="1"/>
          <p:nvPr>
            <p:ph type="title"/>
          </p:nvPr>
        </p:nvSpPr>
        <p:spPr>
          <a:xfrm>
            <a:off x="628650" y="136526"/>
            <a:ext cx="7886700" cy="5445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A3776"/>
              </a:buClr>
              <a:buSzPts val="1600"/>
              <a:buFont typeface="Tahoma"/>
              <a:buNone/>
            </a:pPr>
            <a:r>
              <a:rPr b="1" lang="en-US" sz="1600">
                <a:solidFill>
                  <a:srgbClr val="CA3776"/>
                </a:solidFill>
              </a:rPr>
              <a:t>LEFT JOIN</a:t>
            </a:r>
            <a:endParaRPr/>
          </a:p>
        </p:txBody>
      </p:sp>
      <p:sp>
        <p:nvSpPr>
          <p:cNvPr id="397" name="Google Shape;397;p34"/>
          <p:cNvSpPr txBox="1"/>
          <p:nvPr>
            <p:ph idx="1" type="body"/>
          </p:nvPr>
        </p:nvSpPr>
        <p:spPr>
          <a:xfrm>
            <a:off x="628650" y="533400"/>
            <a:ext cx="7886700" cy="2747961"/>
          </a:xfrm>
          <a:prstGeom prst="rect">
            <a:avLst/>
          </a:prstGeom>
          <a:noFill/>
          <a:ln>
            <a:noFill/>
          </a:ln>
        </p:spPr>
        <p:txBody>
          <a:bodyPr anchorCtr="0" anchor="t" bIns="45700" lIns="91425" spcFirstLastPara="1" rIns="91425" wrap="square" tIns="45700">
            <a:normAutofit/>
          </a:bodyPr>
          <a:lstStyle/>
          <a:p>
            <a:pPr indent="0" lvl="0" marL="0" rtl="0" algn="just">
              <a:lnSpc>
                <a:spcPct val="200000"/>
              </a:lnSpc>
              <a:spcBef>
                <a:spcPts val="0"/>
              </a:spcBef>
              <a:spcAft>
                <a:spcPts val="0"/>
              </a:spcAft>
              <a:buClr>
                <a:schemeClr val="dk1"/>
              </a:buClr>
              <a:buSzPts val="1200"/>
              <a:buNone/>
            </a:pPr>
            <a:r>
              <a:rPr lang="en-US"/>
              <a:t>The LEFT JOIN keyword returns all records from the left table (table1), and the matching records from the right table (table2). The result is 0 records from the right side, if there is no match.</a:t>
            </a:r>
            <a:endParaRPr/>
          </a:p>
          <a:p>
            <a:pPr indent="-171450" lvl="0" marL="171450" rtl="0" algn="l">
              <a:lnSpc>
                <a:spcPct val="90000"/>
              </a:lnSpc>
              <a:spcBef>
                <a:spcPts val="750"/>
              </a:spcBef>
              <a:spcAft>
                <a:spcPts val="0"/>
              </a:spcAft>
              <a:buClr>
                <a:schemeClr val="dk1"/>
              </a:buClr>
              <a:buSzPts val="1200"/>
              <a:buNone/>
            </a:pPr>
            <a:r>
              <a:t/>
            </a:r>
            <a:endParaRPr/>
          </a:p>
          <a:p>
            <a:pPr indent="-171450" lvl="0" marL="171450" rtl="0" algn="l">
              <a:lnSpc>
                <a:spcPct val="90000"/>
              </a:lnSpc>
              <a:spcBef>
                <a:spcPts val="750"/>
              </a:spcBef>
              <a:spcAft>
                <a:spcPts val="0"/>
              </a:spcAft>
              <a:buClr>
                <a:schemeClr val="dk1"/>
              </a:buClr>
              <a:buSzPts val="1200"/>
              <a:buNone/>
            </a:pPr>
            <a:r>
              <a:rPr b="1" lang="en-US"/>
              <a:t>Syntax:</a:t>
            </a:r>
            <a:endParaRPr/>
          </a:p>
          <a:p>
            <a:pPr indent="-171450" lvl="1" marL="514350" rtl="0" algn="l">
              <a:lnSpc>
                <a:spcPct val="150000"/>
              </a:lnSpc>
              <a:spcBef>
                <a:spcPts val="375"/>
              </a:spcBef>
              <a:spcAft>
                <a:spcPts val="0"/>
              </a:spcAft>
              <a:buClr>
                <a:schemeClr val="dk1"/>
              </a:buClr>
              <a:buSzPts val="1200"/>
              <a:buNone/>
            </a:pPr>
            <a:r>
              <a:rPr lang="en-US"/>
              <a:t>SELECT column_name(s)</a:t>
            </a:r>
            <a:endParaRPr/>
          </a:p>
          <a:p>
            <a:pPr indent="-171450" lvl="1" marL="514350" rtl="0" algn="l">
              <a:lnSpc>
                <a:spcPct val="150000"/>
              </a:lnSpc>
              <a:spcBef>
                <a:spcPts val="375"/>
              </a:spcBef>
              <a:spcAft>
                <a:spcPts val="0"/>
              </a:spcAft>
              <a:buClr>
                <a:schemeClr val="dk1"/>
              </a:buClr>
              <a:buSzPts val="1200"/>
              <a:buNone/>
            </a:pPr>
            <a:r>
              <a:rPr lang="en-US"/>
              <a:t>FROM table1</a:t>
            </a:r>
            <a:endParaRPr/>
          </a:p>
          <a:p>
            <a:pPr indent="-171450" lvl="1" marL="514350" rtl="0" algn="l">
              <a:lnSpc>
                <a:spcPct val="150000"/>
              </a:lnSpc>
              <a:spcBef>
                <a:spcPts val="375"/>
              </a:spcBef>
              <a:spcAft>
                <a:spcPts val="0"/>
              </a:spcAft>
              <a:buClr>
                <a:schemeClr val="dk1"/>
              </a:buClr>
              <a:buSzPts val="1200"/>
              <a:buNone/>
            </a:pPr>
            <a:r>
              <a:rPr lang="en-US"/>
              <a:t>LEFT JOIN table2</a:t>
            </a:r>
            <a:endParaRPr/>
          </a:p>
          <a:p>
            <a:pPr indent="-171450" lvl="1" marL="514350" rtl="0" algn="l">
              <a:lnSpc>
                <a:spcPct val="150000"/>
              </a:lnSpc>
              <a:spcBef>
                <a:spcPts val="375"/>
              </a:spcBef>
              <a:spcAft>
                <a:spcPts val="0"/>
              </a:spcAft>
              <a:buClr>
                <a:schemeClr val="dk1"/>
              </a:buClr>
              <a:buSzPts val="1200"/>
              <a:buNone/>
            </a:pPr>
            <a:r>
              <a:rPr lang="en-US"/>
              <a:t>ON table1.column_name = table2.column_name;</a:t>
            </a:r>
            <a:endParaRPr/>
          </a:p>
        </p:txBody>
      </p:sp>
      <p:pic>
        <p:nvPicPr>
          <p:cNvPr descr="LEFT_JOIN.JPG" id="398" name="Google Shape;398;p34"/>
          <p:cNvPicPr preferRelativeResize="0"/>
          <p:nvPr/>
        </p:nvPicPr>
        <p:blipFill rotWithShape="1">
          <a:blip r:embed="rId3">
            <a:alphaModFix/>
          </a:blip>
          <a:srcRect b="0" l="0" r="0" t="0"/>
          <a:stretch/>
        </p:blipFill>
        <p:spPr>
          <a:xfrm>
            <a:off x="6019800" y="1524000"/>
            <a:ext cx="1708785" cy="1303020"/>
          </a:xfrm>
          <a:prstGeom prst="rect">
            <a:avLst/>
          </a:prstGeom>
          <a:noFill/>
          <a:ln>
            <a:noFill/>
          </a:ln>
        </p:spPr>
      </p:pic>
      <p:sp>
        <p:nvSpPr>
          <p:cNvPr id="399" name="Google Shape;399;p34"/>
          <p:cNvSpPr txBox="1"/>
          <p:nvPr/>
        </p:nvSpPr>
        <p:spPr>
          <a:xfrm>
            <a:off x="589788" y="3459669"/>
            <a:ext cx="8001000" cy="264001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1" i="0" lang="en-US" sz="1600" u="none" cap="none" strike="noStrike">
                <a:solidFill>
                  <a:srgbClr val="CA3776"/>
                </a:solidFill>
                <a:latin typeface="Tahoma"/>
                <a:ea typeface="Tahoma"/>
                <a:cs typeface="Tahoma"/>
                <a:sym typeface="Tahoma"/>
              </a:rPr>
              <a:t>RIGHT JOIN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Tahoma"/>
                <a:ea typeface="Tahoma"/>
                <a:cs typeface="Tahoma"/>
                <a:sym typeface="Tahoma"/>
              </a:rPr>
              <a:t>The RIGHT JOIN returns all records from the right table (table2), and the matching records from the left table (table1). The result is 0 records from the left side, if there is no match.</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a:p>
            <a:pPr indent="0" lvl="0" marL="0" marR="0" rtl="0" algn="l">
              <a:lnSpc>
                <a:spcPct val="150000"/>
              </a:lnSpc>
              <a:spcBef>
                <a:spcPts val="0"/>
              </a:spcBef>
              <a:spcAft>
                <a:spcPts val="0"/>
              </a:spcAft>
              <a:buClr>
                <a:schemeClr val="dk1"/>
              </a:buClr>
              <a:buSzPts val="1200"/>
              <a:buFont typeface="Tahoma"/>
              <a:buNone/>
            </a:pPr>
            <a:r>
              <a:rPr b="1" i="0" lang="en-US" sz="1200" u="none" cap="none" strike="noStrike">
                <a:solidFill>
                  <a:schemeClr val="dk1"/>
                </a:solidFill>
                <a:latin typeface="Tahoma"/>
                <a:ea typeface="Tahoma"/>
                <a:cs typeface="Tahoma"/>
                <a:sym typeface="Tahoma"/>
              </a:rPr>
              <a:t>Syntax:</a:t>
            </a:r>
            <a:endParaRPr b="0" i="0" sz="1400" u="none" cap="none" strike="noStrike">
              <a:solidFill>
                <a:srgbClr val="000000"/>
              </a:solidFill>
              <a:latin typeface="Arial"/>
              <a:ea typeface="Arial"/>
              <a:cs typeface="Arial"/>
              <a:sym typeface="Arial"/>
            </a:endParaRPr>
          </a:p>
          <a:p>
            <a:pPr indent="0" lvl="1" marL="457200" marR="0" rtl="0" algn="l">
              <a:lnSpc>
                <a:spcPct val="15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SELECT column_name(s)</a:t>
            </a:r>
            <a:endParaRPr b="0" i="0" sz="1400" u="none" cap="none" strike="noStrike">
              <a:solidFill>
                <a:srgbClr val="000000"/>
              </a:solidFill>
              <a:latin typeface="Arial"/>
              <a:ea typeface="Arial"/>
              <a:cs typeface="Arial"/>
              <a:sym typeface="Arial"/>
            </a:endParaRPr>
          </a:p>
          <a:p>
            <a:pPr indent="0" lvl="1" marL="457200" marR="0" rtl="0" algn="l">
              <a:lnSpc>
                <a:spcPct val="15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FROM table1</a:t>
            </a:r>
            <a:endParaRPr b="0" i="0" sz="1400" u="none" cap="none" strike="noStrike">
              <a:solidFill>
                <a:srgbClr val="000000"/>
              </a:solidFill>
              <a:latin typeface="Arial"/>
              <a:ea typeface="Arial"/>
              <a:cs typeface="Arial"/>
              <a:sym typeface="Arial"/>
            </a:endParaRPr>
          </a:p>
          <a:p>
            <a:pPr indent="0" lvl="1" marL="457200" marR="0" rtl="0" algn="l">
              <a:lnSpc>
                <a:spcPct val="15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RIGHT JOIN table2</a:t>
            </a:r>
            <a:endParaRPr b="0" i="0" sz="1400" u="none" cap="none" strike="noStrike">
              <a:solidFill>
                <a:srgbClr val="000000"/>
              </a:solidFill>
              <a:latin typeface="Arial"/>
              <a:ea typeface="Arial"/>
              <a:cs typeface="Arial"/>
              <a:sym typeface="Arial"/>
            </a:endParaRPr>
          </a:p>
          <a:p>
            <a:pPr indent="0" lvl="1" marL="457200" marR="0" rtl="0" algn="l">
              <a:lnSpc>
                <a:spcPct val="150000"/>
              </a:lnSpc>
              <a:spcBef>
                <a:spcPts val="0"/>
              </a:spcBef>
              <a:spcAft>
                <a:spcPts val="0"/>
              </a:spcAft>
              <a:buClr>
                <a:schemeClr val="dk1"/>
              </a:buClr>
              <a:buSzPts val="1200"/>
              <a:buFont typeface="Tahoma"/>
              <a:buNone/>
            </a:pPr>
            <a:r>
              <a:rPr b="0" i="0" lang="en-US" sz="1200" u="none" cap="none" strike="noStrike">
                <a:solidFill>
                  <a:schemeClr val="dk1"/>
                </a:solidFill>
                <a:latin typeface="Tahoma"/>
                <a:ea typeface="Tahoma"/>
                <a:cs typeface="Tahoma"/>
                <a:sym typeface="Tahoma"/>
              </a:rPr>
              <a:t>ON table1.column_name = table2.column_name;</a:t>
            </a:r>
            <a:endParaRPr b="0" i="0" sz="1400" u="none" cap="none" strike="noStrike">
              <a:solidFill>
                <a:srgbClr val="000000"/>
              </a:solidFill>
              <a:latin typeface="Arial"/>
              <a:ea typeface="Arial"/>
              <a:cs typeface="Arial"/>
              <a:sym typeface="Arial"/>
            </a:endParaRPr>
          </a:p>
        </p:txBody>
      </p:sp>
      <p:pic>
        <p:nvPicPr>
          <p:cNvPr descr="right_join.JPG" id="400" name="Google Shape;400;p34"/>
          <p:cNvPicPr preferRelativeResize="0"/>
          <p:nvPr/>
        </p:nvPicPr>
        <p:blipFill rotWithShape="1">
          <a:blip r:embed="rId4">
            <a:alphaModFix/>
          </a:blip>
          <a:srcRect b="0" l="0" r="0" t="0"/>
          <a:stretch/>
        </p:blipFill>
        <p:spPr>
          <a:xfrm>
            <a:off x="6324600" y="4974142"/>
            <a:ext cx="1668780" cy="1263015"/>
          </a:xfrm>
          <a:prstGeom prst="rect">
            <a:avLst/>
          </a:prstGeom>
          <a:noFill/>
          <a:ln>
            <a:noFill/>
          </a:ln>
        </p:spPr>
      </p:pic>
      <p:pic>
        <p:nvPicPr>
          <p:cNvPr id="401" name="Google Shape;401;p34"/>
          <p:cNvPicPr preferRelativeResize="0"/>
          <p:nvPr/>
        </p:nvPicPr>
        <p:blipFill>
          <a:blip r:embed="rId5">
            <a:alphaModFix/>
          </a:blip>
          <a:stretch>
            <a:fillRect/>
          </a:stretch>
        </p:blipFill>
        <p:spPr>
          <a:xfrm>
            <a:off x="0" y="0"/>
            <a:ext cx="452450" cy="8418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6"/>
          <p:cNvSpPr txBox="1"/>
          <p:nvPr>
            <p:ph type="title"/>
          </p:nvPr>
        </p:nvSpPr>
        <p:spPr>
          <a:xfrm>
            <a:off x="628650" y="612776"/>
            <a:ext cx="7886700" cy="544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A3776"/>
              </a:buClr>
              <a:buSzPts val="1600"/>
              <a:buFont typeface="Tahoma"/>
              <a:buNone/>
            </a:pPr>
            <a:r>
              <a:rPr b="1" lang="en-US" sz="1600">
                <a:solidFill>
                  <a:srgbClr val="CA3776"/>
                </a:solidFill>
              </a:rPr>
              <a:t>FULL OUTER JOIN</a:t>
            </a:r>
            <a:endParaRPr/>
          </a:p>
        </p:txBody>
      </p:sp>
      <p:sp>
        <p:nvSpPr>
          <p:cNvPr id="407" name="Google Shape;407;p36"/>
          <p:cNvSpPr txBox="1"/>
          <p:nvPr>
            <p:ph idx="1" type="body"/>
          </p:nvPr>
        </p:nvSpPr>
        <p:spPr>
          <a:xfrm>
            <a:off x="685800" y="1446087"/>
            <a:ext cx="7886700" cy="5335200"/>
          </a:xfrm>
          <a:prstGeom prst="rect">
            <a:avLst/>
          </a:prstGeom>
          <a:noFill/>
          <a:ln>
            <a:noFill/>
          </a:ln>
        </p:spPr>
        <p:txBody>
          <a:bodyPr anchorCtr="0" anchor="t" bIns="45700" lIns="91425" spcFirstLastPara="1" rIns="91425" wrap="square" tIns="45700">
            <a:normAutofit/>
          </a:bodyPr>
          <a:lstStyle/>
          <a:p>
            <a:pPr indent="-171450" lvl="0" marL="171450" rtl="0" algn="l">
              <a:lnSpc>
                <a:spcPct val="150000"/>
              </a:lnSpc>
              <a:spcBef>
                <a:spcPts val="0"/>
              </a:spcBef>
              <a:spcAft>
                <a:spcPts val="0"/>
              </a:spcAft>
              <a:buClr>
                <a:schemeClr val="dk1"/>
              </a:buClr>
              <a:buSzPts val="1200"/>
              <a:buChar char="•"/>
            </a:pPr>
            <a:r>
              <a:rPr lang="en-US"/>
              <a:t>The FULL OUTER JOIN returns all records when there is a match in left (table1) or right (table2) table records.</a:t>
            </a:r>
            <a:endParaRPr/>
          </a:p>
          <a:p>
            <a:pPr indent="-171450" lvl="0" marL="171450" rtl="0" algn="l">
              <a:lnSpc>
                <a:spcPct val="150000"/>
              </a:lnSpc>
              <a:spcBef>
                <a:spcPts val="750"/>
              </a:spcBef>
              <a:spcAft>
                <a:spcPts val="0"/>
              </a:spcAft>
              <a:buClr>
                <a:schemeClr val="dk1"/>
              </a:buClr>
              <a:buSzPts val="1200"/>
              <a:buChar char="•"/>
            </a:pPr>
            <a:r>
              <a:rPr lang="en-US"/>
              <a:t>FULL OUTER JOIN and FULL JOIN are the same.</a:t>
            </a:r>
            <a:endParaRPr/>
          </a:p>
          <a:p>
            <a:pPr indent="-171450" lvl="0" marL="171450" rtl="0" algn="l">
              <a:lnSpc>
                <a:spcPct val="150000"/>
              </a:lnSpc>
              <a:spcBef>
                <a:spcPts val="750"/>
              </a:spcBef>
              <a:spcAft>
                <a:spcPts val="0"/>
              </a:spcAft>
              <a:buClr>
                <a:schemeClr val="dk1"/>
              </a:buClr>
              <a:buSzPts val="1200"/>
              <a:buNone/>
            </a:pPr>
            <a:r>
              <a:rPr b="1" lang="en-US"/>
              <a:t>Syntax:</a:t>
            </a:r>
            <a:endParaRPr/>
          </a:p>
          <a:p>
            <a:pPr indent="-171450" lvl="1" marL="514350" rtl="0" algn="l">
              <a:lnSpc>
                <a:spcPct val="150000"/>
              </a:lnSpc>
              <a:spcBef>
                <a:spcPts val="375"/>
              </a:spcBef>
              <a:spcAft>
                <a:spcPts val="0"/>
              </a:spcAft>
              <a:buClr>
                <a:schemeClr val="dk1"/>
              </a:buClr>
              <a:buSzPts val="1200"/>
              <a:buNone/>
            </a:pPr>
            <a:r>
              <a:rPr lang="en-US"/>
              <a:t>SELECT column_name(s)</a:t>
            </a:r>
            <a:endParaRPr/>
          </a:p>
          <a:p>
            <a:pPr indent="-171450" lvl="1" marL="514350" rtl="0" algn="l">
              <a:lnSpc>
                <a:spcPct val="150000"/>
              </a:lnSpc>
              <a:spcBef>
                <a:spcPts val="375"/>
              </a:spcBef>
              <a:spcAft>
                <a:spcPts val="0"/>
              </a:spcAft>
              <a:buClr>
                <a:schemeClr val="dk1"/>
              </a:buClr>
              <a:buSzPts val="1200"/>
              <a:buNone/>
            </a:pPr>
            <a:r>
              <a:rPr lang="en-US"/>
              <a:t>FROM table1</a:t>
            </a:r>
            <a:endParaRPr/>
          </a:p>
          <a:p>
            <a:pPr indent="-171450" lvl="1" marL="514350" rtl="0" algn="l">
              <a:lnSpc>
                <a:spcPct val="150000"/>
              </a:lnSpc>
              <a:spcBef>
                <a:spcPts val="375"/>
              </a:spcBef>
              <a:spcAft>
                <a:spcPts val="0"/>
              </a:spcAft>
              <a:buClr>
                <a:schemeClr val="dk1"/>
              </a:buClr>
              <a:buSzPts val="1200"/>
              <a:buNone/>
            </a:pPr>
            <a:r>
              <a:rPr lang="en-US"/>
              <a:t>FULL OUTER JOIN table2</a:t>
            </a:r>
            <a:endParaRPr/>
          </a:p>
          <a:p>
            <a:pPr indent="-171450" lvl="1" marL="514350" rtl="0" algn="l">
              <a:lnSpc>
                <a:spcPct val="150000"/>
              </a:lnSpc>
              <a:spcBef>
                <a:spcPts val="375"/>
              </a:spcBef>
              <a:spcAft>
                <a:spcPts val="0"/>
              </a:spcAft>
              <a:buClr>
                <a:schemeClr val="dk1"/>
              </a:buClr>
              <a:buSzPts val="1200"/>
              <a:buNone/>
            </a:pPr>
            <a:r>
              <a:rPr lang="en-US"/>
              <a:t>ON table1.column_name = table2.column_name</a:t>
            </a:r>
            <a:endParaRPr/>
          </a:p>
          <a:p>
            <a:pPr indent="-171450" lvl="1" marL="514350" rtl="0" algn="l">
              <a:lnSpc>
                <a:spcPct val="150000"/>
              </a:lnSpc>
              <a:spcBef>
                <a:spcPts val="375"/>
              </a:spcBef>
              <a:spcAft>
                <a:spcPts val="0"/>
              </a:spcAft>
              <a:buClr>
                <a:schemeClr val="dk1"/>
              </a:buClr>
              <a:buSzPts val="1200"/>
              <a:buNone/>
            </a:pPr>
            <a:r>
              <a:rPr lang="en-US"/>
              <a:t>WHERE condition; </a:t>
            </a:r>
            <a:endParaRPr/>
          </a:p>
        </p:txBody>
      </p:sp>
      <p:pic>
        <p:nvPicPr>
          <p:cNvPr descr="full join.JPG" id="408" name="Google Shape;408;p36"/>
          <p:cNvPicPr preferRelativeResize="0"/>
          <p:nvPr/>
        </p:nvPicPr>
        <p:blipFill rotWithShape="1">
          <a:blip r:embed="rId3">
            <a:alphaModFix/>
          </a:blip>
          <a:srcRect b="0" l="0" r="0" t="0"/>
          <a:stretch/>
        </p:blipFill>
        <p:spPr>
          <a:xfrm>
            <a:off x="5181600" y="1371600"/>
            <a:ext cx="1748790" cy="1125855"/>
          </a:xfrm>
          <a:prstGeom prst="rect">
            <a:avLst/>
          </a:prstGeom>
          <a:noFill/>
          <a:ln>
            <a:noFill/>
          </a:ln>
        </p:spPr>
      </p:pic>
      <p:pic>
        <p:nvPicPr>
          <p:cNvPr id="409" name="Google Shape;409;p36"/>
          <p:cNvPicPr preferRelativeResize="0"/>
          <p:nvPr/>
        </p:nvPicPr>
        <p:blipFill>
          <a:blip r:embed="rId4">
            <a:alphaModFix/>
          </a:blip>
          <a:stretch>
            <a:fillRect/>
          </a:stretch>
        </p:blipFill>
        <p:spPr>
          <a:xfrm>
            <a:off x="0" y="0"/>
            <a:ext cx="452450" cy="841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5b3acefcd6_2_30"/>
          <p:cNvSpPr txBox="1"/>
          <p:nvPr>
            <p:ph type="title"/>
          </p:nvPr>
        </p:nvSpPr>
        <p:spPr>
          <a:xfrm>
            <a:off x="628650" y="463101"/>
            <a:ext cx="7886700" cy="544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CA3776"/>
                </a:solidFill>
              </a:rPr>
              <a:t>STEPS TO DOWNLOAD AND INSTALL SAMPLE DATABASE</a:t>
            </a:r>
            <a:endParaRPr b="1">
              <a:solidFill>
                <a:srgbClr val="CA3776"/>
              </a:solidFill>
            </a:endParaRPr>
          </a:p>
        </p:txBody>
      </p:sp>
      <p:sp>
        <p:nvSpPr>
          <p:cNvPr id="128" name="Google Shape;128;g15b3acefcd6_2_30"/>
          <p:cNvSpPr txBox="1"/>
          <p:nvPr>
            <p:ph idx="1" type="body"/>
          </p:nvPr>
        </p:nvSpPr>
        <p:spPr>
          <a:xfrm>
            <a:off x="628650" y="1318079"/>
            <a:ext cx="7886700" cy="5335200"/>
          </a:xfrm>
          <a:prstGeom prst="rect">
            <a:avLst/>
          </a:prstGeom>
        </p:spPr>
        <p:txBody>
          <a:bodyPr anchorCtr="0" anchor="t" bIns="45700" lIns="91425" spcFirstLastPara="1" rIns="91425" wrap="square" tIns="45700">
            <a:normAutofit fontScale="25000" lnSpcReduction="20000"/>
          </a:bodyPr>
          <a:lstStyle/>
          <a:p>
            <a:pPr indent="0" lvl="0" marL="0" rtl="0" algn="l">
              <a:lnSpc>
                <a:spcPct val="115000"/>
              </a:lnSpc>
              <a:spcBef>
                <a:spcPts val="1800"/>
              </a:spcBef>
              <a:spcAft>
                <a:spcPts val="0"/>
              </a:spcAft>
              <a:buNone/>
            </a:pPr>
            <a:r>
              <a:rPr lang="en-US" sz="5600">
                <a:solidFill>
                  <a:srgbClr val="CA3776"/>
                </a:solidFill>
                <a:highlight>
                  <a:srgbClr val="FFFFFF"/>
                </a:highlight>
              </a:rPr>
              <a:t>Do</a:t>
            </a:r>
            <a:r>
              <a:rPr lang="en-US" sz="5600">
                <a:solidFill>
                  <a:srgbClr val="CA3776"/>
                </a:solidFill>
                <a:highlight>
                  <a:srgbClr val="FFFFFF"/>
                </a:highlight>
              </a:rPr>
              <a:t>wnload the PostgreSQL sample database</a:t>
            </a:r>
            <a:endParaRPr sz="5600">
              <a:solidFill>
                <a:srgbClr val="CA3776"/>
              </a:solidFill>
              <a:highlight>
                <a:srgbClr val="FFFFFF"/>
              </a:highlight>
            </a:endParaRPr>
          </a:p>
          <a:p>
            <a:pPr indent="0" lvl="0" marL="0" rtl="0" algn="l">
              <a:lnSpc>
                <a:spcPct val="115000"/>
              </a:lnSpc>
              <a:spcBef>
                <a:spcPts val="1200"/>
              </a:spcBef>
              <a:spcAft>
                <a:spcPts val="0"/>
              </a:spcAft>
              <a:buNone/>
            </a:pPr>
            <a:r>
              <a:rPr lang="en-US" sz="4203">
                <a:highlight>
                  <a:srgbClr val="FFFFFF"/>
                </a:highlight>
              </a:rPr>
              <a:t>You can download the PostgreSQL DVD Rental sample database via the following link:</a:t>
            </a:r>
            <a:endParaRPr sz="4203">
              <a:highlight>
                <a:srgbClr val="FFFFFF"/>
              </a:highlight>
            </a:endParaRPr>
          </a:p>
          <a:p>
            <a:pPr indent="0" lvl="0" marL="0" rtl="0" algn="l">
              <a:lnSpc>
                <a:spcPct val="115000"/>
              </a:lnSpc>
              <a:spcBef>
                <a:spcPts val="1200"/>
              </a:spcBef>
              <a:spcAft>
                <a:spcPts val="0"/>
              </a:spcAft>
              <a:buNone/>
            </a:pPr>
            <a:r>
              <a:rPr lang="en-US" sz="4100" u="sng">
                <a:solidFill>
                  <a:schemeClr val="hlink"/>
                </a:solidFill>
                <a:highlight>
                  <a:srgbClr val="FFFFFF"/>
                </a:highlight>
                <a:hlinkClick r:id="rId3"/>
              </a:rPr>
              <a:t>Download DVD Rental Sample Database</a:t>
            </a:r>
            <a:endParaRPr sz="4100">
              <a:solidFill>
                <a:schemeClr val="hlink"/>
              </a:solidFill>
              <a:highlight>
                <a:srgbClr val="FFFFFF"/>
              </a:highlight>
            </a:endParaRPr>
          </a:p>
          <a:p>
            <a:pPr indent="0" lvl="0" marL="0" rtl="0" algn="l">
              <a:lnSpc>
                <a:spcPct val="115000"/>
              </a:lnSpc>
              <a:spcBef>
                <a:spcPts val="1200"/>
              </a:spcBef>
              <a:spcAft>
                <a:spcPts val="0"/>
              </a:spcAft>
              <a:buNone/>
            </a:pPr>
            <a:r>
              <a:rPr lang="en-US" sz="4100">
                <a:highlight>
                  <a:srgbClr val="FFFFFF"/>
                </a:highlight>
              </a:rPr>
              <a:t>The database file is in </a:t>
            </a:r>
            <a:r>
              <a:rPr lang="en-US" sz="4100">
                <a:solidFill>
                  <a:srgbClr val="DC143C"/>
                </a:solidFill>
                <a:highlight>
                  <a:srgbClr val="FFFFFF"/>
                </a:highlight>
              </a:rPr>
              <a:t>zip</a:t>
            </a:r>
            <a:r>
              <a:rPr lang="en-US" sz="4100">
                <a:highlight>
                  <a:srgbClr val="FFFFFF"/>
                </a:highlight>
              </a:rPr>
              <a:t> format ( </a:t>
            </a:r>
            <a:r>
              <a:rPr lang="en-US" sz="4100">
                <a:solidFill>
                  <a:srgbClr val="DC143C"/>
                </a:solidFill>
                <a:highlight>
                  <a:srgbClr val="FFFFFF"/>
                </a:highlight>
              </a:rPr>
              <a:t>dvdrental.zip</a:t>
            </a:r>
            <a:r>
              <a:rPr lang="en-US" sz="4100">
                <a:highlight>
                  <a:srgbClr val="FFFFFF"/>
                </a:highlight>
              </a:rPr>
              <a:t>) so you need to extract it to  </a:t>
            </a:r>
            <a:r>
              <a:rPr lang="en-US" sz="4100">
                <a:solidFill>
                  <a:srgbClr val="DC143C"/>
                </a:solidFill>
                <a:highlight>
                  <a:srgbClr val="FFFFFF"/>
                </a:highlight>
              </a:rPr>
              <a:t>dvdrental.tar</a:t>
            </a:r>
            <a:r>
              <a:rPr lang="en-US" sz="4100">
                <a:highlight>
                  <a:srgbClr val="FFFFFF"/>
                </a:highlight>
              </a:rPr>
              <a:t> </a:t>
            </a:r>
            <a:r>
              <a:rPr lang="en-US" sz="4100">
                <a:highlight>
                  <a:srgbClr val="FFFFFF"/>
                </a:highlight>
                <a:uFill>
                  <a:noFill/>
                </a:uFill>
                <a:hlinkClick r:id="rId4"/>
              </a:rPr>
              <a:t>before loading the sample database into the PostgreSQL database server</a:t>
            </a:r>
            <a:r>
              <a:rPr lang="en-US" sz="4100">
                <a:highlight>
                  <a:srgbClr val="FFFFFF"/>
                </a:highlight>
              </a:rPr>
              <a:t>.</a:t>
            </a:r>
            <a:endParaRPr sz="4100">
              <a:highlight>
                <a:srgbClr val="FFFFFF"/>
              </a:highlight>
            </a:endParaRPr>
          </a:p>
          <a:p>
            <a:pPr indent="0" lvl="0" marL="0" rtl="0" algn="l">
              <a:lnSpc>
                <a:spcPct val="115000"/>
              </a:lnSpc>
              <a:spcBef>
                <a:spcPts val="1800"/>
              </a:spcBef>
              <a:spcAft>
                <a:spcPts val="0"/>
              </a:spcAft>
              <a:buNone/>
            </a:pPr>
            <a:r>
              <a:rPr lang="en-US" sz="5700">
                <a:solidFill>
                  <a:srgbClr val="CA3776"/>
                </a:solidFill>
                <a:highlight>
                  <a:srgbClr val="FFFFFF"/>
                </a:highlight>
              </a:rPr>
              <a:t>Download printable ER diagram</a:t>
            </a:r>
            <a:endParaRPr sz="5700">
              <a:solidFill>
                <a:srgbClr val="CA3776"/>
              </a:solidFill>
              <a:highlight>
                <a:srgbClr val="FFFFFF"/>
              </a:highlight>
            </a:endParaRPr>
          </a:p>
          <a:p>
            <a:pPr indent="0" lvl="0" marL="0" rtl="0" algn="l">
              <a:lnSpc>
                <a:spcPct val="115000"/>
              </a:lnSpc>
              <a:spcBef>
                <a:spcPts val="1200"/>
              </a:spcBef>
              <a:spcAft>
                <a:spcPts val="0"/>
              </a:spcAft>
              <a:buNone/>
            </a:pPr>
            <a:r>
              <a:rPr lang="en-US" sz="4109">
                <a:highlight>
                  <a:srgbClr val="FFFFFF"/>
                </a:highlight>
              </a:rPr>
              <a:t>You can download and print the ER diagram for reference while practicing PostgreSQL.</a:t>
            </a:r>
            <a:endParaRPr sz="4109">
              <a:highlight>
                <a:srgbClr val="FFFFFF"/>
              </a:highlight>
            </a:endParaRPr>
          </a:p>
          <a:p>
            <a:pPr indent="0" lvl="0" marL="0" rtl="0" algn="l">
              <a:lnSpc>
                <a:spcPct val="115000"/>
              </a:lnSpc>
              <a:spcBef>
                <a:spcPts val="1200"/>
              </a:spcBef>
              <a:spcAft>
                <a:spcPts val="0"/>
              </a:spcAft>
              <a:buNone/>
            </a:pPr>
            <a:r>
              <a:rPr lang="en-US" sz="4109" u="sng">
                <a:solidFill>
                  <a:schemeClr val="hlink"/>
                </a:solidFill>
                <a:highlight>
                  <a:srgbClr val="FFFFFF"/>
                </a:highlight>
                <a:hlinkClick r:id="rId5"/>
              </a:rPr>
              <a:t>Download the Printable ER Diagram</a:t>
            </a:r>
            <a:endParaRPr sz="4109">
              <a:solidFill>
                <a:schemeClr val="hlink"/>
              </a:solidFill>
              <a:highlight>
                <a:srgbClr val="FFFFFF"/>
              </a:highlight>
            </a:endParaRPr>
          </a:p>
          <a:p>
            <a:pPr indent="0" lvl="0" marL="0" rtl="0" algn="l">
              <a:lnSpc>
                <a:spcPct val="115000"/>
              </a:lnSpc>
              <a:spcBef>
                <a:spcPts val="1200"/>
              </a:spcBef>
              <a:spcAft>
                <a:spcPts val="0"/>
              </a:spcAft>
              <a:buNone/>
            </a:pPr>
            <a:r>
              <a:t/>
            </a:r>
            <a:endParaRPr sz="3200">
              <a:solidFill>
                <a:schemeClr val="hlink"/>
              </a:solidFill>
              <a:highlight>
                <a:srgbClr val="FFFFFF"/>
              </a:highlight>
            </a:endParaRPr>
          </a:p>
          <a:p>
            <a:pPr indent="0" lvl="0" marL="0" rtl="0" algn="l">
              <a:lnSpc>
                <a:spcPct val="115000"/>
              </a:lnSpc>
              <a:spcBef>
                <a:spcPts val="1500"/>
              </a:spcBef>
              <a:spcAft>
                <a:spcPts val="0"/>
              </a:spcAft>
              <a:buNone/>
            </a:pPr>
            <a:r>
              <a:rPr lang="en-US" sz="5600">
                <a:solidFill>
                  <a:srgbClr val="CA3776"/>
                </a:solidFill>
                <a:highlight>
                  <a:srgbClr val="FFFFFF"/>
                </a:highlight>
              </a:rPr>
              <a:t>Load PostgreSQL Sample Database</a:t>
            </a:r>
            <a:endParaRPr sz="4000">
              <a:highlight>
                <a:srgbClr val="FFFFFF"/>
              </a:highlight>
            </a:endParaRPr>
          </a:p>
          <a:p>
            <a:pPr indent="0" lvl="0" marL="0" rtl="0" algn="l">
              <a:lnSpc>
                <a:spcPct val="115000"/>
              </a:lnSpc>
              <a:spcBef>
                <a:spcPts val="1500"/>
              </a:spcBef>
              <a:spcAft>
                <a:spcPts val="0"/>
              </a:spcAft>
              <a:buNone/>
            </a:pPr>
            <a:r>
              <a:rPr lang="en-US" sz="4000">
                <a:highlight>
                  <a:srgbClr val="FFFFFF"/>
                </a:highlight>
              </a:rPr>
              <a:t>Go to this link </a:t>
            </a:r>
            <a:r>
              <a:rPr lang="en-US" sz="4000" u="sng">
                <a:solidFill>
                  <a:schemeClr val="hlink"/>
                </a:solidFill>
                <a:highlight>
                  <a:srgbClr val="FFFFFF"/>
                </a:highlight>
                <a:hlinkClick r:id="rId6"/>
              </a:rPr>
              <a:t>https://www.postgresqltutorial.com/postgresql-getting-started/load-postgresql-sample-database/</a:t>
            </a:r>
            <a:r>
              <a:rPr lang="en-US" sz="4000">
                <a:highlight>
                  <a:srgbClr val="FFFFFF"/>
                </a:highlight>
              </a:rPr>
              <a:t>  and follow steps to </a:t>
            </a:r>
            <a:endParaRPr sz="4000">
              <a:highlight>
                <a:srgbClr val="FFFFFF"/>
              </a:highlight>
            </a:endParaRPr>
          </a:p>
          <a:p>
            <a:pPr indent="0" lvl="0" marL="0" rtl="0" algn="l">
              <a:lnSpc>
                <a:spcPct val="115000"/>
              </a:lnSpc>
              <a:spcBef>
                <a:spcPts val="1800"/>
              </a:spcBef>
              <a:spcAft>
                <a:spcPts val="0"/>
              </a:spcAft>
              <a:buNone/>
            </a:pPr>
            <a:r>
              <a:rPr lang="en-US" sz="4750">
                <a:highlight>
                  <a:srgbClr val="FFFFFF"/>
                </a:highlight>
              </a:rPr>
              <a:t>lo</a:t>
            </a:r>
            <a:r>
              <a:rPr lang="en-US" sz="3700">
                <a:highlight>
                  <a:srgbClr val="FFFFFF"/>
                </a:highlight>
              </a:rPr>
              <a:t>ad the DVD Rental database using the pgAdmin.</a:t>
            </a:r>
            <a:endParaRPr sz="3700">
              <a:highlight>
                <a:srgbClr val="FFFFFF"/>
              </a:highlight>
            </a:endParaRPr>
          </a:p>
          <a:p>
            <a:pPr indent="0" lvl="0" marL="0" rtl="0" algn="l">
              <a:lnSpc>
                <a:spcPct val="115000"/>
              </a:lnSpc>
              <a:spcBef>
                <a:spcPts val="1500"/>
              </a:spcBef>
              <a:spcAft>
                <a:spcPts val="0"/>
              </a:spcAft>
              <a:buNone/>
            </a:pPr>
            <a:r>
              <a:t/>
            </a:r>
            <a:endParaRPr sz="4750">
              <a:highlight>
                <a:srgbClr val="FFFFFF"/>
              </a:highlight>
            </a:endParaRPr>
          </a:p>
          <a:p>
            <a:pPr indent="0" lvl="0" marL="0" rtl="0" algn="l">
              <a:lnSpc>
                <a:spcPct val="115000"/>
              </a:lnSpc>
              <a:spcBef>
                <a:spcPts val="1200"/>
              </a:spcBef>
              <a:spcAft>
                <a:spcPts val="0"/>
              </a:spcAft>
              <a:buNone/>
            </a:pPr>
            <a:r>
              <a:t/>
            </a:r>
            <a:endParaRPr sz="4000">
              <a:highlight>
                <a:srgbClr val="FFFFFF"/>
              </a:highlight>
            </a:endParaRPr>
          </a:p>
          <a:p>
            <a:pPr indent="0" lvl="0" marL="0" rtl="0" algn="l">
              <a:lnSpc>
                <a:spcPct val="115000"/>
              </a:lnSpc>
              <a:spcBef>
                <a:spcPts val="1200"/>
              </a:spcBef>
              <a:spcAft>
                <a:spcPts val="0"/>
              </a:spcAft>
              <a:buNone/>
            </a:pPr>
            <a:r>
              <a:t/>
            </a:r>
            <a:endParaRPr>
              <a:solidFill>
                <a:schemeClr val="hlink"/>
              </a:solidFill>
              <a:highlight>
                <a:srgbClr val="FFFFFF"/>
              </a:highlight>
              <a:latin typeface="Roboto"/>
              <a:ea typeface="Roboto"/>
              <a:cs typeface="Roboto"/>
              <a:sym typeface="Roboto"/>
            </a:endParaRPr>
          </a:p>
          <a:p>
            <a:pPr indent="0" lvl="0" marL="0" rtl="0" algn="l">
              <a:lnSpc>
                <a:spcPct val="115000"/>
              </a:lnSpc>
              <a:spcBef>
                <a:spcPts val="1800"/>
              </a:spcBef>
              <a:spcAft>
                <a:spcPts val="0"/>
              </a:spcAft>
              <a:buNone/>
            </a:pPr>
            <a:r>
              <a:t/>
            </a:r>
            <a:endParaRPr sz="1700">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t/>
            </a:r>
            <a:endParaRPr>
              <a:solidFill>
                <a:srgbClr val="CA3776"/>
              </a:solidFill>
              <a:highlight>
                <a:srgbClr val="FFFFFF"/>
              </a:highlight>
            </a:endParaRPr>
          </a:p>
          <a:p>
            <a:pPr indent="0" lvl="0" marL="0" rtl="0" algn="l">
              <a:lnSpc>
                <a:spcPct val="115000"/>
              </a:lnSpc>
              <a:spcBef>
                <a:spcPts val="1200"/>
              </a:spcBef>
              <a:spcAft>
                <a:spcPts val="0"/>
              </a:spcAft>
              <a:buNone/>
            </a:pPr>
            <a:r>
              <a:t/>
            </a:r>
            <a:endParaRPr>
              <a:highlight>
                <a:srgbClr val="FFFFFF"/>
              </a:highlight>
              <a:latin typeface="Roboto"/>
              <a:ea typeface="Roboto"/>
              <a:cs typeface="Roboto"/>
              <a:sym typeface="Roboto"/>
            </a:endParaRPr>
          </a:p>
          <a:p>
            <a:pPr indent="0" lvl="0" marL="0" rtl="0" algn="l">
              <a:lnSpc>
                <a:spcPct val="115000"/>
              </a:lnSpc>
              <a:spcBef>
                <a:spcPts val="1800"/>
              </a:spcBef>
              <a:spcAft>
                <a:spcPts val="0"/>
              </a:spcAft>
              <a:buNone/>
            </a:pPr>
            <a:r>
              <a:t/>
            </a:r>
            <a:endParaRPr sz="1700">
              <a:highlight>
                <a:srgbClr val="FFFFFF"/>
              </a:highlight>
              <a:latin typeface="Calibri"/>
              <a:ea typeface="Calibri"/>
              <a:cs typeface="Calibri"/>
              <a:sym typeface="Calibri"/>
            </a:endParaRPr>
          </a:p>
          <a:p>
            <a:pPr indent="0" lvl="0" marL="0" rtl="0" algn="l">
              <a:lnSpc>
                <a:spcPct val="115000"/>
              </a:lnSpc>
              <a:spcBef>
                <a:spcPts val="1800"/>
              </a:spcBef>
              <a:spcAft>
                <a:spcPts val="0"/>
              </a:spcAft>
              <a:buClr>
                <a:schemeClr val="dk1"/>
              </a:buClr>
              <a:buSzPct val="84615"/>
              <a:buFont typeface="Arial"/>
              <a:buNone/>
            </a:pPr>
            <a:r>
              <a:t/>
            </a:r>
            <a:endParaRPr sz="1300">
              <a:solidFill>
                <a:srgbClr val="CA3776"/>
              </a:solidFill>
              <a:highlight>
                <a:srgbClr val="FFFFFF"/>
              </a:highlight>
            </a:endParaRPr>
          </a:p>
          <a:p>
            <a:pPr indent="0" lvl="0" marL="0" rtl="0" algn="l">
              <a:spcBef>
                <a:spcPts val="750"/>
              </a:spcBef>
              <a:spcAft>
                <a:spcPts val="0"/>
              </a:spcAft>
              <a:buNone/>
            </a:pPr>
            <a:r>
              <a:t/>
            </a:r>
            <a:endParaRPr sz="1300">
              <a:solidFill>
                <a:srgbClr val="CA3776"/>
              </a:solidFill>
            </a:endParaRPr>
          </a:p>
        </p:txBody>
      </p:sp>
      <p:sp>
        <p:nvSpPr>
          <p:cNvPr id="129" name="Google Shape;129;g15b3acefcd6_2_30"/>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pic>
        <p:nvPicPr>
          <p:cNvPr id="130" name="Google Shape;130;g15b3acefcd6_2_30"/>
          <p:cNvPicPr preferRelativeResize="0"/>
          <p:nvPr/>
        </p:nvPicPr>
        <p:blipFill>
          <a:blip r:embed="rId7">
            <a:alphaModFix/>
          </a:blip>
          <a:stretch>
            <a:fillRect/>
          </a:stretch>
        </p:blipFill>
        <p:spPr>
          <a:xfrm>
            <a:off x="0" y="0"/>
            <a:ext cx="452450" cy="8418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7"/>
          <p:cNvSpPr txBox="1"/>
          <p:nvPr>
            <p:ph type="title"/>
          </p:nvPr>
        </p:nvSpPr>
        <p:spPr>
          <a:xfrm>
            <a:off x="628650" y="136526"/>
            <a:ext cx="7886700" cy="5445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A3776"/>
              </a:buClr>
              <a:buSzPts val="1600"/>
              <a:buFont typeface="Tahoma"/>
              <a:buNone/>
            </a:pPr>
            <a:r>
              <a:rPr b="1" lang="en-US" sz="1600">
                <a:solidFill>
                  <a:srgbClr val="CA3776"/>
                </a:solidFill>
              </a:rPr>
              <a:t>CROSS JOIN </a:t>
            </a:r>
            <a:endParaRPr/>
          </a:p>
        </p:txBody>
      </p:sp>
      <p:sp>
        <p:nvSpPr>
          <p:cNvPr id="415" name="Google Shape;415;p37"/>
          <p:cNvSpPr txBox="1"/>
          <p:nvPr>
            <p:ph idx="1" type="body"/>
          </p:nvPr>
        </p:nvSpPr>
        <p:spPr>
          <a:xfrm>
            <a:off x="628650" y="696279"/>
            <a:ext cx="7886700" cy="5335135"/>
          </a:xfrm>
          <a:prstGeom prst="rect">
            <a:avLst/>
          </a:prstGeom>
          <a:noFill/>
          <a:ln>
            <a:noFill/>
          </a:ln>
        </p:spPr>
        <p:txBody>
          <a:bodyPr anchorCtr="0" anchor="t" bIns="45700" lIns="91425" spcFirstLastPara="1" rIns="91425" wrap="square" tIns="45700">
            <a:normAutofit/>
          </a:bodyPr>
          <a:lstStyle/>
          <a:p>
            <a:pPr indent="0" lvl="0" marL="0" rtl="0" algn="l">
              <a:lnSpc>
                <a:spcPct val="200000"/>
              </a:lnSpc>
              <a:spcBef>
                <a:spcPts val="0"/>
              </a:spcBef>
              <a:spcAft>
                <a:spcPts val="0"/>
              </a:spcAft>
              <a:buClr>
                <a:schemeClr val="dk1"/>
              </a:buClr>
              <a:buSzPts val="1200"/>
              <a:buNone/>
            </a:pPr>
            <a:r>
              <a:rPr lang="en-US"/>
              <a:t>The CROSS JOIN is used to generate a paired combination of each row of the first table with each row of the second table. This join type is also known as Cartesian join. </a:t>
            </a:r>
            <a:br>
              <a:rPr lang="en-US"/>
            </a:br>
            <a:r>
              <a:rPr b="1" lang="en-US">
                <a:solidFill>
                  <a:srgbClr val="CA3776"/>
                </a:solidFill>
              </a:rPr>
              <a:t>What is the Cartesian Product?</a:t>
            </a:r>
            <a:endParaRPr/>
          </a:p>
          <a:p>
            <a:pPr indent="0" lvl="1" marL="342900" rtl="0" algn="l">
              <a:lnSpc>
                <a:spcPct val="200000"/>
              </a:lnSpc>
              <a:spcBef>
                <a:spcPts val="375"/>
              </a:spcBef>
              <a:spcAft>
                <a:spcPts val="0"/>
              </a:spcAft>
              <a:buClr>
                <a:schemeClr val="dk1"/>
              </a:buClr>
              <a:buSzPts val="1200"/>
              <a:buNone/>
            </a:pPr>
            <a:r>
              <a:rPr lang="en-US"/>
              <a:t>The Cartesian Product is a multiplication operation in the set theory that generates all ordered pairs of the given sets. Suppose that, A is a set and elements are {a,b} and B is a set and elements are {1,2,3}. The Cartesian Product of these two A and B is denoted AxB and the result will be like the following.</a:t>
            </a:r>
            <a:endParaRPr/>
          </a:p>
          <a:p>
            <a:pPr indent="0" lvl="1" marL="342900" rtl="0" algn="l">
              <a:lnSpc>
                <a:spcPct val="200000"/>
              </a:lnSpc>
              <a:spcBef>
                <a:spcPts val="375"/>
              </a:spcBef>
              <a:spcAft>
                <a:spcPts val="0"/>
              </a:spcAft>
              <a:buClr>
                <a:schemeClr val="dk1"/>
              </a:buClr>
              <a:buSzPts val="1200"/>
              <a:buNone/>
            </a:pPr>
            <a:r>
              <a:rPr lang="en-US"/>
              <a:t>AxB ={(a,1), (a,2), (a,3), (b,1), (b,2), (b,3)} </a:t>
            </a:r>
            <a:endParaRPr/>
          </a:p>
          <a:p>
            <a:pPr indent="0" lvl="0" marL="0" rtl="0" algn="l">
              <a:lnSpc>
                <a:spcPct val="200000"/>
              </a:lnSpc>
              <a:spcBef>
                <a:spcPts val="750"/>
              </a:spcBef>
              <a:spcAft>
                <a:spcPts val="0"/>
              </a:spcAft>
              <a:buClr>
                <a:schemeClr val="dk1"/>
              </a:buClr>
              <a:buSzPts val="1200"/>
              <a:buNone/>
            </a:pPr>
            <a:r>
              <a:rPr b="1" lang="en-US"/>
              <a:t>Syntax:</a:t>
            </a:r>
            <a:endParaRPr/>
          </a:p>
          <a:p>
            <a:pPr indent="-171450" lvl="1" marL="514350" rtl="0" algn="l">
              <a:lnSpc>
                <a:spcPct val="200000"/>
              </a:lnSpc>
              <a:spcBef>
                <a:spcPts val="375"/>
              </a:spcBef>
              <a:spcAft>
                <a:spcPts val="0"/>
              </a:spcAft>
              <a:buClr>
                <a:schemeClr val="dk1"/>
              </a:buClr>
              <a:buSzPts val="1200"/>
              <a:buNone/>
            </a:pPr>
            <a:r>
              <a:rPr lang="en-US"/>
              <a:t>SELECT ColumnName_1, ColumnName_2,     ..</a:t>
            </a:r>
            <a:endParaRPr/>
          </a:p>
          <a:p>
            <a:pPr indent="-171450" lvl="1" marL="514350" rtl="0" algn="l">
              <a:lnSpc>
                <a:spcPct val="200000"/>
              </a:lnSpc>
              <a:spcBef>
                <a:spcPts val="375"/>
              </a:spcBef>
              <a:spcAft>
                <a:spcPts val="0"/>
              </a:spcAft>
              <a:buClr>
                <a:schemeClr val="dk1"/>
              </a:buClr>
              <a:buSzPts val="1200"/>
              <a:buNone/>
            </a:pPr>
            <a:r>
              <a:rPr lang="en-US"/>
              <a:t>FROM Table_1</a:t>
            </a:r>
            <a:endParaRPr/>
          </a:p>
          <a:p>
            <a:pPr indent="-171450" lvl="1" marL="514350" rtl="0" algn="l">
              <a:lnSpc>
                <a:spcPct val="200000"/>
              </a:lnSpc>
              <a:spcBef>
                <a:spcPts val="375"/>
              </a:spcBef>
              <a:spcAft>
                <a:spcPts val="0"/>
              </a:spcAft>
              <a:buClr>
                <a:schemeClr val="dk1"/>
              </a:buClr>
              <a:buSzPts val="1200"/>
              <a:buNone/>
            </a:pPr>
            <a:r>
              <a:rPr lang="en-US"/>
              <a:t>CROSS JOIN Table_2</a:t>
            </a:r>
            <a:endParaRPr/>
          </a:p>
          <a:p>
            <a:pPr indent="-76200" lvl="0" marL="171450" rtl="0" algn="l">
              <a:lnSpc>
                <a:spcPct val="90000"/>
              </a:lnSpc>
              <a:spcBef>
                <a:spcPts val="750"/>
              </a:spcBef>
              <a:spcAft>
                <a:spcPts val="0"/>
              </a:spcAft>
              <a:buClr>
                <a:schemeClr val="dk1"/>
              </a:buClr>
              <a:buSzPts val="1500"/>
              <a:buNone/>
            </a:pPr>
            <a:r>
              <a:t/>
            </a:r>
            <a:endParaRPr sz="1500"/>
          </a:p>
        </p:txBody>
      </p:sp>
      <p:pic>
        <p:nvPicPr>
          <p:cNvPr descr="cross join.JPG" id="416" name="Google Shape;416;p37"/>
          <p:cNvPicPr preferRelativeResize="0"/>
          <p:nvPr/>
        </p:nvPicPr>
        <p:blipFill rotWithShape="1">
          <a:blip r:embed="rId3">
            <a:alphaModFix/>
          </a:blip>
          <a:srcRect b="0" l="0" r="0" t="0"/>
          <a:stretch/>
        </p:blipFill>
        <p:spPr>
          <a:xfrm>
            <a:off x="5181600" y="3404616"/>
            <a:ext cx="3048000" cy="2757105"/>
          </a:xfrm>
          <a:prstGeom prst="rect">
            <a:avLst/>
          </a:prstGeom>
          <a:noFill/>
          <a:ln>
            <a:noFill/>
          </a:ln>
        </p:spPr>
      </p:pic>
      <p:pic>
        <p:nvPicPr>
          <p:cNvPr id="417" name="Google Shape;417;p37"/>
          <p:cNvPicPr preferRelativeResize="0"/>
          <p:nvPr/>
        </p:nvPicPr>
        <p:blipFill>
          <a:blip r:embed="rId4">
            <a:alphaModFix/>
          </a:blip>
          <a:stretch>
            <a:fillRect/>
          </a:stretch>
        </p:blipFill>
        <p:spPr>
          <a:xfrm>
            <a:off x="0" y="0"/>
            <a:ext cx="452450" cy="8418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8"/>
          <p:cNvSpPr txBox="1"/>
          <p:nvPr>
            <p:ph type="title"/>
          </p:nvPr>
        </p:nvSpPr>
        <p:spPr>
          <a:xfrm>
            <a:off x="628650" y="136526"/>
            <a:ext cx="7886700" cy="5445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A3776"/>
              </a:buClr>
              <a:buSzPts val="1800"/>
              <a:buFont typeface="Tahoma"/>
              <a:buNone/>
            </a:pPr>
            <a:r>
              <a:rPr b="1" lang="en-US">
                <a:solidFill>
                  <a:srgbClr val="CA3776"/>
                </a:solidFill>
              </a:rPr>
              <a:t>THREE TABLES JOIN EXAMPLE:</a:t>
            </a:r>
            <a:endParaRPr/>
          </a:p>
        </p:txBody>
      </p:sp>
      <p:sp>
        <p:nvSpPr>
          <p:cNvPr id="423" name="Google Shape;423;p38"/>
          <p:cNvSpPr txBox="1"/>
          <p:nvPr>
            <p:ph idx="1" type="body"/>
          </p:nvPr>
        </p:nvSpPr>
        <p:spPr>
          <a:xfrm>
            <a:off x="665226" y="705423"/>
            <a:ext cx="7886700" cy="5335135"/>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200"/>
              <a:buNone/>
            </a:pPr>
            <a:r>
              <a:rPr lang="en-US"/>
              <a:t>SELECT</a:t>
            </a:r>
            <a:endParaRPr/>
          </a:p>
          <a:p>
            <a:pPr indent="-171450" lvl="0" marL="171450" rtl="0" algn="l">
              <a:lnSpc>
                <a:spcPct val="90000"/>
              </a:lnSpc>
              <a:spcBef>
                <a:spcPts val="750"/>
              </a:spcBef>
              <a:spcAft>
                <a:spcPts val="0"/>
              </a:spcAft>
              <a:buClr>
                <a:schemeClr val="dk1"/>
              </a:buClr>
              <a:buSzPts val="1200"/>
              <a:buNone/>
            </a:pPr>
            <a:r>
              <a:rPr lang="en-US"/>
              <a:t>  student.first_name,</a:t>
            </a:r>
            <a:endParaRPr/>
          </a:p>
          <a:p>
            <a:pPr indent="-171450" lvl="0" marL="171450" rtl="0" algn="l">
              <a:lnSpc>
                <a:spcPct val="90000"/>
              </a:lnSpc>
              <a:spcBef>
                <a:spcPts val="750"/>
              </a:spcBef>
              <a:spcAft>
                <a:spcPts val="0"/>
              </a:spcAft>
              <a:buClr>
                <a:schemeClr val="dk1"/>
              </a:buClr>
              <a:buSzPts val="1200"/>
              <a:buNone/>
            </a:pPr>
            <a:r>
              <a:rPr lang="en-US"/>
              <a:t>  student.last_name,</a:t>
            </a:r>
            <a:endParaRPr/>
          </a:p>
          <a:p>
            <a:pPr indent="-171450" lvl="0" marL="171450" rtl="0" algn="l">
              <a:lnSpc>
                <a:spcPct val="90000"/>
              </a:lnSpc>
              <a:spcBef>
                <a:spcPts val="750"/>
              </a:spcBef>
              <a:spcAft>
                <a:spcPts val="0"/>
              </a:spcAft>
              <a:buClr>
                <a:schemeClr val="dk1"/>
              </a:buClr>
              <a:buSzPts val="1200"/>
              <a:buNone/>
            </a:pPr>
            <a:r>
              <a:rPr lang="en-US"/>
              <a:t>  course.name</a:t>
            </a:r>
            <a:endParaRPr/>
          </a:p>
          <a:p>
            <a:pPr indent="-171450" lvl="0" marL="171450" rtl="0" algn="l">
              <a:lnSpc>
                <a:spcPct val="90000"/>
              </a:lnSpc>
              <a:spcBef>
                <a:spcPts val="750"/>
              </a:spcBef>
              <a:spcAft>
                <a:spcPts val="0"/>
              </a:spcAft>
              <a:buClr>
                <a:schemeClr val="dk1"/>
              </a:buClr>
              <a:buSzPts val="1200"/>
              <a:buNone/>
            </a:pPr>
            <a:r>
              <a:rPr lang="en-US"/>
              <a:t>FROM student</a:t>
            </a:r>
            <a:endParaRPr/>
          </a:p>
          <a:p>
            <a:pPr indent="-171450" lvl="0" marL="171450" rtl="0" algn="l">
              <a:lnSpc>
                <a:spcPct val="90000"/>
              </a:lnSpc>
              <a:spcBef>
                <a:spcPts val="750"/>
              </a:spcBef>
              <a:spcAft>
                <a:spcPts val="0"/>
              </a:spcAft>
              <a:buClr>
                <a:schemeClr val="dk1"/>
              </a:buClr>
              <a:buSzPts val="1200"/>
              <a:buNone/>
            </a:pPr>
            <a:r>
              <a:rPr lang="en-US"/>
              <a:t>JOIN student_course</a:t>
            </a:r>
            <a:endParaRPr/>
          </a:p>
          <a:p>
            <a:pPr indent="-171450" lvl="0" marL="171450" rtl="0" algn="l">
              <a:lnSpc>
                <a:spcPct val="90000"/>
              </a:lnSpc>
              <a:spcBef>
                <a:spcPts val="750"/>
              </a:spcBef>
              <a:spcAft>
                <a:spcPts val="0"/>
              </a:spcAft>
              <a:buClr>
                <a:schemeClr val="dk1"/>
              </a:buClr>
              <a:buSzPts val="1200"/>
              <a:buNone/>
            </a:pPr>
            <a:r>
              <a:rPr lang="en-US"/>
              <a:t>  ON student.id = student_course.student_id</a:t>
            </a:r>
            <a:endParaRPr/>
          </a:p>
          <a:p>
            <a:pPr indent="-171450" lvl="0" marL="171450" rtl="0" algn="l">
              <a:lnSpc>
                <a:spcPct val="90000"/>
              </a:lnSpc>
              <a:spcBef>
                <a:spcPts val="750"/>
              </a:spcBef>
              <a:spcAft>
                <a:spcPts val="0"/>
              </a:spcAft>
              <a:buClr>
                <a:schemeClr val="dk1"/>
              </a:buClr>
              <a:buSzPts val="1200"/>
              <a:buNone/>
            </a:pPr>
            <a:r>
              <a:rPr lang="en-US"/>
              <a:t>JOIN course</a:t>
            </a:r>
            <a:endParaRPr/>
          </a:p>
          <a:p>
            <a:pPr indent="-171450" lvl="0" marL="171450" rtl="0" algn="l">
              <a:lnSpc>
                <a:spcPct val="90000"/>
              </a:lnSpc>
              <a:spcBef>
                <a:spcPts val="750"/>
              </a:spcBef>
              <a:spcAft>
                <a:spcPts val="0"/>
              </a:spcAft>
              <a:buClr>
                <a:schemeClr val="dk1"/>
              </a:buClr>
              <a:buSzPts val="1200"/>
              <a:buNone/>
            </a:pPr>
            <a:r>
              <a:rPr lang="en-US"/>
              <a:t>  ON course.id = student_course.course_id;</a:t>
            </a:r>
            <a:endParaRPr/>
          </a:p>
        </p:txBody>
      </p:sp>
      <p:pic>
        <p:nvPicPr>
          <p:cNvPr descr="related tables.JPG" id="424" name="Google Shape;424;p38"/>
          <p:cNvPicPr preferRelativeResize="0"/>
          <p:nvPr/>
        </p:nvPicPr>
        <p:blipFill rotWithShape="1">
          <a:blip r:embed="rId3">
            <a:alphaModFix/>
          </a:blip>
          <a:srcRect b="27191" l="9182" r="2938" t="0"/>
          <a:stretch/>
        </p:blipFill>
        <p:spPr>
          <a:xfrm>
            <a:off x="2514601" y="3454532"/>
            <a:ext cx="5105400" cy="1955668"/>
          </a:xfrm>
          <a:prstGeom prst="rect">
            <a:avLst/>
          </a:prstGeom>
          <a:noFill/>
          <a:ln cap="flat" cmpd="sng" w="28575">
            <a:solidFill>
              <a:srgbClr val="CA3776"/>
            </a:solidFill>
            <a:prstDash val="solid"/>
            <a:round/>
            <a:headEnd len="sm" w="sm" type="none"/>
            <a:tailEnd len="sm" w="sm" type="none"/>
          </a:ln>
        </p:spPr>
      </p:pic>
      <p:pic>
        <p:nvPicPr>
          <p:cNvPr id="425" name="Google Shape;425;p38"/>
          <p:cNvPicPr preferRelativeResize="0"/>
          <p:nvPr/>
        </p:nvPicPr>
        <p:blipFill>
          <a:blip r:embed="rId4">
            <a:alphaModFix/>
          </a:blip>
          <a:stretch>
            <a:fillRect/>
          </a:stretch>
        </p:blipFill>
        <p:spPr>
          <a:xfrm>
            <a:off x="0" y="0"/>
            <a:ext cx="452450" cy="8418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9"/>
          <p:cNvSpPr txBox="1"/>
          <p:nvPr>
            <p:ph type="title"/>
          </p:nvPr>
        </p:nvSpPr>
        <p:spPr>
          <a:xfrm>
            <a:off x="628650" y="136526"/>
            <a:ext cx="7886700" cy="5445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A3776"/>
              </a:buClr>
              <a:buSzPts val="1600"/>
              <a:buFont typeface="Tahoma"/>
              <a:buNone/>
            </a:pPr>
            <a:r>
              <a:rPr b="1" lang="en-US" sz="1600">
                <a:solidFill>
                  <a:srgbClr val="CA3776"/>
                </a:solidFill>
              </a:rPr>
              <a:t>SUB QUERY</a:t>
            </a:r>
            <a:endParaRPr/>
          </a:p>
        </p:txBody>
      </p:sp>
      <p:sp>
        <p:nvSpPr>
          <p:cNvPr id="431" name="Google Shape;431;p39"/>
          <p:cNvSpPr txBox="1"/>
          <p:nvPr>
            <p:ph idx="1" type="body"/>
          </p:nvPr>
        </p:nvSpPr>
        <p:spPr>
          <a:xfrm>
            <a:off x="628650" y="681039"/>
            <a:ext cx="8286750" cy="3662361"/>
          </a:xfrm>
          <a:prstGeom prst="rect">
            <a:avLst/>
          </a:prstGeom>
          <a:noFill/>
          <a:ln>
            <a:noFill/>
          </a:ln>
        </p:spPr>
        <p:txBody>
          <a:bodyPr anchorCtr="0" anchor="t" bIns="45700" lIns="91425" spcFirstLastPara="1" rIns="91425" wrap="square" tIns="45700">
            <a:normAutofit/>
          </a:bodyPr>
          <a:lstStyle/>
          <a:p>
            <a:pPr indent="-171450" lvl="0" marL="171450" rtl="0" algn="l">
              <a:lnSpc>
                <a:spcPct val="150000"/>
              </a:lnSpc>
              <a:spcBef>
                <a:spcPts val="0"/>
              </a:spcBef>
              <a:spcAft>
                <a:spcPts val="0"/>
              </a:spcAft>
              <a:buClr>
                <a:schemeClr val="dk1"/>
              </a:buClr>
              <a:buSzPts val="1200"/>
              <a:buChar char="•"/>
            </a:pPr>
            <a:r>
              <a:rPr lang="en-US"/>
              <a:t>Definition--  A sub query or Inner Query is a query within Another Query and embedded within Where clause</a:t>
            </a:r>
            <a:endParaRPr/>
          </a:p>
          <a:p>
            <a:pPr indent="-171450" lvl="0" marL="171450" rtl="0" algn="l">
              <a:lnSpc>
                <a:spcPct val="150000"/>
              </a:lnSpc>
              <a:spcBef>
                <a:spcPts val="750"/>
              </a:spcBef>
              <a:spcAft>
                <a:spcPts val="0"/>
              </a:spcAft>
              <a:buClr>
                <a:schemeClr val="dk1"/>
              </a:buClr>
              <a:buSzPts val="1200"/>
              <a:buChar char="•"/>
            </a:pPr>
            <a:r>
              <a:rPr lang="en-US"/>
              <a:t>It is also called as Nested query.</a:t>
            </a:r>
            <a:endParaRPr/>
          </a:p>
          <a:p>
            <a:pPr indent="-171450" lvl="0" marL="171450" rtl="0" algn="l">
              <a:lnSpc>
                <a:spcPct val="150000"/>
              </a:lnSpc>
              <a:spcBef>
                <a:spcPts val="750"/>
              </a:spcBef>
              <a:spcAft>
                <a:spcPts val="0"/>
              </a:spcAft>
              <a:buClr>
                <a:schemeClr val="dk1"/>
              </a:buClr>
              <a:buSzPts val="1200"/>
              <a:buChar char="•"/>
            </a:pPr>
            <a:r>
              <a:rPr lang="en-US"/>
              <a:t>Sub query is used to return data that will be used in main query to further restrict data retrieve.</a:t>
            </a:r>
            <a:endParaRPr/>
          </a:p>
          <a:p>
            <a:pPr indent="-171450" lvl="0" marL="171450" rtl="0" algn="l">
              <a:lnSpc>
                <a:spcPct val="150000"/>
              </a:lnSpc>
              <a:spcBef>
                <a:spcPts val="750"/>
              </a:spcBef>
              <a:spcAft>
                <a:spcPts val="0"/>
              </a:spcAft>
              <a:buClr>
                <a:schemeClr val="dk1"/>
              </a:buClr>
              <a:buSzPts val="1200"/>
              <a:buChar char="•"/>
            </a:pPr>
            <a:r>
              <a:rPr lang="en-US"/>
              <a:t>In PostgreSQL subquery can be nested inside a SELECT, UPDATE, INSERT, DELETE statements along with the expression operators like =, &lt;, &gt;, &gt;=, &lt;=, IN, BETWEEN, etc</a:t>
            </a:r>
            <a:endParaRPr/>
          </a:p>
          <a:p>
            <a:pPr indent="-171450" lvl="0" marL="171450" rtl="0" algn="l">
              <a:lnSpc>
                <a:spcPct val="150000"/>
              </a:lnSpc>
              <a:spcBef>
                <a:spcPts val="750"/>
              </a:spcBef>
              <a:spcAft>
                <a:spcPts val="0"/>
              </a:spcAft>
              <a:buClr>
                <a:schemeClr val="dk1"/>
              </a:buClr>
              <a:buSzPts val="1200"/>
              <a:buChar char="•"/>
            </a:pPr>
            <a:r>
              <a:rPr lang="en-US"/>
              <a:t>The first statement is known as the outer query, the second is known as the inner query or sub query. The inner query or sub query is normally executed first.</a:t>
            </a:r>
            <a:endParaRPr/>
          </a:p>
          <a:p>
            <a:pPr indent="-171450" lvl="0" marL="171450" rtl="0" algn="l">
              <a:lnSpc>
                <a:spcPct val="150000"/>
              </a:lnSpc>
              <a:spcBef>
                <a:spcPts val="750"/>
              </a:spcBef>
              <a:spcAft>
                <a:spcPts val="0"/>
              </a:spcAft>
              <a:buClr>
                <a:schemeClr val="dk1"/>
              </a:buClr>
              <a:buSzPts val="1200"/>
              <a:buChar char="•"/>
            </a:pPr>
            <a:r>
              <a:rPr lang="en-US"/>
              <a:t> The sub query can be placed in the following SQL clauses they are WHERE clause, HAVING clause, FROM clause.</a:t>
            </a:r>
            <a:endParaRPr/>
          </a:p>
          <a:p>
            <a:pPr indent="-171450" lvl="0" marL="171450" rtl="0" algn="l">
              <a:lnSpc>
                <a:spcPct val="150000"/>
              </a:lnSpc>
              <a:spcBef>
                <a:spcPts val="750"/>
              </a:spcBef>
              <a:spcAft>
                <a:spcPts val="0"/>
              </a:spcAft>
              <a:buClr>
                <a:schemeClr val="dk1"/>
              </a:buClr>
              <a:buSzPts val="1200"/>
              <a:buChar char="•"/>
            </a:pPr>
            <a:r>
              <a:rPr lang="en-US"/>
              <a:t>The sub query (inner query) executes once before the main query (outer query) executes.</a:t>
            </a:r>
            <a:endParaRPr/>
          </a:p>
          <a:p>
            <a:pPr indent="-171450" lvl="0" marL="171450" rtl="0" algn="l">
              <a:lnSpc>
                <a:spcPct val="150000"/>
              </a:lnSpc>
              <a:spcBef>
                <a:spcPts val="750"/>
              </a:spcBef>
              <a:spcAft>
                <a:spcPts val="0"/>
              </a:spcAft>
              <a:buClr>
                <a:schemeClr val="dk1"/>
              </a:buClr>
              <a:buSzPts val="1200"/>
              <a:buChar char="•"/>
            </a:pPr>
            <a:r>
              <a:rPr lang="en-US"/>
              <a:t>The main query (outer query) use the sub query result.</a:t>
            </a:r>
            <a:endParaRPr/>
          </a:p>
          <a:p>
            <a:pPr indent="-95250" lvl="0" marL="171450" rtl="0" algn="l">
              <a:lnSpc>
                <a:spcPct val="90000"/>
              </a:lnSpc>
              <a:spcBef>
                <a:spcPts val="750"/>
              </a:spcBef>
              <a:spcAft>
                <a:spcPts val="0"/>
              </a:spcAft>
              <a:buClr>
                <a:schemeClr val="dk1"/>
              </a:buClr>
              <a:buSzPts val="1200"/>
              <a:buNone/>
            </a:pPr>
            <a:r>
              <a:t/>
            </a:r>
            <a:endParaRPr/>
          </a:p>
          <a:p>
            <a:pPr indent="-95250" lvl="0" marL="171450" rtl="0" algn="l">
              <a:lnSpc>
                <a:spcPct val="90000"/>
              </a:lnSpc>
              <a:spcBef>
                <a:spcPts val="750"/>
              </a:spcBef>
              <a:spcAft>
                <a:spcPts val="0"/>
              </a:spcAft>
              <a:buClr>
                <a:schemeClr val="dk1"/>
              </a:buClr>
              <a:buSzPts val="1200"/>
              <a:buNone/>
            </a:pPr>
            <a:r>
              <a:t/>
            </a:r>
            <a:endParaRPr/>
          </a:p>
          <a:p>
            <a:pPr indent="-95250" lvl="0" marL="171450" rtl="0" algn="l">
              <a:lnSpc>
                <a:spcPct val="90000"/>
              </a:lnSpc>
              <a:spcBef>
                <a:spcPts val="750"/>
              </a:spcBef>
              <a:spcAft>
                <a:spcPts val="0"/>
              </a:spcAft>
              <a:buClr>
                <a:schemeClr val="dk1"/>
              </a:buClr>
              <a:buSzPts val="1200"/>
              <a:buNone/>
            </a:pPr>
            <a:r>
              <a:t/>
            </a:r>
            <a:endParaRPr/>
          </a:p>
          <a:p>
            <a:pPr indent="-95250" lvl="0" marL="171450" rtl="0" algn="l">
              <a:lnSpc>
                <a:spcPct val="90000"/>
              </a:lnSpc>
              <a:spcBef>
                <a:spcPts val="750"/>
              </a:spcBef>
              <a:spcAft>
                <a:spcPts val="0"/>
              </a:spcAft>
              <a:buClr>
                <a:schemeClr val="dk1"/>
              </a:buClr>
              <a:buSzPts val="1200"/>
              <a:buNone/>
            </a:pPr>
            <a:r>
              <a:t/>
            </a:r>
            <a:endParaRPr/>
          </a:p>
          <a:p>
            <a:pPr indent="-95250" lvl="0" marL="171450" rtl="0" algn="l">
              <a:lnSpc>
                <a:spcPct val="90000"/>
              </a:lnSpc>
              <a:spcBef>
                <a:spcPts val="750"/>
              </a:spcBef>
              <a:spcAft>
                <a:spcPts val="0"/>
              </a:spcAft>
              <a:buClr>
                <a:schemeClr val="dk1"/>
              </a:buClr>
              <a:buSzPts val="1200"/>
              <a:buNone/>
            </a:pPr>
            <a:r>
              <a:t/>
            </a:r>
            <a:endParaRPr/>
          </a:p>
          <a:p>
            <a:pPr indent="-95250" lvl="0" marL="171450" rtl="0" algn="l">
              <a:lnSpc>
                <a:spcPct val="90000"/>
              </a:lnSpc>
              <a:spcBef>
                <a:spcPts val="750"/>
              </a:spcBef>
              <a:spcAft>
                <a:spcPts val="0"/>
              </a:spcAft>
              <a:buClr>
                <a:schemeClr val="dk1"/>
              </a:buClr>
              <a:buSzPts val="1200"/>
              <a:buNone/>
            </a:pPr>
            <a:r>
              <a:t/>
            </a:r>
            <a:endParaRPr/>
          </a:p>
          <a:p>
            <a:pPr indent="-95250" lvl="0" marL="171450" rtl="0" algn="l">
              <a:lnSpc>
                <a:spcPct val="90000"/>
              </a:lnSpc>
              <a:spcBef>
                <a:spcPts val="750"/>
              </a:spcBef>
              <a:spcAft>
                <a:spcPts val="0"/>
              </a:spcAft>
              <a:buClr>
                <a:schemeClr val="dk1"/>
              </a:buClr>
              <a:buSzPts val="1200"/>
              <a:buNone/>
            </a:pPr>
            <a:r>
              <a:t/>
            </a:r>
            <a:endParaRPr/>
          </a:p>
        </p:txBody>
      </p:sp>
      <p:pic>
        <p:nvPicPr>
          <p:cNvPr id="432" name="Google Shape;432;p39"/>
          <p:cNvPicPr preferRelativeResize="0"/>
          <p:nvPr/>
        </p:nvPicPr>
        <p:blipFill rotWithShape="1">
          <a:blip r:embed="rId3">
            <a:alphaModFix/>
          </a:blip>
          <a:srcRect b="31545" l="14942" r="11493" t="9195"/>
          <a:stretch/>
        </p:blipFill>
        <p:spPr>
          <a:xfrm>
            <a:off x="899160" y="4487290"/>
            <a:ext cx="3657600" cy="2209800"/>
          </a:xfrm>
          <a:prstGeom prst="rect">
            <a:avLst/>
          </a:prstGeom>
          <a:noFill/>
          <a:ln cap="flat" cmpd="sng" w="28575">
            <a:solidFill>
              <a:srgbClr val="CA3776"/>
            </a:solidFill>
            <a:prstDash val="solid"/>
            <a:miter lim="800000"/>
            <a:headEnd len="sm" w="sm" type="none"/>
            <a:tailEnd len="sm" w="sm" type="none"/>
          </a:ln>
        </p:spPr>
      </p:pic>
      <p:pic>
        <p:nvPicPr>
          <p:cNvPr id="433" name="Google Shape;433;p39"/>
          <p:cNvPicPr preferRelativeResize="0"/>
          <p:nvPr/>
        </p:nvPicPr>
        <p:blipFill>
          <a:blip r:embed="rId4">
            <a:alphaModFix/>
          </a:blip>
          <a:stretch>
            <a:fillRect/>
          </a:stretch>
        </p:blipFill>
        <p:spPr>
          <a:xfrm>
            <a:off x="0" y="0"/>
            <a:ext cx="452450" cy="8418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0"/>
          <p:cNvSpPr txBox="1"/>
          <p:nvPr>
            <p:ph type="title"/>
          </p:nvPr>
        </p:nvSpPr>
        <p:spPr>
          <a:xfrm>
            <a:off x="838200" y="571951"/>
            <a:ext cx="7886700" cy="544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A3776"/>
              </a:buClr>
              <a:buSzPts val="1600"/>
              <a:buFont typeface="Tahoma"/>
              <a:buNone/>
            </a:pPr>
            <a:r>
              <a:rPr b="1" lang="en-US" sz="1600">
                <a:solidFill>
                  <a:srgbClr val="CA3776"/>
                </a:solidFill>
              </a:rPr>
              <a:t>RULES TO WRITE SUB QUERY</a:t>
            </a:r>
            <a:endParaRPr/>
          </a:p>
        </p:txBody>
      </p:sp>
      <p:sp>
        <p:nvSpPr>
          <p:cNvPr id="439" name="Google Shape;439;p40"/>
          <p:cNvSpPr txBox="1"/>
          <p:nvPr>
            <p:ph idx="1" type="body"/>
          </p:nvPr>
        </p:nvSpPr>
        <p:spPr>
          <a:xfrm>
            <a:off x="628650" y="1347789"/>
            <a:ext cx="8305800" cy="53352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1200"/>
              <a:buFont typeface="Calibri"/>
              <a:buAutoNum type="arabicPeriod"/>
            </a:pPr>
            <a:r>
              <a:rPr lang="en-US"/>
              <a:t>Subqueries must be enclosed within parentheses.</a:t>
            </a:r>
            <a:endParaRPr/>
          </a:p>
          <a:p>
            <a:pPr indent="-228600" lvl="0" marL="228600" rtl="0" algn="just">
              <a:lnSpc>
                <a:spcPct val="150000"/>
              </a:lnSpc>
              <a:spcBef>
                <a:spcPts val="750"/>
              </a:spcBef>
              <a:spcAft>
                <a:spcPts val="0"/>
              </a:spcAft>
              <a:buClr>
                <a:schemeClr val="dk1"/>
              </a:buClr>
              <a:buSzPts val="1200"/>
              <a:buFont typeface="Calibri"/>
              <a:buAutoNum type="arabicPeriod"/>
            </a:pPr>
            <a:r>
              <a:rPr lang="en-US"/>
              <a:t>A subquery can have only one column in the SELECT clause, unless multiple columns are in the main query for the subquery to compare its selected columns.</a:t>
            </a:r>
            <a:endParaRPr/>
          </a:p>
          <a:p>
            <a:pPr indent="-228600" lvl="0" marL="228600" rtl="0" algn="just">
              <a:lnSpc>
                <a:spcPct val="150000"/>
              </a:lnSpc>
              <a:spcBef>
                <a:spcPts val="750"/>
              </a:spcBef>
              <a:spcAft>
                <a:spcPts val="0"/>
              </a:spcAft>
              <a:buClr>
                <a:schemeClr val="dk1"/>
              </a:buClr>
              <a:buSzPts val="1200"/>
              <a:buFont typeface="Calibri"/>
              <a:buAutoNum type="arabicPeriod"/>
            </a:pPr>
            <a:r>
              <a:rPr lang="en-US"/>
              <a:t>An ORDER BY command cannot be used in a subquery, although the main query can use an ORDER BY. The GROUP BY command can be used to perform the same function as the ORDER BY in a subquery.</a:t>
            </a:r>
            <a:endParaRPr/>
          </a:p>
          <a:p>
            <a:pPr indent="-228600" lvl="0" marL="228600" rtl="0" algn="just">
              <a:lnSpc>
                <a:spcPct val="150000"/>
              </a:lnSpc>
              <a:spcBef>
                <a:spcPts val="750"/>
              </a:spcBef>
              <a:spcAft>
                <a:spcPts val="0"/>
              </a:spcAft>
              <a:buClr>
                <a:schemeClr val="dk1"/>
              </a:buClr>
              <a:buSzPts val="1200"/>
              <a:buFont typeface="Calibri"/>
              <a:buAutoNum type="arabicPeriod"/>
            </a:pPr>
            <a:r>
              <a:rPr lang="en-US"/>
              <a:t>Subqueries that return more than one row can only be used with multiple value operators such as the IN operator.</a:t>
            </a:r>
            <a:endParaRPr/>
          </a:p>
          <a:p>
            <a:pPr indent="-228600" lvl="0" marL="228600" rtl="0" algn="just">
              <a:lnSpc>
                <a:spcPct val="150000"/>
              </a:lnSpc>
              <a:spcBef>
                <a:spcPts val="750"/>
              </a:spcBef>
              <a:spcAft>
                <a:spcPts val="0"/>
              </a:spcAft>
              <a:buClr>
                <a:schemeClr val="dk1"/>
              </a:buClr>
              <a:buSzPts val="1200"/>
              <a:buFont typeface="Calibri"/>
              <a:buAutoNum type="arabicPeriod"/>
            </a:pPr>
            <a:r>
              <a:rPr lang="en-US"/>
              <a:t> A subquery cannot be immediately enclosed in a set function.</a:t>
            </a:r>
            <a:endParaRPr/>
          </a:p>
          <a:p>
            <a:pPr indent="-228600" lvl="0" marL="228600" rtl="0" algn="just">
              <a:lnSpc>
                <a:spcPct val="150000"/>
              </a:lnSpc>
              <a:spcBef>
                <a:spcPts val="750"/>
              </a:spcBef>
              <a:spcAft>
                <a:spcPts val="0"/>
              </a:spcAft>
              <a:buClr>
                <a:schemeClr val="dk1"/>
              </a:buClr>
              <a:buSzPts val="1200"/>
              <a:buFont typeface="Calibri"/>
              <a:buAutoNum type="arabicPeriod"/>
            </a:pPr>
            <a:r>
              <a:rPr lang="en-US"/>
              <a:t>The BETWEEN operator cannot be used with a subquery. However, the BETWEEN operator can be used within the subquery.</a:t>
            </a:r>
            <a:endParaRPr/>
          </a:p>
          <a:p>
            <a:pPr indent="-228600" lvl="0" marL="228600" rtl="0" algn="just">
              <a:lnSpc>
                <a:spcPct val="150000"/>
              </a:lnSpc>
              <a:spcBef>
                <a:spcPts val="750"/>
              </a:spcBef>
              <a:spcAft>
                <a:spcPts val="0"/>
              </a:spcAft>
              <a:buClr>
                <a:schemeClr val="dk1"/>
              </a:buClr>
              <a:buSzPts val="1200"/>
              <a:buFont typeface="Calibri"/>
              <a:buAutoNum type="arabicPeriod"/>
            </a:pPr>
            <a:r>
              <a:rPr lang="en-US"/>
              <a:t>A subquery is always placed on the right side of the comparison operators.</a:t>
            </a:r>
            <a:endParaRPr/>
          </a:p>
          <a:p>
            <a:pPr indent="-171450" lvl="1" marL="514350" rtl="0" algn="just">
              <a:lnSpc>
                <a:spcPct val="150000"/>
              </a:lnSpc>
              <a:spcBef>
                <a:spcPts val="375"/>
              </a:spcBef>
              <a:spcAft>
                <a:spcPts val="0"/>
              </a:spcAft>
              <a:buClr>
                <a:schemeClr val="dk1"/>
              </a:buClr>
              <a:buSzPts val="1200"/>
              <a:buChar char="•"/>
            </a:pPr>
            <a:r>
              <a:rPr lang="en-US"/>
              <a:t>Subqueries will  with ALL, ANY, IN, or SOME</a:t>
            </a:r>
            <a:endParaRPr/>
          </a:p>
          <a:p>
            <a:pPr indent="-171450" lvl="1" marL="514350" rtl="0" algn="just">
              <a:lnSpc>
                <a:spcPct val="150000"/>
              </a:lnSpc>
              <a:spcBef>
                <a:spcPts val="375"/>
              </a:spcBef>
              <a:spcAft>
                <a:spcPts val="0"/>
              </a:spcAft>
              <a:buClr>
                <a:schemeClr val="dk1"/>
              </a:buClr>
              <a:buSzPts val="1200"/>
              <a:buChar char="•"/>
            </a:pPr>
            <a:r>
              <a:rPr lang="en-US"/>
              <a:t>Subqueries will with EXISTS or NOT EXISTS</a:t>
            </a:r>
            <a:endParaRPr/>
          </a:p>
        </p:txBody>
      </p:sp>
      <p:pic>
        <p:nvPicPr>
          <p:cNvPr id="440" name="Google Shape;440;p40"/>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1"/>
          <p:cNvSpPr txBox="1"/>
          <p:nvPr>
            <p:ph type="title"/>
          </p:nvPr>
        </p:nvSpPr>
        <p:spPr>
          <a:xfrm>
            <a:off x="628650" y="0"/>
            <a:ext cx="7886700" cy="5445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A3776"/>
              </a:buClr>
              <a:buSzPts val="1600"/>
              <a:buFont typeface="Tahoma"/>
              <a:buNone/>
            </a:pPr>
            <a:r>
              <a:rPr b="1" lang="en-US" sz="1600">
                <a:solidFill>
                  <a:srgbClr val="CA3776"/>
                </a:solidFill>
              </a:rPr>
              <a:t>EXAMPLES OF SUBQUERY</a:t>
            </a:r>
            <a:endParaRPr/>
          </a:p>
        </p:txBody>
      </p:sp>
      <p:sp>
        <p:nvSpPr>
          <p:cNvPr id="446" name="Google Shape;446;p41"/>
          <p:cNvSpPr txBox="1"/>
          <p:nvPr>
            <p:ph idx="1" type="body"/>
          </p:nvPr>
        </p:nvSpPr>
        <p:spPr>
          <a:xfrm>
            <a:off x="628650" y="381000"/>
            <a:ext cx="8362950" cy="5872161"/>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1200"/>
              <a:buFont typeface="Calibri"/>
              <a:buAutoNum type="arabicPeriod"/>
            </a:pPr>
            <a:r>
              <a:rPr lang="en-US" u="sng"/>
              <a:t>Suppose we want to find the films whose rental rate is higher than the average rental rate. We can do it in two steps:</a:t>
            </a:r>
            <a:endParaRPr/>
          </a:p>
          <a:p>
            <a:pPr indent="-228600" lvl="1" marL="571500" rtl="0" algn="just">
              <a:lnSpc>
                <a:spcPct val="150000"/>
              </a:lnSpc>
              <a:spcBef>
                <a:spcPts val="375"/>
              </a:spcBef>
              <a:spcAft>
                <a:spcPts val="0"/>
              </a:spcAft>
              <a:buClr>
                <a:schemeClr val="dk1"/>
              </a:buClr>
              <a:buSzPts val="1200"/>
              <a:buFont typeface="Calibri"/>
              <a:buAutoNum type="alphaLcPeriod"/>
            </a:pPr>
            <a:r>
              <a:rPr lang="en-US"/>
              <a:t>First Find the average rental rate by using the SELECT statement and average function ( AVG).</a:t>
            </a:r>
            <a:endParaRPr/>
          </a:p>
          <a:p>
            <a:pPr indent="0" lvl="1" marL="342900" rtl="0" algn="just">
              <a:lnSpc>
                <a:spcPct val="150000"/>
              </a:lnSpc>
              <a:spcBef>
                <a:spcPts val="375"/>
              </a:spcBef>
              <a:spcAft>
                <a:spcPts val="0"/>
              </a:spcAft>
              <a:buClr>
                <a:schemeClr val="dk1"/>
              </a:buClr>
              <a:buSzPts val="1200"/>
              <a:buNone/>
            </a:pPr>
            <a:r>
              <a:rPr lang="en-US"/>
              <a:t>select * from film;</a:t>
            </a:r>
            <a:endParaRPr/>
          </a:p>
          <a:p>
            <a:pPr indent="0" lvl="2" marL="685800" rtl="0" algn="just">
              <a:lnSpc>
                <a:spcPct val="100000"/>
              </a:lnSpc>
              <a:spcBef>
                <a:spcPts val="375"/>
              </a:spcBef>
              <a:spcAft>
                <a:spcPts val="0"/>
              </a:spcAft>
              <a:buClr>
                <a:schemeClr val="dk1"/>
              </a:buClr>
              <a:buSzPts val="1200"/>
              <a:buNone/>
            </a:pPr>
            <a:r>
              <a:rPr lang="en-US"/>
              <a:t>SELECT</a:t>
            </a:r>
            <a:endParaRPr/>
          </a:p>
          <a:p>
            <a:pPr indent="0" lvl="2" marL="685800" rtl="0" algn="just">
              <a:lnSpc>
                <a:spcPct val="100000"/>
              </a:lnSpc>
              <a:spcBef>
                <a:spcPts val="375"/>
              </a:spcBef>
              <a:spcAft>
                <a:spcPts val="0"/>
              </a:spcAft>
              <a:buClr>
                <a:schemeClr val="dk1"/>
              </a:buClr>
              <a:buSzPts val="1200"/>
              <a:buNone/>
            </a:pPr>
            <a:r>
              <a:rPr lang="en-US"/>
              <a:t>	AVG (rental_rate)</a:t>
            </a:r>
            <a:endParaRPr/>
          </a:p>
          <a:p>
            <a:pPr indent="0" lvl="2" marL="685800" rtl="0" algn="just">
              <a:lnSpc>
                <a:spcPct val="100000"/>
              </a:lnSpc>
              <a:spcBef>
                <a:spcPts val="375"/>
              </a:spcBef>
              <a:spcAft>
                <a:spcPts val="0"/>
              </a:spcAft>
              <a:buClr>
                <a:schemeClr val="dk1"/>
              </a:buClr>
              <a:buSzPts val="1200"/>
              <a:buNone/>
            </a:pPr>
            <a:r>
              <a:rPr lang="en-US"/>
              <a:t>FROM</a:t>
            </a:r>
            <a:endParaRPr/>
          </a:p>
          <a:p>
            <a:pPr indent="0" lvl="2" marL="685800" rtl="0" algn="just">
              <a:lnSpc>
                <a:spcPct val="100000"/>
              </a:lnSpc>
              <a:spcBef>
                <a:spcPts val="375"/>
              </a:spcBef>
              <a:spcAft>
                <a:spcPts val="0"/>
              </a:spcAft>
              <a:buClr>
                <a:schemeClr val="dk1"/>
              </a:buClr>
              <a:buSzPts val="1200"/>
              <a:buNone/>
            </a:pPr>
            <a:r>
              <a:rPr lang="en-US"/>
              <a:t>	film;                          Ans :- avg 2.98 </a:t>
            </a:r>
            <a:endParaRPr/>
          </a:p>
          <a:p>
            <a:pPr indent="0" lvl="2" marL="685800" rtl="0" algn="just">
              <a:lnSpc>
                <a:spcPct val="100000"/>
              </a:lnSpc>
              <a:spcBef>
                <a:spcPts val="375"/>
              </a:spcBef>
              <a:spcAft>
                <a:spcPts val="0"/>
              </a:spcAft>
              <a:buClr>
                <a:schemeClr val="dk1"/>
              </a:buClr>
              <a:buSzPts val="1200"/>
              <a:buNone/>
            </a:pPr>
            <a:r>
              <a:rPr lang="en-US"/>
              <a:t>Means The average rental rate is 2.98</a:t>
            </a:r>
            <a:endParaRPr/>
          </a:p>
          <a:p>
            <a:pPr indent="-228600" lvl="1" marL="571500" rtl="0" algn="just">
              <a:lnSpc>
                <a:spcPct val="150000"/>
              </a:lnSpc>
              <a:spcBef>
                <a:spcPts val="375"/>
              </a:spcBef>
              <a:spcAft>
                <a:spcPts val="0"/>
              </a:spcAft>
              <a:buClr>
                <a:schemeClr val="dk1"/>
              </a:buClr>
              <a:buSzPts val="1200"/>
              <a:buFont typeface="Calibri"/>
              <a:buAutoNum type="alphaLcPeriod" startAt="2"/>
            </a:pPr>
            <a:r>
              <a:rPr lang="en-US"/>
              <a:t>Second Use the result of the first query in the second SELECT statement to find the films that we want.</a:t>
            </a:r>
            <a:endParaRPr/>
          </a:p>
          <a:p>
            <a:pPr indent="0" lvl="1" marL="342900" rtl="0" algn="just">
              <a:lnSpc>
                <a:spcPct val="150000"/>
              </a:lnSpc>
              <a:spcBef>
                <a:spcPts val="375"/>
              </a:spcBef>
              <a:spcAft>
                <a:spcPts val="0"/>
              </a:spcAft>
              <a:buClr>
                <a:schemeClr val="dk1"/>
              </a:buClr>
              <a:buSzPts val="1200"/>
              <a:buNone/>
            </a:pPr>
            <a:r>
              <a:rPr lang="en-US"/>
              <a:t>Now we can get those films whose rental rate is higher than average rental rate</a:t>
            </a:r>
            <a:endParaRPr/>
          </a:p>
          <a:p>
            <a:pPr indent="0" lvl="2" marL="685800" rtl="0" algn="just">
              <a:lnSpc>
                <a:spcPct val="100000"/>
              </a:lnSpc>
              <a:spcBef>
                <a:spcPts val="375"/>
              </a:spcBef>
              <a:spcAft>
                <a:spcPts val="0"/>
              </a:spcAft>
              <a:buClr>
                <a:schemeClr val="dk1"/>
              </a:buClr>
              <a:buSzPts val="1200"/>
              <a:buNone/>
            </a:pPr>
            <a:r>
              <a:rPr lang="en-US"/>
              <a:t>SELECT</a:t>
            </a:r>
            <a:endParaRPr/>
          </a:p>
          <a:p>
            <a:pPr indent="0" lvl="2" marL="685800" rtl="0" algn="just">
              <a:lnSpc>
                <a:spcPct val="100000"/>
              </a:lnSpc>
              <a:spcBef>
                <a:spcPts val="375"/>
              </a:spcBef>
              <a:spcAft>
                <a:spcPts val="0"/>
              </a:spcAft>
              <a:buClr>
                <a:schemeClr val="dk1"/>
              </a:buClr>
              <a:buSzPts val="1200"/>
              <a:buNone/>
            </a:pPr>
            <a:r>
              <a:rPr lang="en-US"/>
              <a:t>	film_id,</a:t>
            </a:r>
            <a:endParaRPr/>
          </a:p>
          <a:p>
            <a:pPr indent="0" lvl="2" marL="685800" rtl="0" algn="just">
              <a:lnSpc>
                <a:spcPct val="100000"/>
              </a:lnSpc>
              <a:spcBef>
                <a:spcPts val="375"/>
              </a:spcBef>
              <a:spcAft>
                <a:spcPts val="0"/>
              </a:spcAft>
              <a:buClr>
                <a:schemeClr val="dk1"/>
              </a:buClr>
              <a:buSzPts val="1200"/>
              <a:buNone/>
            </a:pPr>
            <a:r>
              <a:rPr lang="en-US"/>
              <a:t>	title,</a:t>
            </a:r>
            <a:endParaRPr/>
          </a:p>
          <a:p>
            <a:pPr indent="0" lvl="2" marL="685800" rtl="0" algn="just">
              <a:lnSpc>
                <a:spcPct val="100000"/>
              </a:lnSpc>
              <a:spcBef>
                <a:spcPts val="375"/>
              </a:spcBef>
              <a:spcAft>
                <a:spcPts val="0"/>
              </a:spcAft>
              <a:buClr>
                <a:schemeClr val="dk1"/>
              </a:buClr>
              <a:buSzPts val="1200"/>
              <a:buNone/>
            </a:pPr>
            <a:r>
              <a:rPr lang="en-US"/>
              <a:t>	rental_rate</a:t>
            </a:r>
            <a:endParaRPr/>
          </a:p>
          <a:p>
            <a:pPr indent="0" lvl="2" marL="685800" rtl="0" algn="just">
              <a:lnSpc>
                <a:spcPct val="100000"/>
              </a:lnSpc>
              <a:spcBef>
                <a:spcPts val="375"/>
              </a:spcBef>
              <a:spcAft>
                <a:spcPts val="0"/>
              </a:spcAft>
              <a:buClr>
                <a:schemeClr val="dk1"/>
              </a:buClr>
              <a:buSzPts val="1200"/>
              <a:buNone/>
            </a:pPr>
            <a:r>
              <a:rPr lang="en-US"/>
              <a:t>FROM</a:t>
            </a:r>
            <a:endParaRPr/>
          </a:p>
          <a:p>
            <a:pPr indent="0" lvl="2" marL="685800" rtl="0" algn="just">
              <a:lnSpc>
                <a:spcPct val="100000"/>
              </a:lnSpc>
              <a:spcBef>
                <a:spcPts val="375"/>
              </a:spcBef>
              <a:spcAft>
                <a:spcPts val="0"/>
              </a:spcAft>
              <a:buClr>
                <a:schemeClr val="dk1"/>
              </a:buClr>
              <a:buSzPts val="1200"/>
              <a:buNone/>
            </a:pPr>
            <a:r>
              <a:rPr lang="en-US"/>
              <a:t>	film</a:t>
            </a:r>
            <a:endParaRPr/>
          </a:p>
          <a:p>
            <a:pPr indent="0" lvl="2" marL="685800" rtl="0" algn="just">
              <a:lnSpc>
                <a:spcPct val="100000"/>
              </a:lnSpc>
              <a:spcBef>
                <a:spcPts val="375"/>
              </a:spcBef>
              <a:spcAft>
                <a:spcPts val="0"/>
              </a:spcAft>
              <a:buClr>
                <a:schemeClr val="dk1"/>
              </a:buClr>
              <a:buSzPts val="1200"/>
              <a:buNone/>
            </a:pPr>
            <a:r>
              <a:rPr lang="en-US"/>
              <a:t>WHERE</a:t>
            </a:r>
            <a:endParaRPr/>
          </a:p>
          <a:p>
            <a:pPr indent="0" lvl="2" marL="685800" rtl="0" algn="just">
              <a:lnSpc>
                <a:spcPct val="100000"/>
              </a:lnSpc>
              <a:spcBef>
                <a:spcPts val="375"/>
              </a:spcBef>
              <a:spcAft>
                <a:spcPts val="0"/>
              </a:spcAft>
              <a:buClr>
                <a:schemeClr val="dk1"/>
              </a:buClr>
              <a:buSzPts val="1200"/>
              <a:buNone/>
            </a:pPr>
            <a:r>
              <a:rPr lang="en-US"/>
              <a:t>	rental_rate &gt; 2.98;</a:t>
            </a:r>
            <a:endParaRPr/>
          </a:p>
          <a:p>
            <a:pPr indent="0" lvl="0" marL="0" rtl="0" algn="l">
              <a:lnSpc>
                <a:spcPct val="90000"/>
              </a:lnSpc>
              <a:spcBef>
                <a:spcPts val="750"/>
              </a:spcBef>
              <a:spcAft>
                <a:spcPts val="0"/>
              </a:spcAft>
              <a:buClr>
                <a:schemeClr val="dk1"/>
              </a:buClr>
              <a:buSzPts val="1200"/>
              <a:buNone/>
            </a:pPr>
            <a:r>
              <a:t/>
            </a:r>
            <a:endParaRPr/>
          </a:p>
        </p:txBody>
      </p:sp>
      <p:pic>
        <p:nvPicPr>
          <p:cNvPr id="447" name="Google Shape;447;p41"/>
          <p:cNvPicPr preferRelativeResize="0"/>
          <p:nvPr/>
        </p:nvPicPr>
        <p:blipFill rotWithShape="1">
          <a:blip r:embed="rId3">
            <a:alphaModFix/>
          </a:blip>
          <a:srcRect b="0" l="0" r="0" t="0"/>
          <a:stretch/>
        </p:blipFill>
        <p:spPr>
          <a:xfrm>
            <a:off x="1828800" y="5207000"/>
            <a:ext cx="2362200" cy="1574800"/>
          </a:xfrm>
          <a:prstGeom prst="rect">
            <a:avLst/>
          </a:prstGeom>
          <a:noFill/>
          <a:ln cap="flat" cmpd="sng" w="28575">
            <a:solidFill>
              <a:srgbClr val="CA3776"/>
            </a:solidFill>
            <a:prstDash val="solid"/>
            <a:miter lim="800000"/>
            <a:headEnd len="sm" w="sm" type="none"/>
            <a:tailEnd len="sm" w="sm" type="none"/>
          </a:ln>
        </p:spPr>
      </p:pic>
      <p:sp>
        <p:nvSpPr>
          <p:cNvPr id="448" name="Google Shape;448;p41"/>
          <p:cNvSpPr txBox="1"/>
          <p:nvPr/>
        </p:nvSpPr>
        <p:spPr>
          <a:xfrm>
            <a:off x="611124" y="5733631"/>
            <a:ext cx="1217676"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Tahoma"/>
                <a:ea typeface="Tahoma"/>
                <a:cs typeface="Tahoma"/>
                <a:sym typeface="Tahoma"/>
              </a:rPr>
              <a:t>Answer🡪</a:t>
            </a:r>
            <a:endParaRPr b="1" i="0" sz="1600" u="none" cap="none" strike="noStrike">
              <a:solidFill>
                <a:schemeClr val="dk1"/>
              </a:solidFill>
              <a:latin typeface="Tahoma"/>
              <a:ea typeface="Tahoma"/>
              <a:cs typeface="Tahoma"/>
              <a:sym typeface="Tahoma"/>
            </a:endParaRPr>
          </a:p>
        </p:txBody>
      </p:sp>
      <p:pic>
        <p:nvPicPr>
          <p:cNvPr id="449" name="Google Shape;449;p41"/>
          <p:cNvPicPr preferRelativeResize="0"/>
          <p:nvPr/>
        </p:nvPicPr>
        <p:blipFill>
          <a:blip r:embed="rId4">
            <a:alphaModFix/>
          </a:blip>
          <a:stretch>
            <a:fillRect/>
          </a:stretch>
        </p:blipFill>
        <p:spPr>
          <a:xfrm>
            <a:off x="0" y="0"/>
            <a:ext cx="452450" cy="8418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2"/>
          <p:cNvSpPr txBox="1"/>
          <p:nvPr>
            <p:ph idx="1" type="body"/>
          </p:nvPr>
        </p:nvSpPr>
        <p:spPr>
          <a:xfrm>
            <a:off x="685800" y="152400"/>
            <a:ext cx="8153400" cy="69342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200"/>
              <a:buNone/>
            </a:pPr>
            <a:r>
              <a:rPr lang="en-US"/>
              <a:t>Lets try new query for sub query</a:t>
            </a:r>
            <a:endParaRPr/>
          </a:p>
          <a:p>
            <a:pPr indent="0" lvl="0" marL="0" rtl="0" algn="l">
              <a:lnSpc>
                <a:spcPct val="150000"/>
              </a:lnSpc>
              <a:spcBef>
                <a:spcPts val="750"/>
              </a:spcBef>
              <a:spcAft>
                <a:spcPts val="0"/>
              </a:spcAft>
              <a:buClr>
                <a:schemeClr val="dk1"/>
              </a:buClr>
              <a:buSzPts val="1200"/>
              <a:buNone/>
            </a:pPr>
            <a:r>
              <a:rPr lang="en-US"/>
              <a:t>As earlier mentioned  subquery is a query nested inside another query such as SELECT, INSERT, DELETE and UPDATE. In this tutorial, we are focusing on the SELECT statement only.</a:t>
            </a:r>
            <a:endParaRPr/>
          </a:p>
          <a:p>
            <a:pPr indent="0" lvl="0" marL="0" rtl="0" algn="l">
              <a:lnSpc>
                <a:spcPct val="150000"/>
              </a:lnSpc>
              <a:spcBef>
                <a:spcPts val="750"/>
              </a:spcBef>
              <a:spcAft>
                <a:spcPts val="0"/>
              </a:spcAft>
              <a:buClr>
                <a:schemeClr val="dk1"/>
              </a:buClr>
              <a:buSzPts val="1200"/>
              <a:buNone/>
            </a:pPr>
            <a:r>
              <a:rPr lang="en-US"/>
              <a:t>To construct a subquery, we put the second query in brackets and use it in the WHERE clause as an expression:</a:t>
            </a:r>
            <a:endParaRPr/>
          </a:p>
          <a:p>
            <a:pPr indent="0" lvl="1" marL="342900" rtl="0" algn="l">
              <a:lnSpc>
                <a:spcPct val="100000"/>
              </a:lnSpc>
              <a:spcBef>
                <a:spcPts val="375"/>
              </a:spcBef>
              <a:spcAft>
                <a:spcPts val="0"/>
              </a:spcAft>
              <a:buClr>
                <a:schemeClr val="dk1"/>
              </a:buClr>
              <a:buSzPts val="1200"/>
              <a:buNone/>
            </a:pPr>
            <a:r>
              <a:rPr lang="en-US"/>
              <a:t>SELECT</a:t>
            </a:r>
            <a:endParaRPr/>
          </a:p>
          <a:p>
            <a:pPr indent="0" lvl="1" marL="342900" rtl="0" algn="l">
              <a:lnSpc>
                <a:spcPct val="100000"/>
              </a:lnSpc>
              <a:spcBef>
                <a:spcPts val="375"/>
              </a:spcBef>
              <a:spcAft>
                <a:spcPts val="0"/>
              </a:spcAft>
              <a:buClr>
                <a:schemeClr val="dk1"/>
              </a:buClr>
              <a:buSzPts val="1200"/>
              <a:buNone/>
            </a:pPr>
            <a:r>
              <a:rPr lang="en-US"/>
              <a:t>	film_id,</a:t>
            </a:r>
            <a:endParaRPr/>
          </a:p>
          <a:p>
            <a:pPr indent="0" lvl="1" marL="342900" rtl="0" algn="l">
              <a:lnSpc>
                <a:spcPct val="100000"/>
              </a:lnSpc>
              <a:spcBef>
                <a:spcPts val="375"/>
              </a:spcBef>
              <a:spcAft>
                <a:spcPts val="0"/>
              </a:spcAft>
              <a:buClr>
                <a:schemeClr val="dk1"/>
              </a:buClr>
              <a:buSzPts val="1200"/>
              <a:buNone/>
            </a:pPr>
            <a:r>
              <a:rPr lang="en-US"/>
              <a:t>	title,</a:t>
            </a:r>
            <a:endParaRPr/>
          </a:p>
          <a:p>
            <a:pPr indent="0" lvl="1" marL="342900" rtl="0" algn="l">
              <a:lnSpc>
                <a:spcPct val="100000"/>
              </a:lnSpc>
              <a:spcBef>
                <a:spcPts val="375"/>
              </a:spcBef>
              <a:spcAft>
                <a:spcPts val="0"/>
              </a:spcAft>
              <a:buClr>
                <a:schemeClr val="dk1"/>
              </a:buClr>
              <a:buSzPts val="1200"/>
              <a:buNone/>
            </a:pPr>
            <a:r>
              <a:rPr lang="en-US"/>
              <a:t>	rental_rate</a:t>
            </a:r>
            <a:endParaRPr/>
          </a:p>
          <a:p>
            <a:pPr indent="0" lvl="1" marL="342900" rtl="0" algn="l">
              <a:lnSpc>
                <a:spcPct val="100000"/>
              </a:lnSpc>
              <a:spcBef>
                <a:spcPts val="375"/>
              </a:spcBef>
              <a:spcAft>
                <a:spcPts val="0"/>
              </a:spcAft>
              <a:buClr>
                <a:schemeClr val="dk1"/>
              </a:buClr>
              <a:buSzPts val="1200"/>
              <a:buNone/>
            </a:pPr>
            <a:r>
              <a:rPr lang="en-US"/>
              <a:t>FROM</a:t>
            </a:r>
            <a:endParaRPr/>
          </a:p>
          <a:p>
            <a:pPr indent="0" lvl="1" marL="342900" rtl="0" algn="l">
              <a:lnSpc>
                <a:spcPct val="100000"/>
              </a:lnSpc>
              <a:spcBef>
                <a:spcPts val="375"/>
              </a:spcBef>
              <a:spcAft>
                <a:spcPts val="0"/>
              </a:spcAft>
              <a:buClr>
                <a:schemeClr val="dk1"/>
              </a:buClr>
              <a:buSzPts val="1200"/>
              <a:buNone/>
            </a:pPr>
            <a:r>
              <a:rPr lang="en-US"/>
              <a:t>	film</a:t>
            </a:r>
            <a:endParaRPr/>
          </a:p>
          <a:p>
            <a:pPr indent="0" lvl="1" marL="342900" rtl="0" algn="l">
              <a:lnSpc>
                <a:spcPct val="100000"/>
              </a:lnSpc>
              <a:spcBef>
                <a:spcPts val="375"/>
              </a:spcBef>
              <a:spcAft>
                <a:spcPts val="0"/>
              </a:spcAft>
              <a:buClr>
                <a:schemeClr val="dk1"/>
              </a:buClr>
              <a:buSzPts val="1200"/>
              <a:buNone/>
            </a:pPr>
            <a:r>
              <a:rPr lang="en-US"/>
              <a:t>WHERE</a:t>
            </a:r>
            <a:endParaRPr/>
          </a:p>
          <a:p>
            <a:pPr indent="0" lvl="1" marL="342900" rtl="0" algn="l">
              <a:lnSpc>
                <a:spcPct val="100000"/>
              </a:lnSpc>
              <a:spcBef>
                <a:spcPts val="375"/>
              </a:spcBef>
              <a:spcAft>
                <a:spcPts val="0"/>
              </a:spcAft>
              <a:buClr>
                <a:schemeClr val="dk1"/>
              </a:buClr>
              <a:buSzPts val="1200"/>
              <a:buNone/>
            </a:pPr>
            <a:r>
              <a:rPr lang="en-US"/>
              <a:t>	</a:t>
            </a:r>
            <a:r>
              <a:rPr lang="en-US">
                <a:solidFill>
                  <a:srgbClr val="FF0000"/>
                </a:solidFill>
              </a:rPr>
              <a:t>rental_rate &gt; (</a:t>
            </a:r>
            <a:endParaRPr/>
          </a:p>
          <a:p>
            <a:pPr indent="0" lvl="1" marL="342900" rtl="0" algn="l">
              <a:lnSpc>
                <a:spcPct val="100000"/>
              </a:lnSpc>
              <a:spcBef>
                <a:spcPts val="375"/>
              </a:spcBef>
              <a:spcAft>
                <a:spcPts val="0"/>
              </a:spcAft>
              <a:buClr>
                <a:srgbClr val="FF0000"/>
              </a:buClr>
              <a:buSzPts val="1200"/>
              <a:buNone/>
            </a:pPr>
            <a:r>
              <a:rPr lang="en-US">
                <a:solidFill>
                  <a:srgbClr val="FF0000"/>
                </a:solidFill>
              </a:rPr>
              <a:t>		SELECT</a:t>
            </a:r>
            <a:endParaRPr/>
          </a:p>
          <a:p>
            <a:pPr indent="0" lvl="1" marL="342900" rtl="0" algn="l">
              <a:lnSpc>
                <a:spcPct val="100000"/>
              </a:lnSpc>
              <a:spcBef>
                <a:spcPts val="375"/>
              </a:spcBef>
              <a:spcAft>
                <a:spcPts val="0"/>
              </a:spcAft>
              <a:buClr>
                <a:srgbClr val="FF0000"/>
              </a:buClr>
              <a:buSzPts val="1200"/>
              <a:buNone/>
            </a:pPr>
            <a:r>
              <a:rPr lang="en-US">
                <a:solidFill>
                  <a:srgbClr val="FF0000"/>
                </a:solidFill>
              </a:rPr>
              <a:t>			AVG (rental_rate)</a:t>
            </a:r>
            <a:endParaRPr/>
          </a:p>
          <a:p>
            <a:pPr indent="0" lvl="1" marL="342900" rtl="0" algn="l">
              <a:lnSpc>
                <a:spcPct val="100000"/>
              </a:lnSpc>
              <a:spcBef>
                <a:spcPts val="375"/>
              </a:spcBef>
              <a:spcAft>
                <a:spcPts val="0"/>
              </a:spcAft>
              <a:buClr>
                <a:srgbClr val="FF0000"/>
              </a:buClr>
              <a:buSzPts val="1200"/>
              <a:buNone/>
            </a:pPr>
            <a:r>
              <a:rPr lang="en-US">
                <a:solidFill>
                  <a:srgbClr val="FF0000"/>
                </a:solidFill>
              </a:rPr>
              <a:t>		FROM</a:t>
            </a:r>
            <a:endParaRPr/>
          </a:p>
          <a:p>
            <a:pPr indent="0" lvl="1" marL="342900" rtl="0" algn="l">
              <a:lnSpc>
                <a:spcPct val="100000"/>
              </a:lnSpc>
              <a:spcBef>
                <a:spcPts val="375"/>
              </a:spcBef>
              <a:spcAft>
                <a:spcPts val="0"/>
              </a:spcAft>
              <a:buClr>
                <a:srgbClr val="FF0000"/>
              </a:buClr>
              <a:buSzPts val="1200"/>
              <a:buNone/>
            </a:pPr>
            <a:r>
              <a:rPr lang="en-US">
                <a:solidFill>
                  <a:srgbClr val="FF0000"/>
                </a:solidFill>
              </a:rPr>
              <a:t>			film</a:t>
            </a:r>
            <a:endParaRPr/>
          </a:p>
          <a:p>
            <a:pPr indent="0" lvl="1" marL="342900" rtl="0" algn="l">
              <a:lnSpc>
                <a:spcPct val="100000"/>
              </a:lnSpc>
              <a:spcBef>
                <a:spcPts val="375"/>
              </a:spcBef>
              <a:spcAft>
                <a:spcPts val="0"/>
              </a:spcAft>
              <a:buClr>
                <a:schemeClr val="dk1"/>
              </a:buClr>
              <a:buSzPts val="1200"/>
              <a:buNone/>
            </a:pPr>
            <a:r>
              <a:rPr lang="en-US"/>
              <a:t>	);</a:t>
            </a:r>
            <a:endParaRPr/>
          </a:p>
          <a:p>
            <a:pPr indent="0" lvl="0" marL="0" rtl="0" algn="l">
              <a:lnSpc>
                <a:spcPct val="150000"/>
              </a:lnSpc>
              <a:spcBef>
                <a:spcPts val="750"/>
              </a:spcBef>
              <a:spcAft>
                <a:spcPts val="0"/>
              </a:spcAft>
              <a:buClr>
                <a:schemeClr val="dk1"/>
              </a:buClr>
              <a:buSzPts val="1200"/>
              <a:buNone/>
            </a:pPr>
            <a:r>
              <a:rPr lang="en-US"/>
              <a:t>The query inside the brackets is called a subquery or an inner query. The query that contains the subquery is known as an outer query.</a:t>
            </a:r>
            <a:endParaRPr/>
          </a:p>
          <a:p>
            <a:pPr indent="0" lvl="0" marL="0" rtl="0" algn="l">
              <a:lnSpc>
                <a:spcPct val="150000"/>
              </a:lnSpc>
              <a:spcBef>
                <a:spcPts val="750"/>
              </a:spcBef>
              <a:spcAft>
                <a:spcPts val="0"/>
              </a:spcAft>
              <a:buClr>
                <a:schemeClr val="dk1"/>
              </a:buClr>
              <a:buSzPts val="1200"/>
              <a:buNone/>
            </a:pPr>
            <a:r>
              <a:rPr lang="en-US"/>
              <a:t>PostgreSQL executes the query that contains a subquery in the following sequence:</a:t>
            </a:r>
            <a:endParaRPr/>
          </a:p>
          <a:p>
            <a:pPr indent="0" lvl="1" marL="342900" rtl="0" algn="l">
              <a:lnSpc>
                <a:spcPct val="150000"/>
              </a:lnSpc>
              <a:spcBef>
                <a:spcPts val="375"/>
              </a:spcBef>
              <a:spcAft>
                <a:spcPts val="0"/>
              </a:spcAft>
              <a:buClr>
                <a:schemeClr val="dk1"/>
              </a:buClr>
              <a:buSzPts val="1200"/>
              <a:buNone/>
            </a:pPr>
            <a:r>
              <a:rPr lang="en-US"/>
              <a:t>a. First, executes the subquery.</a:t>
            </a:r>
            <a:endParaRPr/>
          </a:p>
          <a:p>
            <a:pPr indent="0" lvl="1" marL="342900" rtl="0" algn="l">
              <a:lnSpc>
                <a:spcPct val="150000"/>
              </a:lnSpc>
              <a:spcBef>
                <a:spcPts val="375"/>
              </a:spcBef>
              <a:spcAft>
                <a:spcPts val="0"/>
              </a:spcAft>
              <a:buClr>
                <a:schemeClr val="dk1"/>
              </a:buClr>
              <a:buSzPts val="1200"/>
              <a:buNone/>
            </a:pPr>
            <a:r>
              <a:rPr lang="en-US"/>
              <a:t>b. Second, gets the result and passes it to the outer query.</a:t>
            </a:r>
            <a:endParaRPr/>
          </a:p>
          <a:p>
            <a:pPr indent="0" lvl="1" marL="342900" rtl="0" algn="l">
              <a:lnSpc>
                <a:spcPct val="150000"/>
              </a:lnSpc>
              <a:spcBef>
                <a:spcPts val="375"/>
              </a:spcBef>
              <a:spcAft>
                <a:spcPts val="0"/>
              </a:spcAft>
              <a:buClr>
                <a:schemeClr val="dk1"/>
              </a:buClr>
              <a:buSzPts val="1200"/>
              <a:buNone/>
            </a:pPr>
            <a:r>
              <a:rPr lang="en-US"/>
              <a:t>c. Third, executes the outer query.</a:t>
            </a:r>
            <a:endParaRPr/>
          </a:p>
          <a:p>
            <a:pPr indent="0" lvl="0" marL="0" rtl="0" algn="l">
              <a:lnSpc>
                <a:spcPct val="90000"/>
              </a:lnSpc>
              <a:spcBef>
                <a:spcPts val="750"/>
              </a:spcBef>
              <a:spcAft>
                <a:spcPts val="0"/>
              </a:spcAft>
              <a:buClr>
                <a:schemeClr val="dk1"/>
              </a:buClr>
              <a:buSzPts val="1200"/>
              <a:buNone/>
            </a:pPr>
            <a:r>
              <a:t/>
            </a:r>
            <a:endParaRPr/>
          </a:p>
        </p:txBody>
      </p:sp>
      <p:sp>
        <p:nvSpPr>
          <p:cNvPr id="455" name="Google Shape;455;p42"/>
          <p:cNvSpPr/>
          <p:nvPr/>
        </p:nvSpPr>
        <p:spPr>
          <a:xfrm>
            <a:off x="4857750" y="3200400"/>
            <a:ext cx="285750" cy="857250"/>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Calibri"/>
              <a:ea typeface="Calibri"/>
              <a:cs typeface="Calibri"/>
              <a:sym typeface="Calibri"/>
            </a:endParaRPr>
          </a:p>
        </p:txBody>
      </p:sp>
      <p:pic>
        <p:nvPicPr>
          <p:cNvPr id="456" name="Google Shape;456;p42"/>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g15b3acefcd6_5_12"/>
          <p:cNvSpPr txBox="1"/>
          <p:nvPr>
            <p:ph idx="1" type="body"/>
          </p:nvPr>
        </p:nvSpPr>
        <p:spPr>
          <a:xfrm>
            <a:off x="623225" y="674900"/>
            <a:ext cx="8229600" cy="6705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rgbClr val="CA3776"/>
              </a:buClr>
              <a:buSzPts val="1600"/>
              <a:buNone/>
            </a:pPr>
            <a:r>
              <a:rPr b="1" lang="en-US" sz="1600">
                <a:solidFill>
                  <a:srgbClr val="CA3776"/>
                </a:solidFill>
              </a:rPr>
              <a:t>Types of sub queries</a:t>
            </a:r>
            <a:endParaRPr/>
          </a:p>
          <a:p>
            <a:pPr indent="0" lvl="0" marL="0" rtl="0" algn="just">
              <a:lnSpc>
                <a:spcPct val="150000"/>
              </a:lnSpc>
              <a:spcBef>
                <a:spcPts val="750"/>
              </a:spcBef>
              <a:spcAft>
                <a:spcPts val="0"/>
              </a:spcAft>
              <a:buSzPts val="1200"/>
              <a:buNone/>
            </a:pPr>
            <a:r>
              <a:rPr b="1" lang="en-US" sz="1400">
                <a:solidFill>
                  <a:srgbClr val="CA3776"/>
                </a:solidFill>
              </a:rPr>
              <a:t>1. Scalar Subquery: </a:t>
            </a:r>
            <a:r>
              <a:rPr lang="en-US"/>
              <a:t>Is a Single Row Subquery. Which will return one row and one column in the result. </a:t>
            </a:r>
            <a:endParaRPr/>
          </a:p>
          <a:p>
            <a:pPr indent="0" lvl="0" marL="0" rtl="0" algn="just">
              <a:lnSpc>
                <a:spcPct val="150000"/>
              </a:lnSpc>
              <a:spcBef>
                <a:spcPts val="750"/>
              </a:spcBef>
              <a:spcAft>
                <a:spcPts val="0"/>
              </a:spcAft>
              <a:buSzPts val="1200"/>
              <a:buNone/>
            </a:pPr>
            <a:r>
              <a:rPr lang="en-US"/>
              <a:t>EX:  </a:t>
            </a:r>
            <a:endParaRPr/>
          </a:p>
          <a:p>
            <a:pPr indent="0" lvl="0" marL="0" rtl="0" algn="just">
              <a:lnSpc>
                <a:spcPct val="150000"/>
              </a:lnSpc>
              <a:spcBef>
                <a:spcPts val="750"/>
              </a:spcBef>
              <a:spcAft>
                <a:spcPts val="0"/>
              </a:spcAft>
              <a:buSzPts val="1200"/>
              <a:buNone/>
            </a:pPr>
            <a:r>
              <a:rPr lang="en-US"/>
              <a:t>SELECT film_id, title, rental_rate --outer query/main query</a:t>
            </a:r>
            <a:endParaRPr/>
          </a:p>
          <a:p>
            <a:pPr indent="0" lvl="0" marL="0" rtl="0" algn="just">
              <a:lnSpc>
                <a:spcPct val="150000"/>
              </a:lnSpc>
              <a:spcBef>
                <a:spcPts val="750"/>
              </a:spcBef>
              <a:spcAft>
                <a:spcPts val="0"/>
              </a:spcAft>
              <a:buSzPts val="1200"/>
              <a:buNone/>
            </a:pPr>
            <a:r>
              <a:rPr lang="en-US"/>
              <a:t>FROM film</a:t>
            </a:r>
            <a:endParaRPr/>
          </a:p>
          <a:p>
            <a:pPr indent="0" lvl="0" marL="0" rtl="0" algn="just">
              <a:lnSpc>
                <a:spcPct val="150000"/>
              </a:lnSpc>
              <a:spcBef>
                <a:spcPts val="750"/>
              </a:spcBef>
              <a:spcAft>
                <a:spcPts val="0"/>
              </a:spcAft>
              <a:buSzPts val="1200"/>
              <a:buNone/>
            </a:pPr>
            <a:r>
              <a:rPr lang="en-US"/>
              <a:t>WHERE rental_rate &gt; ( SELECT AVG (rental_rate FROM film );</a:t>
            </a:r>
            <a:endParaRPr/>
          </a:p>
          <a:p>
            <a:pPr indent="0" lvl="0" marL="0" rtl="0" algn="just">
              <a:lnSpc>
                <a:spcPct val="150000"/>
              </a:lnSpc>
              <a:spcBef>
                <a:spcPts val="750"/>
              </a:spcBef>
              <a:spcAft>
                <a:spcPts val="0"/>
              </a:spcAft>
              <a:buSzPts val="1200"/>
              <a:buNone/>
            </a:pPr>
            <a:r>
              <a:t/>
            </a:r>
            <a:endParaRPr/>
          </a:p>
          <a:p>
            <a:pPr indent="0" lvl="0" marL="0" rtl="0" algn="just">
              <a:lnSpc>
                <a:spcPct val="150000"/>
              </a:lnSpc>
              <a:spcBef>
                <a:spcPts val="750"/>
              </a:spcBef>
              <a:spcAft>
                <a:spcPts val="0"/>
              </a:spcAft>
              <a:buSzPts val="1200"/>
              <a:buNone/>
            </a:pPr>
            <a:r>
              <a:rPr b="1" lang="en-US" sz="1400">
                <a:solidFill>
                  <a:srgbClr val="CA3776"/>
                </a:solidFill>
              </a:rPr>
              <a:t>2. Multiple Row Subquery</a:t>
            </a:r>
            <a:r>
              <a:rPr b="1" lang="en-US" sz="1400"/>
              <a:t> : </a:t>
            </a:r>
            <a:r>
              <a:rPr lang="en-US"/>
              <a:t>There are two types of multiple row sub query. </a:t>
            </a:r>
            <a:endParaRPr/>
          </a:p>
          <a:p>
            <a:pPr indent="-228600" lvl="0" marL="228600" rtl="0" algn="l">
              <a:lnSpc>
                <a:spcPct val="150000"/>
              </a:lnSpc>
              <a:spcBef>
                <a:spcPts val="750"/>
              </a:spcBef>
              <a:spcAft>
                <a:spcPts val="0"/>
              </a:spcAft>
              <a:buClr>
                <a:schemeClr val="dk1"/>
              </a:buClr>
              <a:buSzPts val="1200"/>
              <a:buAutoNum type="alphaLcPeriod"/>
            </a:pPr>
            <a:r>
              <a:rPr lang="en-US"/>
              <a:t>Subquery which returns multiple column and multiple row</a:t>
            </a:r>
            <a:endParaRPr/>
          </a:p>
          <a:p>
            <a:pPr indent="-228600" lvl="0" marL="228600" rtl="0" algn="l">
              <a:lnSpc>
                <a:spcPct val="150000"/>
              </a:lnSpc>
              <a:spcBef>
                <a:spcPts val="750"/>
              </a:spcBef>
              <a:spcAft>
                <a:spcPts val="0"/>
              </a:spcAft>
              <a:buSzPts val="1200"/>
              <a:buAutoNum type="alphaLcPeriod"/>
            </a:pPr>
            <a:r>
              <a:rPr lang="en-US"/>
              <a:t>Subquery which returns only 1 column and multiple rows.</a:t>
            </a:r>
            <a:endParaRPr/>
          </a:p>
          <a:p>
            <a:pPr indent="0" lvl="0" marL="0" rtl="0" algn="just">
              <a:lnSpc>
                <a:spcPct val="150000"/>
              </a:lnSpc>
              <a:spcBef>
                <a:spcPts val="750"/>
              </a:spcBef>
              <a:spcAft>
                <a:spcPts val="0"/>
              </a:spcAft>
              <a:buSzPts val="1200"/>
              <a:buNone/>
            </a:pPr>
            <a:r>
              <a:t/>
            </a:r>
            <a:endParaRPr/>
          </a:p>
          <a:p>
            <a:pPr indent="0" lvl="0" marL="0" rtl="0" algn="just">
              <a:lnSpc>
                <a:spcPct val="150000"/>
              </a:lnSpc>
              <a:spcBef>
                <a:spcPts val="750"/>
              </a:spcBef>
              <a:spcAft>
                <a:spcPts val="0"/>
              </a:spcAft>
              <a:buSzPts val="1200"/>
              <a:buNone/>
            </a:pPr>
            <a:r>
              <a:t/>
            </a:r>
            <a:endParaRPr/>
          </a:p>
          <a:p>
            <a:pPr indent="0" lvl="0" marL="0" rtl="0" algn="just">
              <a:lnSpc>
                <a:spcPct val="150000"/>
              </a:lnSpc>
              <a:spcBef>
                <a:spcPts val="750"/>
              </a:spcBef>
              <a:spcAft>
                <a:spcPts val="0"/>
              </a:spcAft>
              <a:buSzPts val="1200"/>
              <a:buNone/>
            </a:pPr>
            <a:r>
              <a:t/>
            </a:r>
            <a:endParaRPr/>
          </a:p>
          <a:p>
            <a:pPr indent="0" lvl="0" marL="0" rtl="0" algn="just">
              <a:lnSpc>
                <a:spcPct val="150000"/>
              </a:lnSpc>
              <a:spcBef>
                <a:spcPts val="750"/>
              </a:spcBef>
              <a:spcAft>
                <a:spcPts val="0"/>
              </a:spcAft>
              <a:buSzPts val="1200"/>
              <a:buNone/>
            </a:pPr>
            <a:r>
              <a:t/>
            </a:r>
            <a:endParaRPr/>
          </a:p>
          <a:p>
            <a:pPr indent="0" lvl="0" marL="0" rtl="0" algn="just">
              <a:lnSpc>
                <a:spcPct val="150000"/>
              </a:lnSpc>
              <a:spcBef>
                <a:spcPts val="750"/>
              </a:spcBef>
              <a:spcAft>
                <a:spcPts val="0"/>
              </a:spcAft>
              <a:buSzPts val="1200"/>
              <a:buNone/>
            </a:pPr>
            <a:r>
              <a:t/>
            </a:r>
            <a:endParaRPr/>
          </a:p>
          <a:p>
            <a:pPr indent="0" lvl="0" marL="0" rtl="0" algn="just">
              <a:lnSpc>
                <a:spcPct val="150000"/>
              </a:lnSpc>
              <a:spcBef>
                <a:spcPts val="750"/>
              </a:spcBef>
              <a:spcAft>
                <a:spcPts val="0"/>
              </a:spcAft>
              <a:buSzPts val="1200"/>
              <a:buNone/>
            </a:pPr>
            <a:r>
              <a:t/>
            </a:r>
            <a:endParaRPr/>
          </a:p>
          <a:p>
            <a:pPr indent="-95250" lvl="0" marL="171450" rtl="0" algn="just">
              <a:lnSpc>
                <a:spcPct val="150000"/>
              </a:lnSpc>
              <a:spcBef>
                <a:spcPts val="750"/>
              </a:spcBef>
              <a:spcAft>
                <a:spcPts val="0"/>
              </a:spcAft>
              <a:buClr>
                <a:schemeClr val="dk1"/>
              </a:buClr>
              <a:buSzPts val="1200"/>
              <a:buNone/>
            </a:pPr>
            <a:r>
              <a:t/>
            </a:r>
            <a:endParaRPr/>
          </a:p>
          <a:p>
            <a:pPr indent="-95250" lvl="0" marL="171450" rtl="0" algn="just">
              <a:lnSpc>
                <a:spcPct val="150000"/>
              </a:lnSpc>
              <a:spcBef>
                <a:spcPts val="750"/>
              </a:spcBef>
              <a:spcAft>
                <a:spcPts val="0"/>
              </a:spcAft>
              <a:buClr>
                <a:schemeClr val="dk1"/>
              </a:buClr>
              <a:buSzPts val="1200"/>
              <a:buNone/>
            </a:pPr>
            <a:r>
              <a:t/>
            </a:r>
            <a:endParaRPr/>
          </a:p>
          <a:p>
            <a:pPr indent="-95250" lvl="0" marL="171450" rtl="0" algn="just">
              <a:lnSpc>
                <a:spcPct val="150000"/>
              </a:lnSpc>
              <a:spcBef>
                <a:spcPts val="750"/>
              </a:spcBef>
              <a:spcAft>
                <a:spcPts val="0"/>
              </a:spcAft>
              <a:buClr>
                <a:schemeClr val="dk1"/>
              </a:buClr>
              <a:buSzPts val="1200"/>
              <a:buNone/>
            </a:pPr>
            <a:r>
              <a:t/>
            </a:r>
            <a:endParaRPr/>
          </a:p>
          <a:p>
            <a:pPr indent="-95250" lvl="0" marL="171450" rtl="0" algn="just">
              <a:lnSpc>
                <a:spcPct val="150000"/>
              </a:lnSpc>
              <a:spcBef>
                <a:spcPts val="750"/>
              </a:spcBef>
              <a:spcAft>
                <a:spcPts val="0"/>
              </a:spcAft>
              <a:buClr>
                <a:schemeClr val="dk1"/>
              </a:buClr>
              <a:buSzPts val="1200"/>
              <a:buNone/>
            </a:pPr>
            <a:r>
              <a:t/>
            </a:r>
            <a:endParaRPr/>
          </a:p>
        </p:txBody>
      </p:sp>
      <p:pic>
        <p:nvPicPr>
          <p:cNvPr id="462" name="Google Shape;462;g15b3acefcd6_5_12"/>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g15b3acefcd6_5_93"/>
          <p:cNvSpPr txBox="1"/>
          <p:nvPr>
            <p:ph idx="1" type="body"/>
          </p:nvPr>
        </p:nvSpPr>
        <p:spPr>
          <a:xfrm>
            <a:off x="633301" y="413850"/>
            <a:ext cx="8338800" cy="65016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750"/>
              </a:spcBef>
              <a:spcAft>
                <a:spcPts val="0"/>
              </a:spcAft>
              <a:buNone/>
            </a:pPr>
            <a:r>
              <a:rPr b="1" lang="en-US" sz="1600">
                <a:solidFill>
                  <a:srgbClr val="CA3776"/>
                </a:solidFill>
              </a:rPr>
              <a:t>3. Correlated Subquery:</a:t>
            </a:r>
            <a:r>
              <a:rPr b="1" lang="en-US" sz="1600"/>
              <a:t> </a:t>
            </a:r>
            <a:r>
              <a:rPr lang="en-US"/>
              <a:t>Correlated subqueries are used fo</a:t>
            </a:r>
            <a:r>
              <a:rPr lang="en-US"/>
              <a:t>r row-by-row proce</a:t>
            </a:r>
            <a:r>
              <a:rPr lang="en-US"/>
              <a:t>ssing. Each subquery is executed once for every row of the outer query. Multiple Column Subqueries. Returns one or more columns.</a:t>
            </a:r>
            <a:endParaRPr/>
          </a:p>
          <a:p>
            <a:pPr indent="-228600" lvl="0" marL="457200" rtl="0" algn="l">
              <a:lnSpc>
                <a:spcPct val="90000"/>
              </a:lnSpc>
              <a:spcBef>
                <a:spcPts val="750"/>
              </a:spcBef>
              <a:spcAft>
                <a:spcPts val="0"/>
              </a:spcAft>
              <a:buSzPts val="1200"/>
              <a:buNone/>
            </a:pPr>
            <a:r>
              <a:t/>
            </a:r>
            <a:endParaRPr/>
          </a:p>
          <a:p>
            <a:pPr indent="-228600" lvl="0" marL="457200" rtl="0" algn="l">
              <a:lnSpc>
                <a:spcPct val="90000"/>
              </a:lnSpc>
              <a:spcBef>
                <a:spcPts val="750"/>
              </a:spcBef>
              <a:spcAft>
                <a:spcPts val="0"/>
              </a:spcAft>
              <a:buSzPts val="1200"/>
              <a:buNone/>
            </a:pPr>
            <a:r>
              <a:t/>
            </a:r>
            <a:endParaRPr/>
          </a:p>
          <a:p>
            <a:pPr indent="-228600" lvl="0" marL="457200" rtl="0" algn="l">
              <a:lnSpc>
                <a:spcPct val="90000"/>
              </a:lnSpc>
              <a:spcBef>
                <a:spcPts val="750"/>
              </a:spcBef>
              <a:spcAft>
                <a:spcPts val="0"/>
              </a:spcAft>
              <a:buClr>
                <a:schemeClr val="dk1"/>
              </a:buClr>
              <a:buSzPts val="1200"/>
              <a:buNone/>
            </a:pPr>
            <a:r>
              <a:t/>
            </a:r>
            <a:endParaRPr/>
          </a:p>
          <a:p>
            <a:pPr indent="-228600" lvl="0" marL="457200" rtl="0" algn="l">
              <a:lnSpc>
                <a:spcPct val="90000"/>
              </a:lnSpc>
              <a:spcBef>
                <a:spcPts val="750"/>
              </a:spcBef>
              <a:spcAft>
                <a:spcPts val="0"/>
              </a:spcAft>
              <a:buClr>
                <a:schemeClr val="dk1"/>
              </a:buClr>
              <a:buSzPts val="1200"/>
              <a:buNone/>
            </a:pPr>
            <a:r>
              <a:t/>
            </a:r>
            <a:endParaRPr/>
          </a:p>
          <a:p>
            <a:pPr indent="-228600" lvl="0" marL="457200" rtl="0" algn="l">
              <a:lnSpc>
                <a:spcPct val="90000"/>
              </a:lnSpc>
              <a:spcBef>
                <a:spcPts val="750"/>
              </a:spcBef>
              <a:spcAft>
                <a:spcPts val="0"/>
              </a:spcAft>
              <a:buClr>
                <a:schemeClr val="dk1"/>
              </a:buClr>
              <a:buSzPts val="1200"/>
              <a:buNone/>
            </a:pPr>
            <a:r>
              <a:t/>
            </a:r>
            <a:endParaRPr/>
          </a:p>
          <a:p>
            <a:pPr indent="-228600" lvl="0" marL="457200" rtl="0" algn="l">
              <a:lnSpc>
                <a:spcPct val="90000"/>
              </a:lnSpc>
              <a:spcBef>
                <a:spcPts val="750"/>
              </a:spcBef>
              <a:spcAft>
                <a:spcPts val="0"/>
              </a:spcAft>
              <a:buClr>
                <a:schemeClr val="dk1"/>
              </a:buClr>
              <a:buSzPts val="1200"/>
              <a:buNone/>
            </a:pPr>
            <a:r>
              <a:t/>
            </a:r>
            <a:endParaRPr/>
          </a:p>
          <a:p>
            <a:pPr indent="-228600" lvl="0" marL="457200" rtl="0" algn="l">
              <a:lnSpc>
                <a:spcPct val="90000"/>
              </a:lnSpc>
              <a:spcBef>
                <a:spcPts val="750"/>
              </a:spcBef>
              <a:spcAft>
                <a:spcPts val="0"/>
              </a:spcAft>
              <a:buClr>
                <a:schemeClr val="dk1"/>
              </a:buClr>
              <a:buSzPts val="1200"/>
              <a:buNone/>
            </a:pPr>
            <a:r>
              <a:t/>
            </a:r>
            <a:endParaRPr/>
          </a:p>
          <a:p>
            <a:pPr indent="-228600" lvl="0" marL="457200" rtl="0" algn="l">
              <a:lnSpc>
                <a:spcPct val="90000"/>
              </a:lnSpc>
              <a:spcBef>
                <a:spcPts val="750"/>
              </a:spcBef>
              <a:spcAft>
                <a:spcPts val="0"/>
              </a:spcAft>
              <a:buClr>
                <a:schemeClr val="dk1"/>
              </a:buClr>
              <a:buSzPts val="1200"/>
              <a:buNone/>
            </a:pPr>
            <a:r>
              <a:t/>
            </a:r>
            <a:endParaRPr/>
          </a:p>
          <a:p>
            <a:pPr indent="-228600" lvl="0" marL="457200" rtl="0" algn="l">
              <a:lnSpc>
                <a:spcPct val="90000"/>
              </a:lnSpc>
              <a:spcBef>
                <a:spcPts val="750"/>
              </a:spcBef>
              <a:spcAft>
                <a:spcPts val="0"/>
              </a:spcAft>
              <a:buClr>
                <a:schemeClr val="dk1"/>
              </a:buClr>
              <a:buSzPts val="1200"/>
              <a:buNone/>
            </a:pPr>
            <a:r>
              <a:t/>
            </a:r>
            <a:endParaRPr/>
          </a:p>
          <a:p>
            <a:pPr indent="-228600" lvl="0" marL="457200" rtl="0" algn="l">
              <a:lnSpc>
                <a:spcPct val="90000"/>
              </a:lnSpc>
              <a:spcBef>
                <a:spcPts val="750"/>
              </a:spcBef>
              <a:spcAft>
                <a:spcPts val="0"/>
              </a:spcAft>
              <a:buClr>
                <a:schemeClr val="dk1"/>
              </a:buClr>
              <a:buSzPts val="1200"/>
              <a:buNone/>
            </a:pPr>
            <a:r>
              <a:t/>
            </a:r>
            <a:endParaRPr/>
          </a:p>
          <a:p>
            <a:pPr indent="-228600" lvl="0" marL="457200" rtl="0" algn="l">
              <a:lnSpc>
                <a:spcPct val="90000"/>
              </a:lnSpc>
              <a:spcBef>
                <a:spcPts val="750"/>
              </a:spcBef>
              <a:spcAft>
                <a:spcPts val="0"/>
              </a:spcAft>
              <a:buClr>
                <a:schemeClr val="dk1"/>
              </a:buClr>
              <a:buSzPts val="1200"/>
              <a:buNone/>
            </a:pPr>
            <a:r>
              <a:t/>
            </a:r>
            <a:endParaRPr/>
          </a:p>
          <a:p>
            <a:pPr indent="-228600" lvl="0" marL="457200" rtl="0" algn="l">
              <a:lnSpc>
                <a:spcPct val="90000"/>
              </a:lnSpc>
              <a:spcBef>
                <a:spcPts val="750"/>
              </a:spcBef>
              <a:spcAft>
                <a:spcPts val="0"/>
              </a:spcAft>
              <a:buClr>
                <a:schemeClr val="dk1"/>
              </a:buClr>
              <a:buSzPts val="1200"/>
              <a:buNone/>
            </a:pPr>
            <a:r>
              <a:t/>
            </a:r>
            <a:endParaRPr/>
          </a:p>
          <a:p>
            <a:pPr indent="-228600" lvl="0" marL="457200" rtl="0" algn="l">
              <a:lnSpc>
                <a:spcPct val="90000"/>
              </a:lnSpc>
              <a:spcBef>
                <a:spcPts val="750"/>
              </a:spcBef>
              <a:spcAft>
                <a:spcPts val="0"/>
              </a:spcAft>
              <a:buClr>
                <a:schemeClr val="dk1"/>
              </a:buClr>
              <a:buSzPts val="1200"/>
              <a:buNone/>
            </a:pPr>
            <a:r>
              <a:t/>
            </a:r>
            <a:endParaRPr/>
          </a:p>
          <a:p>
            <a:pPr indent="-228600" lvl="0" marL="457200" rtl="0" algn="l">
              <a:lnSpc>
                <a:spcPct val="90000"/>
              </a:lnSpc>
              <a:spcBef>
                <a:spcPts val="750"/>
              </a:spcBef>
              <a:spcAft>
                <a:spcPts val="0"/>
              </a:spcAft>
              <a:buClr>
                <a:schemeClr val="dk1"/>
              </a:buClr>
              <a:buSzPts val="1200"/>
              <a:buNone/>
            </a:pPr>
            <a:r>
              <a:t/>
            </a:r>
            <a:endParaRPr/>
          </a:p>
          <a:p>
            <a:pPr indent="-304800" lvl="0" marL="457200" rtl="0" algn="l">
              <a:lnSpc>
                <a:spcPct val="90000"/>
              </a:lnSpc>
              <a:spcBef>
                <a:spcPts val="750"/>
              </a:spcBef>
              <a:spcAft>
                <a:spcPts val="0"/>
              </a:spcAft>
              <a:buSzPts val="1200"/>
              <a:buNone/>
            </a:pPr>
            <a:r>
              <a:rPr lang="en-US"/>
              <a:t>Syntax: </a:t>
            </a:r>
            <a:endParaRPr/>
          </a:p>
          <a:p>
            <a:pPr indent="-304800" lvl="0" marL="457200" rtl="0" algn="l">
              <a:lnSpc>
                <a:spcPct val="90000"/>
              </a:lnSpc>
              <a:spcBef>
                <a:spcPts val="750"/>
              </a:spcBef>
              <a:spcAft>
                <a:spcPts val="0"/>
              </a:spcAft>
              <a:buSzPts val="1200"/>
              <a:buNone/>
            </a:pPr>
            <a:r>
              <a:rPr lang="en-US"/>
              <a:t>SELECT column1, column2, .... </a:t>
            </a:r>
            <a:endParaRPr/>
          </a:p>
          <a:p>
            <a:pPr indent="-304800" lvl="0" marL="457200" rtl="0" algn="l">
              <a:lnSpc>
                <a:spcPct val="90000"/>
              </a:lnSpc>
              <a:spcBef>
                <a:spcPts val="750"/>
              </a:spcBef>
              <a:spcAft>
                <a:spcPts val="0"/>
              </a:spcAft>
              <a:buSzPts val="1200"/>
              <a:buNone/>
            </a:pPr>
            <a:r>
              <a:rPr lang="en-US"/>
              <a:t>FROM table1 outer </a:t>
            </a:r>
            <a:endParaRPr/>
          </a:p>
          <a:p>
            <a:pPr indent="-304800" lvl="0" marL="457200" rtl="0" algn="l">
              <a:lnSpc>
                <a:spcPct val="90000"/>
              </a:lnSpc>
              <a:spcBef>
                <a:spcPts val="750"/>
              </a:spcBef>
              <a:spcAft>
                <a:spcPts val="0"/>
              </a:spcAft>
              <a:buSzPts val="1200"/>
              <a:buNone/>
            </a:pPr>
            <a:r>
              <a:rPr lang="en-US"/>
              <a:t>WHERE column1 operator </a:t>
            </a:r>
            <a:endParaRPr/>
          </a:p>
          <a:p>
            <a:pPr indent="-304800" lvl="0" marL="457200" rtl="0" algn="l">
              <a:lnSpc>
                <a:spcPct val="90000"/>
              </a:lnSpc>
              <a:spcBef>
                <a:spcPts val="750"/>
              </a:spcBef>
              <a:spcAft>
                <a:spcPts val="0"/>
              </a:spcAft>
              <a:buSzPts val="1200"/>
              <a:buNone/>
            </a:pPr>
            <a:r>
              <a:rPr lang="en-US"/>
              <a:t>                                   (SELECT column1, column2 </a:t>
            </a:r>
            <a:endParaRPr/>
          </a:p>
          <a:p>
            <a:pPr indent="-304800" lvl="0" marL="457200" rtl="0" algn="l">
              <a:lnSpc>
                <a:spcPct val="90000"/>
              </a:lnSpc>
              <a:spcBef>
                <a:spcPts val="750"/>
              </a:spcBef>
              <a:spcAft>
                <a:spcPts val="0"/>
              </a:spcAft>
              <a:buSzPts val="1200"/>
              <a:buNone/>
            </a:pPr>
            <a:r>
              <a:rPr lang="en-US"/>
              <a:t>                                    FROM table2 </a:t>
            </a:r>
            <a:endParaRPr/>
          </a:p>
          <a:p>
            <a:pPr indent="-304800" lvl="0" marL="457200" rtl="0" algn="l">
              <a:lnSpc>
                <a:spcPct val="90000"/>
              </a:lnSpc>
              <a:spcBef>
                <a:spcPts val="750"/>
              </a:spcBef>
              <a:spcAft>
                <a:spcPts val="0"/>
              </a:spcAft>
              <a:buSzPts val="1200"/>
              <a:buNone/>
            </a:pPr>
            <a:r>
              <a:rPr lang="en-US"/>
              <a:t>                                    WHERE expr1 = outer.expr2);</a:t>
            </a:r>
            <a:endParaRPr/>
          </a:p>
        </p:txBody>
      </p:sp>
      <p:sp>
        <p:nvSpPr>
          <p:cNvPr id="468" name="Google Shape;468;g15b3acefcd6_5_93"/>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pic>
        <p:nvPicPr>
          <p:cNvPr id="469" name="Google Shape;469;g15b3acefcd6_5_93"/>
          <p:cNvPicPr preferRelativeResize="0"/>
          <p:nvPr/>
        </p:nvPicPr>
        <p:blipFill rotWithShape="1">
          <a:blip r:embed="rId3">
            <a:alphaModFix/>
          </a:blip>
          <a:srcRect b="0" l="0" r="0" t="0"/>
          <a:stretch/>
        </p:blipFill>
        <p:spPr>
          <a:xfrm>
            <a:off x="2228150" y="902079"/>
            <a:ext cx="3651719" cy="2889745"/>
          </a:xfrm>
          <a:prstGeom prst="rect">
            <a:avLst/>
          </a:prstGeom>
          <a:noFill/>
          <a:ln>
            <a:noFill/>
          </a:ln>
        </p:spPr>
      </p:pic>
      <p:sp>
        <p:nvSpPr>
          <p:cNvPr id="470" name="Google Shape;470;g15b3acefcd6_5_93"/>
          <p:cNvSpPr/>
          <p:nvPr/>
        </p:nvSpPr>
        <p:spPr>
          <a:xfrm>
            <a:off x="1149291" y="3800213"/>
            <a:ext cx="73068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correlated subquery is evaluated once for each row processed by the parent statement. The parent statement can be a </a:t>
            </a:r>
            <a:r>
              <a:rPr b="1" i="0" lang="en-US" sz="1400" u="none" cap="none" strike="noStrike">
                <a:solidFill>
                  <a:srgbClr val="000000"/>
                </a:solidFill>
                <a:latin typeface="Arial"/>
                <a:ea typeface="Arial"/>
                <a:cs typeface="Arial"/>
                <a:sym typeface="Arial"/>
              </a:rPr>
              <a:t>SELECT</a:t>
            </a:r>
            <a:r>
              <a:rPr b="0" i="0" lang="en-US" sz="1400" u="none" cap="none" strike="noStrike">
                <a:solidFill>
                  <a:srgbClr val="000000"/>
                </a:solidFill>
                <a:latin typeface="Arial"/>
                <a:ea typeface="Arial"/>
                <a:cs typeface="Arial"/>
                <a:sym typeface="Arial"/>
              </a:rPr>
              <a:t>, </a:t>
            </a:r>
            <a:r>
              <a:rPr b="1" i="0" lang="en-US" sz="1400" u="none" cap="none" strike="noStrike">
                <a:solidFill>
                  <a:srgbClr val="000000"/>
                </a:solidFill>
                <a:latin typeface="Arial"/>
                <a:ea typeface="Arial"/>
                <a:cs typeface="Arial"/>
                <a:sym typeface="Arial"/>
              </a:rPr>
              <a:t>UPDATE</a:t>
            </a:r>
            <a:r>
              <a:rPr b="0" i="0" lang="en-US" sz="1400" u="none" cap="none" strike="noStrike">
                <a:solidFill>
                  <a:srgbClr val="000000"/>
                </a:solidFill>
                <a:latin typeface="Arial"/>
                <a:ea typeface="Arial"/>
                <a:cs typeface="Arial"/>
                <a:sym typeface="Arial"/>
              </a:rPr>
              <a:t>, or </a:t>
            </a:r>
            <a:r>
              <a:rPr b="1" i="0" lang="en-US" sz="1400" u="none" cap="none" strike="noStrike">
                <a:solidFill>
                  <a:srgbClr val="000000"/>
                </a:solidFill>
                <a:latin typeface="Arial"/>
                <a:ea typeface="Arial"/>
                <a:cs typeface="Arial"/>
                <a:sym typeface="Arial"/>
              </a:rPr>
              <a:t>DELETE</a:t>
            </a:r>
            <a:r>
              <a:rPr b="0" i="0" lang="en-US" sz="1400" u="none" cap="none" strike="noStrike">
                <a:solidFill>
                  <a:srgbClr val="000000"/>
                </a:solidFill>
                <a:latin typeface="Arial"/>
                <a:ea typeface="Arial"/>
                <a:cs typeface="Arial"/>
                <a:sym typeface="Arial"/>
              </a:rPr>
              <a:t> statement.</a:t>
            </a:r>
            <a:endParaRPr b="0" i="0" sz="1400" u="none" cap="none" strike="noStrike">
              <a:solidFill>
                <a:srgbClr val="000000"/>
              </a:solidFill>
              <a:latin typeface="Arial"/>
              <a:ea typeface="Arial"/>
              <a:cs typeface="Arial"/>
              <a:sym typeface="Arial"/>
            </a:endParaRPr>
          </a:p>
        </p:txBody>
      </p:sp>
      <p:pic>
        <p:nvPicPr>
          <p:cNvPr id="471" name="Google Shape;471;g15b3acefcd6_5_93"/>
          <p:cNvPicPr preferRelativeResize="0"/>
          <p:nvPr/>
        </p:nvPicPr>
        <p:blipFill>
          <a:blip r:embed="rId4">
            <a:alphaModFix/>
          </a:blip>
          <a:stretch>
            <a:fillRect/>
          </a:stretch>
        </p:blipFill>
        <p:spPr>
          <a:xfrm>
            <a:off x="0" y="0"/>
            <a:ext cx="452450" cy="8418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g15b3acefcd6_5_177"/>
          <p:cNvSpPr txBox="1"/>
          <p:nvPr>
            <p:ph type="title"/>
          </p:nvPr>
        </p:nvSpPr>
        <p:spPr>
          <a:xfrm>
            <a:off x="628650" y="762451"/>
            <a:ext cx="7886700" cy="544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Tahoma"/>
              <a:buNone/>
            </a:pPr>
            <a:r>
              <a:rPr b="1" lang="en-US">
                <a:solidFill>
                  <a:srgbClr val="CA3776"/>
                </a:solidFill>
              </a:rPr>
              <a:t>PostgreSQL subquery with EXISTS operator</a:t>
            </a:r>
            <a:br>
              <a:rPr b="1" lang="en-US">
                <a:solidFill>
                  <a:srgbClr val="CA3776"/>
                </a:solidFill>
              </a:rPr>
            </a:br>
            <a:endParaRPr>
              <a:solidFill>
                <a:srgbClr val="CA3776"/>
              </a:solidFill>
            </a:endParaRPr>
          </a:p>
        </p:txBody>
      </p:sp>
      <p:sp>
        <p:nvSpPr>
          <p:cNvPr id="477" name="Google Shape;477;g15b3acefcd6_5_177"/>
          <p:cNvSpPr txBox="1"/>
          <p:nvPr>
            <p:ph idx="1" type="body"/>
          </p:nvPr>
        </p:nvSpPr>
        <p:spPr>
          <a:xfrm>
            <a:off x="560600" y="1522804"/>
            <a:ext cx="7886700" cy="5335200"/>
          </a:xfrm>
          <a:prstGeom prst="rect">
            <a:avLst/>
          </a:prstGeom>
          <a:noFill/>
          <a:ln>
            <a:noFill/>
          </a:ln>
        </p:spPr>
        <p:txBody>
          <a:bodyPr anchorCtr="0" anchor="t" bIns="45700" lIns="91425" spcFirstLastPara="1" rIns="91425" wrap="square" tIns="45700">
            <a:normAutofit/>
          </a:bodyPr>
          <a:lstStyle/>
          <a:p>
            <a:pPr indent="-304800" lvl="0" marL="457200" rtl="0" algn="l">
              <a:lnSpc>
                <a:spcPct val="90000"/>
              </a:lnSpc>
              <a:spcBef>
                <a:spcPts val="750"/>
              </a:spcBef>
              <a:spcAft>
                <a:spcPts val="0"/>
              </a:spcAft>
              <a:buClr>
                <a:schemeClr val="dk1"/>
              </a:buClr>
              <a:buSzPts val="1200"/>
              <a:buChar char="•"/>
            </a:pPr>
            <a:r>
              <a:rPr lang="en-US"/>
              <a:t>The EXISTS operator is a boolean operator that tests for existence of rows in a </a:t>
            </a:r>
            <a:r>
              <a:rPr lang="en-US" u="sng">
                <a:solidFill>
                  <a:schemeClr val="hlink"/>
                </a:solidFill>
                <a:hlinkClick r:id="rId3"/>
              </a:rPr>
              <a:t>subquery</a:t>
            </a:r>
            <a:r>
              <a:rPr lang="en-US"/>
              <a:t>. </a:t>
            </a:r>
            <a:endParaRPr/>
          </a:p>
          <a:p>
            <a:pPr indent="-304800" lvl="0" marL="457200" rtl="0" algn="l">
              <a:lnSpc>
                <a:spcPct val="90000"/>
              </a:lnSpc>
              <a:spcBef>
                <a:spcPts val="750"/>
              </a:spcBef>
              <a:spcAft>
                <a:spcPts val="0"/>
              </a:spcAft>
              <a:buClr>
                <a:schemeClr val="dk1"/>
              </a:buClr>
              <a:buSzPts val="1200"/>
              <a:buChar char="•"/>
            </a:pPr>
            <a:r>
              <a:rPr lang="en-US"/>
              <a:t>The following illustrates syntax of the EXISTS operator: EXISTS (subquery)</a:t>
            </a:r>
            <a:endParaRPr/>
          </a:p>
          <a:p>
            <a:pPr indent="-304800" lvl="0" marL="457200" rtl="0" algn="l">
              <a:lnSpc>
                <a:spcPct val="90000"/>
              </a:lnSpc>
              <a:spcBef>
                <a:spcPts val="750"/>
              </a:spcBef>
              <a:spcAft>
                <a:spcPts val="0"/>
              </a:spcAft>
              <a:buClr>
                <a:schemeClr val="dk1"/>
              </a:buClr>
              <a:buSzPts val="1200"/>
              <a:buChar char="•"/>
            </a:pPr>
            <a:r>
              <a:rPr lang="en-US"/>
              <a:t>A subquery can be an input of the EXISTS operator. If the subquery returns any row, the EXISTS operator returns true. If the subquery returns no row, the result of EXISTS operator is false.</a:t>
            </a:r>
            <a:endParaRPr/>
          </a:p>
          <a:p>
            <a:pPr indent="-304800" lvl="0" marL="457200" rtl="0" algn="l">
              <a:lnSpc>
                <a:spcPct val="90000"/>
              </a:lnSpc>
              <a:spcBef>
                <a:spcPts val="750"/>
              </a:spcBef>
              <a:spcAft>
                <a:spcPts val="0"/>
              </a:spcAft>
              <a:buClr>
                <a:schemeClr val="dk1"/>
              </a:buClr>
              <a:buSzPts val="1200"/>
              <a:buChar char="•"/>
            </a:pPr>
            <a:r>
              <a:rPr lang="en-US"/>
              <a:t>The EXISTS operator is often used with the correlated subquery.</a:t>
            </a:r>
            <a:endParaRPr/>
          </a:p>
          <a:p>
            <a:pPr indent="-304800" lvl="0" marL="457200" rtl="0" algn="l">
              <a:lnSpc>
                <a:spcPct val="90000"/>
              </a:lnSpc>
              <a:spcBef>
                <a:spcPts val="750"/>
              </a:spcBef>
              <a:spcAft>
                <a:spcPts val="0"/>
              </a:spcAft>
              <a:buClr>
                <a:schemeClr val="dk1"/>
              </a:buClr>
              <a:buSzPts val="1200"/>
              <a:buChar char="•"/>
            </a:pPr>
            <a:r>
              <a:rPr lang="en-US"/>
              <a:t>The result of EXISTS operator depends on whether any row returned by the subquery, and not on the row contents. Therefore, columns that appear on the </a:t>
            </a:r>
            <a:r>
              <a:rPr lang="en-US" u="sng">
                <a:solidFill>
                  <a:schemeClr val="hlink"/>
                </a:solidFill>
                <a:hlinkClick r:id="rId4"/>
              </a:rPr>
              <a:t>SELECT</a:t>
            </a:r>
            <a:r>
              <a:rPr lang="en-US"/>
              <a:t> clause of the subquery are not important.</a:t>
            </a:r>
            <a:endParaRPr/>
          </a:p>
          <a:p>
            <a:pPr indent="-304800" lvl="0" marL="457200" rtl="0" algn="l">
              <a:lnSpc>
                <a:spcPct val="90000"/>
              </a:lnSpc>
              <a:spcBef>
                <a:spcPts val="750"/>
              </a:spcBef>
              <a:spcAft>
                <a:spcPts val="0"/>
              </a:spcAft>
              <a:buSzPts val="1200"/>
              <a:buNone/>
            </a:pPr>
            <a:r>
              <a:t/>
            </a:r>
            <a:endParaRPr/>
          </a:p>
          <a:p>
            <a:pPr indent="-304800" lvl="0" marL="457200" rtl="0" algn="l">
              <a:lnSpc>
                <a:spcPct val="90000"/>
              </a:lnSpc>
              <a:spcBef>
                <a:spcPts val="750"/>
              </a:spcBef>
              <a:spcAft>
                <a:spcPts val="0"/>
              </a:spcAft>
              <a:buSzPts val="1200"/>
              <a:buNone/>
            </a:pPr>
            <a:r>
              <a:rPr lang="en-US"/>
              <a:t>Syntax:</a:t>
            </a:r>
            <a:endParaRPr/>
          </a:p>
          <a:p>
            <a:pPr indent="-304800" lvl="0" marL="457200" rtl="0" algn="l">
              <a:lnSpc>
                <a:spcPct val="90000"/>
              </a:lnSpc>
              <a:spcBef>
                <a:spcPts val="750"/>
              </a:spcBef>
              <a:spcAft>
                <a:spcPts val="0"/>
              </a:spcAft>
              <a:buSzPts val="1200"/>
              <a:buNone/>
            </a:pPr>
            <a:r>
              <a:rPr lang="en-US"/>
              <a:t>SELECT column1 FROM table_1</a:t>
            </a:r>
            <a:endParaRPr/>
          </a:p>
          <a:p>
            <a:pPr indent="-304800" lvl="0" marL="457200" rtl="0" algn="l">
              <a:lnSpc>
                <a:spcPct val="90000"/>
              </a:lnSpc>
              <a:spcBef>
                <a:spcPts val="750"/>
              </a:spcBef>
              <a:spcAft>
                <a:spcPts val="0"/>
              </a:spcAft>
              <a:buSzPts val="1200"/>
              <a:buNone/>
            </a:pPr>
            <a:r>
              <a:rPr lang="en-US"/>
              <a:t> WHERE EXISTS( SELECT 1 </a:t>
            </a:r>
            <a:endParaRPr/>
          </a:p>
          <a:p>
            <a:pPr indent="-304800" lvl="0" marL="457200" rtl="0" algn="l">
              <a:lnSpc>
                <a:spcPct val="90000"/>
              </a:lnSpc>
              <a:spcBef>
                <a:spcPts val="750"/>
              </a:spcBef>
              <a:spcAft>
                <a:spcPts val="0"/>
              </a:spcAft>
              <a:buSzPts val="1200"/>
              <a:buNone/>
            </a:pPr>
            <a:r>
              <a:rPr lang="en-US"/>
              <a:t>                        FROM table_2 </a:t>
            </a:r>
            <a:endParaRPr/>
          </a:p>
          <a:p>
            <a:pPr indent="-304800" lvl="0" marL="457200" rtl="0" algn="l">
              <a:lnSpc>
                <a:spcPct val="90000"/>
              </a:lnSpc>
              <a:spcBef>
                <a:spcPts val="750"/>
              </a:spcBef>
              <a:spcAft>
                <a:spcPts val="0"/>
              </a:spcAft>
              <a:buSzPts val="1200"/>
              <a:buNone/>
            </a:pPr>
            <a:r>
              <a:rPr lang="en-US"/>
              <a:t>                        WHERE table_2.column_2 = table_1.column_1);</a:t>
            </a:r>
            <a:endParaRPr/>
          </a:p>
          <a:p>
            <a:pPr indent="-304800" lvl="0" marL="457200" rtl="0" algn="l">
              <a:lnSpc>
                <a:spcPct val="90000"/>
              </a:lnSpc>
              <a:spcBef>
                <a:spcPts val="750"/>
              </a:spcBef>
              <a:spcAft>
                <a:spcPts val="0"/>
              </a:spcAft>
              <a:buSzPts val="1200"/>
              <a:buNone/>
            </a:pPr>
            <a:r>
              <a:t/>
            </a:r>
            <a:endParaRPr/>
          </a:p>
          <a:p>
            <a:pPr indent="-304800" lvl="0" marL="457200" rtl="0" algn="l">
              <a:lnSpc>
                <a:spcPct val="90000"/>
              </a:lnSpc>
              <a:spcBef>
                <a:spcPts val="750"/>
              </a:spcBef>
              <a:spcAft>
                <a:spcPts val="0"/>
              </a:spcAft>
              <a:buSzPts val="1200"/>
              <a:buNone/>
            </a:pPr>
            <a:r>
              <a:rPr lang="en-US"/>
              <a:t>Note that if the subquery returns NULL, the result of EXISTS is true.</a:t>
            </a:r>
            <a:endParaRPr/>
          </a:p>
          <a:p>
            <a:pPr indent="-304800" lvl="0" marL="457200" rtl="0" algn="l">
              <a:lnSpc>
                <a:spcPct val="90000"/>
              </a:lnSpc>
              <a:spcBef>
                <a:spcPts val="750"/>
              </a:spcBef>
              <a:spcAft>
                <a:spcPts val="0"/>
              </a:spcAft>
              <a:buSzPts val="1200"/>
              <a:buNone/>
            </a:pPr>
            <a:r>
              <a:t/>
            </a:r>
            <a:endParaRPr/>
          </a:p>
          <a:p>
            <a:pPr indent="-304800" lvl="0" marL="457200" rtl="0" algn="l">
              <a:lnSpc>
                <a:spcPct val="90000"/>
              </a:lnSpc>
              <a:spcBef>
                <a:spcPts val="750"/>
              </a:spcBef>
              <a:spcAft>
                <a:spcPts val="0"/>
              </a:spcAft>
              <a:buSzPts val="1200"/>
              <a:buNone/>
            </a:pPr>
            <a:r>
              <a:t/>
            </a:r>
            <a:endParaRPr/>
          </a:p>
        </p:txBody>
      </p:sp>
      <p:sp>
        <p:nvSpPr>
          <p:cNvPr id="478" name="Google Shape;478;g15b3acefcd6_5_177"/>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pic>
        <p:nvPicPr>
          <p:cNvPr id="479" name="Google Shape;479;g15b3acefcd6_5_177"/>
          <p:cNvPicPr preferRelativeResize="0"/>
          <p:nvPr/>
        </p:nvPicPr>
        <p:blipFill>
          <a:blip r:embed="rId5">
            <a:alphaModFix/>
          </a:blip>
          <a:stretch>
            <a:fillRect/>
          </a:stretch>
        </p:blipFill>
        <p:spPr>
          <a:xfrm>
            <a:off x="0" y="0"/>
            <a:ext cx="452450" cy="8418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g15b3acefcd6_5_260"/>
          <p:cNvSpPr txBox="1"/>
          <p:nvPr>
            <p:ph type="title"/>
          </p:nvPr>
        </p:nvSpPr>
        <p:spPr>
          <a:xfrm>
            <a:off x="628650" y="476701"/>
            <a:ext cx="7886700" cy="544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b="1" lang="en-US" sz="1720">
                <a:solidFill>
                  <a:srgbClr val="CA3776"/>
                </a:solidFill>
              </a:rPr>
              <a:t>Advantages Of Sub query</a:t>
            </a:r>
            <a:br>
              <a:rPr lang="en-US" sz="1720"/>
            </a:br>
            <a:endParaRPr sz="1720"/>
          </a:p>
        </p:txBody>
      </p:sp>
      <p:sp>
        <p:nvSpPr>
          <p:cNvPr id="485" name="Google Shape;485;g15b3acefcd6_5_260"/>
          <p:cNvSpPr txBox="1"/>
          <p:nvPr>
            <p:ph idx="1" type="body"/>
          </p:nvPr>
        </p:nvSpPr>
        <p:spPr>
          <a:xfrm>
            <a:off x="628650" y="1386254"/>
            <a:ext cx="7886700" cy="5335200"/>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750"/>
              </a:spcBef>
              <a:spcAft>
                <a:spcPts val="0"/>
              </a:spcAft>
              <a:buClr>
                <a:srgbClr val="CA3776"/>
              </a:buClr>
              <a:buSzPts val="1600"/>
              <a:buNone/>
            </a:pPr>
            <a:r>
              <a:rPr lang="en-US"/>
              <a:t>Sub-queries can be very useful to select rows from a table with a condition that depends on the data in the same or another table.</a:t>
            </a:r>
            <a:endParaRPr/>
          </a:p>
          <a:p>
            <a:pPr indent="-171450" lvl="0" marL="171450" rtl="0" algn="just">
              <a:lnSpc>
                <a:spcPct val="150000"/>
              </a:lnSpc>
              <a:spcBef>
                <a:spcPts val="750"/>
              </a:spcBef>
              <a:spcAft>
                <a:spcPts val="0"/>
              </a:spcAft>
              <a:buSzPts val="1200"/>
              <a:buChar char="•"/>
            </a:pPr>
            <a:r>
              <a:rPr lang="en-US"/>
              <a:t>Sub queries divide the complex query into isolated parts so that a complex query can be broken down into a series of logical steps.</a:t>
            </a:r>
            <a:endParaRPr/>
          </a:p>
          <a:p>
            <a:pPr indent="-171450" lvl="0" marL="171450" rtl="0" algn="just">
              <a:lnSpc>
                <a:spcPct val="150000"/>
              </a:lnSpc>
              <a:spcBef>
                <a:spcPts val="750"/>
              </a:spcBef>
              <a:spcAft>
                <a:spcPts val="0"/>
              </a:spcAft>
              <a:buSzPts val="1200"/>
              <a:buChar char="•"/>
            </a:pPr>
            <a:r>
              <a:rPr lang="en-US"/>
              <a:t>It is easy to understand and code maintenance is also at ease.</a:t>
            </a:r>
            <a:endParaRPr/>
          </a:p>
          <a:p>
            <a:pPr indent="-171450" lvl="0" marL="171450" rtl="0" algn="just">
              <a:lnSpc>
                <a:spcPct val="150000"/>
              </a:lnSpc>
              <a:spcBef>
                <a:spcPts val="750"/>
              </a:spcBef>
              <a:spcAft>
                <a:spcPts val="0"/>
              </a:spcAft>
              <a:buSzPts val="1200"/>
              <a:buChar char="•"/>
            </a:pPr>
            <a:r>
              <a:rPr lang="en-US"/>
              <a:t>Sub queries allow you to use the results of another query in the outer query.</a:t>
            </a:r>
            <a:endParaRPr/>
          </a:p>
          <a:p>
            <a:pPr indent="-171450" lvl="0" marL="171450" rtl="0" algn="just">
              <a:lnSpc>
                <a:spcPct val="150000"/>
              </a:lnSpc>
              <a:spcBef>
                <a:spcPts val="750"/>
              </a:spcBef>
              <a:spcAft>
                <a:spcPts val="0"/>
              </a:spcAft>
              <a:buSzPts val="1200"/>
              <a:buChar char="•"/>
            </a:pPr>
            <a:r>
              <a:rPr lang="en-US"/>
              <a:t>In some cases, subqueries can replace complex joins.</a:t>
            </a:r>
            <a:endParaRPr/>
          </a:p>
          <a:p>
            <a:pPr indent="-95250" lvl="0" marL="171450" rtl="0" algn="just">
              <a:lnSpc>
                <a:spcPct val="90000"/>
              </a:lnSpc>
              <a:spcBef>
                <a:spcPts val="750"/>
              </a:spcBef>
              <a:spcAft>
                <a:spcPts val="0"/>
              </a:spcAft>
              <a:buSzPts val="1200"/>
              <a:buNone/>
            </a:pPr>
            <a:r>
              <a:t/>
            </a:r>
            <a:endParaRPr/>
          </a:p>
          <a:p>
            <a:pPr indent="0" lvl="0" marL="0" rtl="0" algn="just">
              <a:lnSpc>
                <a:spcPct val="150000"/>
              </a:lnSpc>
              <a:spcBef>
                <a:spcPts val="750"/>
              </a:spcBef>
              <a:spcAft>
                <a:spcPts val="0"/>
              </a:spcAft>
              <a:buClr>
                <a:srgbClr val="CA3776"/>
              </a:buClr>
              <a:buSzPts val="1600"/>
              <a:buNone/>
            </a:pPr>
            <a:r>
              <a:rPr b="1" lang="en-US" sz="1600">
                <a:solidFill>
                  <a:srgbClr val="CA3776"/>
                </a:solidFill>
              </a:rPr>
              <a:t>Disadvantages of Sub query</a:t>
            </a:r>
            <a:endParaRPr/>
          </a:p>
          <a:p>
            <a:pPr indent="-171450" lvl="0" marL="171450" rtl="0" algn="just">
              <a:lnSpc>
                <a:spcPct val="150000"/>
              </a:lnSpc>
              <a:spcBef>
                <a:spcPts val="750"/>
              </a:spcBef>
              <a:spcAft>
                <a:spcPts val="0"/>
              </a:spcAft>
              <a:buSzPts val="1200"/>
              <a:buChar char="•"/>
            </a:pPr>
            <a:r>
              <a:rPr lang="en-US"/>
              <a:t>We cannot modify a table and select from the same table within a subquery in the same SQL statement.</a:t>
            </a:r>
            <a:endParaRPr/>
          </a:p>
          <a:p>
            <a:pPr indent="-171450" lvl="0" marL="171450" rtl="0" algn="just">
              <a:lnSpc>
                <a:spcPct val="150000"/>
              </a:lnSpc>
              <a:spcBef>
                <a:spcPts val="750"/>
              </a:spcBef>
              <a:spcAft>
                <a:spcPts val="0"/>
              </a:spcAft>
              <a:buSzPts val="1200"/>
              <a:buChar char="•"/>
            </a:pPr>
            <a:r>
              <a:rPr lang="en-US"/>
              <a:t>In many cases sub query will execute more efficiently if we rewrite the sub-query as a Join</a:t>
            </a:r>
            <a:endParaRPr/>
          </a:p>
          <a:p>
            <a:pPr indent="-95250" lvl="0" marL="171450" rtl="0" algn="just">
              <a:lnSpc>
                <a:spcPct val="90000"/>
              </a:lnSpc>
              <a:spcBef>
                <a:spcPts val="750"/>
              </a:spcBef>
              <a:spcAft>
                <a:spcPts val="0"/>
              </a:spcAft>
              <a:buSzPts val="1200"/>
              <a:buNone/>
            </a:pPr>
            <a:r>
              <a:t/>
            </a:r>
            <a:endParaRPr/>
          </a:p>
          <a:p>
            <a:pPr indent="-95250" lvl="0" marL="171450" rtl="0" algn="just">
              <a:lnSpc>
                <a:spcPct val="90000"/>
              </a:lnSpc>
              <a:spcBef>
                <a:spcPts val="750"/>
              </a:spcBef>
              <a:spcAft>
                <a:spcPts val="0"/>
              </a:spcAft>
              <a:buSzPts val="1200"/>
              <a:buNone/>
            </a:pPr>
            <a:r>
              <a:t/>
            </a:r>
            <a:endParaRPr/>
          </a:p>
          <a:p>
            <a:pPr indent="-228600" lvl="0" marL="457200" rtl="0" algn="l">
              <a:lnSpc>
                <a:spcPct val="90000"/>
              </a:lnSpc>
              <a:spcBef>
                <a:spcPts val="750"/>
              </a:spcBef>
              <a:spcAft>
                <a:spcPts val="0"/>
              </a:spcAft>
              <a:buClr>
                <a:schemeClr val="dk1"/>
              </a:buClr>
              <a:buSzPts val="1200"/>
              <a:buNone/>
            </a:pPr>
            <a:r>
              <a:t/>
            </a:r>
            <a:endParaRPr/>
          </a:p>
        </p:txBody>
      </p:sp>
      <p:sp>
        <p:nvSpPr>
          <p:cNvPr id="486" name="Google Shape;486;g15b3acefcd6_5_260"/>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pic>
        <p:nvPicPr>
          <p:cNvPr id="487" name="Google Shape;487;g15b3acefcd6_5_260"/>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
          <p:cNvSpPr txBox="1"/>
          <p:nvPr>
            <p:ph idx="1" type="subTitle"/>
          </p:nvPr>
        </p:nvSpPr>
        <p:spPr>
          <a:xfrm>
            <a:off x="609600" y="152400"/>
            <a:ext cx="8305800" cy="6553200"/>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rgbClr val="CA3776"/>
              </a:buClr>
              <a:buSzPts val="1600"/>
              <a:buNone/>
            </a:pPr>
            <a:r>
              <a:rPr b="1" lang="en-US" sz="1600">
                <a:solidFill>
                  <a:srgbClr val="CA3776"/>
                </a:solidFill>
                <a:latin typeface="Tahoma"/>
                <a:ea typeface="Tahoma"/>
                <a:cs typeface="Tahoma"/>
                <a:sym typeface="Tahoma"/>
              </a:rPr>
              <a:t>Chapter</a:t>
            </a:r>
            <a:r>
              <a:rPr b="1" lang="en-US" sz="1600">
                <a:solidFill>
                  <a:srgbClr val="CA3776"/>
                </a:solidFill>
                <a:latin typeface="Tahoma"/>
                <a:ea typeface="Tahoma"/>
                <a:cs typeface="Tahoma"/>
                <a:sym typeface="Tahoma"/>
              </a:rPr>
              <a:t> 1: Intro to DBMS/RDBMS</a:t>
            </a:r>
            <a:endParaRPr/>
          </a:p>
          <a:p>
            <a:pPr indent="-514350" lvl="1" marL="857250" rtl="0" algn="l">
              <a:lnSpc>
                <a:spcPct val="107000"/>
              </a:lnSpc>
              <a:spcBef>
                <a:spcPts val="600"/>
              </a:spcBef>
              <a:spcAft>
                <a:spcPts val="0"/>
              </a:spcAft>
              <a:buClr>
                <a:schemeClr val="dk1"/>
              </a:buClr>
              <a:buSzPts val="1400"/>
              <a:buFont typeface="Calibri"/>
              <a:buAutoNum type="arabicPeriod"/>
            </a:pPr>
            <a:r>
              <a:rPr lang="en-US" sz="1400">
                <a:latin typeface="Tahoma"/>
                <a:ea typeface="Tahoma"/>
                <a:cs typeface="Tahoma"/>
                <a:sym typeface="Tahoma"/>
              </a:rPr>
              <a:t>Introduction of DBMS/RDBMS concepts/definitions</a:t>
            </a:r>
            <a:endParaRPr/>
          </a:p>
          <a:p>
            <a:pPr indent="-514350" lvl="1" marL="857250" rtl="0" algn="l">
              <a:lnSpc>
                <a:spcPct val="107000"/>
              </a:lnSpc>
              <a:spcBef>
                <a:spcPts val="600"/>
              </a:spcBef>
              <a:spcAft>
                <a:spcPts val="0"/>
              </a:spcAft>
              <a:buClr>
                <a:schemeClr val="dk1"/>
              </a:buClr>
              <a:buSzPts val="1400"/>
              <a:buFont typeface="Calibri"/>
              <a:buAutoNum type="arabicPeriod"/>
            </a:pPr>
            <a:r>
              <a:rPr lang="en-US" sz="1400">
                <a:latin typeface="Tahoma"/>
                <a:ea typeface="Tahoma"/>
                <a:cs typeface="Tahoma"/>
                <a:sym typeface="Tahoma"/>
              </a:rPr>
              <a:t>Brief intro about popular DB’s</a:t>
            </a:r>
            <a:endParaRPr/>
          </a:p>
          <a:p>
            <a:pPr indent="-514350" lvl="1" marL="857250" rtl="0" algn="l">
              <a:lnSpc>
                <a:spcPct val="107000"/>
              </a:lnSpc>
              <a:spcBef>
                <a:spcPts val="600"/>
              </a:spcBef>
              <a:spcAft>
                <a:spcPts val="0"/>
              </a:spcAft>
              <a:buClr>
                <a:schemeClr val="dk1"/>
              </a:buClr>
              <a:buSzPts val="1400"/>
              <a:buFont typeface="Calibri"/>
              <a:buAutoNum type="arabicPeriod"/>
            </a:pPr>
            <a:r>
              <a:rPr lang="en-US" sz="1400">
                <a:latin typeface="Tahoma"/>
                <a:ea typeface="Tahoma"/>
                <a:cs typeface="Tahoma"/>
                <a:sym typeface="Tahoma"/>
              </a:rPr>
              <a:t>SQL Intro</a:t>
            </a:r>
            <a:endParaRPr/>
          </a:p>
          <a:p>
            <a:pPr indent="-514350" lvl="1" marL="857250" rtl="0" algn="l">
              <a:lnSpc>
                <a:spcPct val="107000"/>
              </a:lnSpc>
              <a:spcBef>
                <a:spcPts val="600"/>
              </a:spcBef>
              <a:spcAft>
                <a:spcPts val="0"/>
              </a:spcAft>
              <a:buClr>
                <a:schemeClr val="dk1"/>
              </a:buClr>
              <a:buSzPts val="1400"/>
              <a:buFont typeface="Calibri"/>
              <a:buAutoNum type="arabicPeriod"/>
            </a:pPr>
            <a:r>
              <a:rPr lang="en-US" sz="1400">
                <a:latin typeface="Tahoma"/>
                <a:ea typeface="Tahoma"/>
                <a:cs typeface="Tahoma"/>
                <a:sym typeface="Tahoma"/>
              </a:rPr>
              <a:t>Create, Insert, Update, Delete,  Truncate, Drop SQL statements</a:t>
            </a:r>
            <a:endParaRPr/>
          </a:p>
          <a:p>
            <a:pPr indent="0" lvl="0" marL="0" rtl="0" algn="l">
              <a:lnSpc>
                <a:spcPct val="107000"/>
              </a:lnSpc>
              <a:spcBef>
                <a:spcPts val="600"/>
              </a:spcBef>
              <a:spcAft>
                <a:spcPts val="0"/>
              </a:spcAft>
              <a:buClr>
                <a:srgbClr val="CA3776"/>
              </a:buClr>
              <a:buSzPts val="1600"/>
              <a:buNone/>
            </a:pPr>
            <a:r>
              <a:t/>
            </a:r>
            <a:endParaRPr b="1" sz="1600">
              <a:solidFill>
                <a:srgbClr val="CA3776"/>
              </a:solidFill>
              <a:latin typeface="Tahoma"/>
              <a:ea typeface="Tahoma"/>
              <a:cs typeface="Tahoma"/>
              <a:sym typeface="Tahoma"/>
            </a:endParaRPr>
          </a:p>
          <a:p>
            <a:pPr indent="0" lvl="0" marL="0" rtl="0" algn="l">
              <a:lnSpc>
                <a:spcPct val="107000"/>
              </a:lnSpc>
              <a:spcBef>
                <a:spcPts val="600"/>
              </a:spcBef>
              <a:spcAft>
                <a:spcPts val="0"/>
              </a:spcAft>
              <a:buClr>
                <a:srgbClr val="CA3776"/>
              </a:buClr>
              <a:buSzPts val="1600"/>
              <a:buNone/>
            </a:pPr>
            <a:r>
              <a:rPr b="1" lang="en-US" sz="1600">
                <a:solidFill>
                  <a:srgbClr val="CA3776"/>
                </a:solidFill>
                <a:latin typeface="Tahoma"/>
                <a:ea typeface="Tahoma"/>
                <a:cs typeface="Tahoma"/>
                <a:sym typeface="Tahoma"/>
              </a:rPr>
              <a:t>Chapter</a:t>
            </a:r>
            <a:r>
              <a:rPr b="1" lang="en-US" sz="1600">
                <a:solidFill>
                  <a:srgbClr val="CA3776"/>
                </a:solidFill>
                <a:latin typeface="Tahoma"/>
                <a:ea typeface="Tahoma"/>
                <a:cs typeface="Tahoma"/>
                <a:sym typeface="Tahoma"/>
              </a:rPr>
              <a:t> 2: Queries</a:t>
            </a:r>
            <a:endParaRPr/>
          </a:p>
          <a:p>
            <a:pPr indent="-514350" lvl="1" marL="857250" rtl="0" algn="l">
              <a:lnSpc>
                <a:spcPct val="107000"/>
              </a:lnSpc>
              <a:spcBef>
                <a:spcPts val="600"/>
              </a:spcBef>
              <a:spcAft>
                <a:spcPts val="0"/>
              </a:spcAft>
              <a:buClr>
                <a:schemeClr val="dk1"/>
              </a:buClr>
              <a:buSzPts val="1400"/>
              <a:buFont typeface="Calibri"/>
              <a:buAutoNum type="arabicPeriod"/>
            </a:pPr>
            <a:r>
              <a:rPr lang="en-US" sz="1400">
                <a:latin typeface="Tahoma"/>
                <a:ea typeface="Tahoma"/>
                <a:cs typeface="Tahoma"/>
                <a:sym typeface="Tahoma"/>
              </a:rPr>
              <a:t>Select, where, Distinct, Order by, Like</a:t>
            </a:r>
            <a:endParaRPr/>
          </a:p>
          <a:p>
            <a:pPr indent="-514350" lvl="1" marL="857250" rtl="0" algn="l">
              <a:lnSpc>
                <a:spcPct val="107000"/>
              </a:lnSpc>
              <a:spcBef>
                <a:spcPts val="600"/>
              </a:spcBef>
              <a:spcAft>
                <a:spcPts val="0"/>
              </a:spcAft>
              <a:buClr>
                <a:schemeClr val="dk1"/>
              </a:buClr>
              <a:buSzPts val="1400"/>
              <a:buFont typeface="Calibri"/>
              <a:buAutoNum type="arabicPeriod"/>
            </a:pPr>
            <a:r>
              <a:rPr lang="en-US" sz="1400">
                <a:latin typeface="Tahoma"/>
                <a:ea typeface="Tahoma"/>
                <a:cs typeface="Tahoma"/>
                <a:sym typeface="Tahoma"/>
              </a:rPr>
              <a:t>Alias as, Between, And, OR, Wildcard-%, Null values</a:t>
            </a:r>
            <a:endParaRPr/>
          </a:p>
          <a:p>
            <a:pPr indent="0" lvl="0" marL="0" rtl="0" algn="l">
              <a:lnSpc>
                <a:spcPct val="107000"/>
              </a:lnSpc>
              <a:spcBef>
                <a:spcPts val="600"/>
              </a:spcBef>
              <a:spcAft>
                <a:spcPts val="0"/>
              </a:spcAft>
              <a:buClr>
                <a:srgbClr val="CA3776"/>
              </a:buClr>
              <a:buSzPts val="1600"/>
              <a:buNone/>
            </a:pPr>
            <a:r>
              <a:t/>
            </a:r>
            <a:endParaRPr b="1" sz="1600">
              <a:solidFill>
                <a:srgbClr val="CA3776"/>
              </a:solidFill>
              <a:latin typeface="Tahoma"/>
              <a:ea typeface="Tahoma"/>
              <a:cs typeface="Tahoma"/>
              <a:sym typeface="Tahoma"/>
            </a:endParaRPr>
          </a:p>
          <a:p>
            <a:pPr indent="0" lvl="0" marL="0" rtl="0" algn="l">
              <a:lnSpc>
                <a:spcPct val="107000"/>
              </a:lnSpc>
              <a:spcBef>
                <a:spcPts val="600"/>
              </a:spcBef>
              <a:spcAft>
                <a:spcPts val="0"/>
              </a:spcAft>
              <a:buClr>
                <a:srgbClr val="CA3776"/>
              </a:buClr>
              <a:buSzPts val="1600"/>
              <a:buNone/>
            </a:pPr>
            <a:r>
              <a:rPr b="1" lang="en-US" sz="1600">
                <a:solidFill>
                  <a:srgbClr val="CA3776"/>
                </a:solidFill>
                <a:latin typeface="Tahoma"/>
                <a:ea typeface="Tahoma"/>
                <a:cs typeface="Tahoma"/>
                <a:sym typeface="Tahoma"/>
              </a:rPr>
              <a:t>Chapter</a:t>
            </a:r>
            <a:r>
              <a:rPr b="1" lang="en-US" sz="1600">
                <a:solidFill>
                  <a:srgbClr val="CA3776"/>
                </a:solidFill>
                <a:latin typeface="Tahoma"/>
                <a:ea typeface="Tahoma"/>
                <a:cs typeface="Tahoma"/>
                <a:sym typeface="Tahoma"/>
              </a:rPr>
              <a:t> 3: Aggregate Functions </a:t>
            </a:r>
            <a:endParaRPr/>
          </a:p>
          <a:p>
            <a:pPr indent="-514350" lvl="1" marL="857250" rtl="0" algn="l">
              <a:lnSpc>
                <a:spcPct val="107000"/>
              </a:lnSpc>
              <a:spcBef>
                <a:spcPts val="600"/>
              </a:spcBef>
              <a:spcAft>
                <a:spcPts val="0"/>
              </a:spcAft>
              <a:buClr>
                <a:schemeClr val="dk1"/>
              </a:buClr>
              <a:buSzPts val="1400"/>
              <a:buFont typeface="Calibri"/>
              <a:buAutoNum type="arabicPeriod"/>
            </a:pPr>
            <a:r>
              <a:rPr lang="en-US" sz="1400">
                <a:latin typeface="Tahoma"/>
                <a:ea typeface="Tahoma"/>
                <a:cs typeface="Tahoma"/>
                <a:sym typeface="Tahoma"/>
              </a:rPr>
              <a:t>Count, Min/Max, Group by</a:t>
            </a:r>
            <a:endParaRPr/>
          </a:p>
          <a:p>
            <a:pPr indent="-514350" lvl="1" marL="857250" rtl="0" algn="l">
              <a:lnSpc>
                <a:spcPct val="107000"/>
              </a:lnSpc>
              <a:spcBef>
                <a:spcPts val="600"/>
              </a:spcBef>
              <a:spcAft>
                <a:spcPts val="0"/>
              </a:spcAft>
              <a:buClr>
                <a:schemeClr val="dk1"/>
              </a:buClr>
              <a:buSzPts val="1400"/>
              <a:buFont typeface="Calibri"/>
              <a:buAutoNum type="arabicPeriod"/>
            </a:pPr>
            <a:r>
              <a:rPr lang="en-US" sz="1400">
                <a:latin typeface="Tahoma"/>
                <a:ea typeface="Tahoma"/>
                <a:cs typeface="Tahoma"/>
                <a:sym typeface="Tahoma"/>
              </a:rPr>
              <a:t>Avg, Sum, Having </a:t>
            </a:r>
            <a:endParaRPr/>
          </a:p>
          <a:p>
            <a:pPr indent="0" lvl="0" marL="0" rtl="0" algn="l">
              <a:lnSpc>
                <a:spcPct val="107000"/>
              </a:lnSpc>
              <a:spcBef>
                <a:spcPts val="600"/>
              </a:spcBef>
              <a:spcAft>
                <a:spcPts val="0"/>
              </a:spcAft>
              <a:buClr>
                <a:srgbClr val="CA3776"/>
              </a:buClr>
              <a:buSzPts val="1600"/>
              <a:buNone/>
            </a:pPr>
            <a:r>
              <a:t/>
            </a:r>
            <a:endParaRPr b="1" sz="1600">
              <a:solidFill>
                <a:srgbClr val="CA3776"/>
              </a:solidFill>
              <a:latin typeface="Tahoma"/>
              <a:ea typeface="Tahoma"/>
              <a:cs typeface="Tahoma"/>
              <a:sym typeface="Tahoma"/>
            </a:endParaRPr>
          </a:p>
          <a:p>
            <a:pPr indent="0" lvl="0" marL="0" rtl="0" algn="l">
              <a:lnSpc>
                <a:spcPct val="107000"/>
              </a:lnSpc>
              <a:spcBef>
                <a:spcPts val="600"/>
              </a:spcBef>
              <a:spcAft>
                <a:spcPts val="0"/>
              </a:spcAft>
              <a:buClr>
                <a:srgbClr val="CA3776"/>
              </a:buClr>
              <a:buSzPts val="1600"/>
              <a:buNone/>
            </a:pPr>
            <a:r>
              <a:rPr b="1" lang="en-US" sz="1600">
                <a:solidFill>
                  <a:srgbClr val="CA3776"/>
                </a:solidFill>
                <a:latin typeface="Tahoma"/>
                <a:ea typeface="Tahoma"/>
                <a:cs typeface="Tahoma"/>
                <a:sym typeface="Tahoma"/>
              </a:rPr>
              <a:t>Chapter</a:t>
            </a:r>
            <a:r>
              <a:rPr b="1" lang="en-US" sz="1600">
                <a:solidFill>
                  <a:srgbClr val="CA3776"/>
                </a:solidFill>
                <a:latin typeface="Tahoma"/>
                <a:ea typeface="Tahoma"/>
                <a:cs typeface="Tahoma"/>
                <a:sym typeface="Tahoma"/>
              </a:rPr>
              <a:t> 4: SQL Joins and Sub queries </a:t>
            </a:r>
            <a:endParaRPr/>
          </a:p>
          <a:p>
            <a:pPr indent="-514350" lvl="1" marL="857250" rtl="0" algn="l">
              <a:lnSpc>
                <a:spcPct val="107000"/>
              </a:lnSpc>
              <a:spcBef>
                <a:spcPts val="600"/>
              </a:spcBef>
              <a:spcAft>
                <a:spcPts val="0"/>
              </a:spcAft>
              <a:buClr>
                <a:schemeClr val="dk1"/>
              </a:buClr>
              <a:buSzPts val="1400"/>
              <a:buFont typeface="Calibri"/>
              <a:buAutoNum type="arabicPeriod"/>
            </a:pPr>
            <a:r>
              <a:rPr lang="en-US" sz="1400">
                <a:latin typeface="Tahoma"/>
                <a:ea typeface="Tahoma"/>
                <a:cs typeface="Tahoma"/>
                <a:sym typeface="Tahoma"/>
              </a:rPr>
              <a:t>Inner Join</a:t>
            </a:r>
            <a:endParaRPr/>
          </a:p>
          <a:p>
            <a:pPr indent="-514350" lvl="1" marL="857250" rtl="0" algn="l">
              <a:lnSpc>
                <a:spcPct val="107000"/>
              </a:lnSpc>
              <a:spcBef>
                <a:spcPts val="600"/>
              </a:spcBef>
              <a:spcAft>
                <a:spcPts val="0"/>
              </a:spcAft>
              <a:buClr>
                <a:schemeClr val="dk1"/>
              </a:buClr>
              <a:buSzPts val="1400"/>
              <a:buFont typeface="Calibri"/>
              <a:buAutoNum type="arabicPeriod"/>
            </a:pPr>
            <a:r>
              <a:rPr lang="en-US" sz="1400">
                <a:latin typeface="Tahoma"/>
                <a:ea typeface="Tahoma"/>
                <a:cs typeface="Tahoma"/>
                <a:sym typeface="Tahoma"/>
              </a:rPr>
              <a:t>Left Join</a:t>
            </a:r>
            <a:endParaRPr/>
          </a:p>
          <a:p>
            <a:pPr indent="-514350" lvl="1" marL="857250" rtl="0" algn="l">
              <a:lnSpc>
                <a:spcPct val="107000"/>
              </a:lnSpc>
              <a:spcBef>
                <a:spcPts val="600"/>
              </a:spcBef>
              <a:spcAft>
                <a:spcPts val="0"/>
              </a:spcAft>
              <a:buClr>
                <a:schemeClr val="dk1"/>
              </a:buClr>
              <a:buSzPts val="1400"/>
              <a:buFont typeface="Calibri"/>
              <a:buAutoNum type="arabicPeriod"/>
            </a:pPr>
            <a:r>
              <a:rPr lang="en-US" sz="1400">
                <a:latin typeface="Tahoma"/>
                <a:ea typeface="Tahoma"/>
                <a:cs typeface="Tahoma"/>
                <a:sym typeface="Tahoma"/>
              </a:rPr>
              <a:t>Right Join</a:t>
            </a:r>
            <a:endParaRPr/>
          </a:p>
          <a:p>
            <a:pPr indent="-514350" lvl="1" marL="857250" rtl="0" algn="l">
              <a:lnSpc>
                <a:spcPct val="107000"/>
              </a:lnSpc>
              <a:spcBef>
                <a:spcPts val="600"/>
              </a:spcBef>
              <a:spcAft>
                <a:spcPts val="0"/>
              </a:spcAft>
              <a:buClr>
                <a:schemeClr val="dk1"/>
              </a:buClr>
              <a:buSzPts val="1400"/>
              <a:buFont typeface="Calibri"/>
              <a:buAutoNum type="arabicPeriod"/>
            </a:pPr>
            <a:r>
              <a:rPr lang="en-US" sz="1400">
                <a:latin typeface="Tahoma"/>
                <a:ea typeface="Tahoma"/>
                <a:cs typeface="Tahoma"/>
                <a:sym typeface="Tahoma"/>
              </a:rPr>
              <a:t>Self Join</a:t>
            </a:r>
            <a:endParaRPr/>
          </a:p>
          <a:p>
            <a:pPr indent="-514350" lvl="1" marL="857250" rtl="0" algn="l">
              <a:lnSpc>
                <a:spcPct val="107000"/>
              </a:lnSpc>
              <a:spcBef>
                <a:spcPts val="600"/>
              </a:spcBef>
              <a:spcAft>
                <a:spcPts val="0"/>
              </a:spcAft>
              <a:buClr>
                <a:schemeClr val="dk1"/>
              </a:buClr>
              <a:buSzPts val="1400"/>
              <a:buFont typeface="Calibri"/>
              <a:buAutoNum type="arabicPeriod"/>
            </a:pPr>
            <a:r>
              <a:rPr lang="en-US" sz="1400">
                <a:latin typeface="Tahoma"/>
                <a:ea typeface="Tahoma"/>
                <a:cs typeface="Tahoma"/>
                <a:sym typeface="Tahoma"/>
              </a:rPr>
              <a:t>Cross Join</a:t>
            </a:r>
            <a:endParaRPr/>
          </a:p>
          <a:p>
            <a:pPr indent="-514350" lvl="1" marL="857250" rtl="0" algn="l">
              <a:lnSpc>
                <a:spcPct val="107000"/>
              </a:lnSpc>
              <a:spcBef>
                <a:spcPts val="600"/>
              </a:spcBef>
              <a:spcAft>
                <a:spcPts val="0"/>
              </a:spcAft>
              <a:buClr>
                <a:schemeClr val="dk1"/>
              </a:buClr>
              <a:buSzPts val="1400"/>
              <a:buFont typeface="Calibri"/>
              <a:buAutoNum type="arabicPeriod"/>
            </a:pPr>
            <a:r>
              <a:rPr lang="en-US" sz="1400">
                <a:latin typeface="Tahoma"/>
                <a:ea typeface="Tahoma"/>
                <a:cs typeface="Tahoma"/>
                <a:sym typeface="Tahoma"/>
              </a:rPr>
              <a:t>Sub queries</a:t>
            </a:r>
            <a:endParaRPr/>
          </a:p>
          <a:p>
            <a:pPr indent="0" lvl="0" marL="0" rtl="0" algn="l">
              <a:lnSpc>
                <a:spcPct val="107000"/>
              </a:lnSpc>
              <a:spcBef>
                <a:spcPts val="600"/>
              </a:spcBef>
              <a:spcAft>
                <a:spcPts val="0"/>
              </a:spcAft>
              <a:buClr>
                <a:srgbClr val="CA3776"/>
              </a:buClr>
              <a:buSzPts val="1600"/>
              <a:buNone/>
            </a:pPr>
            <a:r>
              <a:t/>
            </a:r>
            <a:endParaRPr/>
          </a:p>
        </p:txBody>
      </p:sp>
      <p:pic>
        <p:nvPicPr>
          <p:cNvPr id="136" name="Google Shape;136;p2"/>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4"/>
          <p:cNvSpPr txBox="1"/>
          <p:nvPr>
            <p:ph idx="1" type="body"/>
          </p:nvPr>
        </p:nvSpPr>
        <p:spPr>
          <a:xfrm>
            <a:off x="685800" y="304800"/>
            <a:ext cx="8001000" cy="5147073"/>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CA3776"/>
              </a:buClr>
              <a:buSzPts val="1600"/>
              <a:buNone/>
            </a:pPr>
            <a:r>
              <a:rPr b="1" lang="en-US" sz="1600">
                <a:solidFill>
                  <a:srgbClr val="CA3776"/>
                </a:solidFill>
              </a:rPr>
              <a:t>Query optimization:</a:t>
            </a:r>
            <a:endParaRPr/>
          </a:p>
          <a:p>
            <a:pPr indent="0" lvl="0" marL="0" rtl="0" algn="l">
              <a:lnSpc>
                <a:spcPct val="150000"/>
              </a:lnSpc>
              <a:spcBef>
                <a:spcPts val="750"/>
              </a:spcBef>
              <a:spcAft>
                <a:spcPts val="0"/>
              </a:spcAft>
              <a:buClr>
                <a:schemeClr val="dk1"/>
              </a:buClr>
              <a:buSzPts val="1200"/>
              <a:buNone/>
            </a:pPr>
            <a:r>
              <a:rPr lang="en-US"/>
              <a:t>SQL Query optimization is defined as the iterative process of enhancing the performance of a query in terms of execution time, the number of disk accesses, and many more cost measuring criteria.</a:t>
            </a:r>
            <a:endParaRPr/>
          </a:p>
          <a:p>
            <a:pPr indent="-171450" lvl="0" marL="171450" rtl="0" algn="l">
              <a:lnSpc>
                <a:spcPct val="150000"/>
              </a:lnSpc>
              <a:spcBef>
                <a:spcPts val="750"/>
              </a:spcBef>
              <a:spcAft>
                <a:spcPts val="0"/>
              </a:spcAft>
              <a:buClr>
                <a:schemeClr val="dk1"/>
              </a:buClr>
              <a:buSzPts val="1200"/>
              <a:buChar char="•"/>
            </a:pPr>
            <a:r>
              <a:rPr lang="en-US"/>
              <a:t>It is achieved using</a:t>
            </a:r>
            <a:endParaRPr/>
          </a:p>
          <a:p>
            <a:pPr indent="-285750" lvl="1" marL="628650" rtl="0" algn="l">
              <a:lnSpc>
                <a:spcPct val="150000"/>
              </a:lnSpc>
              <a:spcBef>
                <a:spcPts val="375"/>
              </a:spcBef>
              <a:spcAft>
                <a:spcPts val="0"/>
              </a:spcAft>
              <a:buClr>
                <a:schemeClr val="dk1"/>
              </a:buClr>
              <a:buSzPts val="1200"/>
              <a:buFont typeface="Calibri"/>
              <a:buAutoNum type="romanUcPeriod"/>
            </a:pPr>
            <a:r>
              <a:rPr lang="en-US"/>
              <a:t>Define requirement</a:t>
            </a:r>
            <a:endParaRPr/>
          </a:p>
          <a:p>
            <a:pPr indent="-285750" lvl="1" marL="628650" rtl="0" algn="l">
              <a:lnSpc>
                <a:spcPct val="150000"/>
              </a:lnSpc>
              <a:spcBef>
                <a:spcPts val="375"/>
              </a:spcBef>
              <a:spcAft>
                <a:spcPts val="0"/>
              </a:spcAft>
              <a:buClr>
                <a:schemeClr val="dk1"/>
              </a:buClr>
              <a:buSzPts val="1200"/>
              <a:buFont typeface="Calibri"/>
              <a:buAutoNum type="romanUcPeriod"/>
            </a:pPr>
            <a:r>
              <a:rPr lang="en-US"/>
              <a:t>Reduce table size</a:t>
            </a:r>
            <a:endParaRPr/>
          </a:p>
          <a:p>
            <a:pPr indent="-285750" lvl="1" marL="628650" rtl="0" algn="l">
              <a:lnSpc>
                <a:spcPct val="150000"/>
              </a:lnSpc>
              <a:spcBef>
                <a:spcPts val="375"/>
              </a:spcBef>
              <a:spcAft>
                <a:spcPts val="0"/>
              </a:spcAft>
              <a:buClr>
                <a:schemeClr val="dk1"/>
              </a:buClr>
              <a:buSzPts val="1200"/>
              <a:buFont typeface="Calibri"/>
              <a:buAutoNum type="romanUcPeriod"/>
            </a:pPr>
            <a:r>
              <a:rPr lang="en-US"/>
              <a:t>Simplify joins</a:t>
            </a:r>
            <a:endParaRPr/>
          </a:p>
          <a:p>
            <a:pPr indent="-285750" lvl="1" marL="628650" rtl="0" algn="l">
              <a:lnSpc>
                <a:spcPct val="150000"/>
              </a:lnSpc>
              <a:spcBef>
                <a:spcPts val="375"/>
              </a:spcBef>
              <a:spcAft>
                <a:spcPts val="0"/>
              </a:spcAft>
              <a:buClr>
                <a:schemeClr val="dk1"/>
              </a:buClr>
              <a:buSzPts val="1200"/>
              <a:buFont typeface="Calibri"/>
              <a:buAutoNum type="romanUcPeriod"/>
            </a:pPr>
            <a:r>
              <a:rPr lang="en-US"/>
              <a:t>Use SELECT Fields FROM Instead of SELECT * FROM– it reduces data fetching</a:t>
            </a:r>
            <a:endParaRPr/>
          </a:p>
          <a:p>
            <a:pPr indent="-285750" lvl="1" marL="628650" rtl="0" algn="l">
              <a:lnSpc>
                <a:spcPct val="150000"/>
              </a:lnSpc>
              <a:spcBef>
                <a:spcPts val="375"/>
              </a:spcBef>
              <a:spcAft>
                <a:spcPts val="0"/>
              </a:spcAft>
              <a:buClr>
                <a:schemeClr val="dk1"/>
              </a:buClr>
              <a:buSzPts val="1200"/>
              <a:buFont typeface="Calibri"/>
              <a:buAutoNum type="romanUcPeriod"/>
            </a:pPr>
            <a:r>
              <a:rPr lang="en-US"/>
              <a:t>Use EXISTS() Instead of COUNT()</a:t>
            </a:r>
            <a:endParaRPr/>
          </a:p>
          <a:p>
            <a:pPr indent="0" lvl="0" marL="0" rtl="0" algn="l">
              <a:lnSpc>
                <a:spcPct val="150000"/>
              </a:lnSpc>
              <a:spcBef>
                <a:spcPts val="750"/>
              </a:spcBef>
              <a:spcAft>
                <a:spcPts val="0"/>
              </a:spcAft>
              <a:buClr>
                <a:srgbClr val="CA3776"/>
              </a:buClr>
              <a:buSzPts val="1600"/>
              <a:buNone/>
            </a:pPr>
            <a:r>
              <a:rPr b="1" lang="en-US" sz="1600">
                <a:solidFill>
                  <a:srgbClr val="CA3776"/>
                </a:solidFill>
              </a:rPr>
              <a:t>Conclusion :</a:t>
            </a:r>
            <a:endParaRPr/>
          </a:p>
          <a:p>
            <a:pPr indent="-171450" lvl="0" marL="171450" rtl="0" algn="l">
              <a:lnSpc>
                <a:spcPct val="150000"/>
              </a:lnSpc>
              <a:spcBef>
                <a:spcPts val="750"/>
              </a:spcBef>
              <a:spcAft>
                <a:spcPts val="0"/>
              </a:spcAft>
              <a:buClr>
                <a:schemeClr val="dk1"/>
              </a:buClr>
              <a:buSzPts val="1200"/>
              <a:buChar char="•"/>
            </a:pPr>
            <a:r>
              <a:rPr lang="en-US"/>
              <a:t>A sub query is easier to write, but a joint might be better optimized by the server.</a:t>
            </a:r>
            <a:endParaRPr/>
          </a:p>
          <a:p>
            <a:pPr indent="-171450" lvl="0" marL="171450" rtl="0" algn="l">
              <a:lnSpc>
                <a:spcPct val="150000"/>
              </a:lnSpc>
              <a:spcBef>
                <a:spcPts val="750"/>
              </a:spcBef>
              <a:spcAft>
                <a:spcPts val="0"/>
              </a:spcAft>
              <a:buClr>
                <a:schemeClr val="dk1"/>
              </a:buClr>
              <a:buSzPts val="1200"/>
              <a:buChar char="•"/>
            </a:pPr>
            <a:r>
              <a:rPr lang="en-US"/>
              <a:t>E.g  a Left Outer join typically works faster because servers optimize it.</a:t>
            </a:r>
            <a:endParaRPr/>
          </a:p>
          <a:p>
            <a:pPr indent="0" lvl="0" marL="0" rtl="0" algn="l">
              <a:lnSpc>
                <a:spcPct val="90000"/>
              </a:lnSpc>
              <a:spcBef>
                <a:spcPts val="750"/>
              </a:spcBef>
              <a:spcAft>
                <a:spcPts val="0"/>
              </a:spcAft>
              <a:buClr>
                <a:schemeClr val="dk1"/>
              </a:buClr>
              <a:buSzPts val="1200"/>
              <a:buNone/>
            </a:pPr>
            <a:r>
              <a:t/>
            </a:r>
            <a:endParaRPr/>
          </a:p>
        </p:txBody>
      </p:sp>
      <p:pic>
        <p:nvPicPr>
          <p:cNvPr id="493" name="Google Shape;493;p44"/>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g15b3acefcd6_4_0"/>
          <p:cNvSpPr txBox="1"/>
          <p:nvPr>
            <p:ph type="title"/>
          </p:nvPr>
        </p:nvSpPr>
        <p:spPr>
          <a:xfrm>
            <a:off x="628650" y="136526"/>
            <a:ext cx="7886700" cy="544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1600">
                <a:solidFill>
                  <a:srgbClr val="CA3776"/>
                </a:solidFill>
              </a:rPr>
              <a:t>SQL Query Order Of Execution</a:t>
            </a:r>
            <a:endParaRPr b="1" sz="1600">
              <a:solidFill>
                <a:srgbClr val="CA3776"/>
              </a:solidFill>
            </a:endParaRPr>
          </a:p>
        </p:txBody>
      </p:sp>
      <p:sp>
        <p:nvSpPr>
          <p:cNvPr id="500" name="Google Shape;500;g15b3acefcd6_4_0"/>
          <p:cNvSpPr txBox="1"/>
          <p:nvPr>
            <p:ph idx="1" type="body"/>
          </p:nvPr>
        </p:nvSpPr>
        <p:spPr>
          <a:xfrm>
            <a:off x="628650" y="841825"/>
            <a:ext cx="8565000" cy="5960400"/>
          </a:xfrm>
          <a:prstGeom prst="rect">
            <a:avLst/>
          </a:prstGeom>
        </p:spPr>
        <p:txBody>
          <a:bodyPr anchorCtr="0" anchor="t" bIns="45700" lIns="91425" spcFirstLastPara="1" rIns="91425" wrap="square" tIns="45700">
            <a:normAutofit/>
          </a:bodyPr>
          <a:lstStyle/>
          <a:p>
            <a:pPr indent="0" lvl="0" marL="0" rtl="0" algn="just">
              <a:lnSpc>
                <a:spcPct val="150000"/>
              </a:lnSpc>
              <a:spcBef>
                <a:spcPts val="750"/>
              </a:spcBef>
              <a:spcAft>
                <a:spcPts val="0"/>
              </a:spcAft>
              <a:buNone/>
            </a:pPr>
            <a:r>
              <a:rPr lang="en-US" sz="1400">
                <a:highlight>
                  <a:srgbClr val="FFFFFF"/>
                </a:highlight>
              </a:rPr>
              <a:t>The SQL order of execution defines the order in which the clauses of a query are evaluated. Some of the most common query challenges people run into could be easily avoided with a clearer understanding of the SQL order of execution, sometimes called the SQL order of operations. Understanding SQL query order can help you diagnose why a query won’t run, and even more frequently will help you optimize your queries to run faster.</a:t>
            </a:r>
            <a:endParaRPr sz="1400">
              <a:highlight>
                <a:srgbClr val="FFFFFF"/>
              </a:highlight>
            </a:endParaRPr>
          </a:p>
          <a:p>
            <a:pPr indent="0" lvl="0" marL="0" rtl="0" algn="l">
              <a:spcBef>
                <a:spcPts val="750"/>
              </a:spcBef>
              <a:spcAft>
                <a:spcPts val="0"/>
              </a:spcAft>
              <a:buNone/>
            </a:pPr>
            <a:r>
              <a:rPr b="1" lang="en-US" sz="1550">
                <a:highlight>
                  <a:srgbClr val="FFFFFF"/>
                </a:highlight>
                <a:latin typeface="Arial"/>
                <a:ea typeface="Arial"/>
                <a:cs typeface="Arial"/>
                <a:sym typeface="Arial"/>
              </a:rPr>
              <a:t>This order is:</a:t>
            </a:r>
            <a:endParaRPr b="1" sz="1550">
              <a:highlight>
                <a:srgbClr val="FFFFFF"/>
              </a:highlight>
              <a:latin typeface="Arial"/>
              <a:ea typeface="Arial"/>
              <a:cs typeface="Arial"/>
              <a:sym typeface="Arial"/>
            </a:endParaRPr>
          </a:p>
          <a:p>
            <a:pPr indent="0" lvl="0" marL="0" rtl="0" algn="l">
              <a:spcBef>
                <a:spcPts val="750"/>
              </a:spcBef>
              <a:spcAft>
                <a:spcPts val="0"/>
              </a:spcAft>
              <a:buNone/>
            </a:pPr>
            <a:r>
              <a:t/>
            </a:r>
            <a:endParaRPr sz="1350">
              <a:highlight>
                <a:srgbClr val="FFFFFF"/>
              </a:highlight>
              <a:latin typeface="Arial"/>
              <a:ea typeface="Arial"/>
              <a:cs typeface="Arial"/>
              <a:sym typeface="Arial"/>
            </a:endParaRPr>
          </a:p>
          <a:p>
            <a:pPr indent="0" lvl="0" marL="0" rtl="0" algn="l">
              <a:spcBef>
                <a:spcPts val="750"/>
              </a:spcBef>
              <a:spcAft>
                <a:spcPts val="0"/>
              </a:spcAft>
              <a:buNone/>
            </a:pPr>
            <a:r>
              <a:t/>
            </a:r>
            <a:endParaRPr sz="1350">
              <a:highlight>
                <a:srgbClr val="FFFFFF"/>
              </a:highlight>
              <a:latin typeface="Arial"/>
              <a:ea typeface="Arial"/>
              <a:cs typeface="Arial"/>
              <a:sym typeface="Arial"/>
            </a:endParaRPr>
          </a:p>
        </p:txBody>
      </p:sp>
      <p:sp>
        <p:nvSpPr>
          <p:cNvPr id="501" name="Google Shape;501;g15b3acefcd6_4_0"/>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pic>
        <p:nvPicPr>
          <p:cNvPr id="502" name="Google Shape;502;g15b3acefcd6_4_0"/>
          <p:cNvPicPr preferRelativeResize="0"/>
          <p:nvPr/>
        </p:nvPicPr>
        <p:blipFill>
          <a:blip r:embed="rId3">
            <a:alphaModFix/>
          </a:blip>
          <a:stretch>
            <a:fillRect/>
          </a:stretch>
        </p:blipFill>
        <p:spPr>
          <a:xfrm>
            <a:off x="666375" y="3694750"/>
            <a:ext cx="8238801" cy="1855075"/>
          </a:xfrm>
          <a:prstGeom prst="rect">
            <a:avLst/>
          </a:prstGeom>
          <a:noFill/>
          <a:ln>
            <a:noFill/>
          </a:ln>
        </p:spPr>
      </p:pic>
      <p:pic>
        <p:nvPicPr>
          <p:cNvPr id="503" name="Google Shape;503;g15b3acefcd6_4_0"/>
          <p:cNvPicPr preferRelativeResize="0"/>
          <p:nvPr/>
        </p:nvPicPr>
        <p:blipFill>
          <a:blip r:embed="rId4">
            <a:alphaModFix/>
          </a:blip>
          <a:stretch>
            <a:fillRect/>
          </a:stretch>
        </p:blipFill>
        <p:spPr>
          <a:xfrm>
            <a:off x="0" y="0"/>
            <a:ext cx="452450" cy="8418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g15b3acefcd6_3_34"/>
          <p:cNvSpPr txBox="1"/>
          <p:nvPr>
            <p:ph type="title"/>
          </p:nvPr>
        </p:nvSpPr>
        <p:spPr>
          <a:xfrm>
            <a:off x="628650" y="136526"/>
            <a:ext cx="7886700" cy="544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1900">
                <a:solidFill>
                  <a:srgbClr val="980000"/>
                </a:solidFill>
              </a:rPr>
              <a:t>Practice Questions</a:t>
            </a:r>
            <a:endParaRPr b="1" sz="1900">
              <a:solidFill>
                <a:srgbClr val="980000"/>
              </a:solidFill>
            </a:endParaRPr>
          </a:p>
        </p:txBody>
      </p:sp>
      <p:sp>
        <p:nvSpPr>
          <p:cNvPr id="510" name="Google Shape;510;g15b3acefcd6_3_34"/>
          <p:cNvSpPr txBox="1"/>
          <p:nvPr>
            <p:ph idx="1" type="body"/>
          </p:nvPr>
        </p:nvSpPr>
        <p:spPr>
          <a:xfrm>
            <a:off x="628650" y="841829"/>
            <a:ext cx="7886700" cy="53352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rPr lang="en-US" sz="1600"/>
              <a:t>1.</a:t>
            </a:r>
            <a:r>
              <a:rPr lang="en-US" sz="1700"/>
              <a:t> Find the names of the customers had bought DVD for rent for more than 5 days?</a:t>
            </a:r>
            <a:endParaRPr sz="1700"/>
          </a:p>
          <a:p>
            <a:pPr indent="0" lvl="0" marL="0" rtl="0" algn="l">
              <a:spcBef>
                <a:spcPts val="750"/>
              </a:spcBef>
              <a:spcAft>
                <a:spcPts val="0"/>
              </a:spcAft>
              <a:buNone/>
            </a:pPr>
            <a:r>
              <a:rPr lang="en-US" sz="1700"/>
              <a:t>2. Find the city with maximum number of Staff ?</a:t>
            </a:r>
            <a:endParaRPr sz="1700"/>
          </a:p>
          <a:p>
            <a:pPr indent="0" lvl="0" marL="0" rtl="0" algn="l">
              <a:spcBef>
                <a:spcPts val="750"/>
              </a:spcBef>
              <a:spcAft>
                <a:spcPts val="0"/>
              </a:spcAft>
              <a:buNone/>
            </a:pPr>
            <a:r>
              <a:rPr lang="en-US" sz="1700"/>
              <a:t>3. Find the Staff Names in a city "Barcelona"?</a:t>
            </a:r>
            <a:endParaRPr sz="1700"/>
          </a:p>
          <a:p>
            <a:pPr indent="0" lvl="0" marL="0" rtl="0" algn="l">
              <a:spcBef>
                <a:spcPts val="750"/>
              </a:spcBef>
              <a:spcAft>
                <a:spcPts val="0"/>
              </a:spcAft>
              <a:buNone/>
            </a:pPr>
            <a:r>
              <a:rPr lang="en-US" sz="1700"/>
              <a:t>4. List all the stores with their address.</a:t>
            </a:r>
            <a:endParaRPr sz="1700"/>
          </a:p>
          <a:p>
            <a:pPr indent="0" lvl="0" marL="0" rtl="0" algn="l">
              <a:spcBef>
                <a:spcPts val="750"/>
              </a:spcBef>
              <a:spcAft>
                <a:spcPts val="0"/>
              </a:spcAft>
              <a:buNone/>
            </a:pPr>
            <a:r>
              <a:rPr lang="en-US" sz="1700"/>
              <a:t>5. Find the films which were not rented ?</a:t>
            </a:r>
            <a:endParaRPr sz="1700"/>
          </a:p>
          <a:p>
            <a:pPr indent="0" lvl="0" marL="0" rtl="0" algn="l">
              <a:spcBef>
                <a:spcPts val="750"/>
              </a:spcBef>
              <a:spcAft>
                <a:spcPts val="0"/>
              </a:spcAft>
              <a:buNone/>
            </a:pPr>
            <a:r>
              <a:rPr lang="en-US" sz="1700"/>
              <a:t>6. Find the film which has maximum number of inventory ?</a:t>
            </a:r>
            <a:endParaRPr sz="1700"/>
          </a:p>
          <a:p>
            <a:pPr indent="0" lvl="0" marL="0" rtl="0" algn="l">
              <a:spcBef>
                <a:spcPts val="750"/>
              </a:spcBef>
              <a:spcAft>
                <a:spcPts val="0"/>
              </a:spcAft>
              <a:buNone/>
            </a:pPr>
            <a:r>
              <a:rPr lang="en-US" sz="1700"/>
              <a:t>7. Find the name of the store which has maximum inventory ?</a:t>
            </a:r>
            <a:endParaRPr sz="1700"/>
          </a:p>
          <a:p>
            <a:pPr indent="0" lvl="0" marL="0" rtl="0" algn="l">
              <a:spcBef>
                <a:spcPts val="750"/>
              </a:spcBef>
              <a:spcAft>
                <a:spcPts val="0"/>
              </a:spcAft>
              <a:buNone/>
            </a:pPr>
            <a:r>
              <a:rPr lang="en-US" sz="1700"/>
              <a:t>8. Find the actors who have not acted in a film ?</a:t>
            </a:r>
            <a:endParaRPr sz="1700"/>
          </a:p>
          <a:p>
            <a:pPr indent="0" lvl="0" marL="0" rtl="0" algn="l">
              <a:spcBef>
                <a:spcPts val="750"/>
              </a:spcBef>
              <a:spcAft>
                <a:spcPts val="0"/>
              </a:spcAft>
              <a:buNone/>
            </a:pPr>
            <a:r>
              <a:rPr lang="en-US" sz="1700">
                <a:solidFill>
                  <a:srgbClr val="292929"/>
                </a:solidFill>
                <a:highlight>
                  <a:srgbClr val="FFFFFF"/>
                </a:highlight>
              </a:rPr>
              <a:t>9. Show the number of rented movies under each rating.</a:t>
            </a:r>
            <a:endParaRPr sz="1400"/>
          </a:p>
        </p:txBody>
      </p:sp>
      <p:sp>
        <p:nvSpPr>
          <p:cNvPr id="511" name="Google Shape;511;g15b3acefcd6_3_34"/>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pic>
        <p:nvPicPr>
          <p:cNvPr id="512" name="Google Shape;512;g15b3acefcd6_3_34"/>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5"/>
          <p:cNvSpPr txBox="1"/>
          <p:nvPr>
            <p:ph idx="1" type="body"/>
          </p:nvPr>
        </p:nvSpPr>
        <p:spPr>
          <a:xfrm>
            <a:off x="642275" y="1126675"/>
            <a:ext cx="8286900" cy="63246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50000"/>
              </a:lnSpc>
              <a:spcBef>
                <a:spcPts val="0"/>
              </a:spcBef>
              <a:spcAft>
                <a:spcPts val="0"/>
              </a:spcAft>
              <a:buClr>
                <a:srgbClr val="CA3776"/>
              </a:buClr>
              <a:buSzPts val="1600"/>
              <a:buNone/>
            </a:pPr>
            <a:r>
              <a:rPr b="1" lang="en-US" sz="1800">
                <a:solidFill>
                  <a:srgbClr val="CA3776"/>
                </a:solidFill>
              </a:rPr>
              <a:t>Views</a:t>
            </a:r>
            <a:endParaRPr b="1" sz="1800">
              <a:solidFill>
                <a:srgbClr val="CA3776"/>
              </a:solidFill>
            </a:endParaRPr>
          </a:p>
          <a:p>
            <a:pPr indent="0" lvl="0" marL="0" rtl="0" algn="l">
              <a:lnSpc>
                <a:spcPct val="150000"/>
              </a:lnSpc>
              <a:spcBef>
                <a:spcPts val="0"/>
              </a:spcBef>
              <a:spcAft>
                <a:spcPts val="0"/>
              </a:spcAft>
              <a:buClr>
                <a:srgbClr val="CA3776"/>
              </a:buClr>
              <a:buSzPts val="1600"/>
              <a:buNone/>
            </a:pPr>
            <a:r>
              <a:t/>
            </a:r>
            <a:endParaRPr b="1" sz="1600">
              <a:solidFill>
                <a:srgbClr val="CA3776"/>
              </a:solidFill>
            </a:endParaRPr>
          </a:p>
          <a:p>
            <a:pPr indent="-171450" lvl="0" marL="171450" rtl="0" algn="just">
              <a:lnSpc>
                <a:spcPct val="150000"/>
              </a:lnSpc>
              <a:spcBef>
                <a:spcPts val="750"/>
              </a:spcBef>
              <a:spcAft>
                <a:spcPts val="0"/>
              </a:spcAft>
              <a:buClr>
                <a:schemeClr val="dk1"/>
              </a:buClr>
              <a:buSzPts val="1200"/>
              <a:buChar char="•"/>
            </a:pPr>
            <a:r>
              <a:rPr lang="en-US"/>
              <a:t>Definition-- Views are pseudo-tables.</a:t>
            </a:r>
            <a:endParaRPr/>
          </a:p>
          <a:p>
            <a:pPr indent="-171450" lvl="0" marL="171450" rtl="0" algn="just">
              <a:lnSpc>
                <a:spcPct val="150000"/>
              </a:lnSpc>
              <a:spcBef>
                <a:spcPts val="750"/>
              </a:spcBef>
              <a:spcAft>
                <a:spcPts val="0"/>
              </a:spcAft>
              <a:buClr>
                <a:schemeClr val="dk1"/>
              </a:buClr>
              <a:buSzPts val="1200"/>
              <a:buChar char="•"/>
            </a:pPr>
            <a:r>
              <a:rPr lang="en-US"/>
              <a:t> A view can represent a subset of a real table, selecting certain columns or certain rows from an ordinary table. </a:t>
            </a:r>
            <a:endParaRPr/>
          </a:p>
          <a:p>
            <a:pPr indent="-171450" lvl="0" marL="171450" rtl="0" algn="just">
              <a:lnSpc>
                <a:spcPct val="150000"/>
              </a:lnSpc>
              <a:spcBef>
                <a:spcPts val="750"/>
              </a:spcBef>
              <a:spcAft>
                <a:spcPts val="0"/>
              </a:spcAft>
              <a:buClr>
                <a:schemeClr val="dk1"/>
              </a:buClr>
              <a:buSzPts val="1200"/>
              <a:buChar char="•"/>
            </a:pPr>
            <a:r>
              <a:rPr lang="en-US"/>
              <a:t>A view can contain all rows of a table or selected rows from one or more tables.</a:t>
            </a:r>
            <a:endParaRPr/>
          </a:p>
          <a:p>
            <a:pPr indent="-171450" lvl="0" marL="171450" rtl="0" algn="just">
              <a:lnSpc>
                <a:spcPct val="150000"/>
              </a:lnSpc>
              <a:spcBef>
                <a:spcPts val="750"/>
              </a:spcBef>
              <a:spcAft>
                <a:spcPts val="0"/>
              </a:spcAft>
              <a:buClr>
                <a:schemeClr val="dk1"/>
              </a:buClr>
              <a:buSzPts val="1200"/>
              <a:buChar char="•"/>
            </a:pPr>
            <a:r>
              <a:rPr lang="en-US"/>
              <a:t>A view can be created from one or many tables, which depends on the written PostgreSQL query to create a view.</a:t>
            </a:r>
            <a:endParaRPr/>
          </a:p>
          <a:p>
            <a:pPr indent="-171450" lvl="0" marL="171450" rtl="0" algn="just">
              <a:lnSpc>
                <a:spcPct val="150000"/>
              </a:lnSpc>
              <a:spcBef>
                <a:spcPts val="750"/>
              </a:spcBef>
              <a:spcAft>
                <a:spcPts val="0"/>
              </a:spcAft>
              <a:buClr>
                <a:schemeClr val="dk1"/>
              </a:buClr>
              <a:buSzPts val="1200"/>
              <a:buChar char="•"/>
            </a:pPr>
            <a:r>
              <a:rPr lang="en-US"/>
              <a:t>The basic CREATE VIEW </a:t>
            </a:r>
            <a:r>
              <a:rPr b="1" lang="en-US"/>
              <a:t>syntax</a:t>
            </a:r>
            <a:r>
              <a:rPr lang="en-US"/>
              <a:t> is as follows −</a:t>
            </a:r>
            <a:endParaRPr/>
          </a:p>
          <a:p>
            <a:pPr indent="0" lvl="1" marL="342900" rtl="0" algn="just">
              <a:lnSpc>
                <a:spcPct val="150000"/>
              </a:lnSpc>
              <a:spcBef>
                <a:spcPts val="375"/>
              </a:spcBef>
              <a:spcAft>
                <a:spcPts val="0"/>
              </a:spcAft>
              <a:buClr>
                <a:schemeClr val="dk1"/>
              </a:buClr>
              <a:buSzPts val="1200"/>
              <a:buNone/>
            </a:pPr>
            <a:r>
              <a:rPr lang="en-US"/>
              <a:t>CREATE [TEMP | TEMPORARY] VIEW view_name AS</a:t>
            </a:r>
            <a:endParaRPr/>
          </a:p>
          <a:p>
            <a:pPr indent="0" lvl="1" marL="342900" rtl="0" algn="just">
              <a:lnSpc>
                <a:spcPct val="150000"/>
              </a:lnSpc>
              <a:spcBef>
                <a:spcPts val="375"/>
              </a:spcBef>
              <a:spcAft>
                <a:spcPts val="0"/>
              </a:spcAft>
              <a:buClr>
                <a:schemeClr val="dk1"/>
              </a:buClr>
              <a:buSzPts val="1200"/>
              <a:buNone/>
            </a:pPr>
            <a:r>
              <a:rPr lang="en-US"/>
              <a:t>SELECT column1, column2.....</a:t>
            </a:r>
            <a:endParaRPr/>
          </a:p>
          <a:p>
            <a:pPr indent="0" lvl="1" marL="342900" rtl="0" algn="just">
              <a:lnSpc>
                <a:spcPct val="150000"/>
              </a:lnSpc>
              <a:spcBef>
                <a:spcPts val="375"/>
              </a:spcBef>
              <a:spcAft>
                <a:spcPts val="0"/>
              </a:spcAft>
              <a:buClr>
                <a:schemeClr val="dk1"/>
              </a:buClr>
              <a:buSzPts val="1200"/>
              <a:buNone/>
            </a:pPr>
            <a:r>
              <a:rPr lang="en-US"/>
              <a:t>FROM table_name</a:t>
            </a:r>
            <a:endParaRPr/>
          </a:p>
          <a:p>
            <a:pPr indent="0" lvl="1" marL="342900" rtl="0" algn="just">
              <a:lnSpc>
                <a:spcPct val="150000"/>
              </a:lnSpc>
              <a:spcBef>
                <a:spcPts val="375"/>
              </a:spcBef>
              <a:spcAft>
                <a:spcPts val="0"/>
              </a:spcAft>
              <a:buClr>
                <a:schemeClr val="dk1"/>
              </a:buClr>
              <a:buSzPts val="1200"/>
              <a:buNone/>
            </a:pPr>
            <a:r>
              <a:rPr lang="en-US"/>
              <a:t>WHERE [condition];</a:t>
            </a:r>
            <a:endParaRPr/>
          </a:p>
          <a:p>
            <a:pPr indent="-171450" lvl="0" marL="171450" rtl="0" algn="just">
              <a:lnSpc>
                <a:spcPct val="150000"/>
              </a:lnSpc>
              <a:spcBef>
                <a:spcPts val="750"/>
              </a:spcBef>
              <a:spcAft>
                <a:spcPts val="0"/>
              </a:spcAft>
              <a:buClr>
                <a:schemeClr val="dk1"/>
              </a:buClr>
              <a:buSzPts val="1200"/>
              <a:buChar char="•"/>
            </a:pPr>
            <a:r>
              <a:rPr lang="en-US"/>
              <a:t>We can include multiple tables in our SELECT statement in very similar way as you use them in normal PostgreSQL SELECT query. If the optional TEMP or TEMPORARY keyword is present, the view will be created in the temporary space. Temporary views are automatically dropped at the end of the current session.</a:t>
            </a:r>
            <a:endParaRPr/>
          </a:p>
          <a:p>
            <a:pPr indent="-171450" lvl="0" marL="171450" rtl="0" algn="just">
              <a:lnSpc>
                <a:spcPct val="150000"/>
              </a:lnSpc>
              <a:spcBef>
                <a:spcPts val="750"/>
              </a:spcBef>
              <a:spcAft>
                <a:spcPts val="0"/>
              </a:spcAft>
              <a:buClr>
                <a:schemeClr val="dk1"/>
              </a:buClr>
              <a:buSzPts val="1200"/>
              <a:buChar char="•"/>
            </a:pPr>
            <a:r>
              <a:rPr lang="en-US"/>
              <a:t>So if  we not use TEMP keyword, the view be created in permanent space and it will  be available until we cant drop it by writing Drop query.</a:t>
            </a:r>
            <a:endParaRPr/>
          </a:p>
          <a:p>
            <a:pPr indent="-95250" lvl="0" marL="171450" rtl="0" algn="l">
              <a:lnSpc>
                <a:spcPct val="90000"/>
              </a:lnSpc>
              <a:spcBef>
                <a:spcPts val="750"/>
              </a:spcBef>
              <a:spcAft>
                <a:spcPts val="0"/>
              </a:spcAft>
              <a:buClr>
                <a:schemeClr val="dk1"/>
              </a:buClr>
              <a:buSzPts val="1200"/>
              <a:buNone/>
            </a:pPr>
            <a:r>
              <a:t/>
            </a:r>
            <a:endParaRPr/>
          </a:p>
          <a:p>
            <a:pPr indent="-95250" lvl="0" marL="171450" rtl="0" algn="l">
              <a:lnSpc>
                <a:spcPct val="90000"/>
              </a:lnSpc>
              <a:spcBef>
                <a:spcPts val="750"/>
              </a:spcBef>
              <a:spcAft>
                <a:spcPts val="0"/>
              </a:spcAft>
              <a:buClr>
                <a:schemeClr val="dk1"/>
              </a:buClr>
              <a:buSzPts val="1200"/>
              <a:buNone/>
            </a:pPr>
            <a:r>
              <a:t/>
            </a:r>
            <a:endParaRPr/>
          </a:p>
          <a:p>
            <a:pPr indent="-95250" lvl="0" marL="171450" rtl="0" algn="l">
              <a:lnSpc>
                <a:spcPct val="90000"/>
              </a:lnSpc>
              <a:spcBef>
                <a:spcPts val="750"/>
              </a:spcBef>
              <a:spcAft>
                <a:spcPts val="0"/>
              </a:spcAft>
              <a:buClr>
                <a:schemeClr val="dk1"/>
              </a:buClr>
              <a:buSzPts val="1200"/>
              <a:buNone/>
            </a:pPr>
            <a:r>
              <a:t/>
            </a:r>
            <a:endParaRPr/>
          </a:p>
          <a:p>
            <a:pPr indent="-95250" lvl="0" marL="171450" rtl="0" algn="l">
              <a:lnSpc>
                <a:spcPct val="90000"/>
              </a:lnSpc>
              <a:spcBef>
                <a:spcPts val="750"/>
              </a:spcBef>
              <a:spcAft>
                <a:spcPts val="0"/>
              </a:spcAft>
              <a:buClr>
                <a:schemeClr val="dk1"/>
              </a:buClr>
              <a:buSzPts val="1200"/>
              <a:buNone/>
            </a:pPr>
            <a:r>
              <a:t/>
            </a:r>
            <a:endParaRPr/>
          </a:p>
          <a:p>
            <a:pPr indent="-95250" lvl="0" marL="171450" rtl="0" algn="l">
              <a:lnSpc>
                <a:spcPct val="90000"/>
              </a:lnSpc>
              <a:spcBef>
                <a:spcPts val="750"/>
              </a:spcBef>
              <a:spcAft>
                <a:spcPts val="0"/>
              </a:spcAft>
              <a:buClr>
                <a:schemeClr val="dk1"/>
              </a:buClr>
              <a:buSzPts val="1200"/>
              <a:buNone/>
            </a:pPr>
            <a:r>
              <a:t/>
            </a:r>
            <a:endParaRPr/>
          </a:p>
          <a:p>
            <a:pPr indent="-95250" lvl="0" marL="171450" rtl="0" algn="l">
              <a:lnSpc>
                <a:spcPct val="90000"/>
              </a:lnSpc>
              <a:spcBef>
                <a:spcPts val="750"/>
              </a:spcBef>
              <a:spcAft>
                <a:spcPts val="0"/>
              </a:spcAft>
              <a:buClr>
                <a:schemeClr val="dk1"/>
              </a:buClr>
              <a:buSzPts val="1200"/>
              <a:buNone/>
            </a:pPr>
            <a:r>
              <a:t/>
            </a:r>
            <a:endParaRPr/>
          </a:p>
        </p:txBody>
      </p:sp>
      <p:sp>
        <p:nvSpPr>
          <p:cNvPr id="518" name="Google Shape;518;p45"/>
          <p:cNvSpPr txBox="1"/>
          <p:nvPr/>
        </p:nvSpPr>
        <p:spPr>
          <a:xfrm>
            <a:off x="2799450" y="214325"/>
            <a:ext cx="3000000" cy="477000"/>
          </a:xfrm>
          <a:prstGeom prst="rect">
            <a:avLst/>
          </a:prstGeom>
          <a:noFill/>
          <a:ln>
            <a:noFill/>
          </a:ln>
        </p:spPr>
        <p:txBody>
          <a:bodyPr anchorCtr="0" anchor="t" bIns="91425" lIns="91425" spcFirstLastPara="1" rIns="91425" wrap="square" tIns="91425">
            <a:spAutoFit/>
          </a:bodyPr>
          <a:lstStyle/>
          <a:p>
            <a:pPr indent="0" lvl="0" marL="0" rtl="0" algn="ctr">
              <a:lnSpc>
                <a:spcPct val="107000"/>
              </a:lnSpc>
              <a:spcBef>
                <a:spcPts val="600"/>
              </a:spcBef>
              <a:spcAft>
                <a:spcPts val="0"/>
              </a:spcAft>
              <a:buNone/>
            </a:pPr>
            <a:r>
              <a:rPr b="1" lang="en-US" sz="1900">
                <a:solidFill>
                  <a:srgbClr val="980000"/>
                </a:solidFill>
                <a:latin typeface="Tahoma"/>
                <a:ea typeface="Tahoma"/>
                <a:cs typeface="Tahoma"/>
                <a:sym typeface="Tahoma"/>
              </a:rPr>
              <a:t>Chapter 5: Views</a:t>
            </a:r>
            <a:endParaRPr sz="2000">
              <a:solidFill>
                <a:srgbClr val="980000"/>
              </a:solidFill>
            </a:endParaRPr>
          </a:p>
        </p:txBody>
      </p:sp>
      <p:pic>
        <p:nvPicPr>
          <p:cNvPr id="519" name="Google Shape;519;p45"/>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6"/>
          <p:cNvSpPr txBox="1"/>
          <p:nvPr>
            <p:ph idx="1" type="body"/>
          </p:nvPr>
        </p:nvSpPr>
        <p:spPr>
          <a:xfrm>
            <a:off x="914400" y="152400"/>
            <a:ext cx="7772400" cy="6477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200"/>
              <a:buNone/>
            </a:pPr>
            <a:r>
              <a:rPr b="1" lang="en-US"/>
              <a:t>Examples:</a:t>
            </a:r>
            <a:endParaRPr/>
          </a:p>
          <a:p>
            <a:pPr indent="-385763" lvl="0" marL="385763" rtl="0" algn="l">
              <a:lnSpc>
                <a:spcPct val="150000"/>
              </a:lnSpc>
              <a:spcBef>
                <a:spcPts val="750"/>
              </a:spcBef>
              <a:spcAft>
                <a:spcPts val="0"/>
              </a:spcAft>
              <a:buClr>
                <a:schemeClr val="dk1"/>
              </a:buClr>
              <a:buSzPts val="1200"/>
              <a:buAutoNum type="arabicPeriod"/>
            </a:pPr>
            <a:r>
              <a:rPr lang="en-US"/>
              <a:t>A simple  trail query to create view</a:t>
            </a:r>
            <a:endParaRPr/>
          </a:p>
          <a:p>
            <a:pPr indent="0" lvl="1" marL="342900" rtl="0" algn="l">
              <a:lnSpc>
                <a:spcPct val="150000"/>
              </a:lnSpc>
              <a:spcBef>
                <a:spcPts val="375"/>
              </a:spcBef>
              <a:spcAft>
                <a:spcPts val="0"/>
              </a:spcAft>
              <a:buClr>
                <a:schemeClr val="dk1"/>
              </a:buClr>
              <a:buSzPts val="1200"/>
              <a:buNone/>
            </a:pPr>
            <a:r>
              <a:rPr lang="en-US"/>
              <a:t>     Create  view Hello As select ‘Hello world’;</a:t>
            </a:r>
            <a:endParaRPr/>
          </a:p>
          <a:p>
            <a:pPr indent="0" lvl="1" marL="342900" rtl="0" algn="l">
              <a:lnSpc>
                <a:spcPct val="150000"/>
              </a:lnSpc>
              <a:spcBef>
                <a:spcPts val="375"/>
              </a:spcBef>
              <a:spcAft>
                <a:spcPts val="0"/>
              </a:spcAft>
              <a:buClr>
                <a:schemeClr val="dk1"/>
              </a:buClr>
              <a:buSzPts val="1200"/>
              <a:buNone/>
            </a:pPr>
            <a:r>
              <a:rPr lang="en-US"/>
              <a:t>     select * from Hello;</a:t>
            </a:r>
            <a:endParaRPr/>
          </a:p>
          <a:p>
            <a:pPr indent="0" lvl="1" marL="342900" rtl="0" algn="l">
              <a:lnSpc>
                <a:spcPct val="150000"/>
              </a:lnSpc>
              <a:spcBef>
                <a:spcPts val="375"/>
              </a:spcBef>
              <a:spcAft>
                <a:spcPts val="0"/>
              </a:spcAft>
              <a:buClr>
                <a:schemeClr val="dk1"/>
              </a:buClr>
              <a:buSzPts val="1200"/>
              <a:buNone/>
            </a:pPr>
            <a:r>
              <a:rPr b="1" lang="en-US"/>
              <a:t>Answer:</a:t>
            </a:r>
            <a:r>
              <a:rPr lang="en-US"/>
              <a:t> Hello world</a:t>
            </a:r>
            <a:endParaRPr/>
          </a:p>
          <a:p>
            <a:pPr indent="0" lvl="0" marL="0" rtl="0" algn="l">
              <a:lnSpc>
                <a:spcPct val="90000"/>
              </a:lnSpc>
              <a:spcBef>
                <a:spcPts val="750"/>
              </a:spcBef>
              <a:spcAft>
                <a:spcPts val="0"/>
              </a:spcAft>
              <a:buClr>
                <a:schemeClr val="dk1"/>
              </a:buClr>
              <a:buSzPts val="1200"/>
              <a:buNone/>
            </a:pPr>
            <a:r>
              <a:t/>
            </a:r>
            <a:endParaRPr/>
          </a:p>
          <a:p>
            <a:pPr indent="-228600" lvl="0" marL="228600" rtl="0" algn="l">
              <a:lnSpc>
                <a:spcPct val="90000"/>
              </a:lnSpc>
              <a:spcBef>
                <a:spcPts val="750"/>
              </a:spcBef>
              <a:spcAft>
                <a:spcPts val="0"/>
              </a:spcAft>
              <a:buClr>
                <a:schemeClr val="dk1"/>
              </a:buClr>
              <a:buSzPts val="1200"/>
              <a:buFont typeface="Calibri"/>
              <a:buAutoNum type="arabicPeriod"/>
            </a:pPr>
            <a:r>
              <a:rPr lang="en-US"/>
              <a:t>Just  create a view  from  Employee  table</a:t>
            </a:r>
            <a:endParaRPr/>
          </a:p>
          <a:p>
            <a:pPr indent="0" lvl="1" marL="342900" rtl="0" algn="l">
              <a:lnSpc>
                <a:spcPct val="90000"/>
              </a:lnSpc>
              <a:spcBef>
                <a:spcPts val="375"/>
              </a:spcBef>
              <a:spcAft>
                <a:spcPts val="0"/>
              </a:spcAft>
              <a:buClr>
                <a:schemeClr val="dk1"/>
              </a:buClr>
              <a:buSzPts val="1200"/>
              <a:buNone/>
            </a:pPr>
            <a:r>
              <a:rPr lang="en-US"/>
              <a:t>CREATE VIEW  EMP _VIEW AS SELECT emp_id, salary FROM employee;</a:t>
            </a:r>
            <a:endParaRPr/>
          </a:p>
          <a:p>
            <a:pPr indent="0" lvl="1" marL="342900" rtl="0" algn="l">
              <a:lnSpc>
                <a:spcPct val="90000"/>
              </a:lnSpc>
              <a:spcBef>
                <a:spcPts val="375"/>
              </a:spcBef>
              <a:spcAft>
                <a:spcPts val="0"/>
              </a:spcAft>
              <a:buClr>
                <a:schemeClr val="dk1"/>
              </a:buClr>
              <a:buSzPts val="1200"/>
              <a:buNone/>
            </a:pPr>
            <a:r>
              <a:rPr lang="en-US"/>
              <a:t>This will create the view for table Employee.</a:t>
            </a:r>
            <a:endParaRPr/>
          </a:p>
          <a:p>
            <a:pPr indent="0" lvl="1" marL="342900" rtl="0" algn="l">
              <a:lnSpc>
                <a:spcPct val="90000"/>
              </a:lnSpc>
              <a:spcBef>
                <a:spcPts val="375"/>
              </a:spcBef>
              <a:spcAft>
                <a:spcPts val="0"/>
              </a:spcAft>
              <a:buClr>
                <a:schemeClr val="dk1"/>
              </a:buClr>
              <a:buSzPts val="1200"/>
              <a:buNone/>
            </a:pPr>
            <a:r>
              <a:t/>
            </a:r>
            <a:endParaRPr/>
          </a:p>
          <a:p>
            <a:pPr indent="0" lvl="1" marL="342900" rtl="0" algn="l">
              <a:lnSpc>
                <a:spcPct val="90000"/>
              </a:lnSpc>
              <a:spcBef>
                <a:spcPts val="375"/>
              </a:spcBef>
              <a:spcAft>
                <a:spcPts val="0"/>
              </a:spcAft>
              <a:buClr>
                <a:schemeClr val="dk1"/>
              </a:buClr>
              <a:buSzPts val="1200"/>
              <a:buNone/>
            </a:pPr>
            <a:r>
              <a:rPr lang="en-US"/>
              <a:t>SELECT * FROM COMPANY_VIEW; ---. This query will give same table view with selected columns</a:t>
            </a:r>
            <a:endParaRPr/>
          </a:p>
          <a:p>
            <a:pPr indent="0" lvl="0" marL="0" rtl="0" algn="l">
              <a:lnSpc>
                <a:spcPct val="90000"/>
              </a:lnSpc>
              <a:spcBef>
                <a:spcPts val="750"/>
              </a:spcBef>
              <a:spcAft>
                <a:spcPts val="0"/>
              </a:spcAft>
              <a:buClr>
                <a:schemeClr val="dk1"/>
              </a:buClr>
              <a:buSzPts val="1200"/>
              <a:buNone/>
            </a:pPr>
            <a:r>
              <a:t/>
            </a:r>
            <a:endParaRPr/>
          </a:p>
          <a:p>
            <a:pPr indent="-228600" lvl="0" marL="228600" rtl="0" algn="l">
              <a:lnSpc>
                <a:spcPct val="90000"/>
              </a:lnSpc>
              <a:spcBef>
                <a:spcPts val="750"/>
              </a:spcBef>
              <a:spcAft>
                <a:spcPts val="0"/>
              </a:spcAft>
              <a:buClr>
                <a:schemeClr val="dk1"/>
              </a:buClr>
              <a:buSzPts val="1200"/>
              <a:buFont typeface="Calibri"/>
              <a:buAutoNum type="arabicPeriod"/>
            </a:pPr>
            <a:r>
              <a:rPr lang="en-US"/>
              <a:t>Create view with Where condition</a:t>
            </a:r>
            <a:endParaRPr/>
          </a:p>
          <a:p>
            <a:pPr indent="0" lvl="1" marL="342900" rtl="0" algn="l">
              <a:lnSpc>
                <a:spcPct val="90000"/>
              </a:lnSpc>
              <a:spcBef>
                <a:spcPts val="375"/>
              </a:spcBef>
              <a:spcAft>
                <a:spcPts val="0"/>
              </a:spcAft>
              <a:buClr>
                <a:schemeClr val="dk1"/>
              </a:buClr>
              <a:buSzPts val="1200"/>
              <a:buNone/>
            </a:pPr>
            <a:r>
              <a:rPr lang="en-US"/>
              <a:t>select * from employee;</a:t>
            </a:r>
            <a:endParaRPr/>
          </a:p>
          <a:p>
            <a:pPr indent="0" lvl="1" marL="342900" rtl="0" algn="l">
              <a:lnSpc>
                <a:spcPct val="90000"/>
              </a:lnSpc>
              <a:spcBef>
                <a:spcPts val="375"/>
              </a:spcBef>
              <a:spcAft>
                <a:spcPts val="0"/>
              </a:spcAft>
              <a:buClr>
                <a:schemeClr val="dk1"/>
              </a:buClr>
              <a:buSzPts val="1200"/>
              <a:buNone/>
            </a:pPr>
            <a:r>
              <a:t/>
            </a:r>
            <a:endParaRPr/>
          </a:p>
          <a:p>
            <a:pPr indent="0" lvl="1" marL="342900" rtl="0" algn="l">
              <a:lnSpc>
                <a:spcPct val="90000"/>
              </a:lnSpc>
              <a:spcBef>
                <a:spcPts val="375"/>
              </a:spcBef>
              <a:spcAft>
                <a:spcPts val="0"/>
              </a:spcAft>
              <a:buClr>
                <a:schemeClr val="dk1"/>
              </a:buClr>
              <a:buSzPts val="1200"/>
              <a:buNone/>
            </a:pPr>
            <a:r>
              <a:rPr lang="en-US"/>
              <a:t>create view emp_view </a:t>
            </a:r>
            <a:endParaRPr/>
          </a:p>
          <a:p>
            <a:pPr indent="0" lvl="1" marL="342900" rtl="0" algn="l">
              <a:lnSpc>
                <a:spcPct val="90000"/>
              </a:lnSpc>
              <a:spcBef>
                <a:spcPts val="375"/>
              </a:spcBef>
              <a:spcAft>
                <a:spcPts val="0"/>
              </a:spcAft>
              <a:buClr>
                <a:schemeClr val="dk1"/>
              </a:buClr>
              <a:buSzPts val="1200"/>
              <a:buNone/>
            </a:pPr>
            <a:r>
              <a:rPr lang="en-US"/>
              <a:t>As select emp_id, emp_name from employee</a:t>
            </a:r>
            <a:endParaRPr/>
          </a:p>
          <a:p>
            <a:pPr indent="0" lvl="1" marL="342900" rtl="0" algn="l">
              <a:lnSpc>
                <a:spcPct val="90000"/>
              </a:lnSpc>
              <a:spcBef>
                <a:spcPts val="375"/>
              </a:spcBef>
              <a:spcAft>
                <a:spcPts val="0"/>
              </a:spcAft>
              <a:buClr>
                <a:schemeClr val="dk1"/>
              </a:buClr>
              <a:buSzPts val="1200"/>
              <a:buNone/>
            </a:pPr>
            <a:r>
              <a:rPr lang="en-US"/>
              <a:t>where emp_id = 110;</a:t>
            </a:r>
            <a:endParaRPr/>
          </a:p>
          <a:p>
            <a:pPr indent="0" lvl="1" marL="342900" rtl="0" algn="l">
              <a:lnSpc>
                <a:spcPct val="90000"/>
              </a:lnSpc>
              <a:spcBef>
                <a:spcPts val="375"/>
              </a:spcBef>
              <a:spcAft>
                <a:spcPts val="0"/>
              </a:spcAft>
              <a:buClr>
                <a:schemeClr val="dk1"/>
              </a:buClr>
              <a:buSzPts val="1200"/>
              <a:buNone/>
            </a:pPr>
            <a:r>
              <a:t/>
            </a:r>
            <a:endParaRPr/>
          </a:p>
          <a:p>
            <a:pPr indent="0" lvl="1" marL="342900" rtl="0" algn="l">
              <a:lnSpc>
                <a:spcPct val="90000"/>
              </a:lnSpc>
              <a:spcBef>
                <a:spcPts val="375"/>
              </a:spcBef>
              <a:spcAft>
                <a:spcPts val="0"/>
              </a:spcAft>
              <a:buClr>
                <a:schemeClr val="dk1"/>
              </a:buClr>
              <a:buSzPts val="1200"/>
              <a:buNone/>
            </a:pPr>
            <a:r>
              <a:rPr lang="en-US"/>
              <a:t>select * from emp_view;</a:t>
            </a:r>
            <a:endParaRPr/>
          </a:p>
          <a:p>
            <a:pPr indent="0" lvl="0" marL="0" rtl="0" algn="l">
              <a:lnSpc>
                <a:spcPct val="90000"/>
              </a:lnSpc>
              <a:spcBef>
                <a:spcPts val="750"/>
              </a:spcBef>
              <a:spcAft>
                <a:spcPts val="0"/>
              </a:spcAft>
              <a:buClr>
                <a:schemeClr val="dk1"/>
              </a:buClr>
              <a:buSzPts val="1200"/>
              <a:buNone/>
            </a:pPr>
            <a:r>
              <a:rPr lang="en-US"/>
              <a:t> </a:t>
            </a:r>
            <a:endParaRPr/>
          </a:p>
          <a:p>
            <a:pPr indent="0" lvl="0" marL="0" rtl="0" algn="l">
              <a:lnSpc>
                <a:spcPct val="90000"/>
              </a:lnSpc>
              <a:spcBef>
                <a:spcPts val="750"/>
              </a:spcBef>
              <a:spcAft>
                <a:spcPts val="0"/>
              </a:spcAft>
              <a:buClr>
                <a:schemeClr val="dk1"/>
              </a:buClr>
              <a:buSzPts val="1200"/>
              <a:buNone/>
            </a:pPr>
            <a:r>
              <a:t/>
            </a:r>
            <a:endParaRPr/>
          </a:p>
          <a:p>
            <a:pPr indent="0" lvl="0" marL="0" rtl="0" algn="l">
              <a:lnSpc>
                <a:spcPct val="90000"/>
              </a:lnSpc>
              <a:spcBef>
                <a:spcPts val="750"/>
              </a:spcBef>
              <a:spcAft>
                <a:spcPts val="0"/>
              </a:spcAft>
              <a:buClr>
                <a:schemeClr val="dk1"/>
              </a:buClr>
              <a:buSzPts val="1200"/>
              <a:buNone/>
            </a:pPr>
            <a:r>
              <a:t/>
            </a:r>
            <a:endParaRPr/>
          </a:p>
          <a:p>
            <a:pPr indent="-95250" lvl="0" marL="171450" rtl="0" algn="l">
              <a:lnSpc>
                <a:spcPct val="90000"/>
              </a:lnSpc>
              <a:spcBef>
                <a:spcPts val="750"/>
              </a:spcBef>
              <a:spcAft>
                <a:spcPts val="0"/>
              </a:spcAft>
              <a:buClr>
                <a:schemeClr val="dk1"/>
              </a:buClr>
              <a:buSzPts val="1200"/>
              <a:buNone/>
            </a:pPr>
            <a:r>
              <a:t/>
            </a:r>
            <a:endParaRPr/>
          </a:p>
          <a:p>
            <a:pPr indent="-95250" lvl="0" marL="171450" rtl="0" algn="l">
              <a:lnSpc>
                <a:spcPct val="90000"/>
              </a:lnSpc>
              <a:spcBef>
                <a:spcPts val="750"/>
              </a:spcBef>
              <a:spcAft>
                <a:spcPts val="0"/>
              </a:spcAft>
              <a:buClr>
                <a:schemeClr val="dk1"/>
              </a:buClr>
              <a:buSzPts val="1200"/>
              <a:buNone/>
            </a:pPr>
            <a:r>
              <a:t/>
            </a:r>
            <a:endParaRPr/>
          </a:p>
        </p:txBody>
      </p:sp>
      <p:pic>
        <p:nvPicPr>
          <p:cNvPr id="525" name="Google Shape;525;p46"/>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7"/>
          <p:cNvSpPr txBox="1"/>
          <p:nvPr>
            <p:ph idx="1" type="body"/>
          </p:nvPr>
        </p:nvSpPr>
        <p:spPr>
          <a:xfrm>
            <a:off x="914400" y="457200"/>
            <a:ext cx="7543800" cy="617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CA3776"/>
              </a:buClr>
              <a:buSzPts val="1600"/>
              <a:buNone/>
            </a:pPr>
            <a:r>
              <a:rPr b="1" lang="en-US" sz="1600">
                <a:solidFill>
                  <a:srgbClr val="CA3776"/>
                </a:solidFill>
              </a:rPr>
              <a:t>View with Join</a:t>
            </a:r>
            <a:endParaRPr/>
          </a:p>
          <a:p>
            <a:pPr indent="0" lvl="0" marL="0" rtl="0" algn="l">
              <a:lnSpc>
                <a:spcPct val="100000"/>
              </a:lnSpc>
              <a:spcBef>
                <a:spcPts val="750"/>
              </a:spcBef>
              <a:spcAft>
                <a:spcPts val="0"/>
              </a:spcAft>
              <a:buClr>
                <a:schemeClr val="dk1"/>
              </a:buClr>
              <a:buSzPts val="1200"/>
              <a:buNone/>
            </a:pPr>
            <a:r>
              <a:rPr lang="en-US"/>
              <a:t>CREATE or REPLACE VIEW current_inventory AS</a:t>
            </a:r>
            <a:endParaRPr/>
          </a:p>
          <a:p>
            <a:pPr indent="0" lvl="0" marL="0" rtl="0" algn="l">
              <a:lnSpc>
                <a:spcPct val="100000"/>
              </a:lnSpc>
              <a:spcBef>
                <a:spcPts val="750"/>
              </a:spcBef>
              <a:spcAft>
                <a:spcPts val="0"/>
              </a:spcAft>
              <a:buClr>
                <a:schemeClr val="dk1"/>
              </a:buClr>
              <a:buSzPts val="1200"/>
              <a:buNone/>
            </a:pPr>
            <a:r>
              <a:rPr lang="en-US"/>
              <a:t>  SELECT product_name, quantity, category_name</a:t>
            </a:r>
            <a:endParaRPr/>
          </a:p>
          <a:p>
            <a:pPr indent="0" lvl="0" marL="0" rtl="0" algn="l">
              <a:lnSpc>
                <a:spcPct val="100000"/>
              </a:lnSpc>
              <a:spcBef>
                <a:spcPts val="750"/>
              </a:spcBef>
              <a:spcAft>
                <a:spcPts val="0"/>
              </a:spcAft>
              <a:buClr>
                <a:schemeClr val="dk1"/>
              </a:buClr>
              <a:buSzPts val="1200"/>
              <a:buNone/>
            </a:pPr>
            <a:r>
              <a:rPr lang="en-US"/>
              <a:t>  FROM products</a:t>
            </a:r>
            <a:endParaRPr/>
          </a:p>
          <a:p>
            <a:pPr indent="0" lvl="0" marL="0" rtl="0" algn="l">
              <a:lnSpc>
                <a:spcPct val="100000"/>
              </a:lnSpc>
              <a:spcBef>
                <a:spcPts val="750"/>
              </a:spcBef>
              <a:spcAft>
                <a:spcPts val="0"/>
              </a:spcAft>
              <a:buClr>
                <a:schemeClr val="dk1"/>
              </a:buClr>
              <a:buSzPts val="1200"/>
              <a:buNone/>
            </a:pPr>
            <a:r>
              <a:rPr lang="en-US"/>
              <a:t>  INNER JOIN categories</a:t>
            </a:r>
            <a:endParaRPr/>
          </a:p>
          <a:p>
            <a:pPr indent="0" lvl="0" marL="0" rtl="0" algn="l">
              <a:lnSpc>
                <a:spcPct val="100000"/>
              </a:lnSpc>
              <a:spcBef>
                <a:spcPts val="750"/>
              </a:spcBef>
              <a:spcAft>
                <a:spcPts val="0"/>
              </a:spcAft>
              <a:buClr>
                <a:schemeClr val="dk1"/>
              </a:buClr>
              <a:buSzPts val="1200"/>
              <a:buNone/>
            </a:pPr>
            <a:r>
              <a:rPr lang="en-US"/>
              <a:t>  ON products.category_id = categories.category_id</a:t>
            </a:r>
            <a:endParaRPr/>
          </a:p>
          <a:p>
            <a:pPr indent="0" lvl="0" marL="0" rtl="0" algn="l">
              <a:lnSpc>
                <a:spcPct val="100000"/>
              </a:lnSpc>
              <a:spcBef>
                <a:spcPts val="750"/>
              </a:spcBef>
              <a:spcAft>
                <a:spcPts val="0"/>
              </a:spcAft>
              <a:buClr>
                <a:schemeClr val="dk1"/>
              </a:buClr>
              <a:buSzPts val="1200"/>
              <a:buNone/>
            </a:pPr>
            <a:r>
              <a:rPr lang="en-US"/>
              <a:t>  WHERE quantity &gt; 0;</a:t>
            </a:r>
            <a:endParaRPr/>
          </a:p>
          <a:p>
            <a:pPr indent="0" lvl="0" marL="0" rtl="0" algn="l">
              <a:lnSpc>
                <a:spcPct val="200000"/>
              </a:lnSpc>
              <a:spcBef>
                <a:spcPts val="750"/>
              </a:spcBef>
              <a:spcAft>
                <a:spcPts val="0"/>
              </a:spcAft>
              <a:buClr>
                <a:schemeClr val="dk1"/>
              </a:buClr>
              <a:buSzPts val="1200"/>
              <a:buNone/>
            </a:pPr>
            <a:r>
              <a:rPr b="1" lang="en-US"/>
              <a:t>CAUTION:</a:t>
            </a:r>
            <a:endParaRPr/>
          </a:p>
          <a:p>
            <a:pPr indent="0" lvl="1" marL="342900" rtl="0" algn="just">
              <a:lnSpc>
                <a:spcPct val="200000"/>
              </a:lnSpc>
              <a:spcBef>
                <a:spcPts val="375"/>
              </a:spcBef>
              <a:spcAft>
                <a:spcPts val="0"/>
              </a:spcAft>
              <a:buClr>
                <a:schemeClr val="dk1"/>
              </a:buClr>
              <a:buSzPts val="1200"/>
              <a:buNone/>
            </a:pPr>
            <a:r>
              <a:rPr lang="en-US"/>
              <a:t>The CREATE OR REPLACE VIEW statement will work if you are adding columns to the view at the end of the list. However, it will error if you are adding new columns within the existing columns (ie: start or middle of the existing list). In this case, do not use the CREATE OR REPLACE VIEW statement. It is better to drop the view and use the CREATE VIEW statement!</a:t>
            </a:r>
            <a:endParaRPr/>
          </a:p>
          <a:p>
            <a:pPr indent="0" lvl="0" marL="0" rtl="0" algn="l">
              <a:lnSpc>
                <a:spcPct val="100000"/>
              </a:lnSpc>
              <a:spcBef>
                <a:spcPts val="750"/>
              </a:spcBef>
              <a:spcAft>
                <a:spcPts val="0"/>
              </a:spcAft>
              <a:buClr>
                <a:srgbClr val="CA3776"/>
              </a:buClr>
              <a:buSzPts val="1600"/>
              <a:buNone/>
            </a:pPr>
            <a:r>
              <a:rPr b="1" lang="en-US" sz="1600">
                <a:solidFill>
                  <a:srgbClr val="CA3776"/>
                </a:solidFill>
              </a:rPr>
              <a:t>DROP VIEW [IF EXISTS] view_name</a:t>
            </a:r>
            <a:endParaRPr b="1" sz="1600">
              <a:solidFill>
                <a:srgbClr val="CA3776"/>
              </a:solidFill>
            </a:endParaRPr>
          </a:p>
          <a:p>
            <a:pPr indent="0" lvl="0" marL="0" rtl="0" algn="l">
              <a:lnSpc>
                <a:spcPct val="90000"/>
              </a:lnSpc>
              <a:spcBef>
                <a:spcPts val="750"/>
              </a:spcBef>
              <a:spcAft>
                <a:spcPts val="0"/>
              </a:spcAft>
              <a:buClr>
                <a:schemeClr val="dk1"/>
              </a:buClr>
              <a:buSzPts val="1200"/>
              <a:buNone/>
            </a:pPr>
            <a:r>
              <a:rPr lang="en-US"/>
              <a:t>view_name</a:t>
            </a:r>
            <a:endParaRPr/>
          </a:p>
          <a:p>
            <a:pPr indent="0" lvl="0" marL="0" rtl="0" algn="l">
              <a:lnSpc>
                <a:spcPct val="90000"/>
              </a:lnSpc>
              <a:spcBef>
                <a:spcPts val="750"/>
              </a:spcBef>
              <a:spcAft>
                <a:spcPts val="0"/>
              </a:spcAft>
              <a:buClr>
                <a:schemeClr val="dk1"/>
              </a:buClr>
              <a:buSzPts val="1200"/>
              <a:buNone/>
            </a:pPr>
            <a:r>
              <a:rPr lang="en-US"/>
              <a:t>The name of the view that you wish to drop.</a:t>
            </a:r>
            <a:endParaRPr/>
          </a:p>
          <a:p>
            <a:pPr indent="0" lvl="0" marL="0" rtl="0" algn="l">
              <a:lnSpc>
                <a:spcPct val="90000"/>
              </a:lnSpc>
              <a:spcBef>
                <a:spcPts val="750"/>
              </a:spcBef>
              <a:spcAft>
                <a:spcPts val="0"/>
              </a:spcAft>
              <a:buClr>
                <a:schemeClr val="dk1"/>
              </a:buClr>
              <a:buSzPts val="1200"/>
              <a:buNone/>
            </a:pPr>
            <a:r>
              <a:rPr lang="en-US"/>
              <a:t>IF EXISTS</a:t>
            </a:r>
            <a:endParaRPr/>
          </a:p>
          <a:p>
            <a:pPr indent="0" lvl="0" marL="0" rtl="0" algn="l">
              <a:lnSpc>
                <a:spcPct val="90000"/>
              </a:lnSpc>
              <a:spcBef>
                <a:spcPts val="750"/>
              </a:spcBef>
              <a:spcAft>
                <a:spcPts val="0"/>
              </a:spcAft>
              <a:buClr>
                <a:schemeClr val="dk1"/>
              </a:buClr>
              <a:buSzPts val="1200"/>
              <a:buNone/>
            </a:pPr>
            <a:r>
              <a:rPr lang="en-US"/>
              <a:t>Optional. If you do not specify this clause and the VIEW does not exist, the DROP VIEW statement will return an error.</a:t>
            </a:r>
            <a:endParaRPr/>
          </a:p>
          <a:p>
            <a:pPr indent="0" lvl="0" marL="0" rtl="0" algn="l">
              <a:lnSpc>
                <a:spcPct val="90000"/>
              </a:lnSpc>
              <a:spcBef>
                <a:spcPts val="750"/>
              </a:spcBef>
              <a:spcAft>
                <a:spcPts val="0"/>
              </a:spcAft>
              <a:buClr>
                <a:schemeClr val="dk1"/>
              </a:buClr>
              <a:buSzPts val="1200"/>
              <a:buNone/>
            </a:pPr>
            <a:r>
              <a:rPr lang="en-US"/>
              <a:t>E.g. DROP VIEW EMP_VIEW;</a:t>
            </a:r>
            <a:endParaRPr/>
          </a:p>
          <a:p>
            <a:pPr indent="0" lvl="0" marL="0" rtl="0" algn="just">
              <a:lnSpc>
                <a:spcPct val="200000"/>
              </a:lnSpc>
              <a:spcBef>
                <a:spcPts val="750"/>
              </a:spcBef>
              <a:spcAft>
                <a:spcPts val="0"/>
              </a:spcAft>
              <a:buClr>
                <a:schemeClr val="dk1"/>
              </a:buClr>
              <a:buSzPts val="1200"/>
              <a:buNone/>
            </a:pPr>
            <a:r>
              <a:t/>
            </a:r>
            <a:endParaRPr/>
          </a:p>
        </p:txBody>
      </p:sp>
      <p:pic>
        <p:nvPicPr>
          <p:cNvPr id="531" name="Google Shape;531;p47"/>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g15b3acefcd6_3_41"/>
          <p:cNvSpPr txBox="1"/>
          <p:nvPr>
            <p:ph type="title"/>
          </p:nvPr>
        </p:nvSpPr>
        <p:spPr>
          <a:xfrm>
            <a:off x="628650" y="585576"/>
            <a:ext cx="7886700" cy="544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1900">
                <a:solidFill>
                  <a:srgbClr val="980000"/>
                </a:solidFill>
              </a:rPr>
              <a:t>Practice Questions</a:t>
            </a:r>
            <a:endParaRPr b="1" sz="1900">
              <a:solidFill>
                <a:srgbClr val="980000"/>
              </a:solidFill>
            </a:endParaRPr>
          </a:p>
        </p:txBody>
      </p:sp>
      <p:sp>
        <p:nvSpPr>
          <p:cNvPr id="538" name="Google Shape;538;g15b3acefcd6_3_41"/>
          <p:cNvSpPr txBox="1"/>
          <p:nvPr>
            <p:ph idx="1" type="body"/>
          </p:nvPr>
        </p:nvSpPr>
        <p:spPr>
          <a:xfrm>
            <a:off x="628650" y="1277254"/>
            <a:ext cx="7886700" cy="53352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t/>
            </a:r>
            <a:endParaRPr/>
          </a:p>
          <a:p>
            <a:pPr indent="-336550" lvl="0" marL="457200" rtl="0" algn="l">
              <a:spcBef>
                <a:spcPts val="750"/>
              </a:spcBef>
              <a:spcAft>
                <a:spcPts val="0"/>
              </a:spcAft>
              <a:buSzPts val="1700"/>
              <a:buFont typeface="Tahoma"/>
              <a:buAutoNum type="arabicPeriod"/>
            </a:pPr>
            <a:r>
              <a:rPr lang="en-US" sz="1800">
                <a:highlight>
                  <a:srgbClr val="FFFFFF"/>
                </a:highlight>
              </a:rPr>
              <a:t>Create view on table film on columns film_id and title.</a:t>
            </a:r>
            <a:endParaRPr sz="1800">
              <a:highlight>
                <a:srgbClr val="FFFFFF"/>
              </a:highlight>
            </a:endParaRPr>
          </a:p>
          <a:p>
            <a:pPr indent="0" lvl="0" marL="457200" rtl="0" algn="l">
              <a:spcBef>
                <a:spcPts val="750"/>
              </a:spcBef>
              <a:spcAft>
                <a:spcPts val="0"/>
              </a:spcAft>
              <a:buNone/>
            </a:pPr>
            <a:r>
              <a:t/>
            </a:r>
            <a:endParaRPr sz="1800">
              <a:highlight>
                <a:srgbClr val="FFFFFF"/>
              </a:highlight>
            </a:endParaRPr>
          </a:p>
          <a:p>
            <a:pPr indent="-342900" lvl="0" marL="457200" rtl="0" algn="l">
              <a:spcBef>
                <a:spcPts val="750"/>
              </a:spcBef>
              <a:spcAft>
                <a:spcPts val="0"/>
              </a:spcAft>
              <a:buSzPts val="1800"/>
              <a:buFont typeface="Tahoma"/>
              <a:buAutoNum type="arabicPeriod"/>
            </a:pPr>
            <a:r>
              <a:rPr lang="en-US" sz="1800">
                <a:highlight>
                  <a:srgbClr val="FFFFFF"/>
                </a:highlight>
              </a:rPr>
              <a:t>Create a view to locate the rental_rate is 4.99 .</a:t>
            </a:r>
            <a:endParaRPr sz="1800">
              <a:highlight>
                <a:srgbClr val="FFFFFF"/>
              </a:highlight>
            </a:endParaRPr>
          </a:p>
          <a:p>
            <a:pPr indent="0" lvl="0" marL="457200" rtl="0" algn="l">
              <a:spcBef>
                <a:spcPts val="750"/>
              </a:spcBef>
              <a:spcAft>
                <a:spcPts val="0"/>
              </a:spcAft>
              <a:buNone/>
            </a:pPr>
            <a:r>
              <a:t/>
            </a:r>
            <a:endParaRPr sz="1800">
              <a:highlight>
                <a:srgbClr val="FFFFFF"/>
              </a:highlight>
            </a:endParaRPr>
          </a:p>
          <a:p>
            <a:pPr indent="-342900" lvl="0" marL="457200" rtl="0" algn="l">
              <a:spcBef>
                <a:spcPts val="750"/>
              </a:spcBef>
              <a:spcAft>
                <a:spcPts val="0"/>
              </a:spcAft>
              <a:buSzPts val="1800"/>
              <a:buFont typeface="Tahoma"/>
              <a:buAutoNum type="arabicPeriod"/>
            </a:pPr>
            <a:r>
              <a:rPr lang="en-US" sz="1800">
                <a:highlight>
                  <a:srgbClr val="FFFFFF"/>
                </a:highlight>
              </a:rPr>
              <a:t>Drop the view for the table film.</a:t>
            </a:r>
            <a:endParaRPr sz="1800">
              <a:highlight>
                <a:srgbClr val="FFFFFF"/>
              </a:highlight>
            </a:endParaRPr>
          </a:p>
        </p:txBody>
      </p:sp>
      <p:sp>
        <p:nvSpPr>
          <p:cNvPr id="539" name="Google Shape;539;g15b3acefcd6_3_41"/>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pic>
        <p:nvPicPr>
          <p:cNvPr id="540" name="Google Shape;540;g15b3acefcd6_3_41"/>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8"/>
          <p:cNvSpPr txBox="1"/>
          <p:nvPr>
            <p:ph type="title"/>
          </p:nvPr>
        </p:nvSpPr>
        <p:spPr>
          <a:xfrm>
            <a:off x="548275" y="658926"/>
            <a:ext cx="7886700" cy="544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A3776"/>
              </a:buClr>
              <a:buSzPts val="1800"/>
              <a:buFont typeface="Tahoma"/>
              <a:buNone/>
            </a:pPr>
            <a:r>
              <a:rPr b="1" lang="en-US">
                <a:solidFill>
                  <a:srgbClr val="CA3776"/>
                </a:solidFill>
              </a:rPr>
              <a:t>INDEX</a:t>
            </a:r>
            <a:endParaRPr/>
          </a:p>
        </p:txBody>
      </p:sp>
      <p:sp>
        <p:nvSpPr>
          <p:cNvPr id="546" name="Google Shape;546;p48"/>
          <p:cNvSpPr txBox="1"/>
          <p:nvPr>
            <p:ph idx="1" type="body"/>
          </p:nvPr>
        </p:nvSpPr>
        <p:spPr>
          <a:xfrm>
            <a:off x="709025" y="1259100"/>
            <a:ext cx="7886700" cy="5598900"/>
          </a:xfrm>
          <a:prstGeom prst="rect">
            <a:avLst/>
          </a:prstGeom>
          <a:noFill/>
          <a:ln>
            <a:noFill/>
          </a:ln>
        </p:spPr>
        <p:txBody>
          <a:bodyPr anchorCtr="0" anchor="t" bIns="45700" lIns="91425" spcFirstLastPara="1" rIns="91425" wrap="square" tIns="45700">
            <a:normAutofit fontScale="77500" lnSpcReduction="20000"/>
          </a:bodyPr>
          <a:lstStyle/>
          <a:p>
            <a:pPr indent="-159099" lvl="0" marL="171450" rtl="0" algn="l">
              <a:lnSpc>
                <a:spcPct val="150000"/>
              </a:lnSpc>
              <a:spcBef>
                <a:spcPts val="0"/>
              </a:spcBef>
              <a:spcAft>
                <a:spcPts val="0"/>
              </a:spcAft>
              <a:buClr>
                <a:schemeClr val="dk1"/>
              </a:buClr>
              <a:buSzPct val="100000"/>
              <a:buChar char="•"/>
            </a:pPr>
            <a:r>
              <a:rPr lang="en-US" sz="1300"/>
              <a:t>An Index is the structure or object by which we can retrieve specific rows or data faster.</a:t>
            </a:r>
            <a:endParaRPr/>
          </a:p>
          <a:p>
            <a:pPr indent="-159099" lvl="0" marL="171450" rtl="0" algn="l">
              <a:lnSpc>
                <a:spcPct val="150000"/>
              </a:lnSpc>
              <a:spcBef>
                <a:spcPts val="750"/>
              </a:spcBef>
              <a:spcAft>
                <a:spcPts val="0"/>
              </a:spcAft>
              <a:buClr>
                <a:schemeClr val="dk1"/>
              </a:buClr>
              <a:buSzPct val="100000"/>
              <a:buChar char="•"/>
            </a:pPr>
            <a:r>
              <a:rPr lang="en-US" sz="1300"/>
              <a:t>Index is a data structure which we will built and assign upon existing table that basically look through table and try analyze and summarize to create short cuts to retrieve data.</a:t>
            </a:r>
            <a:endParaRPr/>
          </a:p>
          <a:p>
            <a:pPr indent="-159099" lvl="0" marL="171450" rtl="0" algn="l">
              <a:lnSpc>
                <a:spcPct val="150000"/>
              </a:lnSpc>
              <a:spcBef>
                <a:spcPts val="750"/>
              </a:spcBef>
              <a:spcAft>
                <a:spcPts val="0"/>
              </a:spcAft>
              <a:buClr>
                <a:schemeClr val="dk1"/>
              </a:buClr>
              <a:buSzPct val="100000"/>
              <a:buChar char="•"/>
            </a:pPr>
            <a:r>
              <a:rPr lang="en-US" sz="1300"/>
              <a:t>There are various types of indexes in SQL server:</a:t>
            </a:r>
            <a:endParaRPr/>
          </a:p>
          <a:p>
            <a:pPr indent="-159130" lvl="1" marL="514350" rtl="0" algn="l">
              <a:lnSpc>
                <a:spcPct val="150000"/>
              </a:lnSpc>
              <a:spcBef>
                <a:spcPts val="375"/>
              </a:spcBef>
              <a:spcAft>
                <a:spcPts val="0"/>
              </a:spcAft>
              <a:buClr>
                <a:schemeClr val="dk1"/>
              </a:buClr>
              <a:buSzPct val="100000"/>
              <a:buChar char="•"/>
            </a:pPr>
            <a:r>
              <a:rPr lang="en-US" sz="1300"/>
              <a:t> B-Tree</a:t>
            </a:r>
            <a:endParaRPr/>
          </a:p>
          <a:p>
            <a:pPr indent="-159130" lvl="1" marL="514350" rtl="0" algn="l">
              <a:lnSpc>
                <a:spcPct val="150000"/>
              </a:lnSpc>
              <a:spcBef>
                <a:spcPts val="375"/>
              </a:spcBef>
              <a:spcAft>
                <a:spcPts val="0"/>
              </a:spcAft>
              <a:buClr>
                <a:schemeClr val="dk1"/>
              </a:buClr>
              <a:buSzPct val="100000"/>
              <a:buChar char="•"/>
            </a:pPr>
            <a:r>
              <a:rPr lang="en-US" sz="1300"/>
              <a:t>Hash</a:t>
            </a:r>
            <a:endParaRPr/>
          </a:p>
          <a:p>
            <a:pPr indent="-159130" lvl="1" marL="514350" rtl="0" algn="l">
              <a:lnSpc>
                <a:spcPct val="150000"/>
              </a:lnSpc>
              <a:spcBef>
                <a:spcPts val="375"/>
              </a:spcBef>
              <a:spcAft>
                <a:spcPts val="0"/>
              </a:spcAft>
              <a:buClr>
                <a:schemeClr val="dk1"/>
              </a:buClr>
              <a:buSzPct val="100000"/>
              <a:buChar char="•"/>
            </a:pPr>
            <a:r>
              <a:rPr lang="en-US" sz="1300"/>
              <a:t>GiST</a:t>
            </a:r>
            <a:endParaRPr sz="1300"/>
          </a:p>
          <a:p>
            <a:pPr indent="-159130" lvl="1" marL="514350" rtl="0" algn="l">
              <a:lnSpc>
                <a:spcPct val="150000"/>
              </a:lnSpc>
              <a:spcBef>
                <a:spcPts val="375"/>
              </a:spcBef>
              <a:spcAft>
                <a:spcPts val="0"/>
              </a:spcAft>
              <a:buClr>
                <a:schemeClr val="dk1"/>
              </a:buClr>
              <a:buSzPct val="100000"/>
              <a:buChar char="•"/>
            </a:pPr>
            <a:r>
              <a:rPr lang="en-US" sz="1300"/>
              <a:t>SP-GiST</a:t>
            </a:r>
            <a:endParaRPr sz="1300"/>
          </a:p>
          <a:p>
            <a:pPr indent="-159130" lvl="1" marL="514350" rtl="0" algn="l">
              <a:lnSpc>
                <a:spcPct val="150000"/>
              </a:lnSpc>
              <a:spcBef>
                <a:spcPts val="375"/>
              </a:spcBef>
              <a:spcAft>
                <a:spcPts val="0"/>
              </a:spcAft>
              <a:buClr>
                <a:schemeClr val="dk1"/>
              </a:buClr>
              <a:buSzPct val="100000"/>
              <a:buChar char="•"/>
            </a:pPr>
            <a:r>
              <a:rPr lang="en-US" sz="1300"/>
              <a:t>GIN</a:t>
            </a:r>
            <a:endParaRPr/>
          </a:p>
          <a:p>
            <a:pPr indent="-159130" lvl="1" marL="514350" rtl="0" algn="l">
              <a:lnSpc>
                <a:spcPct val="150000"/>
              </a:lnSpc>
              <a:spcBef>
                <a:spcPts val="375"/>
              </a:spcBef>
              <a:spcAft>
                <a:spcPts val="0"/>
              </a:spcAft>
              <a:buClr>
                <a:schemeClr val="dk1"/>
              </a:buClr>
              <a:buSzPct val="100000"/>
              <a:buChar char="•"/>
            </a:pPr>
            <a:r>
              <a:rPr lang="en-US" sz="1300"/>
              <a:t>BRIN</a:t>
            </a:r>
            <a:endParaRPr/>
          </a:p>
          <a:p>
            <a:pPr indent="0" lvl="0" marL="0" rtl="0" algn="l">
              <a:lnSpc>
                <a:spcPct val="150000"/>
              </a:lnSpc>
              <a:spcBef>
                <a:spcPts val="750"/>
              </a:spcBef>
              <a:spcAft>
                <a:spcPts val="0"/>
              </a:spcAft>
              <a:buClr>
                <a:schemeClr val="dk1"/>
              </a:buClr>
              <a:buSzPct val="100000"/>
              <a:buNone/>
            </a:pPr>
            <a:r>
              <a:rPr lang="en-US" sz="1300"/>
              <a:t>The basic </a:t>
            </a:r>
            <a:r>
              <a:rPr b="1" lang="en-US" sz="1300"/>
              <a:t>syntax</a:t>
            </a:r>
            <a:r>
              <a:rPr lang="en-US" sz="1300"/>
              <a:t> of CREATE INDEX is as follows −</a:t>
            </a:r>
            <a:endParaRPr/>
          </a:p>
          <a:p>
            <a:pPr indent="0" lvl="1" marL="342900" rtl="0" algn="l">
              <a:lnSpc>
                <a:spcPct val="150000"/>
              </a:lnSpc>
              <a:spcBef>
                <a:spcPts val="375"/>
              </a:spcBef>
              <a:spcAft>
                <a:spcPts val="0"/>
              </a:spcAft>
              <a:buClr>
                <a:schemeClr val="dk1"/>
              </a:buClr>
              <a:buSzPct val="100000"/>
              <a:buNone/>
            </a:pPr>
            <a:r>
              <a:rPr lang="en-US" sz="1300"/>
              <a:t>CREATE INDEX index_name ON table_name;</a:t>
            </a:r>
            <a:endParaRPr/>
          </a:p>
          <a:p>
            <a:pPr indent="0" lvl="0" marL="0" rtl="0" algn="l">
              <a:lnSpc>
                <a:spcPct val="150000"/>
              </a:lnSpc>
              <a:spcBef>
                <a:spcPts val="750"/>
              </a:spcBef>
              <a:spcAft>
                <a:spcPts val="0"/>
              </a:spcAft>
              <a:buClr>
                <a:schemeClr val="dk1"/>
              </a:buClr>
              <a:buSzPct val="100000"/>
              <a:buNone/>
            </a:pPr>
            <a:r>
              <a:rPr lang="en-US" sz="1300"/>
              <a:t>There are some ways to create Index</a:t>
            </a:r>
            <a:endParaRPr/>
          </a:p>
          <a:p>
            <a:pPr indent="0" lvl="1" marL="342900" rtl="0" algn="l">
              <a:lnSpc>
                <a:spcPct val="150000"/>
              </a:lnSpc>
              <a:spcBef>
                <a:spcPts val="375"/>
              </a:spcBef>
              <a:spcAft>
                <a:spcPts val="0"/>
              </a:spcAft>
              <a:buClr>
                <a:schemeClr val="dk1"/>
              </a:buClr>
              <a:buSzPct val="100000"/>
              <a:buNone/>
            </a:pPr>
            <a:r>
              <a:rPr lang="en-US" sz="1300"/>
              <a:t>1. Single-Column Indexes</a:t>
            </a:r>
            <a:endParaRPr/>
          </a:p>
          <a:p>
            <a:pPr indent="0" lvl="1" marL="342900" rtl="0" algn="l">
              <a:lnSpc>
                <a:spcPct val="150000"/>
              </a:lnSpc>
              <a:spcBef>
                <a:spcPts val="375"/>
              </a:spcBef>
              <a:spcAft>
                <a:spcPts val="0"/>
              </a:spcAft>
              <a:buClr>
                <a:schemeClr val="dk1"/>
              </a:buClr>
              <a:buSzPct val="100000"/>
              <a:buNone/>
            </a:pPr>
            <a:r>
              <a:rPr b="1" lang="en-US" sz="1300"/>
              <a:t>Syntax:</a:t>
            </a:r>
            <a:endParaRPr b="1" sz="1300"/>
          </a:p>
          <a:p>
            <a:pPr indent="0" lvl="2" marL="685800" rtl="0" algn="l">
              <a:lnSpc>
                <a:spcPct val="150000"/>
              </a:lnSpc>
              <a:spcBef>
                <a:spcPts val="375"/>
              </a:spcBef>
              <a:spcAft>
                <a:spcPts val="0"/>
              </a:spcAft>
              <a:buClr>
                <a:schemeClr val="dk1"/>
              </a:buClr>
              <a:buSzPct val="100000"/>
              <a:buNone/>
            </a:pPr>
            <a:r>
              <a:rPr lang="en-US" sz="1300"/>
              <a:t>CREATE INDEX index_name</a:t>
            </a:r>
            <a:endParaRPr sz="1300"/>
          </a:p>
          <a:p>
            <a:pPr indent="0" lvl="1" marL="342900" rtl="0" algn="l">
              <a:lnSpc>
                <a:spcPct val="150000"/>
              </a:lnSpc>
              <a:spcBef>
                <a:spcPts val="375"/>
              </a:spcBef>
              <a:spcAft>
                <a:spcPts val="0"/>
              </a:spcAft>
              <a:buClr>
                <a:schemeClr val="dk1"/>
              </a:buClr>
              <a:buSzPct val="100000"/>
              <a:buNone/>
            </a:pPr>
            <a:r>
              <a:rPr lang="en-US" sz="1300"/>
              <a:t>            ON table_name (column_name);</a:t>
            </a:r>
            <a:endParaRPr/>
          </a:p>
          <a:p>
            <a:pPr indent="0" lvl="1" marL="342900" rtl="0" algn="l">
              <a:lnSpc>
                <a:spcPct val="150000"/>
              </a:lnSpc>
              <a:spcBef>
                <a:spcPts val="375"/>
              </a:spcBef>
              <a:spcAft>
                <a:spcPts val="0"/>
              </a:spcAft>
              <a:buClr>
                <a:schemeClr val="dk1"/>
              </a:buClr>
              <a:buSzPct val="100000"/>
              <a:buNone/>
            </a:pPr>
            <a:r>
              <a:rPr lang="en-US" sz="1300"/>
              <a:t>2. Multicolumn Indexes</a:t>
            </a:r>
            <a:endParaRPr/>
          </a:p>
          <a:p>
            <a:pPr indent="0" lvl="1" marL="342900" rtl="0" algn="l">
              <a:lnSpc>
                <a:spcPct val="150000"/>
              </a:lnSpc>
              <a:spcBef>
                <a:spcPts val="375"/>
              </a:spcBef>
              <a:spcAft>
                <a:spcPts val="0"/>
              </a:spcAft>
              <a:buClr>
                <a:schemeClr val="dk1"/>
              </a:buClr>
              <a:buSzPct val="100000"/>
              <a:buNone/>
            </a:pPr>
            <a:r>
              <a:rPr b="1" lang="en-US" sz="1300"/>
              <a:t>Syntax:</a:t>
            </a:r>
            <a:endParaRPr sz="1300"/>
          </a:p>
          <a:p>
            <a:pPr indent="0" lvl="1" marL="342900" rtl="0" algn="l">
              <a:lnSpc>
                <a:spcPct val="150000"/>
              </a:lnSpc>
              <a:spcBef>
                <a:spcPts val="375"/>
              </a:spcBef>
              <a:spcAft>
                <a:spcPts val="0"/>
              </a:spcAft>
              <a:buClr>
                <a:schemeClr val="dk1"/>
              </a:buClr>
              <a:buSzPct val="100000"/>
              <a:buNone/>
            </a:pPr>
            <a:r>
              <a:rPr lang="en-US" sz="1300"/>
              <a:t>CREATE INDEX index_name ON table_name (column1_name, column2_name);</a:t>
            </a:r>
            <a:endParaRPr/>
          </a:p>
          <a:p>
            <a:pPr indent="-100965" lvl="0" marL="171450" rtl="0" algn="l">
              <a:lnSpc>
                <a:spcPct val="150000"/>
              </a:lnSpc>
              <a:spcBef>
                <a:spcPts val="750"/>
              </a:spcBef>
              <a:spcAft>
                <a:spcPts val="0"/>
              </a:spcAft>
              <a:buClr>
                <a:schemeClr val="dk1"/>
              </a:buClr>
              <a:buSzPct val="100000"/>
              <a:buNone/>
            </a:pPr>
            <a:r>
              <a:t/>
            </a:r>
            <a:endParaRPr/>
          </a:p>
        </p:txBody>
      </p:sp>
      <p:sp>
        <p:nvSpPr>
          <p:cNvPr id="547" name="Google Shape;547;p48"/>
          <p:cNvSpPr txBox="1"/>
          <p:nvPr/>
        </p:nvSpPr>
        <p:spPr>
          <a:xfrm>
            <a:off x="2504775" y="107150"/>
            <a:ext cx="3000000" cy="477000"/>
          </a:xfrm>
          <a:prstGeom prst="rect">
            <a:avLst/>
          </a:prstGeom>
          <a:noFill/>
          <a:ln>
            <a:noFill/>
          </a:ln>
        </p:spPr>
        <p:txBody>
          <a:bodyPr anchorCtr="0" anchor="t" bIns="91425" lIns="91425" spcFirstLastPara="1" rIns="91425" wrap="square" tIns="91425">
            <a:spAutoFit/>
          </a:bodyPr>
          <a:lstStyle/>
          <a:p>
            <a:pPr indent="0" lvl="0" marL="0" rtl="0" algn="ctr">
              <a:lnSpc>
                <a:spcPct val="107000"/>
              </a:lnSpc>
              <a:spcBef>
                <a:spcPts val="600"/>
              </a:spcBef>
              <a:spcAft>
                <a:spcPts val="0"/>
              </a:spcAft>
              <a:buNone/>
            </a:pPr>
            <a:r>
              <a:rPr b="1" lang="en-US" sz="1900">
                <a:solidFill>
                  <a:srgbClr val="980000"/>
                </a:solidFill>
                <a:latin typeface="Tahoma"/>
                <a:ea typeface="Tahoma"/>
                <a:cs typeface="Tahoma"/>
                <a:sym typeface="Tahoma"/>
              </a:rPr>
              <a:t>Chapter 6: Index</a:t>
            </a:r>
            <a:endParaRPr sz="1700">
              <a:solidFill>
                <a:srgbClr val="980000"/>
              </a:solidFill>
            </a:endParaRPr>
          </a:p>
        </p:txBody>
      </p:sp>
      <p:pic>
        <p:nvPicPr>
          <p:cNvPr id="548" name="Google Shape;548;p48"/>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49"/>
          <p:cNvSpPr txBox="1"/>
          <p:nvPr>
            <p:ph idx="1" type="body"/>
          </p:nvPr>
        </p:nvSpPr>
        <p:spPr>
          <a:xfrm>
            <a:off x="533400" y="304800"/>
            <a:ext cx="8077200" cy="6019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200"/>
              <a:buNone/>
            </a:pPr>
            <a:r>
              <a:rPr lang="en-US"/>
              <a:t>3. Unique Indexes</a:t>
            </a:r>
            <a:endParaRPr/>
          </a:p>
          <a:p>
            <a:pPr indent="0" lvl="0" marL="0" rtl="0" algn="l">
              <a:lnSpc>
                <a:spcPct val="90000"/>
              </a:lnSpc>
              <a:spcBef>
                <a:spcPts val="750"/>
              </a:spcBef>
              <a:spcAft>
                <a:spcPts val="0"/>
              </a:spcAft>
              <a:buClr>
                <a:schemeClr val="dk1"/>
              </a:buClr>
              <a:buSzPts val="1200"/>
              <a:buNone/>
            </a:pPr>
            <a:r>
              <a:rPr b="1" lang="en-US"/>
              <a:t>Syntax:</a:t>
            </a:r>
            <a:endParaRPr/>
          </a:p>
          <a:p>
            <a:pPr indent="0" lvl="1" marL="342900" rtl="0" algn="l">
              <a:lnSpc>
                <a:spcPct val="90000"/>
              </a:lnSpc>
              <a:spcBef>
                <a:spcPts val="375"/>
              </a:spcBef>
              <a:spcAft>
                <a:spcPts val="0"/>
              </a:spcAft>
              <a:buClr>
                <a:schemeClr val="dk1"/>
              </a:buClr>
              <a:buSzPts val="1200"/>
              <a:buNone/>
            </a:pPr>
            <a:r>
              <a:rPr lang="en-US"/>
              <a:t>CREATE UNIQUE INDEX index_name</a:t>
            </a:r>
            <a:endParaRPr/>
          </a:p>
          <a:p>
            <a:pPr indent="0" lvl="1" marL="342900" rtl="0" algn="l">
              <a:lnSpc>
                <a:spcPct val="90000"/>
              </a:lnSpc>
              <a:spcBef>
                <a:spcPts val="375"/>
              </a:spcBef>
              <a:spcAft>
                <a:spcPts val="0"/>
              </a:spcAft>
              <a:buClr>
                <a:schemeClr val="dk1"/>
              </a:buClr>
              <a:buSzPts val="1200"/>
              <a:buNone/>
            </a:pPr>
            <a:r>
              <a:rPr lang="en-US"/>
              <a:t>on table_name (column_name);</a:t>
            </a:r>
            <a:endParaRPr/>
          </a:p>
          <a:p>
            <a:pPr indent="0" lvl="0" marL="0" rtl="0" algn="l">
              <a:lnSpc>
                <a:spcPct val="90000"/>
              </a:lnSpc>
              <a:spcBef>
                <a:spcPts val="750"/>
              </a:spcBef>
              <a:spcAft>
                <a:spcPts val="0"/>
              </a:spcAft>
              <a:buClr>
                <a:schemeClr val="dk1"/>
              </a:buClr>
              <a:buSzPts val="1200"/>
              <a:buNone/>
            </a:pPr>
            <a:r>
              <a:rPr lang="en-US"/>
              <a:t>4. Partial Indexes </a:t>
            </a:r>
            <a:endParaRPr/>
          </a:p>
          <a:p>
            <a:pPr indent="0" lvl="0" marL="0" rtl="0" algn="l">
              <a:lnSpc>
                <a:spcPct val="90000"/>
              </a:lnSpc>
              <a:spcBef>
                <a:spcPts val="750"/>
              </a:spcBef>
              <a:spcAft>
                <a:spcPts val="0"/>
              </a:spcAft>
              <a:buClr>
                <a:schemeClr val="dk1"/>
              </a:buClr>
              <a:buSzPts val="1200"/>
              <a:buNone/>
            </a:pPr>
            <a:r>
              <a:rPr b="1" lang="en-US"/>
              <a:t>Syntax:</a:t>
            </a:r>
            <a:endParaRPr b="1"/>
          </a:p>
          <a:p>
            <a:pPr indent="0" lvl="1" marL="342900" rtl="0" algn="l">
              <a:lnSpc>
                <a:spcPct val="90000"/>
              </a:lnSpc>
              <a:spcBef>
                <a:spcPts val="375"/>
              </a:spcBef>
              <a:spcAft>
                <a:spcPts val="0"/>
              </a:spcAft>
              <a:buClr>
                <a:schemeClr val="dk1"/>
              </a:buClr>
              <a:buSzPts val="1200"/>
              <a:buNone/>
            </a:pPr>
            <a:r>
              <a:rPr lang="en-US"/>
              <a:t>CREATE INDEX index_name on table_name (conditional_expression);</a:t>
            </a:r>
            <a:endParaRPr/>
          </a:p>
          <a:p>
            <a:pPr indent="0" lvl="0" marL="0" rtl="0" algn="l">
              <a:lnSpc>
                <a:spcPct val="90000"/>
              </a:lnSpc>
              <a:spcBef>
                <a:spcPts val="750"/>
              </a:spcBef>
              <a:spcAft>
                <a:spcPts val="0"/>
              </a:spcAft>
              <a:buClr>
                <a:schemeClr val="dk1"/>
              </a:buClr>
              <a:buSzPts val="1200"/>
              <a:buNone/>
            </a:pPr>
            <a:r>
              <a:t/>
            </a:r>
            <a:endParaRPr/>
          </a:p>
          <a:p>
            <a:pPr indent="0" lvl="0" marL="0" rtl="0" algn="l">
              <a:lnSpc>
                <a:spcPct val="90000"/>
              </a:lnSpc>
              <a:spcBef>
                <a:spcPts val="750"/>
              </a:spcBef>
              <a:spcAft>
                <a:spcPts val="0"/>
              </a:spcAft>
              <a:buClr>
                <a:schemeClr val="dk1"/>
              </a:buClr>
              <a:buSzPts val="1200"/>
              <a:buNone/>
            </a:pPr>
            <a:r>
              <a:rPr lang="en-US"/>
              <a:t>E.G1.   select * from customer;  </a:t>
            </a:r>
            <a:endParaRPr/>
          </a:p>
          <a:p>
            <a:pPr indent="0" lvl="0" marL="0" rtl="0" algn="l">
              <a:lnSpc>
                <a:spcPct val="90000"/>
              </a:lnSpc>
              <a:spcBef>
                <a:spcPts val="750"/>
              </a:spcBef>
              <a:spcAft>
                <a:spcPts val="0"/>
              </a:spcAft>
              <a:buClr>
                <a:schemeClr val="dk1"/>
              </a:buClr>
              <a:buSzPts val="1200"/>
              <a:buNone/>
            </a:pPr>
            <a:r>
              <a:rPr lang="en-US"/>
              <a:t> [select table]</a:t>
            </a:r>
            <a:endParaRPr/>
          </a:p>
          <a:p>
            <a:pPr indent="0" lvl="0" marL="0" rtl="0" algn="l">
              <a:lnSpc>
                <a:spcPct val="90000"/>
              </a:lnSpc>
              <a:spcBef>
                <a:spcPts val="750"/>
              </a:spcBef>
              <a:spcAft>
                <a:spcPts val="0"/>
              </a:spcAft>
              <a:buClr>
                <a:schemeClr val="dk1"/>
              </a:buClr>
              <a:buSzPts val="1200"/>
              <a:buNone/>
            </a:pPr>
            <a:r>
              <a:rPr lang="en-US"/>
              <a:t>2. CREATE INDEX customer_id_index ON customer (customer_id); </a:t>
            </a:r>
            <a:endParaRPr/>
          </a:p>
          <a:p>
            <a:pPr indent="0" lvl="0" marL="0" rtl="0" algn="l">
              <a:lnSpc>
                <a:spcPct val="90000"/>
              </a:lnSpc>
              <a:spcBef>
                <a:spcPts val="750"/>
              </a:spcBef>
              <a:spcAft>
                <a:spcPts val="0"/>
              </a:spcAft>
              <a:buClr>
                <a:schemeClr val="dk1"/>
              </a:buClr>
              <a:buSzPts val="1200"/>
              <a:buNone/>
            </a:pPr>
            <a:r>
              <a:rPr lang="en-US"/>
              <a:t> [This will create Index on customer_id column]</a:t>
            </a:r>
            <a:endParaRPr/>
          </a:p>
          <a:p>
            <a:pPr indent="0" lvl="0" marL="0" rtl="0" algn="l">
              <a:lnSpc>
                <a:spcPct val="90000"/>
              </a:lnSpc>
              <a:spcBef>
                <a:spcPts val="750"/>
              </a:spcBef>
              <a:spcAft>
                <a:spcPts val="0"/>
              </a:spcAft>
              <a:buClr>
                <a:schemeClr val="dk1"/>
              </a:buClr>
              <a:buSzPts val="1200"/>
              <a:buNone/>
            </a:pPr>
            <a:r>
              <a:rPr lang="en-US"/>
              <a:t> </a:t>
            </a:r>
            <a:endParaRPr/>
          </a:p>
          <a:p>
            <a:pPr indent="0" lvl="0" marL="0" rtl="0" algn="l">
              <a:lnSpc>
                <a:spcPct val="90000"/>
              </a:lnSpc>
              <a:spcBef>
                <a:spcPts val="750"/>
              </a:spcBef>
              <a:spcAft>
                <a:spcPts val="0"/>
              </a:spcAft>
              <a:buClr>
                <a:schemeClr val="dk1"/>
              </a:buClr>
              <a:buSzPts val="1200"/>
              <a:buNone/>
            </a:pPr>
            <a:r>
              <a:rPr lang="en-US"/>
              <a:t>We can drop Index by using Drop command </a:t>
            </a:r>
            <a:endParaRPr/>
          </a:p>
          <a:p>
            <a:pPr indent="0" lvl="0" marL="0" rtl="0" algn="l">
              <a:lnSpc>
                <a:spcPct val="90000"/>
              </a:lnSpc>
              <a:spcBef>
                <a:spcPts val="750"/>
              </a:spcBef>
              <a:spcAft>
                <a:spcPts val="0"/>
              </a:spcAft>
              <a:buClr>
                <a:schemeClr val="dk1"/>
              </a:buClr>
              <a:buSzPts val="1200"/>
              <a:buNone/>
            </a:pPr>
            <a:r>
              <a:rPr b="1" lang="en-US"/>
              <a:t>Syntax:</a:t>
            </a:r>
            <a:endParaRPr/>
          </a:p>
          <a:p>
            <a:pPr indent="0" lvl="1" marL="342900" rtl="0" algn="l">
              <a:lnSpc>
                <a:spcPct val="90000"/>
              </a:lnSpc>
              <a:spcBef>
                <a:spcPts val="375"/>
              </a:spcBef>
              <a:spcAft>
                <a:spcPts val="0"/>
              </a:spcAft>
              <a:buClr>
                <a:schemeClr val="dk1"/>
              </a:buClr>
              <a:buSzPts val="1200"/>
              <a:buNone/>
            </a:pPr>
            <a:r>
              <a:rPr lang="en-US"/>
              <a:t>DROP INDEX index_name;</a:t>
            </a:r>
            <a:endParaRPr/>
          </a:p>
          <a:p>
            <a:pPr indent="0" lvl="0" marL="0" rtl="0" algn="l">
              <a:lnSpc>
                <a:spcPct val="90000"/>
              </a:lnSpc>
              <a:spcBef>
                <a:spcPts val="750"/>
              </a:spcBef>
              <a:spcAft>
                <a:spcPts val="0"/>
              </a:spcAft>
              <a:buClr>
                <a:schemeClr val="dk1"/>
              </a:buClr>
              <a:buSzPts val="1200"/>
              <a:buNone/>
            </a:pPr>
            <a:r>
              <a:t/>
            </a:r>
            <a:endParaRPr/>
          </a:p>
          <a:p>
            <a:pPr indent="0" lvl="0" marL="0" rtl="0" algn="l">
              <a:lnSpc>
                <a:spcPct val="90000"/>
              </a:lnSpc>
              <a:spcBef>
                <a:spcPts val="750"/>
              </a:spcBef>
              <a:spcAft>
                <a:spcPts val="0"/>
              </a:spcAft>
              <a:buClr>
                <a:schemeClr val="dk1"/>
              </a:buClr>
              <a:buSzPts val="1200"/>
              <a:buNone/>
            </a:pPr>
            <a:r>
              <a:rPr lang="en-US"/>
              <a:t>Index with where condition-🡪</a:t>
            </a:r>
            <a:endParaRPr/>
          </a:p>
          <a:p>
            <a:pPr indent="0" lvl="0" marL="0" rtl="0" algn="l">
              <a:lnSpc>
                <a:spcPct val="90000"/>
              </a:lnSpc>
              <a:spcBef>
                <a:spcPts val="750"/>
              </a:spcBef>
              <a:spcAft>
                <a:spcPts val="0"/>
              </a:spcAft>
              <a:buClr>
                <a:schemeClr val="dk1"/>
              </a:buClr>
              <a:buSzPts val="1200"/>
              <a:buNone/>
            </a:pPr>
            <a:r>
              <a:rPr lang="en-US"/>
              <a:t>Create Index emp_id_index ON employee(emp_id)</a:t>
            </a:r>
            <a:endParaRPr/>
          </a:p>
          <a:p>
            <a:pPr indent="0" lvl="0" marL="0" rtl="0" algn="l">
              <a:lnSpc>
                <a:spcPct val="90000"/>
              </a:lnSpc>
              <a:spcBef>
                <a:spcPts val="750"/>
              </a:spcBef>
              <a:spcAft>
                <a:spcPts val="0"/>
              </a:spcAft>
              <a:buClr>
                <a:schemeClr val="dk1"/>
              </a:buClr>
              <a:buSzPts val="1200"/>
              <a:buNone/>
            </a:pPr>
            <a:r>
              <a:rPr lang="en-US"/>
              <a:t>where emp_id=102;</a:t>
            </a:r>
            <a:endParaRPr/>
          </a:p>
          <a:p>
            <a:pPr indent="0" lvl="0" marL="0" rtl="0" algn="l">
              <a:lnSpc>
                <a:spcPct val="90000"/>
              </a:lnSpc>
              <a:spcBef>
                <a:spcPts val="750"/>
              </a:spcBef>
              <a:spcAft>
                <a:spcPts val="0"/>
              </a:spcAft>
              <a:buClr>
                <a:schemeClr val="dk1"/>
              </a:buClr>
              <a:buSzPts val="1200"/>
              <a:buNone/>
            </a:pPr>
            <a:r>
              <a:rPr lang="en-US"/>
              <a:t> </a:t>
            </a:r>
            <a:endParaRPr/>
          </a:p>
        </p:txBody>
      </p:sp>
      <p:pic>
        <p:nvPicPr>
          <p:cNvPr id="554" name="Google Shape;554;p49"/>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g1628f7c9172_2_3"/>
          <p:cNvSpPr txBox="1"/>
          <p:nvPr>
            <p:ph type="title"/>
          </p:nvPr>
        </p:nvSpPr>
        <p:spPr>
          <a:xfrm>
            <a:off x="628650" y="435901"/>
            <a:ext cx="7886700" cy="5445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57894"/>
              <a:buFont typeface="Arial"/>
              <a:buNone/>
            </a:pPr>
            <a:r>
              <a:rPr b="1" lang="en-US" sz="1900">
                <a:solidFill>
                  <a:srgbClr val="980000"/>
                </a:solidFill>
              </a:rPr>
              <a:t>Practice Questions</a:t>
            </a:r>
            <a:endParaRPr b="1" sz="1900">
              <a:solidFill>
                <a:srgbClr val="980000"/>
              </a:solidFill>
            </a:endParaRPr>
          </a:p>
          <a:p>
            <a:pPr indent="0" lvl="0" marL="0" rtl="0" algn="l">
              <a:spcBef>
                <a:spcPts val="0"/>
              </a:spcBef>
              <a:spcAft>
                <a:spcPts val="0"/>
              </a:spcAft>
              <a:buNone/>
            </a:pPr>
            <a:r>
              <a:t/>
            </a:r>
            <a:endParaRPr/>
          </a:p>
        </p:txBody>
      </p:sp>
      <p:sp>
        <p:nvSpPr>
          <p:cNvPr id="561" name="Google Shape;561;g1628f7c9172_2_3"/>
          <p:cNvSpPr txBox="1"/>
          <p:nvPr>
            <p:ph idx="1" type="body"/>
          </p:nvPr>
        </p:nvSpPr>
        <p:spPr>
          <a:xfrm>
            <a:off x="628650" y="1331679"/>
            <a:ext cx="7886700" cy="53352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rPr lang="en-US" sz="1700"/>
              <a:t>1. Create index on </a:t>
            </a:r>
            <a:r>
              <a:rPr b="1" lang="en-US" sz="1700"/>
              <a:t>‘film’</a:t>
            </a:r>
            <a:r>
              <a:rPr lang="en-US" sz="1700"/>
              <a:t> table.</a:t>
            </a:r>
            <a:endParaRPr sz="1700"/>
          </a:p>
          <a:p>
            <a:pPr indent="0" lvl="0" marL="0" rtl="0" algn="l">
              <a:spcBef>
                <a:spcPts val="750"/>
              </a:spcBef>
              <a:spcAft>
                <a:spcPts val="0"/>
              </a:spcAft>
              <a:buNone/>
            </a:pPr>
            <a:r>
              <a:rPr lang="en-US" sz="1700"/>
              <a:t>2. Create index on the on the </a:t>
            </a:r>
            <a:r>
              <a:rPr b="1" lang="en-US" sz="1700"/>
              <a:t>‘customer’</a:t>
            </a:r>
            <a:r>
              <a:rPr lang="en-US" sz="1700"/>
              <a:t> table using the first_name and the last_name.</a:t>
            </a:r>
            <a:endParaRPr sz="1700"/>
          </a:p>
          <a:p>
            <a:pPr indent="0" lvl="0" marL="0" rtl="0" algn="l">
              <a:spcBef>
                <a:spcPts val="750"/>
              </a:spcBef>
              <a:spcAft>
                <a:spcPts val="0"/>
              </a:spcAft>
              <a:buNone/>
            </a:pPr>
            <a:r>
              <a:rPr lang="en-US" sz="1700"/>
              <a:t>3. Write a Query to drop the indexes.</a:t>
            </a:r>
            <a:endParaRPr sz="1700"/>
          </a:p>
          <a:p>
            <a:pPr indent="0" lvl="0" marL="0" rtl="0" algn="l">
              <a:spcBef>
                <a:spcPts val="750"/>
              </a:spcBef>
              <a:spcAft>
                <a:spcPts val="0"/>
              </a:spcAft>
              <a:buNone/>
            </a:pPr>
            <a:r>
              <a:t/>
            </a:r>
            <a:endParaRPr/>
          </a:p>
        </p:txBody>
      </p:sp>
      <p:sp>
        <p:nvSpPr>
          <p:cNvPr id="562" name="Google Shape;562;g1628f7c9172_2_3"/>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5b3acefcd6_5_0"/>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143" name="Google Shape;143;g15b3acefcd6_5_0"/>
          <p:cNvSpPr txBox="1"/>
          <p:nvPr/>
        </p:nvSpPr>
        <p:spPr>
          <a:xfrm>
            <a:off x="571500" y="272150"/>
            <a:ext cx="8313900" cy="3835800"/>
          </a:xfrm>
          <a:prstGeom prst="rect">
            <a:avLst/>
          </a:prstGeom>
          <a:noFill/>
          <a:ln>
            <a:noFill/>
          </a:ln>
        </p:spPr>
        <p:txBody>
          <a:bodyPr anchorCtr="0" anchor="t" bIns="91425" lIns="91425" spcFirstLastPara="1" rIns="91425" wrap="square" tIns="91425">
            <a:spAutoFit/>
          </a:bodyPr>
          <a:lstStyle/>
          <a:p>
            <a:pPr indent="0" lvl="0" marL="0" rtl="0" algn="l">
              <a:lnSpc>
                <a:spcPct val="107000"/>
              </a:lnSpc>
              <a:spcBef>
                <a:spcPts val="600"/>
              </a:spcBef>
              <a:spcAft>
                <a:spcPts val="0"/>
              </a:spcAft>
              <a:buNone/>
            </a:pPr>
            <a:r>
              <a:rPr b="1" lang="en-US" sz="1600">
                <a:solidFill>
                  <a:srgbClr val="CA3776"/>
                </a:solidFill>
                <a:latin typeface="Tahoma"/>
                <a:ea typeface="Tahoma"/>
                <a:cs typeface="Tahoma"/>
                <a:sym typeface="Tahoma"/>
              </a:rPr>
              <a:t>Chapter 5: Views</a:t>
            </a:r>
            <a:endParaRPr b="1" sz="1600">
              <a:solidFill>
                <a:srgbClr val="CA3776"/>
              </a:solidFill>
              <a:latin typeface="Tahoma"/>
              <a:ea typeface="Tahoma"/>
              <a:cs typeface="Tahoma"/>
              <a:sym typeface="Tahoma"/>
            </a:endParaRPr>
          </a:p>
          <a:p>
            <a:pPr indent="0" lvl="0" marL="0" rtl="0" algn="l">
              <a:lnSpc>
                <a:spcPct val="107000"/>
              </a:lnSpc>
              <a:spcBef>
                <a:spcPts val="600"/>
              </a:spcBef>
              <a:spcAft>
                <a:spcPts val="0"/>
              </a:spcAft>
              <a:buNone/>
            </a:pPr>
            <a:r>
              <a:t/>
            </a:r>
            <a:endParaRPr b="1" sz="1600">
              <a:solidFill>
                <a:srgbClr val="CA3776"/>
              </a:solidFill>
              <a:latin typeface="Tahoma"/>
              <a:ea typeface="Tahoma"/>
              <a:cs typeface="Tahoma"/>
              <a:sym typeface="Tahoma"/>
            </a:endParaRPr>
          </a:p>
          <a:p>
            <a:pPr indent="0" lvl="0" marL="0" rtl="0" algn="l">
              <a:lnSpc>
                <a:spcPct val="107000"/>
              </a:lnSpc>
              <a:spcBef>
                <a:spcPts val="600"/>
              </a:spcBef>
              <a:spcAft>
                <a:spcPts val="0"/>
              </a:spcAft>
              <a:buNone/>
            </a:pPr>
            <a:r>
              <a:rPr b="1" lang="en-US" sz="1600">
                <a:solidFill>
                  <a:srgbClr val="CA3776"/>
                </a:solidFill>
                <a:latin typeface="Tahoma"/>
                <a:ea typeface="Tahoma"/>
                <a:cs typeface="Tahoma"/>
                <a:sym typeface="Tahoma"/>
              </a:rPr>
              <a:t>Chapter 6: Index</a:t>
            </a:r>
            <a:endParaRPr b="1" sz="1600">
              <a:solidFill>
                <a:srgbClr val="CA3776"/>
              </a:solidFill>
              <a:latin typeface="Tahoma"/>
              <a:ea typeface="Tahoma"/>
              <a:cs typeface="Tahoma"/>
              <a:sym typeface="Tahoma"/>
            </a:endParaRPr>
          </a:p>
          <a:p>
            <a:pPr indent="0" lvl="0" marL="0" rtl="0" algn="l">
              <a:lnSpc>
                <a:spcPct val="107000"/>
              </a:lnSpc>
              <a:spcBef>
                <a:spcPts val="600"/>
              </a:spcBef>
              <a:spcAft>
                <a:spcPts val="0"/>
              </a:spcAft>
              <a:buNone/>
            </a:pPr>
            <a:r>
              <a:t/>
            </a:r>
            <a:endParaRPr b="1" sz="1600">
              <a:solidFill>
                <a:srgbClr val="CA3776"/>
              </a:solidFill>
              <a:latin typeface="Tahoma"/>
              <a:ea typeface="Tahoma"/>
              <a:cs typeface="Tahoma"/>
              <a:sym typeface="Tahoma"/>
            </a:endParaRPr>
          </a:p>
          <a:p>
            <a:pPr indent="0" lvl="0" marL="0" rtl="0" algn="l">
              <a:lnSpc>
                <a:spcPct val="107000"/>
              </a:lnSpc>
              <a:spcBef>
                <a:spcPts val="600"/>
              </a:spcBef>
              <a:spcAft>
                <a:spcPts val="0"/>
              </a:spcAft>
              <a:buNone/>
            </a:pPr>
            <a:r>
              <a:rPr b="1" lang="en-US" sz="1600">
                <a:solidFill>
                  <a:srgbClr val="CA3776"/>
                </a:solidFill>
                <a:latin typeface="Tahoma"/>
                <a:ea typeface="Tahoma"/>
                <a:cs typeface="Tahoma"/>
                <a:sym typeface="Tahoma"/>
              </a:rPr>
              <a:t>Chapter 7: Triggers</a:t>
            </a:r>
            <a:endParaRPr b="1" sz="1600">
              <a:solidFill>
                <a:srgbClr val="CA3776"/>
              </a:solidFill>
              <a:latin typeface="Tahoma"/>
              <a:ea typeface="Tahoma"/>
              <a:cs typeface="Tahoma"/>
              <a:sym typeface="Tahoma"/>
            </a:endParaRPr>
          </a:p>
          <a:p>
            <a:pPr indent="0" lvl="0" marL="0" rtl="0" algn="l">
              <a:lnSpc>
                <a:spcPct val="107000"/>
              </a:lnSpc>
              <a:spcBef>
                <a:spcPts val="600"/>
              </a:spcBef>
              <a:spcAft>
                <a:spcPts val="0"/>
              </a:spcAft>
              <a:buNone/>
            </a:pPr>
            <a:r>
              <a:t/>
            </a:r>
            <a:endParaRPr b="1" sz="1600">
              <a:solidFill>
                <a:srgbClr val="CA3776"/>
              </a:solidFill>
              <a:latin typeface="Tahoma"/>
              <a:ea typeface="Tahoma"/>
              <a:cs typeface="Tahoma"/>
              <a:sym typeface="Tahoma"/>
            </a:endParaRPr>
          </a:p>
          <a:p>
            <a:pPr indent="0" lvl="0" marL="0" rtl="0" algn="l">
              <a:lnSpc>
                <a:spcPct val="107000"/>
              </a:lnSpc>
              <a:spcBef>
                <a:spcPts val="600"/>
              </a:spcBef>
              <a:spcAft>
                <a:spcPts val="0"/>
              </a:spcAft>
              <a:buNone/>
            </a:pPr>
            <a:r>
              <a:rPr b="1" lang="en-US" sz="1600">
                <a:solidFill>
                  <a:srgbClr val="CA3776"/>
                </a:solidFill>
                <a:latin typeface="Tahoma"/>
                <a:ea typeface="Tahoma"/>
                <a:cs typeface="Tahoma"/>
                <a:sym typeface="Tahoma"/>
              </a:rPr>
              <a:t>Chapter 8: Procedure</a:t>
            </a:r>
            <a:endParaRPr sz="1800">
              <a:solidFill>
                <a:schemeClr val="dk1"/>
              </a:solidFill>
            </a:endParaRPr>
          </a:p>
          <a:p>
            <a:pPr indent="0" lvl="0" marL="0" rtl="0" algn="l">
              <a:lnSpc>
                <a:spcPct val="107000"/>
              </a:lnSpc>
              <a:spcBef>
                <a:spcPts val="600"/>
              </a:spcBef>
              <a:spcAft>
                <a:spcPts val="0"/>
              </a:spcAft>
              <a:buNone/>
            </a:pPr>
            <a:r>
              <a:t/>
            </a:r>
            <a:endParaRPr b="1" sz="1600">
              <a:solidFill>
                <a:srgbClr val="CA3776"/>
              </a:solidFill>
              <a:latin typeface="Tahoma"/>
              <a:ea typeface="Tahoma"/>
              <a:cs typeface="Tahoma"/>
              <a:sym typeface="Tahoma"/>
            </a:endParaRPr>
          </a:p>
          <a:p>
            <a:pPr indent="0" lvl="0" marL="0" rtl="0" algn="l">
              <a:lnSpc>
                <a:spcPct val="107000"/>
              </a:lnSpc>
              <a:spcBef>
                <a:spcPts val="600"/>
              </a:spcBef>
              <a:spcAft>
                <a:spcPts val="0"/>
              </a:spcAft>
              <a:buNone/>
            </a:pPr>
            <a:r>
              <a:t/>
            </a:r>
            <a:endParaRPr b="1" sz="1600">
              <a:solidFill>
                <a:srgbClr val="CA3776"/>
              </a:solidFill>
              <a:latin typeface="Tahoma"/>
              <a:ea typeface="Tahoma"/>
              <a:cs typeface="Tahoma"/>
              <a:sym typeface="Tahoma"/>
            </a:endParaRPr>
          </a:p>
          <a:p>
            <a:pPr indent="0" lvl="0" marL="0" rtl="0" algn="l">
              <a:lnSpc>
                <a:spcPct val="107000"/>
              </a:lnSpc>
              <a:spcBef>
                <a:spcPts val="600"/>
              </a:spcBef>
              <a:spcAft>
                <a:spcPts val="0"/>
              </a:spcAft>
              <a:buNone/>
            </a:pPr>
            <a:r>
              <a:t/>
            </a:r>
            <a:endParaRPr b="1" sz="1600">
              <a:solidFill>
                <a:srgbClr val="CA3776"/>
              </a:solidFill>
              <a:latin typeface="Tahoma"/>
              <a:ea typeface="Tahoma"/>
              <a:cs typeface="Tahoma"/>
              <a:sym typeface="Tahoma"/>
            </a:endParaRPr>
          </a:p>
          <a:p>
            <a:pPr indent="0" lvl="0" marL="0" rtl="0" algn="l">
              <a:lnSpc>
                <a:spcPct val="107000"/>
              </a:lnSpc>
              <a:spcBef>
                <a:spcPts val="600"/>
              </a:spcBef>
              <a:spcAft>
                <a:spcPts val="0"/>
              </a:spcAft>
              <a:buNone/>
            </a:pPr>
            <a:r>
              <a:t/>
            </a:r>
            <a:endParaRPr b="1" sz="1600">
              <a:solidFill>
                <a:srgbClr val="CA3776"/>
              </a:solidFill>
              <a:latin typeface="Tahoma"/>
              <a:ea typeface="Tahoma"/>
              <a:cs typeface="Tahoma"/>
              <a:sym typeface="Tahoma"/>
            </a:endParaRPr>
          </a:p>
        </p:txBody>
      </p:sp>
      <p:pic>
        <p:nvPicPr>
          <p:cNvPr id="144" name="Google Shape;144;g15b3acefcd6_5_0"/>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50"/>
          <p:cNvSpPr txBox="1"/>
          <p:nvPr>
            <p:ph type="title"/>
          </p:nvPr>
        </p:nvSpPr>
        <p:spPr>
          <a:xfrm>
            <a:off x="696675" y="286225"/>
            <a:ext cx="7886700" cy="761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7000"/>
              </a:lnSpc>
              <a:spcBef>
                <a:spcPts val="600"/>
              </a:spcBef>
              <a:spcAft>
                <a:spcPts val="0"/>
              </a:spcAft>
              <a:buClr>
                <a:schemeClr val="dk1"/>
              </a:buClr>
              <a:buSzPct val="51832"/>
              <a:buFont typeface="Arial"/>
              <a:buNone/>
            </a:pPr>
            <a:r>
              <a:rPr b="1" lang="en-US" sz="2122">
                <a:solidFill>
                  <a:srgbClr val="980000"/>
                </a:solidFill>
              </a:rPr>
              <a:t>Chapter 7: Trigger</a:t>
            </a:r>
            <a:endParaRPr sz="1922">
              <a:solidFill>
                <a:srgbClr val="980000"/>
              </a:solidFill>
              <a:latin typeface="Arial"/>
              <a:ea typeface="Arial"/>
              <a:cs typeface="Arial"/>
              <a:sym typeface="Arial"/>
            </a:endParaRPr>
          </a:p>
          <a:p>
            <a:pPr indent="0" lvl="0" marL="0" rtl="0" algn="ctr">
              <a:lnSpc>
                <a:spcPct val="90000"/>
              </a:lnSpc>
              <a:spcBef>
                <a:spcPts val="0"/>
              </a:spcBef>
              <a:spcAft>
                <a:spcPts val="0"/>
              </a:spcAft>
              <a:buClr>
                <a:srgbClr val="CA3776"/>
              </a:buClr>
              <a:buSzPct val="100000"/>
              <a:buFont typeface="Tahoma"/>
              <a:buNone/>
            </a:pPr>
            <a:r>
              <a:t/>
            </a:r>
            <a:endParaRPr b="1">
              <a:solidFill>
                <a:srgbClr val="CA3776"/>
              </a:solidFill>
            </a:endParaRPr>
          </a:p>
          <a:p>
            <a:pPr indent="0" lvl="0" marL="0" rtl="0" algn="l">
              <a:lnSpc>
                <a:spcPct val="90000"/>
              </a:lnSpc>
              <a:spcBef>
                <a:spcPts val="0"/>
              </a:spcBef>
              <a:spcAft>
                <a:spcPts val="0"/>
              </a:spcAft>
              <a:buClr>
                <a:srgbClr val="CA3776"/>
              </a:buClr>
              <a:buSzPct val="100000"/>
              <a:buFont typeface="Tahoma"/>
              <a:buNone/>
            </a:pPr>
            <a:r>
              <a:t/>
            </a:r>
            <a:endParaRPr/>
          </a:p>
        </p:txBody>
      </p:sp>
      <p:sp>
        <p:nvSpPr>
          <p:cNvPr id="568" name="Google Shape;568;p50"/>
          <p:cNvSpPr txBox="1"/>
          <p:nvPr>
            <p:ph idx="1" type="body"/>
          </p:nvPr>
        </p:nvSpPr>
        <p:spPr>
          <a:xfrm>
            <a:off x="628650" y="707575"/>
            <a:ext cx="8305800" cy="6174600"/>
          </a:xfrm>
          <a:prstGeom prst="rect">
            <a:avLst/>
          </a:prstGeom>
          <a:noFill/>
          <a:ln>
            <a:noFill/>
          </a:ln>
        </p:spPr>
        <p:txBody>
          <a:bodyPr anchorCtr="0" anchor="t" bIns="45700" lIns="91425" spcFirstLastPara="1" rIns="91425" wrap="square" tIns="45700">
            <a:noAutofit/>
          </a:bodyPr>
          <a:lstStyle/>
          <a:p>
            <a:pPr indent="-171450" lvl="0" marL="171450" rtl="0" algn="l">
              <a:lnSpc>
                <a:spcPct val="160000"/>
              </a:lnSpc>
              <a:spcBef>
                <a:spcPts val="0"/>
              </a:spcBef>
              <a:spcAft>
                <a:spcPts val="0"/>
              </a:spcAft>
              <a:buClr>
                <a:srgbClr val="000000"/>
              </a:buClr>
              <a:buSzPts val="1200"/>
              <a:buChar char="●"/>
            </a:pPr>
            <a:r>
              <a:rPr b="0" i="0" lang="en-US" u="none" strike="noStrike">
                <a:solidFill>
                  <a:srgbClr val="000000"/>
                </a:solidFill>
              </a:rPr>
              <a:t>PostgreSQL Triggers are database callback functions, which are automatically performed/invoked when a specified database event occurs.</a:t>
            </a:r>
            <a:r>
              <a:rPr lang="en-US">
                <a:solidFill>
                  <a:srgbClr val="000000"/>
                </a:solidFill>
              </a:rPr>
              <a:t>There are 2 Levels of trigger</a:t>
            </a:r>
            <a:endParaRPr>
              <a:solidFill>
                <a:srgbClr val="000000"/>
              </a:solidFill>
            </a:endParaRPr>
          </a:p>
          <a:p>
            <a:pPr indent="0" lvl="0" marL="457200" rtl="0" algn="l">
              <a:lnSpc>
                <a:spcPct val="160000"/>
              </a:lnSpc>
              <a:spcBef>
                <a:spcPts val="0"/>
              </a:spcBef>
              <a:spcAft>
                <a:spcPts val="0"/>
              </a:spcAft>
              <a:buNone/>
            </a:pPr>
            <a:r>
              <a:rPr lang="en-US">
                <a:solidFill>
                  <a:srgbClr val="000000"/>
                </a:solidFill>
              </a:rPr>
              <a:t>A. A trigger that is marked FOR EACH ROW is called once for every row that the operation modifies.</a:t>
            </a:r>
            <a:endParaRPr>
              <a:solidFill>
                <a:srgbClr val="000000"/>
              </a:solidFill>
            </a:endParaRPr>
          </a:p>
          <a:p>
            <a:pPr indent="0" lvl="0" marL="457200" rtl="0" algn="l">
              <a:lnSpc>
                <a:spcPct val="160000"/>
              </a:lnSpc>
              <a:spcBef>
                <a:spcPts val="0"/>
              </a:spcBef>
              <a:spcAft>
                <a:spcPts val="0"/>
              </a:spcAft>
              <a:buNone/>
            </a:pPr>
            <a:r>
              <a:rPr lang="en-US">
                <a:solidFill>
                  <a:srgbClr val="000000"/>
                </a:solidFill>
              </a:rPr>
              <a:t>B. And for table/statement trigger will execute only once doesn’t matter how many rows are there.</a:t>
            </a:r>
            <a:endParaRPr/>
          </a:p>
          <a:p>
            <a:pPr indent="-171450" lvl="0" marL="171450" rtl="0" algn="l">
              <a:lnSpc>
                <a:spcPct val="160000"/>
              </a:lnSpc>
              <a:spcBef>
                <a:spcPts val="0"/>
              </a:spcBef>
              <a:spcAft>
                <a:spcPts val="0"/>
              </a:spcAft>
              <a:buClr>
                <a:srgbClr val="000000"/>
              </a:buClr>
              <a:buSzPts val="1200"/>
              <a:buChar char="●"/>
            </a:pPr>
            <a:r>
              <a:rPr b="0" i="0" lang="en-US" u="none" strike="noStrike">
                <a:solidFill>
                  <a:srgbClr val="000000"/>
                </a:solidFill>
              </a:rPr>
              <a:t>Three types of triggers:</a:t>
            </a:r>
            <a:endParaRPr b="0"/>
          </a:p>
          <a:p>
            <a:pPr indent="-342900" lvl="1" marL="685800" rtl="0" algn="l">
              <a:lnSpc>
                <a:spcPct val="160000"/>
              </a:lnSpc>
              <a:spcBef>
                <a:spcPts val="448"/>
              </a:spcBef>
              <a:spcAft>
                <a:spcPts val="0"/>
              </a:spcAft>
              <a:buClr>
                <a:srgbClr val="000000"/>
              </a:buClr>
              <a:buSzPts val="1200"/>
              <a:buFont typeface="Calibri"/>
              <a:buChar char="○"/>
            </a:pPr>
            <a:r>
              <a:rPr b="0" i="0" lang="en-US" u="none" strike="noStrike">
                <a:solidFill>
                  <a:srgbClr val="000000"/>
                </a:solidFill>
              </a:rPr>
              <a:t>DML (Data Manipulation Language) Triggers</a:t>
            </a:r>
            <a:endParaRPr/>
          </a:p>
          <a:p>
            <a:pPr indent="-342900" lvl="1" marL="685800" rtl="0" algn="l">
              <a:lnSpc>
                <a:spcPct val="160000"/>
              </a:lnSpc>
              <a:spcBef>
                <a:spcPts val="448"/>
              </a:spcBef>
              <a:spcAft>
                <a:spcPts val="0"/>
              </a:spcAft>
              <a:buClr>
                <a:srgbClr val="000000"/>
              </a:buClr>
              <a:buSzPts val="1200"/>
              <a:buFont typeface="Calibri"/>
              <a:buChar char="○"/>
            </a:pPr>
            <a:r>
              <a:rPr b="0" i="0" lang="en-US" u="none" strike="noStrike">
                <a:solidFill>
                  <a:srgbClr val="000000"/>
                </a:solidFill>
              </a:rPr>
              <a:t>DDL (Data Definition Language) Triggers</a:t>
            </a:r>
            <a:endParaRPr/>
          </a:p>
          <a:p>
            <a:pPr indent="-342900" lvl="1" marL="685800" rtl="0" algn="l">
              <a:lnSpc>
                <a:spcPct val="160000"/>
              </a:lnSpc>
              <a:spcBef>
                <a:spcPts val="448"/>
              </a:spcBef>
              <a:spcAft>
                <a:spcPts val="0"/>
              </a:spcAft>
              <a:buClr>
                <a:srgbClr val="000000"/>
              </a:buClr>
              <a:buSzPts val="1200"/>
              <a:buFont typeface="Calibri"/>
              <a:buChar char="○"/>
            </a:pPr>
            <a:r>
              <a:rPr b="0" i="0" lang="en-US" u="none" strike="noStrike">
                <a:solidFill>
                  <a:srgbClr val="000000"/>
                </a:solidFill>
              </a:rPr>
              <a:t>Logon Triggers</a:t>
            </a:r>
            <a:endParaRPr b="0" i="0" u="none" strike="noStrike">
              <a:solidFill>
                <a:srgbClr val="000000"/>
              </a:solidFill>
            </a:endParaRPr>
          </a:p>
          <a:p>
            <a:pPr indent="0" lvl="0" marL="0" rtl="0" algn="l">
              <a:lnSpc>
                <a:spcPct val="160000"/>
              </a:lnSpc>
              <a:spcBef>
                <a:spcPts val="448"/>
              </a:spcBef>
              <a:spcAft>
                <a:spcPts val="0"/>
              </a:spcAft>
              <a:buClr>
                <a:srgbClr val="000000"/>
              </a:buClr>
              <a:buSzPts val="1200"/>
              <a:buNone/>
            </a:pPr>
            <a:r>
              <a:rPr b="0" i="0" lang="en-US" u="none" strike="noStrike">
                <a:solidFill>
                  <a:srgbClr val="000000"/>
                </a:solidFill>
              </a:rPr>
              <a:t>The basic </a:t>
            </a:r>
            <a:r>
              <a:rPr b="1" i="0" lang="en-US" u="none" strike="noStrike">
                <a:solidFill>
                  <a:srgbClr val="000000"/>
                </a:solidFill>
              </a:rPr>
              <a:t>syntax</a:t>
            </a:r>
            <a:r>
              <a:rPr b="0" i="0" lang="en-US" u="none" strike="noStrike">
                <a:solidFill>
                  <a:srgbClr val="000000"/>
                </a:solidFill>
              </a:rPr>
              <a:t> of creating a trigger is as follows −</a:t>
            </a:r>
            <a:endParaRPr b="0"/>
          </a:p>
          <a:p>
            <a:pPr indent="0" lvl="1" marL="342900" rtl="0" algn="l">
              <a:lnSpc>
                <a:spcPct val="160000"/>
              </a:lnSpc>
              <a:spcBef>
                <a:spcPts val="448"/>
              </a:spcBef>
              <a:spcAft>
                <a:spcPts val="0"/>
              </a:spcAft>
              <a:buClr>
                <a:srgbClr val="000000"/>
              </a:buClr>
              <a:buSzPts val="1200"/>
              <a:buNone/>
            </a:pPr>
            <a:r>
              <a:rPr b="0" i="0" lang="en-US" u="none" strike="noStrike">
                <a:solidFill>
                  <a:srgbClr val="000000"/>
                </a:solidFill>
              </a:rPr>
              <a:t>CREATE  TRIGGER /Replace Trigger trigger-name</a:t>
            </a:r>
            <a:endParaRPr b="0"/>
          </a:p>
          <a:p>
            <a:pPr indent="0" lvl="1" marL="342900" rtl="0" algn="l">
              <a:lnSpc>
                <a:spcPct val="160000"/>
              </a:lnSpc>
              <a:spcBef>
                <a:spcPts val="448"/>
              </a:spcBef>
              <a:spcAft>
                <a:spcPts val="0"/>
              </a:spcAft>
              <a:buClr>
                <a:srgbClr val="000000"/>
              </a:buClr>
              <a:buSzPts val="1200"/>
              <a:buNone/>
            </a:pPr>
            <a:r>
              <a:rPr b="0" i="0" lang="en-US" u="none" strike="noStrike">
                <a:solidFill>
                  <a:srgbClr val="000000"/>
                </a:solidFill>
              </a:rPr>
              <a:t>[Before/After]</a:t>
            </a:r>
            <a:endParaRPr b="0"/>
          </a:p>
          <a:p>
            <a:pPr indent="0" lvl="1" marL="342900" rtl="0" algn="l">
              <a:lnSpc>
                <a:spcPct val="160000"/>
              </a:lnSpc>
              <a:spcBef>
                <a:spcPts val="448"/>
              </a:spcBef>
              <a:spcAft>
                <a:spcPts val="0"/>
              </a:spcAft>
              <a:buClr>
                <a:srgbClr val="000000"/>
              </a:buClr>
              <a:buSzPts val="1200"/>
              <a:buNone/>
            </a:pPr>
            <a:r>
              <a:rPr b="0" i="0" lang="en-US" u="none" strike="noStrike">
                <a:solidFill>
                  <a:srgbClr val="000000"/>
                </a:solidFill>
              </a:rPr>
              <a:t>[Insert/Update/Delete]</a:t>
            </a:r>
            <a:endParaRPr b="0"/>
          </a:p>
          <a:p>
            <a:pPr indent="0" lvl="1" marL="342900" rtl="0" algn="l">
              <a:lnSpc>
                <a:spcPct val="160000"/>
              </a:lnSpc>
              <a:spcBef>
                <a:spcPts val="448"/>
              </a:spcBef>
              <a:spcAft>
                <a:spcPts val="0"/>
              </a:spcAft>
              <a:buClr>
                <a:srgbClr val="000000"/>
              </a:buClr>
              <a:buSzPts val="1200"/>
              <a:buNone/>
            </a:pPr>
            <a:r>
              <a:rPr b="0" i="0" lang="en-US" u="none" strike="noStrike">
                <a:solidFill>
                  <a:srgbClr val="000000"/>
                </a:solidFill>
              </a:rPr>
              <a:t>ON table_name</a:t>
            </a:r>
            <a:endParaRPr/>
          </a:p>
          <a:p>
            <a:pPr indent="0" lvl="1" marL="342900" rtl="0" algn="l">
              <a:lnSpc>
                <a:spcPct val="160000"/>
              </a:lnSpc>
              <a:spcBef>
                <a:spcPts val="448"/>
              </a:spcBef>
              <a:spcAft>
                <a:spcPts val="0"/>
              </a:spcAft>
              <a:buClr>
                <a:srgbClr val="000000"/>
              </a:buClr>
              <a:buSzPts val="1200"/>
              <a:buNone/>
            </a:pPr>
            <a:r>
              <a:rPr b="0" i="0" lang="en-US" u="none" strike="noStrike">
                <a:solidFill>
                  <a:srgbClr val="000000"/>
                </a:solidFill>
              </a:rPr>
              <a:t>[For each row /for a table]</a:t>
            </a:r>
            <a:endParaRPr/>
          </a:p>
          <a:p>
            <a:pPr indent="0" lvl="1" marL="342900" rtl="0" algn="l">
              <a:lnSpc>
                <a:spcPct val="160000"/>
              </a:lnSpc>
              <a:spcBef>
                <a:spcPts val="448"/>
              </a:spcBef>
              <a:spcAft>
                <a:spcPts val="0"/>
              </a:spcAft>
              <a:buClr>
                <a:srgbClr val="000000"/>
              </a:buClr>
              <a:buSzPts val="1200"/>
              <a:buNone/>
            </a:pPr>
            <a:r>
              <a:rPr b="0" i="0" lang="en-US" u="none" strike="noStrike">
                <a:solidFill>
                  <a:srgbClr val="000000"/>
                </a:solidFill>
              </a:rPr>
              <a:t>[Declare statement</a:t>
            </a:r>
            <a:endParaRPr/>
          </a:p>
          <a:p>
            <a:pPr indent="0" lvl="1" marL="342900" rtl="0" algn="l">
              <a:lnSpc>
                <a:spcPct val="160000"/>
              </a:lnSpc>
              <a:spcBef>
                <a:spcPts val="448"/>
              </a:spcBef>
              <a:spcAft>
                <a:spcPts val="0"/>
              </a:spcAft>
              <a:buClr>
                <a:srgbClr val="000000"/>
              </a:buClr>
              <a:buSzPts val="1200"/>
              <a:buNone/>
            </a:pPr>
            <a:r>
              <a:rPr b="0" i="0" lang="en-US" u="none" strike="noStrike">
                <a:solidFill>
                  <a:srgbClr val="000000"/>
                </a:solidFill>
              </a:rPr>
              <a:t>Begin</a:t>
            </a:r>
            <a:endParaRPr/>
          </a:p>
          <a:p>
            <a:pPr indent="0" lvl="1" marL="342900" rtl="0" algn="l">
              <a:lnSpc>
                <a:spcPct val="160000"/>
              </a:lnSpc>
              <a:spcBef>
                <a:spcPts val="448"/>
              </a:spcBef>
              <a:spcAft>
                <a:spcPts val="0"/>
              </a:spcAft>
              <a:buClr>
                <a:srgbClr val="000000"/>
              </a:buClr>
              <a:buSzPts val="1200"/>
              <a:buNone/>
            </a:pPr>
            <a:r>
              <a:rPr b="0" i="0" lang="en-US" u="none" strike="noStrike">
                <a:solidFill>
                  <a:srgbClr val="000000"/>
                </a:solidFill>
              </a:rPr>
              <a:t>Executable statement(-- Trigger logic goes here....)</a:t>
            </a:r>
            <a:endParaRPr/>
          </a:p>
          <a:p>
            <a:pPr indent="0" lvl="1" marL="342900" rtl="0" algn="l">
              <a:lnSpc>
                <a:spcPct val="160000"/>
              </a:lnSpc>
              <a:spcBef>
                <a:spcPts val="448"/>
              </a:spcBef>
              <a:spcAft>
                <a:spcPts val="0"/>
              </a:spcAft>
              <a:buClr>
                <a:srgbClr val="000000"/>
              </a:buClr>
              <a:buSzPts val="1200"/>
              <a:buNone/>
            </a:pPr>
            <a:r>
              <a:rPr b="0" i="0" lang="en-US" u="none" strike="noStrike">
                <a:solidFill>
                  <a:srgbClr val="000000"/>
                </a:solidFill>
              </a:rPr>
              <a:t>End </a:t>
            </a:r>
            <a:r>
              <a:rPr lang="en-US"/>
              <a:t>];</a:t>
            </a:r>
            <a:endParaRPr/>
          </a:p>
          <a:p>
            <a:pPr indent="0" lvl="1" marL="342900" rtl="0" algn="l">
              <a:lnSpc>
                <a:spcPct val="160000"/>
              </a:lnSpc>
              <a:spcBef>
                <a:spcPts val="448"/>
              </a:spcBef>
              <a:spcAft>
                <a:spcPts val="0"/>
              </a:spcAft>
              <a:buClr>
                <a:srgbClr val="000000"/>
              </a:buClr>
              <a:buSzPts val="1200"/>
              <a:buNone/>
            </a:pPr>
            <a:r>
              <a:t/>
            </a:r>
            <a:endParaRPr/>
          </a:p>
          <a:p>
            <a:pPr indent="-95250" lvl="0" marL="171450" rtl="0" algn="l">
              <a:lnSpc>
                <a:spcPct val="150000"/>
              </a:lnSpc>
              <a:spcBef>
                <a:spcPts val="640"/>
              </a:spcBef>
              <a:spcAft>
                <a:spcPts val="0"/>
              </a:spcAft>
              <a:buClr>
                <a:schemeClr val="dk1"/>
              </a:buClr>
              <a:buSzPts val="1200"/>
              <a:buNone/>
            </a:pPr>
            <a:r>
              <a:t/>
            </a:r>
            <a:endParaRPr b="0"/>
          </a:p>
          <a:p>
            <a:pPr indent="0" lvl="0" marL="0" rtl="0" algn="l">
              <a:lnSpc>
                <a:spcPct val="90000"/>
              </a:lnSpc>
              <a:spcBef>
                <a:spcPts val="750"/>
              </a:spcBef>
              <a:spcAft>
                <a:spcPts val="0"/>
              </a:spcAft>
              <a:buClr>
                <a:schemeClr val="dk1"/>
              </a:buClr>
              <a:buSzPts val="1200"/>
              <a:buNone/>
            </a:pPr>
            <a:br>
              <a:rPr lang="en-US"/>
            </a:br>
            <a:endParaRPr/>
          </a:p>
        </p:txBody>
      </p:sp>
      <p:sp>
        <p:nvSpPr>
          <p:cNvPr id="569" name="Google Shape;569;p5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570" name="Google Shape;570;p50"/>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g1628f7c9172_1_14"/>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577" name="Google Shape;577;g1628f7c9172_1_14"/>
          <p:cNvSpPr txBox="1"/>
          <p:nvPr/>
        </p:nvSpPr>
        <p:spPr>
          <a:xfrm>
            <a:off x="828175" y="-83750"/>
            <a:ext cx="7974600" cy="669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rgbClr val="CA3776"/>
                </a:solidFill>
              </a:rPr>
              <a:t>Enabling Triggers</a:t>
            </a:r>
            <a:endParaRPr b="1" sz="1500">
              <a:solidFill>
                <a:srgbClr val="CA3776"/>
              </a:solidFill>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Syntax</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US"/>
              <a:t>ENABLE TRIGGER[TRIGGER_NAME|ALL] ON[OBJECT_NAME | DATABASE | ALL</a:t>
            </a:r>
            <a:endParaRPr/>
          </a:p>
          <a:p>
            <a:pPr indent="0" lvl="0" marL="0" rtl="0" algn="l">
              <a:spcBef>
                <a:spcPts val="0"/>
              </a:spcBef>
              <a:spcAft>
                <a:spcPts val="0"/>
              </a:spcAft>
              <a:buNone/>
            </a:pPr>
            <a:r>
              <a:rPr lang="en-US"/>
              <a:t>SERVER]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sz="1500">
                <a:solidFill>
                  <a:srgbClr val="CA3776"/>
                </a:solidFill>
              </a:rPr>
              <a:t>Disabling Triggers</a:t>
            </a:r>
            <a:endParaRPr b="1" sz="1500">
              <a:solidFill>
                <a:srgbClr val="CA3776"/>
              </a:solidFill>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Syntax</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US"/>
              <a:t>DISABLE TRIGGER[TRIGGER_NAME|ALL] ON[OBJECT_NAME | DATABASE | ALL</a:t>
            </a:r>
            <a:endParaRPr/>
          </a:p>
          <a:p>
            <a:pPr indent="0" lvl="0" marL="0" rtl="0" algn="l">
              <a:spcBef>
                <a:spcPts val="0"/>
              </a:spcBef>
              <a:spcAft>
                <a:spcPts val="0"/>
              </a:spcAft>
              <a:buNone/>
            </a:pPr>
            <a:r>
              <a:rPr lang="en-US"/>
              <a:t>SERVER]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sz="1500">
                <a:solidFill>
                  <a:srgbClr val="CA3776"/>
                </a:solidFill>
              </a:rPr>
              <a:t>Purpose of Triggers </a:t>
            </a:r>
            <a:endParaRPr b="1" sz="1500">
              <a:solidFill>
                <a:srgbClr val="CA3776"/>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main purpose of triggers is to automate execution of code when an event occurs.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Triggers are used for several purposes: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US"/>
              <a:t>Produce additional checking during insert, update or delete operations on the affected 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They allow us to encode complex default values that cannot be handled by default constraints.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Implement referential integrity across databases.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They allow us to control what actually happens when one performs an insert, update, or delete</a:t>
            </a:r>
            <a:endParaRPr/>
          </a:p>
          <a:p>
            <a:pPr indent="0" lvl="0" marL="0" rtl="0" algn="l">
              <a:spcBef>
                <a:spcPts val="0"/>
              </a:spcBef>
              <a:spcAft>
                <a:spcPts val="0"/>
              </a:spcAft>
              <a:buNone/>
            </a:pPr>
            <a:r>
              <a:rPr lang="en-US"/>
              <a:t>on a view that accesses multiple tables.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You can calculate aggregated columns in a table using triggers.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g1628f7c9172_0_0"/>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584" name="Google Shape;584;g1628f7c9172_0_0"/>
          <p:cNvSpPr txBox="1"/>
          <p:nvPr>
            <p:ph type="title"/>
          </p:nvPr>
        </p:nvSpPr>
        <p:spPr>
          <a:xfrm>
            <a:off x="628650" y="490326"/>
            <a:ext cx="7886700" cy="5445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57894"/>
              <a:buFont typeface="Arial"/>
              <a:buNone/>
            </a:pPr>
            <a:r>
              <a:rPr b="1" lang="en-US" sz="1900">
                <a:solidFill>
                  <a:srgbClr val="980000"/>
                </a:solidFill>
              </a:rPr>
              <a:t>Practice Questions</a:t>
            </a:r>
            <a:endParaRPr b="1" sz="1900">
              <a:solidFill>
                <a:srgbClr val="980000"/>
              </a:solidFill>
            </a:endParaRPr>
          </a:p>
          <a:p>
            <a:pPr indent="0" lvl="0" marL="0" rtl="0" algn="l">
              <a:spcBef>
                <a:spcPts val="0"/>
              </a:spcBef>
              <a:spcAft>
                <a:spcPts val="0"/>
              </a:spcAft>
              <a:buNone/>
            </a:pPr>
            <a:r>
              <a:t/>
            </a:r>
            <a:endParaRPr/>
          </a:p>
        </p:txBody>
      </p:sp>
      <p:sp>
        <p:nvSpPr>
          <p:cNvPr id="585" name="Google Shape;585;g1628f7c9172_0_0"/>
          <p:cNvSpPr txBox="1"/>
          <p:nvPr>
            <p:ph idx="1" type="body"/>
          </p:nvPr>
        </p:nvSpPr>
        <p:spPr>
          <a:xfrm>
            <a:off x="628650" y="1263654"/>
            <a:ext cx="7886700" cy="5335200"/>
          </a:xfrm>
          <a:prstGeom prst="rect">
            <a:avLst/>
          </a:prstGeom>
        </p:spPr>
        <p:txBody>
          <a:bodyPr anchorCtr="0" anchor="t" bIns="45700" lIns="91425" spcFirstLastPara="1" rIns="91425" wrap="square" tIns="45700">
            <a:normAutofit/>
          </a:bodyPr>
          <a:lstStyle/>
          <a:p>
            <a:pPr indent="-336550" lvl="0" marL="457200" rtl="0" algn="l">
              <a:spcBef>
                <a:spcPts val="750"/>
              </a:spcBef>
              <a:spcAft>
                <a:spcPts val="0"/>
              </a:spcAft>
              <a:buSzPts val="1700"/>
              <a:buAutoNum type="arabicPeriod"/>
            </a:pPr>
            <a:r>
              <a:rPr lang="en-US" sz="1700"/>
              <a:t>Create a trigger function while performing insert on the ‘film’ table.</a:t>
            </a:r>
            <a:endParaRPr sz="1700"/>
          </a:p>
          <a:p>
            <a:pPr indent="0" lvl="0" marL="457200" rtl="0" algn="l">
              <a:spcBef>
                <a:spcPts val="750"/>
              </a:spcBef>
              <a:spcAft>
                <a:spcPts val="0"/>
              </a:spcAft>
              <a:buNone/>
            </a:pPr>
            <a:r>
              <a:t/>
            </a:r>
            <a:endParaRPr sz="1700"/>
          </a:p>
          <a:p>
            <a:pPr indent="-336550" lvl="0" marL="457200" rtl="0" algn="l">
              <a:spcBef>
                <a:spcPts val="750"/>
              </a:spcBef>
              <a:spcAft>
                <a:spcPts val="0"/>
              </a:spcAft>
              <a:buSzPts val="1700"/>
              <a:buAutoNum type="arabicPeriod"/>
            </a:pPr>
            <a:r>
              <a:rPr lang="en-US" sz="1700"/>
              <a:t>Delete the trigger.</a:t>
            </a:r>
            <a:endParaRPr sz="17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g15b3acefcd6_5_343"/>
          <p:cNvSpPr txBox="1"/>
          <p:nvPr>
            <p:ph type="title"/>
          </p:nvPr>
        </p:nvSpPr>
        <p:spPr>
          <a:xfrm>
            <a:off x="665550" y="517526"/>
            <a:ext cx="7886700" cy="5445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b="1" lang="en-US" sz="1820">
                <a:solidFill>
                  <a:srgbClr val="980000"/>
                </a:solidFill>
              </a:rPr>
              <a:t>Chapter 8: </a:t>
            </a:r>
            <a:r>
              <a:rPr b="1" lang="en-US" sz="1820">
                <a:solidFill>
                  <a:srgbClr val="980000"/>
                </a:solidFill>
              </a:rPr>
              <a:t>Stored Procedures</a:t>
            </a:r>
            <a:br>
              <a:rPr lang="en-US" sz="1820">
                <a:solidFill>
                  <a:srgbClr val="980000"/>
                </a:solidFill>
              </a:rPr>
            </a:br>
            <a:endParaRPr sz="1820">
              <a:solidFill>
                <a:srgbClr val="980000"/>
              </a:solidFill>
            </a:endParaRPr>
          </a:p>
        </p:txBody>
      </p:sp>
      <p:sp>
        <p:nvSpPr>
          <p:cNvPr id="591" name="Google Shape;591;g15b3acefcd6_5_343"/>
          <p:cNvSpPr txBox="1"/>
          <p:nvPr>
            <p:ph idx="1" type="body"/>
          </p:nvPr>
        </p:nvSpPr>
        <p:spPr>
          <a:xfrm>
            <a:off x="628661" y="1133740"/>
            <a:ext cx="7960500" cy="6193500"/>
          </a:xfrm>
          <a:prstGeom prst="rect">
            <a:avLst/>
          </a:prstGeom>
          <a:noFill/>
          <a:ln>
            <a:noFill/>
          </a:ln>
        </p:spPr>
        <p:txBody>
          <a:bodyPr anchorCtr="0" anchor="t" bIns="45700" lIns="91425" spcFirstLastPara="1" rIns="91425" wrap="square" tIns="45700">
            <a:normAutofit fontScale="25000" lnSpcReduction="20000"/>
          </a:bodyPr>
          <a:lstStyle/>
          <a:p>
            <a:pPr indent="-304800" lvl="0" marL="457200" rtl="0" algn="l">
              <a:lnSpc>
                <a:spcPct val="90000"/>
              </a:lnSpc>
              <a:spcBef>
                <a:spcPts val="750"/>
              </a:spcBef>
              <a:spcAft>
                <a:spcPts val="0"/>
              </a:spcAft>
              <a:buSzPct val="62500"/>
              <a:buNone/>
            </a:pPr>
            <a:r>
              <a:t/>
            </a:r>
            <a:endParaRPr b="1" sz="4800"/>
          </a:p>
          <a:p>
            <a:pPr indent="-304800" lvl="0" marL="457200" rtl="0" algn="l">
              <a:lnSpc>
                <a:spcPct val="90000"/>
              </a:lnSpc>
              <a:spcBef>
                <a:spcPts val="750"/>
              </a:spcBef>
              <a:spcAft>
                <a:spcPts val="0"/>
              </a:spcAft>
              <a:buSzPct val="62500"/>
              <a:buNone/>
            </a:pPr>
            <a:r>
              <a:rPr b="1" lang="en-US" sz="4800"/>
              <a:t>What is Stored procedure?</a:t>
            </a:r>
            <a:endParaRPr b="1" sz="4800"/>
          </a:p>
          <a:p>
            <a:pPr indent="-304800" lvl="0" marL="457200" rtl="0" algn="l">
              <a:lnSpc>
                <a:spcPct val="90000"/>
              </a:lnSpc>
              <a:spcBef>
                <a:spcPts val="750"/>
              </a:spcBef>
              <a:spcAft>
                <a:spcPts val="0"/>
              </a:spcAft>
              <a:buSzPct val="62500"/>
              <a:buNone/>
            </a:pPr>
            <a:r>
              <a:t/>
            </a:r>
            <a:endParaRPr b="1" sz="4800"/>
          </a:p>
          <a:p>
            <a:pPr indent="-311150" lvl="0" marL="457200" rtl="0" algn="l">
              <a:lnSpc>
                <a:spcPct val="150000"/>
              </a:lnSpc>
              <a:spcBef>
                <a:spcPts val="750"/>
              </a:spcBef>
              <a:spcAft>
                <a:spcPts val="0"/>
              </a:spcAft>
              <a:buClr>
                <a:schemeClr val="dk1"/>
              </a:buClr>
              <a:buSzPct val="100000"/>
              <a:buChar char="•"/>
            </a:pPr>
            <a:r>
              <a:rPr lang="en-US" sz="5200"/>
              <a:t>A stored procedure is  block of SQL Statements. We can give name to that block of statements or code and stored in a database. </a:t>
            </a:r>
            <a:endParaRPr sz="5200"/>
          </a:p>
          <a:p>
            <a:pPr indent="-311150" lvl="0" marL="457200" rtl="0" algn="l">
              <a:lnSpc>
                <a:spcPct val="150000"/>
              </a:lnSpc>
              <a:spcBef>
                <a:spcPts val="750"/>
              </a:spcBef>
              <a:spcAft>
                <a:spcPts val="0"/>
              </a:spcAft>
              <a:buClr>
                <a:schemeClr val="dk1"/>
              </a:buClr>
              <a:buSzPct val="100000"/>
              <a:buChar char="•"/>
            </a:pPr>
            <a:r>
              <a:rPr lang="en-US" sz="5200"/>
              <a:t>We can save stored procedure and can be reuse multiple times.</a:t>
            </a:r>
            <a:endParaRPr sz="5200"/>
          </a:p>
          <a:p>
            <a:pPr indent="-311150" lvl="0" marL="457200" rtl="0" algn="l">
              <a:lnSpc>
                <a:spcPct val="150000"/>
              </a:lnSpc>
              <a:spcBef>
                <a:spcPts val="750"/>
              </a:spcBef>
              <a:spcAft>
                <a:spcPts val="0"/>
              </a:spcAft>
              <a:buClr>
                <a:schemeClr val="dk1"/>
              </a:buClr>
              <a:buSzPct val="100000"/>
              <a:buChar char="•"/>
            </a:pPr>
            <a:r>
              <a:rPr lang="en-US" sz="5200"/>
              <a:t>So if you have an SQL query that you write over and over again,  save it as a stored procedure, and then just call it to execute it.</a:t>
            </a:r>
            <a:endParaRPr sz="5200"/>
          </a:p>
          <a:p>
            <a:pPr indent="-311150" lvl="0" marL="457200" rtl="0" algn="l">
              <a:lnSpc>
                <a:spcPct val="150000"/>
              </a:lnSpc>
              <a:spcBef>
                <a:spcPts val="750"/>
              </a:spcBef>
              <a:spcAft>
                <a:spcPts val="0"/>
              </a:spcAft>
              <a:buClr>
                <a:schemeClr val="dk1"/>
              </a:buClr>
              <a:buSzPct val="100000"/>
              <a:buChar char="•"/>
            </a:pPr>
            <a:r>
              <a:rPr lang="en-US" sz="5200"/>
              <a:t>We can also pass parameters to a stored procedure,  so that the stored procedure can act based on the parameter value(s) that is passed.</a:t>
            </a:r>
            <a:endParaRPr sz="5200"/>
          </a:p>
          <a:p>
            <a:pPr indent="-228600" lvl="0" marL="457200" rtl="0" algn="l">
              <a:lnSpc>
                <a:spcPct val="90000"/>
              </a:lnSpc>
              <a:spcBef>
                <a:spcPts val="750"/>
              </a:spcBef>
              <a:spcAft>
                <a:spcPts val="0"/>
              </a:spcAft>
              <a:buClr>
                <a:schemeClr val="dk1"/>
              </a:buClr>
              <a:buSzPct val="62500"/>
              <a:buNone/>
            </a:pPr>
            <a:r>
              <a:t/>
            </a:r>
            <a:endParaRPr sz="4800"/>
          </a:p>
          <a:p>
            <a:pPr indent="-304800" lvl="0" marL="457200" rtl="0" algn="l">
              <a:lnSpc>
                <a:spcPct val="90000"/>
              </a:lnSpc>
              <a:spcBef>
                <a:spcPts val="750"/>
              </a:spcBef>
              <a:spcAft>
                <a:spcPts val="0"/>
              </a:spcAft>
              <a:buSzPct val="62500"/>
              <a:buNone/>
            </a:pPr>
            <a:r>
              <a:rPr b="1" lang="en-US" sz="4800"/>
              <a:t>What is a Purpose of using a procedure?</a:t>
            </a:r>
            <a:endParaRPr b="1" sz="4800"/>
          </a:p>
          <a:p>
            <a:pPr indent="-304800" lvl="0" marL="457200" rtl="0" algn="l">
              <a:lnSpc>
                <a:spcPct val="90000"/>
              </a:lnSpc>
              <a:spcBef>
                <a:spcPts val="750"/>
              </a:spcBef>
              <a:spcAft>
                <a:spcPts val="0"/>
              </a:spcAft>
              <a:buSzPct val="62500"/>
              <a:buNone/>
            </a:pPr>
            <a:r>
              <a:t/>
            </a:r>
            <a:endParaRPr b="1" sz="4800"/>
          </a:p>
          <a:p>
            <a:pPr indent="-304800" lvl="0" marL="457200" rtl="0" algn="l">
              <a:lnSpc>
                <a:spcPct val="90000"/>
              </a:lnSpc>
              <a:spcBef>
                <a:spcPts val="750"/>
              </a:spcBef>
              <a:spcAft>
                <a:spcPts val="0"/>
              </a:spcAft>
              <a:buClr>
                <a:schemeClr val="dk1"/>
              </a:buClr>
              <a:buSzPct val="100000"/>
              <a:buChar char="•"/>
            </a:pPr>
            <a:r>
              <a:rPr lang="en-US" sz="4800"/>
              <a:t>Procedures are introduced to give more power to SQL language like a user defined function.</a:t>
            </a:r>
            <a:endParaRPr sz="4800"/>
          </a:p>
          <a:p>
            <a:pPr indent="-304800" lvl="0" marL="457200" rtl="0" algn="l">
              <a:lnSpc>
                <a:spcPct val="90000"/>
              </a:lnSpc>
              <a:spcBef>
                <a:spcPts val="750"/>
              </a:spcBef>
              <a:spcAft>
                <a:spcPts val="0"/>
              </a:spcAft>
              <a:buClr>
                <a:schemeClr val="dk1"/>
              </a:buClr>
              <a:buSzPct val="100000"/>
              <a:buChar char="•"/>
            </a:pPr>
            <a:r>
              <a:rPr lang="en-US" sz="4800"/>
              <a:t>We use Procedures when we have a requirement which is not possible to achieve just by using SQL queries.</a:t>
            </a:r>
            <a:endParaRPr sz="4800"/>
          </a:p>
          <a:p>
            <a:pPr indent="-304800" lvl="0" marL="457200" rtl="0" algn="l">
              <a:lnSpc>
                <a:spcPct val="90000"/>
              </a:lnSpc>
              <a:spcBef>
                <a:spcPts val="750"/>
              </a:spcBef>
              <a:spcAft>
                <a:spcPts val="0"/>
              </a:spcAft>
              <a:buSzPct val="62500"/>
              <a:buNone/>
            </a:pPr>
            <a:r>
              <a:t/>
            </a:r>
            <a:endParaRPr sz="4800"/>
          </a:p>
          <a:p>
            <a:pPr indent="-304800" lvl="0" marL="457200" rtl="0" algn="l">
              <a:lnSpc>
                <a:spcPct val="90000"/>
              </a:lnSpc>
              <a:spcBef>
                <a:spcPts val="750"/>
              </a:spcBef>
              <a:spcAft>
                <a:spcPts val="0"/>
              </a:spcAft>
              <a:buSzPct val="62500"/>
              <a:buNone/>
            </a:pPr>
            <a:r>
              <a:rPr lang="en-US" sz="4800"/>
              <a:t> </a:t>
            </a:r>
            <a:r>
              <a:rPr b="1" lang="en-US" sz="4800"/>
              <a:t>MS SQL Syntax:</a:t>
            </a:r>
            <a:endParaRPr sz="4800"/>
          </a:p>
          <a:p>
            <a:pPr indent="-304800" lvl="0" marL="457200" rtl="0" algn="l">
              <a:lnSpc>
                <a:spcPct val="90000"/>
              </a:lnSpc>
              <a:spcBef>
                <a:spcPts val="750"/>
              </a:spcBef>
              <a:spcAft>
                <a:spcPts val="0"/>
              </a:spcAft>
              <a:buSzPct val="62500"/>
              <a:buNone/>
            </a:pPr>
            <a:r>
              <a:rPr lang="en-US" sz="4800"/>
              <a:t>CREATE PROCEDURE </a:t>
            </a:r>
            <a:r>
              <a:rPr i="1" lang="en-US" sz="4800"/>
              <a:t>procedure_name</a:t>
            </a:r>
            <a:br>
              <a:rPr lang="en-US" sz="4800"/>
            </a:br>
            <a:r>
              <a:rPr lang="en-US" sz="4800"/>
              <a:t>AS</a:t>
            </a:r>
            <a:endParaRPr sz="4800"/>
          </a:p>
          <a:p>
            <a:pPr indent="-304800" lvl="0" marL="457200" rtl="0" algn="l">
              <a:lnSpc>
                <a:spcPct val="90000"/>
              </a:lnSpc>
              <a:spcBef>
                <a:spcPts val="750"/>
              </a:spcBef>
              <a:spcAft>
                <a:spcPts val="0"/>
              </a:spcAft>
              <a:buSzPct val="62500"/>
              <a:buNone/>
            </a:pPr>
            <a:r>
              <a:rPr i="1" lang="en-US" sz="4800"/>
              <a:t> sql_statement</a:t>
            </a:r>
            <a:br>
              <a:rPr lang="en-US" sz="4800"/>
            </a:br>
            <a:endParaRPr sz="4800"/>
          </a:p>
          <a:p>
            <a:pPr indent="-304800" lvl="0" marL="457200" rtl="0" algn="l">
              <a:lnSpc>
                <a:spcPct val="90000"/>
              </a:lnSpc>
              <a:spcBef>
                <a:spcPts val="750"/>
              </a:spcBef>
              <a:spcAft>
                <a:spcPts val="0"/>
              </a:spcAft>
              <a:buSzPct val="62500"/>
              <a:buNone/>
            </a:pPr>
            <a:r>
              <a:rPr lang="en-US" sz="4800"/>
              <a:t>GO; </a:t>
            </a:r>
            <a:endParaRPr sz="4800"/>
          </a:p>
          <a:p>
            <a:pPr indent="-304800" lvl="0" marL="457200" rtl="0" algn="l">
              <a:lnSpc>
                <a:spcPct val="90000"/>
              </a:lnSpc>
              <a:spcBef>
                <a:spcPts val="750"/>
              </a:spcBef>
              <a:spcAft>
                <a:spcPts val="0"/>
              </a:spcAft>
              <a:buSzPct val="62500"/>
              <a:buNone/>
            </a:pPr>
            <a:r>
              <a:t/>
            </a:r>
            <a:endParaRPr sz="4800"/>
          </a:p>
          <a:p>
            <a:pPr indent="-228600" lvl="0" marL="457200" rtl="0" algn="l">
              <a:lnSpc>
                <a:spcPct val="90000"/>
              </a:lnSpc>
              <a:spcBef>
                <a:spcPts val="750"/>
              </a:spcBef>
              <a:spcAft>
                <a:spcPts val="0"/>
              </a:spcAft>
              <a:buClr>
                <a:schemeClr val="dk1"/>
              </a:buClr>
              <a:buSzPct val="250000"/>
              <a:buNone/>
            </a:pPr>
            <a:r>
              <a:t/>
            </a:r>
            <a:endParaRPr/>
          </a:p>
          <a:p>
            <a:pPr indent="-228600" lvl="0" marL="457200" rtl="0" algn="l">
              <a:lnSpc>
                <a:spcPct val="90000"/>
              </a:lnSpc>
              <a:spcBef>
                <a:spcPts val="750"/>
              </a:spcBef>
              <a:spcAft>
                <a:spcPts val="0"/>
              </a:spcAft>
              <a:buClr>
                <a:schemeClr val="dk1"/>
              </a:buClr>
              <a:buSzPct val="250000"/>
              <a:buNone/>
            </a:pPr>
            <a:r>
              <a:t/>
            </a:r>
            <a:endParaRPr/>
          </a:p>
          <a:p>
            <a:pPr indent="-228600" lvl="0" marL="457200" rtl="0" algn="l">
              <a:lnSpc>
                <a:spcPct val="90000"/>
              </a:lnSpc>
              <a:spcBef>
                <a:spcPts val="750"/>
              </a:spcBef>
              <a:spcAft>
                <a:spcPts val="0"/>
              </a:spcAft>
              <a:buClr>
                <a:schemeClr val="dk1"/>
              </a:buClr>
              <a:buSzPct val="250000"/>
              <a:buNone/>
            </a:pPr>
            <a:r>
              <a:t/>
            </a:r>
            <a:endParaRPr/>
          </a:p>
          <a:p>
            <a:pPr indent="-228600" lvl="0" marL="457200" rtl="0" algn="l">
              <a:lnSpc>
                <a:spcPct val="90000"/>
              </a:lnSpc>
              <a:spcBef>
                <a:spcPts val="750"/>
              </a:spcBef>
              <a:spcAft>
                <a:spcPts val="0"/>
              </a:spcAft>
              <a:buClr>
                <a:schemeClr val="dk1"/>
              </a:buClr>
              <a:buSzPct val="250000"/>
              <a:buNone/>
            </a:pPr>
            <a:r>
              <a:t/>
            </a:r>
            <a:endParaRPr/>
          </a:p>
          <a:p>
            <a:pPr indent="-228600" lvl="0" marL="457200" rtl="0" algn="l">
              <a:lnSpc>
                <a:spcPct val="90000"/>
              </a:lnSpc>
              <a:spcBef>
                <a:spcPts val="750"/>
              </a:spcBef>
              <a:spcAft>
                <a:spcPts val="0"/>
              </a:spcAft>
              <a:buClr>
                <a:schemeClr val="dk1"/>
              </a:buClr>
              <a:buSzPct val="250000"/>
              <a:buNone/>
            </a:pPr>
            <a:r>
              <a:t/>
            </a:r>
            <a:endParaRPr/>
          </a:p>
        </p:txBody>
      </p:sp>
      <p:sp>
        <p:nvSpPr>
          <p:cNvPr id="592" name="Google Shape;592;g15b3acefcd6_5_343"/>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pic>
        <p:nvPicPr>
          <p:cNvPr id="593" name="Google Shape;593;g15b3acefcd6_5_343"/>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g15b3acefcd6_5_426"/>
          <p:cNvSpPr txBox="1"/>
          <p:nvPr>
            <p:ph idx="1" type="body"/>
          </p:nvPr>
        </p:nvSpPr>
        <p:spPr>
          <a:xfrm>
            <a:off x="621792" y="402337"/>
            <a:ext cx="7893600" cy="5774700"/>
          </a:xfrm>
          <a:prstGeom prst="rect">
            <a:avLst/>
          </a:prstGeom>
          <a:noFill/>
          <a:ln>
            <a:noFill/>
          </a:ln>
        </p:spPr>
        <p:txBody>
          <a:bodyPr anchorCtr="0" anchor="t" bIns="45700" lIns="91425" spcFirstLastPara="1" rIns="91425" wrap="square" tIns="45700">
            <a:normAutofit fontScale="47500" lnSpcReduction="20000"/>
          </a:bodyPr>
          <a:lstStyle/>
          <a:p>
            <a:pPr indent="-304800" lvl="0" marL="457200" rtl="0" algn="l">
              <a:spcBef>
                <a:spcPts val="750"/>
              </a:spcBef>
              <a:spcAft>
                <a:spcPts val="0"/>
              </a:spcAft>
              <a:buNone/>
            </a:pPr>
            <a:r>
              <a:rPr b="1" lang="en-US" sz="2150"/>
              <a:t>PostgreSQL stored procedure Syntax:</a:t>
            </a:r>
            <a:endParaRPr sz="2150"/>
          </a:p>
          <a:p>
            <a:pPr indent="-304800" lvl="0" marL="457200" rtl="0" algn="l">
              <a:spcBef>
                <a:spcPts val="750"/>
              </a:spcBef>
              <a:spcAft>
                <a:spcPts val="0"/>
              </a:spcAft>
              <a:buNone/>
            </a:pPr>
            <a:r>
              <a:t/>
            </a:r>
            <a:endParaRPr sz="2150"/>
          </a:p>
          <a:p>
            <a:pPr indent="-304800" lvl="0" marL="457200" rtl="0" algn="l">
              <a:spcBef>
                <a:spcPts val="750"/>
              </a:spcBef>
              <a:spcAft>
                <a:spcPts val="0"/>
              </a:spcAft>
              <a:buNone/>
            </a:pPr>
            <a:r>
              <a:rPr lang="en-US" sz="2150"/>
              <a:t>CREATE OR REPLACE PROCEDURE PROCEDURE_NAME(PARAMETER_NAME, DATATYPE)</a:t>
            </a:r>
            <a:endParaRPr sz="2150"/>
          </a:p>
          <a:p>
            <a:pPr indent="-304800" lvl="0" marL="457200" rtl="0" algn="l">
              <a:spcBef>
                <a:spcPts val="750"/>
              </a:spcBef>
              <a:spcAft>
                <a:spcPts val="0"/>
              </a:spcAft>
              <a:buNone/>
            </a:pPr>
            <a:r>
              <a:rPr lang="en-US" sz="2150"/>
              <a:t>LANGUAGE  plpgsql</a:t>
            </a:r>
            <a:endParaRPr sz="2150"/>
          </a:p>
          <a:p>
            <a:pPr indent="-304800" lvl="0" marL="457200" rtl="0" algn="l">
              <a:spcBef>
                <a:spcPts val="750"/>
              </a:spcBef>
              <a:spcAft>
                <a:spcPts val="0"/>
              </a:spcAft>
              <a:buNone/>
            </a:pPr>
            <a:r>
              <a:rPr lang="en-US" sz="2150"/>
              <a:t>AS  $$</a:t>
            </a:r>
            <a:endParaRPr sz="2150"/>
          </a:p>
          <a:p>
            <a:pPr indent="-304800" lvl="0" marL="457200" rtl="0" algn="l">
              <a:spcBef>
                <a:spcPts val="750"/>
              </a:spcBef>
              <a:spcAft>
                <a:spcPts val="0"/>
              </a:spcAft>
              <a:buNone/>
            </a:pPr>
            <a:r>
              <a:rPr lang="en-US" sz="2150"/>
              <a:t>DECLARE</a:t>
            </a:r>
            <a:endParaRPr sz="2150"/>
          </a:p>
          <a:p>
            <a:pPr indent="-304800" lvl="0" marL="457200" rtl="0" algn="l">
              <a:spcBef>
                <a:spcPts val="750"/>
              </a:spcBef>
              <a:spcAft>
                <a:spcPts val="0"/>
              </a:spcAft>
              <a:buNone/>
            </a:pPr>
            <a:r>
              <a:rPr lang="en-US" sz="2150"/>
              <a:t> -- variable declaration</a:t>
            </a:r>
            <a:endParaRPr sz="2150"/>
          </a:p>
          <a:p>
            <a:pPr indent="-304800" lvl="0" marL="457200" rtl="0" algn="l">
              <a:spcBef>
                <a:spcPts val="750"/>
              </a:spcBef>
              <a:spcAft>
                <a:spcPts val="0"/>
              </a:spcAft>
              <a:buNone/>
            </a:pPr>
            <a:r>
              <a:rPr lang="en-US" sz="2150"/>
              <a:t>Begin</a:t>
            </a:r>
            <a:endParaRPr sz="2150"/>
          </a:p>
          <a:p>
            <a:pPr indent="-304800" lvl="0" marL="457200" rtl="0" algn="l">
              <a:spcBef>
                <a:spcPts val="750"/>
              </a:spcBef>
              <a:spcAft>
                <a:spcPts val="0"/>
              </a:spcAft>
              <a:buNone/>
            </a:pPr>
            <a:r>
              <a:rPr lang="en-US" sz="2150"/>
              <a:t>   --PROCEDURE body – all logics</a:t>
            </a:r>
            <a:endParaRPr sz="2150"/>
          </a:p>
          <a:p>
            <a:pPr indent="-304800" lvl="0" marL="457200" rtl="0" algn="l">
              <a:spcBef>
                <a:spcPts val="750"/>
              </a:spcBef>
              <a:spcAft>
                <a:spcPts val="0"/>
              </a:spcAft>
              <a:buNone/>
            </a:pPr>
            <a:r>
              <a:rPr lang="en-US" sz="2150"/>
              <a:t>END;</a:t>
            </a:r>
            <a:endParaRPr sz="2150"/>
          </a:p>
          <a:p>
            <a:pPr indent="-304800" lvl="0" marL="457200" rtl="0" algn="l">
              <a:spcBef>
                <a:spcPts val="750"/>
              </a:spcBef>
              <a:spcAft>
                <a:spcPts val="0"/>
              </a:spcAft>
              <a:buNone/>
            </a:pPr>
            <a:r>
              <a:rPr lang="en-US" sz="2150"/>
              <a:t>$$</a:t>
            </a:r>
            <a:endParaRPr sz="2150"/>
          </a:p>
          <a:p>
            <a:pPr indent="0" lvl="0" marL="457200" rtl="0" algn="l">
              <a:lnSpc>
                <a:spcPct val="90000"/>
              </a:lnSpc>
              <a:spcBef>
                <a:spcPts val="750"/>
              </a:spcBef>
              <a:spcAft>
                <a:spcPts val="0"/>
              </a:spcAft>
              <a:buNone/>
            </a:pPr>
            <a:r>
              <a:t/>
            </a:r>
            <a:endParaRPr sz="2150"/>
          </a:p>
          <a:p>
            <a:pPr indent="-293449" lvl="0" marL="457200" rtl="0" algn="l">
              <a:lnSpc>
                <a:spcPct val="150000"/>
              </a:lnSpc>
              <a:spcBef>
                <a:spcPts val="750"/>
              </a:spcBef>
              <a:spcAft>
                <a:spcPts val="0"/>
              </a:spcAft>
              <a:buClr>
                <a:schemeClr val="dk1"/>
              </a:buClr>
              <a:buSzPct val="100000"/>
              <a:buChar char="•"/>
            </a:pPr>
            <a:r>
              <a:rPr lang="en-US" sz="2150"/>
              <a:t>Language : PostgreSQL supports to write stored procedure in several different languages we need to specify language. Ex: Python, C, SQL etc.</a:t>
            </a:r>
            <a:endParaRPr sz="2150"/>
          </a:p>
          <a:p>
            <a:pPr indent="-293449" lvl="0" marL="457200" rtl="0" algn="l">
              <a:lnSpc>
                <a:spcPct val="150000"/>
              </a:lnSpc>
              <a:spcBef>
                <a:spcPts val="750"/>
              </a:spcBef>
              <a:spcAft>
                <a:spcPts val="0"/>
              </a:spcAft>
              <a:buClr>
                <a:schemeClr val="dk1"/>
              </a:buClr>
              <a:buSzPct val="100000"/>
              <a:buChar char="•"/>
            </a:pPr>
            <a:r>
              <a:rPr lang="en-US" sz="2150"/>
              <a:t>Plpgsql : stands for Procedural Language PostgreSQL</a:t>
            </a:r>
            <a:endParaRPr sz="2150"/>
          </a:p>
          <a:p>
            <a:pPr indent="-293449" lvl="0" marL="457200" rtl="0" algn="l">
              <a:lnSpc>
                <a:spcPct val="150000"/>
              </a:lnSpc>
              <a:spcBef>
                <a:spcPts val="750"/>
              </a:spcBef>
              <a:spcAft>
                <a:spcPts val="0"/>
              </a:spcAft>
              <a:buClr>
                <a:schemeClr val="dk1"/>
              </a:buClr>
              <a:buSzPct val="100000"/>
              <a:buChar char="•"/>
            </a:pPr>
            <a:r>
              <a:rPr lang="en-US" sz="2150"/>
              <a:t>$$ : To replace multiple single quotation marks and print  as it is what ever we write between $$  $$ symbol. </a:t>
            </a:r>
            <a:endParaRPr sz="2150"/>
          </a:p>
          <a:p>
            <a:pPr indent="-304800" lvl="0" marL="457200" rtl="0" algn="l">
              <a:lnSpc>
                <a:spcPct val="150000"/>
              </a:lnSpc>
              <a:spcBef>
                <a:spcPts val="750"/>
              </a:spcBef>
              <a:spcAft>
                <a:spcPts val="0"/>
              </a:spcAft>
              <a:buSzPct val="55813"/>
              <a:buNone/>
            </a:pPr>
            <a:r>
              <a:rPr lang="en-US" sz="2150"/>
              <a:t>      Ex: select ‘ I’m John’;</a:t>
            </a:r>
            <a:endParaRPr sz="2150"/>
          </a:p>
          <a:p>
            <a:pPr indent="-293449" lvl="0" marL="457200" rtl="0" algn="l">
              <a:lnSpc>
                <a:spcPct val="150000"/>
              </a:lnSpc>
              <a:spcBef>
                <a:spcPts val="750"/>
              </a:spcBef>
              <a:spcAft>
                <a:spcPts val="0"/>
              </a:spcAft>
              <a:buClr>
                <a:schemeClr val="dk1"/>
              </a:buClr>
              <a:buSzPct val="100000"/>
              <a:buChar char="•"/>
            </a:pPr>
            <a:r>
              <a:rPr lang="en-US" sz="2150"/>
              <a:t>Declare: where we can declare all your variables.</a:t>
            </a:r>
            <a:endParaRPr sz="2150"/>
          </a:p>
          <a:p>
            <a:pPr indent="-293449" lvl="0" marL="457200" rtl="0" algn="l">
              <a:lnSpc>
                <a:spcPct val="150000"/>
              </a:lnSpc>
              <a:spcBef>
                <a:spcPts val="750"/>
              </a:spcBef>
              <a:spcAft>
                <a:spcPts val="0"/>
              </a:spcAft>
              <a:buClr>
                <a:schemeClr val="dk1"/>
              </a:buClr>
              <a:buSzPct val="100000"/>
              <a:buChar char="•"/>
            </a:pPr>
            <a:r>
              <a:rPr lang="en-US" sz="2150"/>
              <a:t>Begin: inside begin we can write procedure body and logic</a:t>
            </a:r>
            <a:endParaRPr sz="2150"/>
          </a:p>
          <a:p>
            <a:pPr indent="-228600" lvl="0" marL="457200" rtl="0" algn="l">
              <a:lnSpc>
                <a:spcPct val="150000"/>
              </a:lnSpc>
              <a:spcBef>
                <a:spcPts val="750"/>
              </a:spcBef>
              <a:spcAft>
                <a:spcPts val="0"/>
              </a:spcAft>
              <a:buClr>
                <a:schemeClr val="dk1"/>
              </a:buClr>
              <a:buSzPct val="55813"/>
              <a:buNone/>
            </a:pPr>
            <a:r>
              <a:t/>
            </a:r>
            <a:endParaRPr sz="2150"/>
          </a:p>
          <a:p>
            <a:pPr indent="-304800" lvl="0" marL="457200" rtl="0" algn="l">
              <a:lnSpc>
                <a:spcPct val="150000"/>
              </a:lnSpc>
              <a:spcBef>
                <a:spcPts val="750"/>
              </a:spcBef>
              <a:spcAft>
                <a:spcPts val="0"/>
              </a:spcAft>
              <a:buSzPct val="55813"/>
              <a:buNone/>
            </a:pPr>
            <a:r>
              <a:rPr b="1" lang="en-US" sz="2150"/>
              <a:t>Calling a stored procedure</a:t>
            </a:r>
            <a:endParaRPr sz="2150"/>
          </a:p>
          <a:p>
            <a:pPr indent="-293449" lvl="0" marL="457200" rtl="0" algn="l">
              <a:lnSpc>
                <a:spcPct val="150000"/>
              </a:lnSpc>
              <a:spcBef>
                <a:spcPts val="750"/>
              </a:spcBef>
              <a:spcAft>
                <a:spcPts val="0"/>
              </a:spcAft>
              <a:buClr>
                <a:schemeClr val="dk1"/>
              </a:buClr>
              <a:buSzPct val="100000"/>
              <a:buChar char="•"/>
            </a:pPr>
            <a:r>
              <a:rPr lang="en-US" sz="2150"/>
              <a:t>To call a stored procedure, you use the CALL statement as follows:</a:t>
            </a:r>
            <a:endParaRPr sz="2150"/>
          </a:p>
          <a:p>
            <a:pPr indent="-293449" lvl="0" marL="457200" rtl="0" algn="l">
              <a:lnSpc>
                <a:spcPct val="150000"/>
              </a:lnSpc>
              <a:spcBef>
                <a:spcPts val="750"/>
              </a:spcBef>
              <a:spcAft>
                <a:spcPts val="0"/>
              </a:spcAft>
              <a:buClr>
                <a:schemeClr val="dk1"/>
              </a:buClr>
              <a:buSzPct val="100000"/>
              <a:buChar char="•"/>
            </a:pPr>
            <a:r>
              <a:rPr lang="en-US" sz="2150"/>
              <a:t>call stored_procedure_name(argument_list);</a:t>
            </a:r>
            <a:endParaRPr sz="2150"/>
          </a:p>
        </p:txBody>
      </p:sp>
      <p:sp>
        <p:nvSpPr>
          <p:cNvPr id="599" name="Google Shape;599;g15b3acefcd6_5_426"/>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pic>
        <p:nvPicPr>
          <p:cNvPr id="600" name="Google Shape;600;g15b3acefcd6_5_426"/>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g15b3acefcd6_5_508"/>
          <p:cNvSpPr txBox="1"/>
          <p:nvPr>
            <p:ph idx="1" type="body"/>
          </p:nvPr>
        </p:nvSpPr>
        <p:spPr>
          <a:xfrm>
            <a:off x="573024" y="201169"/>
            <a:ext cx="7942200" cy="5975700"/>
          </a:xfrm>
          <a:prstGeom prst="rect">
            <a:avLst/>
          </a:prstGeom>
          <a:noFill/>
          <a:ln>
            <a:noFill/>
          </a:ln>
        </p:spPr>
        <p:txBody>
          <a:bodyPr anchorCtr="0" anchor="t" bIns="45700" lIns="91425" spcFirstLastPara="1" rIns="91425" wrap="square" tIns="45700">
            <a:normAutofit/>
          </a:bodyPr>
          <a:lstStyle/>
          <a:p>
            <a:pPr indent="0" lvl="2" marL="0" rtl="0" algn="l">
              <a:lnSpc>
                <a:spcPct val="90000"/>
              </a:lnSpc>
              <a:spcBef>
                <a:spcPts val="375"/>
              </a:spcBef>
              <a:spcAft>
                <a:spcPts val="0"/>
              </a:spcAft>
              <a:buSzPts val="1200"/>
              <a:buNone/>
            </a:pPr>
            <a:r>
              <a:t/>
            </a:r>
            <a:endParaRPr b="1"/>
          </a:p>
          <a:p>
            <a:pPr indent="0" lvl="2" marL="0" rtl="0" algn="l">
              <a:lnSpc>
                <a:spcPct val="90000"/>
              </a:lnSpc>
              <a:spcBef>
                <a:spcPts val="375"/>
              </a:spcBef>
              <a:spcAft>
                <a:spcPts val="0"/>
              </a:spcAft>
              <a:buSzPts val="1200"/>
              <a:buNone/>
            </a:pPr>
            <a:r>
              <a:rPr b="1" lang="en-US"/>
              <a:t>Advantages of using stored procedures:</a:t>
            </a:r>
            <a:endParaRPr b="1"/>
          </a:p>
          <a:p>
            <a:pPr indent="0" lvl="2" marL="0" rtl="0" algn="l">
              <a:lnSpc>
                <a:spcPct val="150000"/>
              </a:lnSpc>
              <a:spcBef>
                <a:spcPts val="375"/>
              </a:spcBef>
              <a:spcAft>
                <a:spcPts val="0"/>
              </a:spcAft>
              <a:buSzPts val="1200"/>
              <a:buNone/>
            </a:pPr>
            <a:r>
              <a:t/>
            </a:r>
            <a:endParaRPr b="1"/>
          </a:p>
          <a:p>
            <a:pPr indent="-304800" lvl="0" marL="457200" rtl="0" algn="l">
              <a:lnSpc>
                <a:spcPct val="150000"/>
              </a:lnSpc>
              <a:spcBef>
                <a:spcPts val="750"/>
              </a:spcBef>
              <a:spcAft>
                <a:spcPts val="0"/>
              </a:spcAft>
              <a:buClr>
                <a:schemeClr val="dk1"/>
              </a:buClr>
              <a:buSzPts val="1200"/>
              <a:buChar char="•"/>
            </a:pPr>
            <a:r>
              <a:rPr lang="en-US"/>
              <a:t>The stored procedures bring many advantages as follows:</a:t>
            </a:r>
            <a:endParaRPr/>
          </a:p>
          <a:p>
            <a:pPr indent="-304800" lvl="0" marL="457200" rtl="0" algn="l">
              <a:lnSpc>
                <a:spcPct val="150000"/>
              </a:lnSpc>
              <a:spcBef>
                <a:spcPts val="750"/>
              </a:spcBef>
              <a:spcAft>
                <a:spcPts val="0"/>
              </a:spcAft>
              <a:buClr>
                <a:schemeClr val="dk1"/>
              </a:buClr>
              <a:buSzPts val="1200"/>
              <a:buChar char="•"/>
            </a:pPr>
            <a:r>
              <a:rPr lang="en-US"/>
              <a:t>Reduce the number of round trips between applications and database servers. All SQL statements are wrapped inside a function stored in the PostgreSQL database server so the application only has to issue a function call to get the result back instead of sending multiple SQL statements and wait for the result between each call.</a:t>
            </a:r>
            <a:endParaRPr/>
          </a:p>
          <a:p>
            <a:pPr indent="-304800" lvl="0" marL="457200" rtl="0" algn="l">
              <a:lnSpc>
                <a:spcPct val="150000"/>
              </a:lnSpc>
              <a:spcBef>
                <a:spcPts val="750"/>
              </a:spcBef>
              <a:spcAft>
                <a:spcPts val="0"/>
              </a:spcAft>
              <a:buClr>
                <a:schemeClr val="dk1"/>
              </a:buClr>
              <a:buSzPts val="1200"/>
              <a:buChar char="•"/>
            </a:pPr>
            <a:r>
              <a:rPr lang="en-US"/>
              <a:t>Increase application performance because the user-defined functions and stored procedures are pre-compiled and stored in the PostgreSQL database server.</a:t>
            </a:r>
            <a:endParaRPr/>
          </a:p>
          <a:p>
            <a:pPr indent="-304800" lvl="0" marL="457200" rtl="0" algn="l">
              <a:lnSpc>
                <a:spcPct val="150000"/>
              </a:lnSpc>
              <a:spcBef>
                <a:spcPts val="750"/>
              </a:spcBef>
              <a:spcAft>
                <a:spcPts val="0"/>
              </a:spcAft>
              <a:buClr>
                <a:schemeClr val="dk1"/>
              </a:buClr>
              <a:buSzPts val="1200"/>
              <a:buChar char="•"/>
            </a:pPr>
            <a:r>
              <a:rPr lang="en-US"/>
              <a:t>Reusable in many applications. Once you develop a function, you can reuse it in any applications.</a:t>
            </a:r>
            <a:endParaRPr/>
          </a:p>
          <a:p>
            <a:pPr indent="-228600" lvl="0" marL="457200" rtl="0" algn="l">
              <a:lnSpc>
                <a:spcPct val="90000"/>
              </a:lnSpc>
              <a:spcBef>
                <a:spcPts val="750"/>
              </a:spcBef>
              <a:spcAft>
                <a:spcPts val="0"/>
              </a:spcAft>
              <a:buClr>
                <a:schemeClr val="dk1"/>
              </a:buClr>
              <a:buSzPts val="1200"/>
              <a:buNone/>
            </a:pPr>
            <a:r>
              <a:t/>
            </a:r>
            <a:endParaRPr/>
          </a:p>
          <a:p>
            <a:pPr indent="-228600" lvl="0" marL="457200" rtl="0" algn="l">
              <a:lnSpc>
                <a:spcPct val="90000"/>
              </a:lnSpc>
              <a:spcBef>
                <a:spcPts val="750"/>
              </a:spcBef>
              <a:spcAft>
                <a:spcPts val="0"/>
              </a:spcAft>
              <a:buClr>
                <a:schemeClr val="dk1"/>
              </a:buClr>
              <a:buSzPts val="1200"/>
              <a:buNone/>
            </a:pPr>
            <a:r>
              <a:t/>
            </a:r>
            <a:endParaRPr/>
          </a:p>
          <a:p>
            <a:pPr indent="-304800" lvl="0" marL="457200" rtl="0" algn="l">
              <a:lnSpc>
                <a:spcPct val="90000"/>
              </a:lnSpc>
              <a:spcBef>
                <a:spcPts val="750"/>
              </a:spcBef>
              <a:spcAft>
                <a:spcPts val="0"/>
              </a:spcAft>
              <a:buSzPts val="1200"/>
              <a:buNone/>
            </a:pPr>
            <a:r>
              <a:rPr b="1" lang="en-US"/>
              <a:t>Disadvantages of using PostgreSQL stored procedures:</a:t>
            </a:r>
            <a:endParaRPr b="1"/>
          </a:p>
          <a:p>
            <a:pPr indent="-304800" lvl="0" marL="457200" rtl="0" algn="l">
              <a:lnSpc>
                <a:spcPct val="90000"/>
              </a:lnSpc>
              <a:spcBef>
                <a:spcPts val="750"/>
              </a:spcBef>
              <a:spcAft>
                <a:spcPts val="0"/>
              </a:spcAft>
              <a:buSzPts val="1200"/>
              <a:buNone/>
            </a:pPr>
            <a:r>
              <a:t/>
            </a:r>
            <a:endParaRPr b="1"/>
          </a:p>
          <a:p>
            <a:pPr indent="-304800" lvl="0" marL="457200" rtl="0" algn="l">
              <a:lnSpc>
                <a:spcPct val="90000"/>
              </a:lnSpc>
              <a:spcBef>
                <a:spcPts val="750"/>
              </a:spcBef>
              <a:spcAft>
                <a:spcPts val="0"/>
              </a:spcAft>
              <a:buClr>
                <a:schemeClr val="dk1"/>
              </a:buClr>
              <a:buSzPts val="1200"/>
              <a:buChar char="•"/>
            </a:pPr>
            <a:r>
              <a:rPr lang="en-US"/>
              <a:t>Slowness in software development because stored procedure programming requires specialized skills that many developers do not possess.</a:t>
            </a:r>
            <a:endParaRPr/>
          </a:p>
          <a:p>
            <a:pPr indent="-304800" lvl="0" marL="457200" rtl="0" algn="l">
              <a:lnSpc>
                <a:spcPct val="90000"/>
              </a:lnSpc>
              <a:spcBef>
                <a:spcPts val="750"/>
              </a:spcBef>
              <a:spcAft>
                <a:spcPts val="0"/>
              </a:spcAft>
              <a:buClr>
                <a:schemeClr val="dk1"/>
              </a:buClr>
              <a:buSzPts val="1200"/>
              <a:buChar char="•"/>
            </a:pPr>
            <a:r>
              <a:rPr lang="en-US"/>
              <a:t>Difficult to manage versions and hard to debug.</a:t>
            </a:r>
            <a:endParaRPr/>
          </a:p>
          <a:p>
            <a:pPr indent="-304800" lvl="0" marL="457200" rtl="0" algn="l">
              <a:lnSpc>
                <a:spcPct val="90000"/>
              </a:lnSpc>
              <a:spcBef>
                <a:spcPts val="750"/>
              </a:spcBef>
              <a:spcAft>
                <a:spcPts val="0"/>
              </a:spcAft>
              <a:buClr>
                <a:schemeClr val="dk1"/>
              </a:buClr>
              <a:buSzPts val="1200"/>
              <a:buChar char="•"/>
            </a:pPr>
            <a:r>
              <a:rPr lang="en-US"/>
              <a:t>May not be portable to other database management systems e.g., MySQL or Microsoft SQL Server.</a:t>
            </a:r>
            <a:endParaRPr/>
          </a:p>
          <a:p>
            <a:pPr indent="-228600" lvl="0" marL="457200" rtl="0" algn="l">
              <a:lnSpc>
                <a:spcPct val="90000"/>
              </a:lnSpc>
              <a:spcBef>
                <a:spcPts val="750"/>
              </a:spcBef>
              <a:spcAft>
                <a:spcPts val="0"/>
              </a:spcAft>
              <a:buClr>
                <a:schemeClr val="dk1"/>
              </a:buClr>
              <a:buSzPts val="1200"/>
              <a:buNone/>
            </a:pPr>
            <a:r>
              <a:t/>
            </a:r>
            <a:endParaRPr/>
          </a:p>
        </p:txBody>
      </p:sp>
      <p:sp>
        <p:nvSpPr>
          <p:cNvPr id="606" name="Google Shape;606;g15b3acefcd6_5_508"/>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pic>
        <p:nvPicPr>
          <p:cNvPr id="607" name="Google Shape;607;g15b3acefcd6_5_508"/>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g1628f7c9172_0_7"/>
          <p:cNvSpPr txBox="1"/>
          <p:nvPr>
            <p:ph type="title"/>
          </p:nvPr>
        </p:nvSpPr>
        <p:spPr>
          <a:xfrm>
            <a:off x="628650" y="422276"/>
            <a:ext cx="7886700" cy="5445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57894"/>
              <a:buFont typeface="Arial"/>
              <a:buNone/>
            </a:pPr>
            <a:r>
              <a:rPr b="1" lang="en-US" sz="1900">
                <a:solidFill>
                  <a:srgbClr val="980000"/>
                </a:solidFill>
              </a:rPr>
              <a:t>Practice Questions</a:t>
            </a:r>
            <a:endParaRPr b="1" sz="1900">
              <a:solidFill>
                <a:srgbClr val="980000"/>
              </a:solidFill>
            </a:endParaRPr>
          </a:p>
          <a:p>
            <a:pPr indent="0" lvl="0" marL="0" rtl="0" algn="l">
              <a:spcBef>
                <a:spcPts val="0"/>
              </a:spcBef>
              <a:spcAft>
                <a:spcPts val="0"/>
              </a:spcAft>
              <a:buNone/>
            </a:pPr>
            <a:r>
              <a:t/>
            </a:r>
            <a:endParaRPr/>
          </a:p>
        </p:txBody>
      </p:sp>
      <p:sp>
        <p:nvSpPr>
          <p:cNvPr id="614" name="Google Shape;614;g1628f7c9172_0_7"/>
          <p:cNvSpPr txBox="1"/>
          <p:nvPr>
            <p:ph idx="1" type="body"/>
          </p:nvPr>
        </p:nvSpPr>
        <p:spPr>
          <a:xfrm>
            <a:off x="628650" y="1290854"/>
            <a:ext cx="7886700" cy="5335200"/>
          </a:xfrm>
          <a:prstGeom prst="rect">
            <a:avLst/>
          </a:prstGeom>
        </p:spPr>
        <p:txBody>
          <a:bodyPr anchorCtr="0" anchor="t" bIns="45700" lIns="91425" spcFirstLastPara="1" rIns="91425" wrap="square" tIns="45700">
            <a:normAutofit/>
          </a:bodyPr>
          <a:lstStyle/>
          <a:p>
            <a:pPr indent="-336550" lvl="0" marL="457200" rtl="0" algn="l">
              <a:spcBef>
                <a:spcPts val="750"/>
              </a:spcBef>
              <a:spcAft>
                <a:spcPts val="0"/>
              </a:spcAft>
              <a:buSzPts val="1700"/>
              <a:buAutoNum type="arabicPeriod"/>
            </a:pPr>
            <a:r>
              <a:rPr lang="en-US" sz="1700"/>
              <a:t>Create a table. Write a stored procedure to insert data in to the created table</a:t>
            </a:r>
            <a:endParaRPr sz="1700"/>
          </a:p>
          <a:p>
            <a:pPr indent="0" lvl="0" marL="0" rtl="0" algn="l">
              <a:spcBef>
                <a:spcPts val="750"/>
              </a:spcBef>
              <a:spcAft>
                <a:spcPts val="0"/>
              </a:spcAft>
              <a:buNone/>
            </a:pPr>
            <a:r>
              <a:t/>
            </a:r>
            <a:endParaRPr sz="1700"/>
          </a:p>
          <a:p>
            <a:pPr indent="-336550" lvl="0" marL="457200" rtl="0" algn="l">
              <a:spcBef>
                <a:spcPts val="750"/>
              </a:spcBef>
              <a:spcAft>
                <a:spcPts val="0"/>
              </a:spcAft>
              <a:buSzPts val="1700"/>
              <a:buAutoNum type="arabicPeriod"/>
            </a:pPr>
            <a:r>
              <a:rPr lang="en-US" sz="1700"/>
              <a:t>Write a stored procedure to select the customers who </a:t>
            </a:r>
            <a:r>
              <a:rPr lang="en-US" sz="1700"/>
              <a:t>rented</a:t>
            </a:r>
            <a:r>
              <a:rPr lang="en-US" sz="1700"/>
              <a:t> from</a:t>
            </a:r>
            <a:endParaRPr sz="1700"/>
          </a:p>
          <a:p>
            <a:pPr indent="0" lvl="0" marL="0" rtl="0" algn="l">
              <a:spcBef>
                <a:spcPts val="750"/>
              </a:spcBef>
              <a:spcAft>
                <a:spcPts val="0"/>
              </a:spcAft>
              <a:buNone/>
            </a:pPr>
            <a:r>
              <a:rPr lang="en-US" sz="1700"/>
              <a:t> </a:t>
            </a:r>
            <a:r>
              <a:rPr b="1" lang="en-US" sz="1700"/>
              <a:t>store_id</a:t>
            </a:r>
            <a:r>
              <a:rPr lang="en-US" sz="1700"/>
              <a:t> 2.</a:t>
            </a:r>
            <a:r>
              <a:rPr lang="en-US"/>
              <a:t> </a:t>
            </a:r>
            <a:endParaRPr/>
          </a:p>
          <a:p>
            <a:pPr indent="0" lvl="0" marL="0" rtl="0" algn="l">
              <a:spcBef>
                <a:spcPts val="750"/>
              </a:spcBef>
              <a:spcAft>
                <a:spcPts val="0"/>
              </a:spcAft>
              <a:buNone/>
            </a:pPr>
            <a:r>
              <a:t/>
            </a:r>
            <a:endParaRPr/>
          </a:p>
        </p:txBody>
      </p:sp>
      <p:sp>
        <p:nvSpPr>
          <p:cNvPr id="615" name="Google Shape;615;g1628f7c9172_0_7"/>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g15b3acefcd6_2_14"/>
          <p:cNvSpPr txBox="1"/>
          <p:nvPr>
            <p:ph type="title"/>
          </p:nvPr>
        </p:nvSpPr>
        <p:spPr>
          <a:xfrm>
            <a:off x="628650" y="136526"/>
            <a:ext cx="7886700" cy="544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2000">
                <a:solidFill>
                  <a:srgbClr val="CA3776"/>
                </a:solidFill>
                <a:latin typeface="Arial"/>
                <a:ea typeface="Arial"/>
                <a:cs typeface="Arial"/>
                <a:sym typeface="Arial"/>
              </a:rPr>
              <a:t>RESOURCES</a:t>
            </a:r>
            <a:endParaRPr b="1" sz="2000">
              <a:solidFill>
                <a:srgbClr val="CA3776"/>
              </a:solidFill>
              <a:latin typeface="Arial"/>
              <a:ea typeface="Arial"/>
              <a:cs typeface="Arial"/>
              <a:sym typeface="Arial"/>
            </a:endParaRPr>
          </a:p>
        </p:txBody>
      </p:sp>
      <p:sp>
        <p:nvSpPr>
          <p:cNvPr id="622" name="Google Shape;622;g15b3acefcd6_2_14"/>
          <p:cNvSpPr txBox="1"/>
          <p:nvPr>
            <p:ph idx="1" type="body"/>
          </p:nvPr>
        </p:nvSpPr>
        <p:spPr>
          <a:xfrm>
            <a:off x="628650" y="841829"/>
            <a:ext cx="7886700" cy="5335200"/>
          </a:xfrm>
          <a:prstGeom prst="rect">
            <a:avLst/>
          </a:prstGeom>
        </p:spPr>
        <p:txBody>
          <a:bodyPr anchorCtr="0" anchor="t" bIns="45700" lIns="91425" spcFirstLastPara="1" rIns="91425" wrap="square" tIns="45700">
            <a:normAutofit/>
          </a:bodyPr>
          <a:lstStyle/>
          <a:p>
            <a:pPr indent="-304800" lvl="0" marL="457200" rtl="0" algn="l">
              <a:spcBef>
                <a:spcPts val="750"/>
              </a:spcBef>
              <a:spcAft>
                <a:spcPts val="0"/>
              </a:spcAft>
              <a:buSzPts val="1200"/>
              <a:buChar char="•"/>
            </a:pPr>
            <a:r>
              <a:rPr lang="en-US" u="sng">
                <a:solidFill>
                  <a:schemeClr val="hlink"/>
                </a:solidFill>
                <a:hlinkClick r:id="rId3"/>
              </a:rPr>
              <a:t>https://www.postgresqltutorial.com/</a:t>
            </a:r>
            <a:endParaRPr/>
          </a:p>
          <a:p>
            <a:pPr indent="0" lvl="0" marL="0" rtl="0" algn="l">
              <a:spcBef>
                <a:spcPts val="750"/>
              </a:spcBef>
              <a:spcAft>
                <a:spcPts val="0"/>
              </a:spcAft>
              <a:buNone/>
            </a:pPr>
            <a:r>
              <a:t/>
            </a:r>
            <a:endParaRPr/>
          </a:p>
          <a:p>
            <a:pPr indent="-304800" lvl="0" marL="457200" rtl="0" algn="l">
              <a:spcBef>
                <a:spcPts val="750"/>
              </a:spcBef>
              <a:spcAft>
                <a:spcPts val="0"/>
              </a:spcAft>
              <a:buSzPts val="1200"/>
              <a:buChar char="•"/>
            </a:pPr>
            <a:r>
              <a:rPr lang="en-US" u="sng">
                <a:solidFill>
                  <a:schemeClr val="hlink"/>
                </a:solidFill>
                <a:hlinkClick r:id="rId4"/>
              </a:rPr>
              <a:t>https://www.w3schools.com/sql/</a:t>
            </a:r>
            <a:endParaRPr/>
          </a:p>
          <a:p>
            <a:pPr indent="0" lvl="0" marL="0" rtl="0" algn="l">
              <a:spcBef>
                <a:spcPts val="750"/>
              </a:spcBef>
              <a:spcAft>
                <a:spcPts val="0"/>
              </a:spcAft>
              <a:buNone/>
            </a:pPr>
            <a:r>
              <a:t/>
            </a:r>
            <a:endParaRPr/>
          </a:p>
          <a:p>
            <a:pPr indent="-304800" lvl="0" marL="457200" rtl="0" algn="l">
              <a:spcBef>
                <a:spcPts val="750"/>
              </a:spcBef>
              <a:spcAft>
                <a:spcPts val="0"/>
              </a:spcAft>
              <a:buSzPts val="1200"/>
              <a:buChar char="•"/>
            </a:pPr>
            <a:r>
              <a:rPr lang="en-US" u="sng">
                <a:solidFill>
                  <a:schemeClr val="hlink"/>
                </a:solidFill>
                <a:hlinkClick r:id="rId5"/>
              </a:rPr>
              <a:t>https://join.codecademy.com/learn/learn-sql/</a:t>
            </a:r>
            <a:endParaRPr/>
          </a:p>
          <a:p>
            <a:pPr indent="0" lvl="0" marL="457200" rtl="0" algn="l">
              <a:spcBef>
                <a:spcPts val="750"/>
              </a:spcBef>
              <a:spcAft>
                <a:spcPts val="0"/>
              </a:spcAft>
              <a:buNone/>
            </a:pPr>
            <a:r>
              <a:t/>
            </a:r>
            <a:endParaRPr/>
          </a:p>
          <a:p>
            <a:pPr indent="-304800" lvl="0" marL="457200" rtl="0" algn="l">
              <a:spcBef>
                <a:spcPts val="750"/>
              </a:spcBef>
              <a:spcAft>
                <a:spcPts val="0"/>
              </a:spcAft>
              <a:buSzPts val="1200"/>
              <a:buChar char="•"/>
            </a:pPr>
            <a:r>
              <a:rPr lang="en-US" u="sng">
                <a:solidFill>
                  <a:schemeClr val="hlink"/>
                </a:solidFill>
                <a:hlinkClick r:id="rId6"/>
              </a:rPr>
              <a:t>https://www.youtube.com/watch?v=C93Ed8b8Mhc</a:t>
            </a:r>
            <a:endParaRPr/>
          </a:p>
          <a:p>
            <a:pPr indent="0" lvl="0" marL="0" rtl="0" algn="l">
              <a:spcBef>
                <a:spcPts val="750"/>
              </a:spcBef>
              <a:spcAft>
                <a:spcPts val="0"/>
              </a:spcAft>
              <a:buNone/>
            </a:pPr>
            <a:r>
              <a:t/>
            </a:r>
            <a:endParaRPr/>
          </a:p>
          <a:p>
            <a:pPr indent="-304800" lvl="0" marL="457200" rtl="0" algn="l">
              <a:spcBef>
                <a:spcPts val="750"/>
              </a:spcBef>
              <a:spcAft>
                <a:spcPts val="0"/>
              </a:spcAft>
              <a:buSzPts val="1200"/>
              <a:buChar char="•"/>
            </a:pPr>
            <a:r>
              <a:rPr lang="en-US" u="sng">
                <a:solidFill>
                  <a:schemeClr val="hlink"/>
                </a:solidFill>
                <a:hlinkClick r:id="rId7"/>
              </a:rPr>
              <a:t>https://www.youtube.com/watch?v=9jLjUIkp78Y</a:t>
            </a:r>
            <a:endParaRPr/>
          </a:p>
          <a:p>
            <a:pPr indent="0" lvl="0" marL="914400" rtl="0" algn="l">
              <a:spcBef>
                <a:spcPts val="750"/>
              </a:spcBef>
              <a:spcAft>
                <a:spcPts val="0"/>
              </a:spcAft>
              <a:buNone/>
            </a:pPr>
            <a:r>
              <a:t/>
            </a:r>
            <a:endParaRPr/>
          </a:p>
          <a:p>
            <a:pPr indent="0" lvl="0" marL="457200" rtl="0" algn="l">
              <a:spcBef>
                <a:spcPts val="750"/>
              </a:spcBef>
              <a:spcAft>
                <a:spcPts val="0"/>
              </a:spcAft>
              <a:buNone/>
            </a:pPr>
            <a:r>
              <a:t/>
            </a:r>
            <a:endParaRPr/>
          </a:p>
          <a:p>
            <a:pPr indent="0" lvl="0" marL="457200" rtl="0" algn="l">
              <a:spcBef>
                <a:spcPts val="750"/>
              </a:spcBef>
              <a:spcAft>
                <a:spcPts val="0"/>
              </a:spcAft>
              <a:buNone/>
            </a:pPr>
            <a:r>
              <a:t/>
            </a:r>
            <a:endParaRPr/>
          </a:p>
          <a:p>
            <a:pPr indent="0" lvl="0" marL="457200" rtl="0" algn="l">
              <a:spcBef>
                <a:spcPts val="750"/>
              </a:spcBef>
              <a:spcAft>
                <a:spcPts val="0"/>
              </a:spcAft>
              <a:buNone/>
            </a:pPr>
            <a:r>
              <a:t/>
            </a:r>
            <a:endParaRPr/>
          </a:p>
          <a:p>
            <a:pPr indent="0" lvl="0" marL="457200" rtl="0" algn="l">
              <a:spcBef>
                <a:spcPts val="750"/>
              </a:spcBef>
              <a:spcAft>
                <a:spcPts val="0"/>
              </a:spcAft>
              <a:buNone/>
            </a:pPr>
            <a:r>
              <a:t/>
            </a:r>
            <a:endParaRPr/>
          </a:p>
        </p:txBody>
      </p:sp>
      <p:sp>
        <p:nvSpPr>
          <p:cNvPr id="623" name="Google Shape;623;g15b3acefcd6_2_14"/>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pic>
        <p:nvPicPr>
          <p:cNvPr id="624" name="Google Shape;624;g15b3acefcd6_2_14"/>
          <p:cNvPicPr preferRelativeResize="0"/>
          <p:nvPr/>
        </p:nvPicPr>
        <p:blipFill>
          <a:blip r:embed="rId8">
            <a:alphaModFix/>
          </a:blip>
          <a:stretch>
            <a:fillRect/>
          </a:stretch>
        </p:blipFill>
        <p:spPr>
          <a:xfrm>
            <a:off x="0" y="0"/>
            <a:ext cx="452450" cy="841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5b3acefcd6_3_1"/>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151" name="Google Shape;151;g15b3acefcd6_3_1"/>
          <p:cNvSpPr txBox="1"/>
          <p:nvPr/>
        </p:nvSpPr>
        <p:spPr>
          <a:xfrm>
            <a:off x="1983925" y="124975"/>
            <a:ext cx="5467800" cy="719700"/>
          </a:xfrm>
          <a:prstGeom prst="rect">
            <a:avLst/>
          </a:prstGeom>
          <a:noFill/>
          <a:ln>
            <a:noFill/>
          </a:ln>
        </p:spPr>
        <p:txBody>
          <a:bodyPr anchorCtr="0" anchor="t" bIns="91425" lIns="91425" spcFirstLastPara="1" rIns="91425" wrap="square" tIns="91425">
            <a:spAutoFit/>
          </a:bodyPr>
          <a:lstStyle/>
          <a:p>
            <a:pPr indent="0" lvl="0" marL="0" rtl="0" algn="ctr">
              <a:lnSpc>
                <a:spcPct val="107000"/>
              </a:lnSpc>
              <a:spcBef>
                <a:spcPts val="0"/>
              </a:spcBef>
              <a:spcAft>
                <a:spcPts val="0"/>
              </a:spcAft>
              <a:buClr>
                <a:srgbClr val="CA3776"/>
              </a:buClr>
              <a:buSzPts val="990"/>
              <a:buFont typeface="Arial"/>
              <a:buNone/>
            </a:pPr>
            <a:r>
              <a:rPr b="1" lang="en-US" sz="1940">
                <a:solidFill>
                  <a:srgbClr val="980000"/>
                </a:solidFill>
                <a:latin typeface="Tahoma"/>
                <a:ea typeface="Tahoma"/>
                <a:cs typeface="Tahoma"/>
                <a:sym typeface="Tahoma"/>
              </a:rPr>
              <a:t>Chapter 1: Intro to DBMS/RDBMS</a:t>
            </a:r>
            <a:endParaRPr sz="1740">
              <a:solidFill>
                <a:srgbClr val="980000"/>
              </a:solidFill>
              <a:latin typeface="Tahoma"/>
              <a:ea typeface="Tahoma"/>
              <a:cs typeface="Tahoma"/>
              <a:sym typeface="Tahoma"/>
            </a:endParaRPr>
          </a:p>
          <a:p>
            <a:pPr indent="0" lvl="0" marL="0" rtl="0" algn="l">
              <a:spcBef>
                <a:spcPts val="0"/>
              </a:spcBef>
              <a:spcAft>
                <a:spcPts val="0"/>
              </a:spcAft>
              <a:buNone/>
            </a:pPr>
            <a:r>
              <a:t/>
            </a:r>
            <a:endParaRPr>
              <a:latin typeface="Calibri"/>
              <a:ea typeface="Calibri"/>
              <a:cs typeface="Calibri"/>
              <a:sym typeface="Calibri"/>
            </a:endParaRPr>
          </a:p>
        </p:txBody>
      </p:sp>
      <p:sp>
        <p:nvSpPr>
          <p:cNvPr id="152" name="Google Shape;152;g15b3acefcd6_3_1"/>
          <p:cNvSpPr txBox="1"/>
          <p:nvPr/>
        </p:nvSpPr>
        <p:spPr>
          <a:xfrm>
            <a:off x="681450" y="696925"/>
            <a:ext cx="7781100" cy="2108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b="1" lang="en-US" sz="1600">
                <a:solidFill>
                  <a:srgbClr val="CA3776"/>
                </a:solidFill>
                <a:latin typeface="Tahoma"/>
                <a:ea typeface="Tahoma"/>
                <a:cs typeface="Tahoma"/>
                <a:sym typeface="Tahoma"/>
              </a:rPr>
              <a:t>What is Database?</a:t>
            </a:r>
            <a:endParaRPr b="1" sz="1600">
              <a:solidFill>
                <a:srgbClr val="CA3776"/>
              </a:solidFill>
              <a:latin typeface="Tahoma"/>
              <a:ea typeface="Tahoma"/>
              <a:cs typeface="Tahoma"/>
              <a:sym typeface="Tahoma"/>
            </a:endParaRPr>
          </a:p>
          <a:p>
            <a:pPr indent="0" lvl="0" marL="0" rtl="0" algn="l">
              <a:lnSpc>
                <a:spcPct val="90000"/>
              </a:lnSpc>
              <a:spcBef>
                <a:spcPts val="0"/>
              </a:spcBef>
              <a:spcAft>
                <a:spcPts val="0"/>
              </a:spcAft>
              <a:buClr>
                <a:schemeClr val="dk1"/>
              </a:buClr>
              <a:buSzPts val="1100"/>
              <a:buFont typeface="Arial"/>
              <a:buNone/>
            </a:pPr>
            <a:r>
              <a:t/>
            </a:r>
            <a:endParaRPr b="1">
              <a:solidFill>
                <a:srgbClr val="CA3776"/>
              </a:solidFill>
              <a:latin typeface="Tahoma"/>
              <a:ea typeface="Tahoma"/>
              <a:cs typeface="Tahoma"/>
              <a:sym typeface="Tahoma"/>
            </a:endParaRPr>
          </a:p>
          <a:p>
            <a:pPr indent="-317500" lvl="0" marL="457200" rtl="0" algn="just">
              <a:lnSpc>
                <a:spcPct val="150000"/>
              </a:lnSpc>
              <a:spcBef>
                <a:spcPts val="0"/>
              </a:spcBef>
              <a:spcAft>
                <a:spcPts val="0"/>
              </a:spcAft>
              <a:buClr>
                <a:schemeClr val="dk1"/>
              </a:buClr>
              <a:buSzPts val="1400"/>
              <a:buFont typeface="Tahoma"/>
              <a:buChar char="●"/>
            </a:pPr>
            <a:r>
              <a:rPr lang="en-US">
                <a:solidFill>
                  <a:schemeClr val="dk1"/>
                </a:solidFill>
                <a:latin typeface="Tahoma"/>
                <a:ea typeface="Tahoma"/>
                <a:cs typeface="Tahoma"/>
                <a:sym typeface="Tahoma"/>
              </a:rPr>
              <a:t>A database is typically designed so that it is easy to store and access information.</a:t>
            </a:r>
            <a:endParaRPr>
              <a:solidFill>
                <a:schemeClr val="dk1"/>
              </a:solidFill>
              <a:latin typeface="Tahoma"/>
              <a:ea typeface="Tahoma"/>
              <a:cs typeface="Tahoma"/>
              <a:sym typeface="Tahoma"/>
            </a:endParaRPr>
          </a:p>
          <a:p>
            <a:pPr indent="-317500" lvl="0" marL="457200" rtl="0" algn="just">
              <a:lnSpc>
                <a:spcPct val="150000"/>
              </a:lnSpc>
              <a:spcBef>
                <a:spcPts val="0"/>
              </a:spcBef>
              <a:spcAft>
                <a:spcPts val="0"/>
              </a:spcAft>
              <a:buClr>
                <a:schemeClr val="dk1"/>
              </a:buClr>
              <a:buSzPts val="1400"/>
              <a:buFont typeface="Tahoma"/>
              <a:buChar char="●"/>
            </a:pPr>
            <a:r>
              <a:rPr lang="en-US">
                <a:solidFill>
                  <a:schemeClr val="dk1"/>
                </a:solidFill>
                <a:latin typeface="Tahoma"/>
                <a:ea typeface="Tahoma"/>
                <a:cs typeface="Tahoma"/>
                <a:sym typeface="Tahoma"/>
              </a:rPr>
              <a:t>A good database is crucial to any company or organization. This is because the database stores all the relevant details about the company such as employee records, transactional records, salary details etc.</a:t>
            </a:r>
            <a:endParaRPr>
              <a:solidFill>
                <a:schemeClr val="dk1"/>
              </a:solidFill>
              <a:latin typeface="Tahoma"/>
              <a:ea typeface="Tahoma"/>
              <a:cs typeface="Tahoma"/>
              <a:sym typeface="Tahoma"/>
            </a:endParaRPr>
          </a:p>
          <a:p>
            <a:pPr indent="-317500" lvl="0" marL="457200" rtl="0" algn="just">
              <a:lnSpc>
                <a:spcPct val="150000"/>
              </a:lnSpc>
              <a:spcBef>
                <a:spcPts val="0"/>
              </a:spcBef>
              <a:spcAft>
                <a:spcPts val="0"/>
              </a:spcAft>
              <a:buClr>
                <a:schemeClr val="dk1"/>
              </a:buClr>
              <a:buSzPts val="1400"/>
              <a:buFont typeface="Tahoma"/>
              <a:buChar char="●"/>
            </a:pPr>
            <a:r>
              <a:rPr lang="en-US">
                <a:solidFill>
                  <a:schemeClr val="dk1"/>
                </a:solidFill>
                <a:latin typeface="Tahoma"/>
                <a:ea typeface="Tahoma"/>
                <a:cs typeface="Tahoma"/>
                <a:sym typeface="Tahoma"/>
              </a:rPr>
              <a:t>Initial days people are storing the data in the form of files. Ex: Text files . Later Excel files.</a:t>
            </a:r>
            <a:endParaRPr>
              <a:latin typeface="Calibri"/>
              <a:ea typeface="Calibri"/>
              <a:cs typeface="Calibri"/>
              <a:sym typeface="Calibri"/>
            </a:endParaRPr>
          </a:p>
        </p:txBody>
      </p:sp>
      <p:sp>
        <p:nvSpPr>
          <p:cNvPr id="153" name="Google Shape;153;g15b3acefcd6_3_1"/>
          <p:cNvSpPr txBox="1"/>
          <p:nvPr/>
        </p:nvSpPr>
        <p:spPr>
          <a:xfrm>
            <a:off x="734225" y="2805625"/>
            <a:ext cx="2436900" cy="411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1640">
                <a:solidFill>
                  <a:srgbClr val="CA3776"/>
                </a:solidFill>
                <a:latin typeface="Tahoma"/>
                <a:ea typeface="Tahoma"/>
                <a:cs typeface="Tahoma"/>
                <a:sym typeface="Tahoma"/>
              </a:rPr>
              <a:t>What is DBMS?</a:t>
            </a:r>
            <a:endParaRPr>
              <a:latin typeface="Tahoma"/>
              <a:ea typeface="Tahoma"/>
              <a:cs typeface="Tahoma"/>
              <a:sym typeface="Tahoma"/>
            </a:endParaRPr>
          </a:p>
        </p:txBody>
      </p:sp>
      <p:sp>
        <p:nvSpPr>
          <p:cNvPr id="154" name="Google Shape;154;g15b3acefcd6_3_1"/>
          <p:cNvSpPr txBox="1"/>
          <p:nvPr/>
        </p:nvSpPr>
        <p:spPr>
          <a:xfrm>
            <a:off x="681450" y="3097775"/>
            <a:ext cx="7467300" cy="7233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750"/>
              </a:spcBef>
              <a:spcAft>
                <a:spcPts val="0"/>
              </a:spcAft>
              <a:buClr>
                <a:schemeClr val="dk1"/>
              </a:buClr>
              <a:buSzPts val="1400"/>
              <a:buFont typeface="Tahoma"/>
              <a:buChar char="●"/>
            </a:pPr>
            <a:r>
              <a:rPr lang="en-US">
                <a:solidFill>
                  <a:schemeClr val="dk1"/>
                </a:solidFill>
                <a:latin typeface="Tahoma"/>
                <a:ea typeface="Tahoma"/>
                <a:cs typeface="Tahoma"/>
                <a:sym typeface="Tahoma"/>
              </a:rPr>
              <a:t>Database management system (DBMS):</a:t>
            </a:r>
            <a:endParaRPr>
              <a:solidFill>
                <a:schemeClr val="dk1"/>
              </a:solidFill>
              <a:latin typeface="Tahoma"/>
              <a:ea typeface="Tahoma"/>
              <a:cs typeface="Tahoma"/>
              <a:sym typeface="Tahoma"/>
            </a:endParaRPr>
          </a:p>
          <a:p>
            <a:pPr indent="-317500" lvl="0" marL="457200" rtl="0" algn="just">
              <a:lnSpc>
                <a:spcPct val="150000"/>
              </a:lnSpc>
              <a:spcBef>
                <a:spcPts val="0"/>
              </a:spcBef>
              <a:spcAft>
                <a:spcPts val="0"/>
              </a:spcAft>
              <a:buClr>
                <a:schemeClr val="dk1"/>
              </a:buClr>
              <a:buSzPts val="1400"/>
              <a:buFont typeface="Roboto"/>
              <a:buChar char="●"/>
            </a:pPr>
            <a:r>
              <a:rPr lang="en-US">
                <a:solidFill>
                  <a:schemeClr val="dk1"/>
                </a:solidFill>
                <a:latin typeface="Tahoma"/>
                <a:ea typeface="Tahoma"/>
                <a:cs typeface="Tahoma"/>
                <a:sym typeface="Tahoma"/>
              </a:rPr>
              <a:t>We can store the data in the form of tables in the hard Drive</a:t>
            </a:r>
            <a:r>
              <a:rPr lang="en-US">
                <a:solidFill>
                  <a:schemeClr val="dk1"/>
                </a:solidFill>
                <a:latin typeface="Roboto"/>
                <a:ea typeface="Roboto"/>
                <a:cs typeface="Roboto"/>
                <a:sym typeface="Roboto"/>
              </a:rPr>
              <a:t>.</a:t>
            </a:r>
            <a:endParaRPr>
              <a:latin typeface="Calibri"/>
              <a:ea typeface="Calibri"/>
              <a:cs typeface="Calibri"/>
              <a:sym typeface="Calibri"/>
            </a:endParaRPr>
          </a:p>
        </p:txBody>
      </p:sp>
      <p:sp>
        <p:nvSpPr>
          <p:cNvPr id="155" name="Google Shape;155;g15b3acefcd6_3_1"/>
          <p:cNvSpPr txBox="1"/>
          <p:nvPr/>
        </p:nvSpPr>
        <p:spPr>
          <a:xfrm>
            <a:off x="984175" y="4624075"/>
            <a:ext cx="746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descr="table.JPG" id="156" name="Google Shape;156;g15b3acefcd6_3_1"/>
          <p:cNvPicPr preferRelativeResize="0"/>
          <p:nvPr/>
        </p:nvPicPr>
        <p:blipFill rotWithShape="1">
          <a:blip r:embed="rId3">
            <a:alphaModFix/>
          </a:blip>
          <a:srcRect b="0" l="0" r="0" t="0"/>
          <a:stretch/>
        </p:blipFill>
        <p:spPr>
          <a:xfrm>
            <a:off x="1654100" y="3821075"/>
            <a:ext cx="5334001" cy="2818000"/>
          </a:xfrm>
          <a:prstGeom prst="rect">
            <a:avLst/>
          </a:prstGeom>
          <a:noFill/>
          <a:ln cap="flat" cmpd="sng" w="38100">
            <a:solidFill>
              <a:srgbClr val="CA3776"/>
            </a:solidFill>
            <a:prstDash val="solid"/>
            <a:round/>
            <a:headEnd len="sm" w="sm" type="none"/>
            <a:tailEnd len="sm" w="sm" type="none"/>
          </a:ln>
        </p:spPr>
      </p:pic>
      <p:pic>
        <p:nvPicPr>
          <p:cNvPr id="157" name="Google Shape;157;g15b3acefcd6_3_1"/>
          <p:cNvPicPr preferRelativeResize="0"/>
          <p:nvPr/>
        </p:nvPicPr>
        <p:blipFill>
          <a:blip r:embed="rId4">
            <a:alphaModFix/>
          </a:blip>
          <a:stretch>
            <a:fillRect/>
          </a:stretch>
        </p:blipFill>
        <p:spPr>
          <a:xfrm>
            <a:off x="0" y="0"/>
            <a:ext cx="452450" cy="84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5"/>
          <p:cNvSpPr txBox="1"/>
          <p:nvPr>
            <p:ph type="title"/>
          </p:nvPr>
        </p:nvSpPr>
        <p:spPr>
          <a:xfrm>
            <a:off x="628650" y="136526"/>
            <a:ext cx="7886700" cy="5445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Tahoma"/>
              <a:buNone/>
            </a:pPr>
            <a:r>
              <a:rPr lang="en-US"/>
              <a:t> </a:t>
            </a:r>
            <a:r>
              <a:rPr b="1" lang="en-US" sz="1600">
                <a:solidFill>
                  <a:srgbClr val="CA3776"/>
                </a:solidFill>
              </a:rPr>
              <a:t>What is RDBMS?</a:t>
            </a:r>
            <a:endParaRPr/>
          </a:p>
        </p:txBody>
      </p:sp>
      <p:sp>
        <p:nvSpPr>
          <p:cNvPr id="163" name="Google Shape;163;p5"/>
          <p:cNvSpPr txBox="1"/>
          <p:nvPr>
            <p:ph idx="1" type="body"/>
          </p:nvPr>
        </p:nvSpPr>
        <p:spPr>
          <a:xfrm>
            <a:off x="914400" y="681039"/>
            <a:ext cx="8077200" cy="1463040"/>
          </a:xfrm>
          <a:prstGeom prst="rect">
            <a:avLst/>
          </a:prstGeom>
          <a:noFill/>
          <a:ln>
            <a:noFill/>
          </a:ln>
        </p:spPr>
        <p:txBody>
          <a:bodyPr anchorCtr="0" anchor="t" bIns="45700" lIns="91425" spcFirstLastPara="1" rIns="91425" wrap="square" tIns="45700">
            <a:normAutofit/>
          </a:bodyPr>
          <a:lstStyle/>
          <a:p>
            <a:pPr indent="-171450" lvl="0" marL="171450" rtl="0" algn="just">
              <a:lnSpc>
                <a:spcPct val="150000"/>
              </a:lnSpc>
              <a:spcBef>
                <a:spcPts val="0"/>
              </a:spcBef>
              <a:spcAft>
                <a:spcPts val="0"/>
              </a:spcAft>
              <a:buClr>
                <a:schemeClr val="dk1"/>
              </a:buClr>
              <a:buSzPts val="1200"/>
              <a:buChar char="•"/>
            </a:pPr>
            <a:r>
              <a:rPr lang="en-US"/>
              <a:t>RDBMS stands for Relational Database Management System. RDBMS is the basis for SQL, and for all modern database systems like MS SQL Server, IBM DB2, Oracle, MySQL, PostgreSQL, sand Microsoft Access.</a:t>
            </a:r>
            <a:endParaRPr/>
          </a:p>
          <a:p>
            <a:pPr indent="-95250" lvl="0" marL="171450" rtl="0" algn="l">
              <a:lnSpc>
                <a:spcPct val="90000"/>
              </a:lnSpc>
              <a:spcBef>
                <a:spcPts val="750"/>
              </a:spcBef>
              <a:spcAft>
                <a:spcPts val="0"/>
              </a:spcAft>
              <a:buClr>
                <a:schemeClr val="dk1"/>
              </a:buClr>
              <a:buSzPts val="1200"/>
              <a:buNone/>
            </a:pPr>
            <a:r>
              <a:t/>
            </a:r>
            <a:endParaRPr/>
          </a:p>
        </p:txBody>
      </p:sp>
      <p:pic>
        <p:nvPicPr>
          <p:cNvPr descr="table2.JPG" id="164" name="Google Shape;164;p5"/>
          <p:cNvPicPr preferRelativeResize="0"/>
          <p:nvPr/>
        </p:nvPicPr>
        <p:blipFill rotWithShape="1">
          <a:blip r:embed="rId3">
            <a:alphaModFix/>
          </a:blip>
          <a:srcRect b="0" l="0" r="0" t="0"/>
          <a:stretch/>
        </p:blipFill>
        <p:spPr>
          <a:xfrm>
            <a:off x="1406605" y="1602742"/>
            <a:ext cx="6822693" cy="3883658"/>
          </a:xfrm>
          <a:prstGeom prst="rect">
            <a:avLst/>
          </a:prstGeom>
          <a:noFill/>
          <a:ln cap="flat" cmpd="sng" w="38100">
            <a:solidFill>
              <a:srgbClr val="CA3776"/>
            </a:solidFill>
            <a:prstDash val="solid"/>
            <a:round/>
            <a:headEnd len="sm" w="sm" type="none"/>
            <a:tailEnd len="sm" w="sm" type="none"/>
          </a:ln>
        </p:spPr>
      </p:pic>
      <p:pic>
        <p:nvPicPr>
          <p:cNvPr id="165" name="Google Shape;165;p5"/>
          <p:cNvPicPr preferRelativeResize="0"/>
          <p:nvPr/>
        </p:nvPicPr>
        <p:blipFill>
          <a:blip r:embed="rId4">
            <a:alphaModFix/>
          </a:blip>
          <a:stretch>
            <a:fillRect/>
          </a:stretch>
        </p:blipFill>
        <p:spPr>
          <a:xfrm>
            <a:off x="0" y="0"/>
            <a:ext cx="452450" cy="841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6"/>
          <p:cNvSpPr txBox="1"/>
          <p:nvPr>
            <p:ph idx="1" type="body"/>
          </p:nvPr>
        </p:nvSpPr>
        <p:spPr>
          <a:xfrm>
            <a:off x="628650" y="681039"/>
            <a:ext cx="7886700" cy="5335135"/>
          </a:xfrm>
          <a:prstGeom prst="rect">
            <a:avLst/>
          </a:prstGeom>
          <a:noFill/>
          <a:ln>
            <a:noFill/>
          </a:ln>
        </p:spPr>
        <p:txBody>
          <a:bodyPr anchorCtr="0" anchor="t" bIns="45700" lIns="91425" spcFirstLastPara="1" rIns="91425" wrap="square" tIns="45700">
            <a:normAutofit lnSpcReduction="20000"/>
          </a:bodyPr>
          <a:lstStyle/>
          <a:p>
            <a:pPr indent="-171450" lvl="0" marL="171450" rtl="0" algn="l">
              <a:lnSpc>
                <a:spcPct val="150000"/>
              </a:lnSpc>
              <a:spcBef>
                <a:spcPts val="0"/>
              </a:spcBef>
              <a:spcAft>
                <a:spcPts val="0"/>
              </a:spcAft>
              <a:buClr>
                <a:schemeClr val="dk1"/>
              </a:buClr>
              <a:buSzPts val="1200"/>
              <a:buChar char="•"/>
            </a:pPr>
            <a:r>
              <a:rPr lang="en-US"/>
              <a:t>SQL stands for Structured </a:t>
            </a:r>
            <a:r>
              <a:rPr b="1" lang="en-US"/>
              <a:t>Query</a:t>
            </a:r>
            <a:r>
              <a:rPr lang="en-US"/>
              <a:t> Language</a:t>
            </a:r>
            <a:endParaRPr/>
          </a:p>
          <a:p>
            <a:pPr indent="-171450" lvl="0" marL="171450" rtl="0" algn="l">
              <a:lnSpc>
                <a:spcPct val="150000"/>
              </a:lnSpc>
              <a:spcBef>
                <a:spcPts val="750"/>
              </a:spcBef>
              <a:spcAft>
                <a:spcPts val="0"/>
              </a:spcAft>
              <a:buClr>
                <a:schemeClr val="dk1"/>
              </a:buClr>
              <a:buSzPts val="1200"/>
              <a:buChar char="•"/>
            </a:pPr>
            <a:r>
              <a:rPr lang="en-US"/>
              <a:t>SQL lets you access and manipulate databases</a:t>
            </a:r>
            <a:endParaRPr/>
          </a:p>
          <a:p>
            <a:pPr indent="0" lvl="0" marL="457200" rtl="0" algn="l">
              <a:lnSpc>
                <a:spcPct val="150000"/>
              </a:lnSpc>
              <a:spcBef>
                <a:spcPts val="750"/>
              </a:spcBef>
              <a:spcAft>
                <a:spcPts val="0"/>
              </a:spcAft>
              <a:buNone/>
            </a:pPr>
            <a:r>
              <a:t/>
            </a:r>
            <a:endParaRPr/>
          </a:p>
          <a:p>
            <a:pPr indent="0" lvl="0" marL="0" rtl="0" algn="l">
              <a:lnSpc>
                <a:spcPct val="200000"/>
              </a:lnSpc>
              <a:spcBef>
                <a:spcPts val="0"/>
              </a:spcBef>
              <a:spcAft>
                <a:spcPts val="0"/>
              </a:spcAft>
              <a:buClr>
                <a:srgbClr val="CA3776"/>
              </a:buClr>
              <a:buSzPts val="1600"/>
              <a:buNone/>
            </a:pPr>
            <a:r>
              <a:rPr b="1" lang="en-US" sz="1600">
                <a:solidFill>
                  <a:srgbClr val="CA3776"/>
                </a:solidFill>
              </a:rPr>
              <a:t>What Can SQL do?</a:t>
            </a:r>
            <a:endParaRPr/>
          </a:p>
          <a:p>
            <a:pPr indent="-171450" lvl="0" marL="171450" rtl="0" algn="l">
              <a:lnSpc>
                <a:spcPct val="150000"/>
              </a:lnSpc>
              <a:spcBef>
                <a:spcPts val="750"/>
              </a:spcBef>
              <a:spcAft>
                <a:spcPts val="0"/>
              </a:spcAft>
              <a:buClr>
                <a:schemeClr val="dk1"/>
              </a:buClr>
              <a:buSzPts val="1200"/>
              <a:buChar char="•"/>
            </a:pPr>
            <a:r>
              <a:rPr lang="en-US"/>
              <a:t>SQL can execute queries against a database</a:t>
            </a:r>
            <a:endParaRPr/>
          </a:p>
          <a:p>
            <a:pPr indent="-171450" lvl="0" marL="171450" rtl="0" algn="l">
              <a:lnSpc>
                <a:spcPct val="150000"/>
              </a:lnSpc>
              <a:spcBef>
                <a:spcPts val="750"/>
              </a:spcBef>
              <a:spcAft>
                <a:spcPts val="0"/>
              </a:spcAft>
              <a:buClr>
                <a:schemeClr val="dk1"/>
              </a:buClr>
              <a:buSzPts val="1200"/>
              <a:buChar char="•"/>
            </a:pPr>
            <a:r>
              <a:rPr lang="en-US"/>
              <a:t>SQL can retrieve data from a database</a:t>
            </a:r>
            <a:endParaRPr/>
          </a:p>
          <a:p>
            <a:pPr indent="-171450" lvl="0" marL="171450" rtl="0" algn="l">
              <a:lnSpc>
                <a:spcPct val="150000"/>
              </a:lnSpc>
              <a:spcBef>
                <a:spcPts val="750"/>
              </a:spcBef>
              <a:spcAft>
                <a:spcPts val="0"/>
              </a:spcAft>
              <a:buClr>
                <a:schemeClr val="dk1"/>
              </a:buClr>
              <a:buSzPts val="1200"/>
              <a:buChar char="•"/>
            </a:pPr>
            <a:r>
              <a:rPr lang="en-US"/>
              <a:t>SQL can insert records in a database</a:t>
            </a:r>
            <a:endParaRPr/>
          </a:p>
          <a:p>
            <a:pPr indent="-171450" lvl="0" marL="171450" rtl="0" algn="l">
              <a:lnSpc>
                <a:spcPct val="150000"/>
              </a:lnSpc>
              <a:spcBef>
                <a:spcPts val="750"/>
              </a:spcBef>
              <a:spcAft>
                <a:spcPts val="0"/>
              </a:spcAft>
              <a:buClr>
                <a:schemeClr val="dk1"/>
              </a:buClr>
              <a:buSzPts val="1200"/>
              <a:buChar char="•"/>
            </a:pPr>
            <a:r>
              <a:rPr lang="en-US"/>
              <a:t>SQL can update records in a database</a:t>
            </a:r>
            <a:endParaRPr/>
          </a:p>
          <a:p>
            <a:pPr indent="-171450" lvl="0" marL="171450" rtl="0" algn="l">
              <a:lnSpc>
                <a:spcPct val="150000"/>
              </a:lnSpc>
              <a:spcBef>
                <a:spcPts val="750"/>
              </a:spcBef>
              <a:spcAft>
                <a:spcPts val="0"/>
              </a:spcAft>
              <a:buClr>
                <a:schemeClr val="dk1"/>
              </a:buClr>
              <a:buSzPts val="1200"/>
              <a:buChar char="•"/>
            </a:pPr>
            <a:r>
              <a:rPr lang="en-US"/>
              <a:t>SQL can delete records from a database</a:t>
            </a:r>
            <a:endParaRPr/>
          </a:p>
          <a:p>
            <a:pPr indent="0" lvl="0" marL="457200" rtl="0" algn="l">
              <a:lnSpc>
                <a:spcPct val="150000"/>
              </a:lnSpc>
              <a:spcBef>
                <a:spcPts val="750"/>
              </a:spcBef>
              <a:spcAft>
                <a:spcPts val="0"/>
              </a:spcAft>
              <a:buNone/>
            </a:pPr>
            <a:r>
              <a:t/>
            </a:r>
            <a:endParaRPr/>
          </a:p>
          <a:p>
            <a:pPr indent="0" lvl="0" marL="0" rtl="0" algn="l">
              <a:lnSpc>
                <a:spcPct val="200000"/>
              </a:lnSpc>
              <a:spcBef>
                <a:spcPts val="0"/>
              </a:spcBef>
              <a:spcAft>
                <a:spcPts val="0"/>
              </a:spcAft>
              <a:buClr>
                <a:srgbClr val="CA3776"/>
              </a:buClr>
              <a:buSzPts val="1600"/>
              <a:buNone/>
            </a:pPr>
            <a:r>
              <a:rPr b="1" lang="en-US" sz="1600">
                <a:solidFill>
                  <a:srgbClr val="CA3776"/>
                </a:solidFill>
              </a:rPr>
              <a:t>SQL Consists of </a:t>
            </a:r>
            <a:endParaRPr/>
          </a:p>
          <a:p>
            <a:pPr indent="-171450" lvl="0" marL="171450" rtl="0" algn="l">
              <a:lnSpc>
                <a:spcPct val="150000"/>
              </a:lnSpc>
              <a:spcBef>
                <a:spcPts val="750"/>
              </a:spcBef>
              <a:spcAft>
                <a:spcPts val="0"/>
              </a:spcAft>
              <a:buClr>
                <a:schemeClr val="dk1"/>
              </a:buClr>
              <a:buSzPts val="1200"/>
              <a:buChar char="•"/>
            </a:pPr>
            <a:r>
              <a:rPr lang="en-US"/>
              <a:t>Data Manipulation Language(DML)</a:t>
            </a:r>
            <a:endParaRPr/>
          </a:p>
          <a:p>
            <a:pPr indent="-171450" lvl="1" marL="514350" rtl="0" algn="l">
              <a:lnSpc>
                <a:spcPct val="150000"/>
              </a:lnSpc>
              <a:spcBef>
                <a:spcPts val="375"/>
              </a:spcBef>
              <a:spcAft>
                <a:spcPts val="0"/>
              </a:spcAft>
              <a:buClr>
                <a:schemeClr val="dk1"/>
              </a:buClr>
              <a:buSzPts val="1200"/>
              <a:buFont typeface="Noto Sans Symbols"/>
              <a:buChar char="⮚"/>
            </a:pPr>
            <a:r>
              <a:rPr lang="en-US"/>
              <a:t>SELECT, INSERT, UPDATE, DELETE</a:t>
            </a:r>
            <a:endParaRPr/>
          </a:p>
          <a:p>
            <a:pPr indent="-171450" lvl="0" marL="171450" rtl="0" algn="l">
              <a:lnSpc>
                <a:spcPct val="150000"/>
              </a:lnSpc>
              <a:spcBef>
                <a:spcPts val="750"/>
              </a:spcBef>
              <a:spcAft>
                <a:spcPts val="0"/>
              </a:spcAft>
              <a:buClr>
                <a:schemeClr val="dk1"/>
              </a:buClr>
              <a:buSzPts val="1200"/>
              <a:buChar char="•"/>
            </a:pPr>
            <a:r>
              <a:rPr lang="en-US"/>
              <a:t>Data Definition Language(DDL)</a:t>
            </a:r>
            <a:endParaRPr/>
          </a:p>
          <a:p>
            <a:pPr indent="-171450" lvl="1" marL="514350" rtl="0" algn="l">
              <a:lnSpc>
                <a:spcPct val="150000"/>
              </a:lnSpc>
              <a:spcBef>
                <a:spcPts val="375"/>
              </a:spcBef>
              <a:spcAft>
                <a:spcPts val="0"/>
              </a:spcAft>
              <a:buClr>
                <a:schemeClr val="dk1"/>
              </a:buClr>
              <a:buSzPts val="1200"/>
              <a:buFont typeface="Noto Sans Symbols"/>
              <a:buChar char="⮚"/>
            </a:pPr>
            <a:r>
              <a:rPr lang="en-US"/>
              <a:t>CREATE, DROP, ALTER</a:t>
            </a:r>
            <a:endParaRPr/>
          </a:p>
          <a:p>
            <a:pPr indent="-95250" lvl="0" marL="171450" rtl="0" algn="l">
              <a:lnSpc>
                <a:spcPct val="90000"/>
              </a:lnSpc>
              <a:spcBef>
                <a:spcPts val="750"/>
              </a:spcBef>
              <a:spcAft>
                <a:spcPts val="0"/>
              </a:spcAft>
              <a:buClr>
                <a:schemeClr val="dk1"/>
              </a:buClr>
              <a:buSzPts val="1200"/>
              <a:buNone/>
            </a:pPr>
            <a:r>
              <a:t/>
            </a:r>
            <a:endParaRPr/>
          </a:p>
        </p:txBody>
      </p:sp>
      <p:sp>
        <p:nvSpPr>
          <p:cNvPr id="171" name="Google Shape;171;p6"/>
          <p:cNvSpPr txBox="1"/>
          <p:nvPr>
            <p:ph type="title"/>
          </p:nvPr>
        </p:nvSpPr>
        <p:spPr>
          <a:xfrm>
            <a:off x="628650" y="136526"/>
            <a:ext cx="7886700" cy="5445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A3776"/>
              </a:buClr>
              <a:buSzPts val="1600"/>
              <a:buFont typeface="Tahoma"/>
              <a:buNone/>
            </a:pPr>
            <a:r>
              <a:rPr b="1" lang="en-US" sz="1600">
                <a:solidFill>
                  <a:srgbClr val="CA3776"/>
                </a:solidFill>
              </a:rPr>
              <a:t>What is SQL?</a:t>
            </a:r>
            <a:endParaRPr b="1" sz="1600"/>
          </a:p>
        </p:txBody>
      </p:sp>
      <p:pic>
        <p:nvPicPr>
          <p:cNvPr id="172" name="Google Shape;172;p6"/>
          <p:cNvPicPr preferRelativeResize="0"/>
          <p:nvPr/>
        </p:nvPicPr>
        <p:blipFill>
          <a:blip r:embed="rId3">
            <a:alphaModFix/>
          </a:blip>
          <a:stretch>
            <a:fillRect/>
          </a:stretch>
        </p:blipFill>
        <p:spPr>
          <a:xfrm>
            <a:off x="0" y="0"/>
            <a:ext cx="452450" cy="841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2022-02-23T03:40:53Z</dcterms:created>
  <dc:creator>Sandhya</dc:creator>
</cp:coreProperties>
</file>