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3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81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E0F80-58B6-4DEB-B24F-533F5E31C6C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07D32D-4749-4A9A-A1DB-31568CD0D979}">
      <dgm:prSet/>
      <dgm:spPr/>
      <dgm:t>
        <a:bodyPr/>
        <a:lstStyle/>
        <a:p>
          <a:r>
            <a:rPr lang="en-US"/>
            <a:t>Ilya Alshteyn</a:t>
          </a:r>
        </a:p>
      </dgm:t>
    </dgm:pt>
    <dgm:pt modelId="{502F2B71-7063-4190-8B66-5ABB5A93019F}" type="parTrans" cxnId="{DDABD5E8-5598-4A2E-B73C-DD54BD2B08B8}">
      <dgm:prSet/>
      <dgm:spPr/>
      <dgm:t>
        <a:bodyPr/>
        <a:lstStyle/>
        <a:p>
          <a:endParaRPr lang="en-US"/>
        </a:p>
      </dgm:t>
    </dgm:pt>
    <dgm:pt modelId="{006493C6-80D8-4B9A-959F-5DFB80521447}" type="sibTrans" cxnId="{DDABD5E8-5598-4A2E-B73C-DD54BD2B08B8}">
      <dgm:prSet/>
      <dgm:spPr/>
      <dgm:t>
        <a:bodyPr/>
        <a:lstStyle/>
        <a:p>
          <a:endParaRPr lang="en-US"/>
        </a:p>
      </dgm:t>
    </dgm:pt>
    <dgm:pt modelId="{5AFEACC0-0A63-4AB3-97CF-805DE6E3784C}">
      <dgm:prSet/>
      <dgm:spPr/>
      <dgm:t>
        <a:bodyPr/>
        <a:lstStyle/>
        <a:p>
          <a:r>
            <a:rPr lang="en-US"/>
            <a:t>Terry Huang</a:t>
          </a:r>
        </a:p>
      </dgm:t>
    </dgm:pt>
    <dgm:pt modelId="{2574DA1E-1087-4F99-85B8-2563B83F236A}" type="parTrans" cxnId="{5D449D6D-2DE1-4450-ACB9-461E152D8480}">
      <dgm:prSet/>
      <dgm:spPr/>
      <dgm:t>
        <a:bodyPr/>
        <a:lstStyle/>
        <a:p>
          <a:endParaRPr lang="en-US"/>
        </a:p>
      </dgm:t>
    </dgm:pt>
    <dgm:pt modelId="{44315E40-E223-4099-B411-7B59899DE739}" type="sibTrans" cxnId="{5D449D6D-2DE1-4450-ACB9-461E152D8480}">
      <dgm:prSet/>
      <dgm:spPr/>
      <dgm:t>
        <a:bodyPr/>
        <a:lstStyle/>
        <a:p>
          <a:endParaRPr lang="en-US"/>
        </a:p>
      </dgm:t>
    </dgm:pt>
    <dgm:pt modelId="{D041F89D-8F4A-412A-BB60-2E9B5154DF24}">
      <dgm:prSet/>
      <dgm:spPr/>
      <dgm:t>
        <a:bodyPr/>
        <a:lstStyle/>
        <a:p>
          <a:r>
            <a:rPr lang="en-US"/>
            <a:t>Jason Lin</a:t>
          </a:r>
        </a:p>
      </dgm:t>
    </dgm:pt>
    <dgm:pt modelId="{822F214D-F01C-4200-9B97-25E63733AED6}" type="parTrans" cxnId="{F6C0D479-B45E-414B-9AA8-BFC746CA2B0C}">
      <dgm:prSet/>
      <dgm:spPr/>
      <dgm:t>
        <a:bodyPr/>
        <a:lstStyle/>
        <a:p>
          <a:endParaRPr lang="en-US"/>
        </a:p>
      </dgm:t>
    </dgm:pt>
    <dgm:pt modelId="{B81B376E-FAE8-441C-AA8F-BFEBF8474299}" type="sibTrans" cxnId="{F6C0D479-B45E-414B-9AA8-BFC746CA2B0C}">
      <dgm:prSet/>
      <dgm:spPr/>
      <dgm:t>
        <a:bodyPr/>
        <a:lstStyle/>
        <a:p>
          <a:endParaRPr lang="en-US"/>
        </a:p>
      </dgm:t>
    </dgm:pt>
    <dgm:pt modelId="{3332A1B4-5B1E-45E3-A0DA-C74C68D0280C}">
      <dgm:prSet/>
      <dgm:spPr/>
      <dgm:t>
        <a:bodyPr/>
        <a:lstStyle/>
        <a:p>
          <a:r>
            <a:rPr lang="en-US"/>
            <a:t>Ju Chen</a:t>
          </a:r>
        </a:p>
      </dgm:t>
    </dgm:pt>
    <dgm:pt modelId="{FD561FD1-3008-4186-820D-87EC81AC3426}" type="parTrans" cxnId="{B657BE76-799C-430B-9E55-9D7A62F031D3}">
      <dgm:prSet/>
      <dgm:spPr/>
      <dgm:t>
        <a:bodyPr/>
        <a:lstStyle/>
        <a:p>
          <a:endParaRPr lang="en-US"/>
        </a:p>
      </dgm:t>
    </dgm:pt>
    <dgm:pt modelId="{3CC602DA-054B-46D1-B2BB-49695EE7BEAE}" type="sibTrans" cxnId="{B657BE76-799C-430B-9E55-9D7A62F031D3}">
      <dgm:prSet/>
      <dgm:spPr/>
      <dgm:t>
        <a:bodyPr/>
        <a:lstStyle/>
        <a:p>
          <a:endParaRPr lang="en-US"/>
        </a:p>
      </dgm:t>
    </dgm:pt>
    <dgm:pt modelId="{DC13FAFB-BB4C-40E3-8BE5-D596A201BC38}">
      <dgm:prSet/>
      <dgm:spPr/>
      <dgm:t>
        <a:bodyPr/>
        <a:lstStyle/>
        <a:p>
          <a:r>
            <a:rPr lang="en-US"/>
            <a:t>Lori Harris</a:t>
          </a:r>
        </a:p>
      </dgm:t>
    </dgm:pt>
    <dgm:pt modelId="{4599A96E-E775-44B0-960C-EF67C2ADB509}" type="parTrans" cxnId="{E77126E0-6CBC-47E9-8681-5030990D862A}">
      <dgm:prSet/>
      <dgm:spPr/>
      <dgm:t>
        <a:bodyPr/>
        <a:lstStyle/>
        <a:p>
          <a:endParaRPr lang="en-US"/>
        </a:p>
      </dgm:t>
    </dgm:pt>
    <dgm:pt modelId="{5B2207CA-7C5E-4810-A4D2-C42B9AF724DB}" type="sibTrans" cxnId="{E77126E0-6CBC-47E9-8681-5030990D862A}">
      <dgm:prSet/>
      <dgm:spPr/>
      <dgm:t>
        <a:bodyPr/>
        <a:lstStyle/>
        <a:p>
          <a:endParaRPr lang="en-US"/>
        </a:p>
      </dgm:t>
    </dgm:pt>
    <dgm:pt modelId="{6B57D027-566C-4934-9371-667021DA42E3}">
      <dgm:prSet/>
      <dgm:spPr/>
      <dgm:t>
        <a:bodyPr/>
        <a:lstStyle/>
        <a:p>
          <a:r>
            <a:rPr lang="en-US"/>
            <a:t>Brendan Connelly</a:t>
          </a:r>
        </a:p>
      </dgm:t>
    </dgm:pt>
    <dgm:pt modelId="{A6D01C15-B86B-45B4-A7DD-83D10AD61280}" type="parTrans" cxnId="{0BE0C82F-EAC2-406A-9DE6-EF02F5F1747B}">
      <dgm:prSet/>
      <dgm:spPr/>
      <dgm:t>
        <a:bodyPr/>
        <a:lstStyle/>
        <a:p>
          <a:endParaRPr lang="en-US"/>
        </a:p>
      </dgm:t>
    </dgm:pt>
    <dgm:pt modelId="{C871417A-3953-4008-BB73-77586A2E51C3}" type="sibTrans" cxnId="{0BE0C82F-EAC2-406A-9DE6-EF02F5F1747B}">
      <dgm:prSet/>
      <dgm:spPr/>
      <dgm:t>
        <a:bodyPr/>
        <a:lstStyle/>
        <a:p>
          <a:endParaRPr lang="en-US"/>
        </a:p>
      </dgm:t>
    </dgm:pt>
    <dgm:pt modelId="{2E7FC7E0-CC6A-4B96-816A-0A0FC44B8871}">
      <dgm:prSet/>
      <dgm:spPr/>
      <dgm:t>
        <a:bodyPr/>
        <a:lstStyle/>
        <a:p>
          <a:r>
            <a:rPr lang="en-US" dirty="0"/>
            <a:t>Nicholas Michaud</a:t>
          </a:r>
        </a:p>
      </dgm:t>
    </dgm:pt>
    <dgm:pt modelId="{4EB13011-EC75-4918-B0CD-464A2CC64CC8}" type="parTrans" cxnId="{8C9C56C9-2F41-4A08-B7BD-03CB49107467}">
      <dgm:prSet/>
      <dgm:spPr/>
      <dgm:t>
        <a:bodyPr/>
        <a:lstStyle/>
        <a:p>
          <a:endParaRPr lang="en-US"/>
        </a:p>
      </dgm:t>
    </dgm:pt>
    <dgm:pt modelId="{38D49963-B376-4165-8628-B6A2323B69EB}" type="sibTrans" cxnId="{8C9C56C9-2F41-4A08-B7BD-03CB49107467}">
      <dgm:prSet/>
      <dgm:spPr/>
      <dgm:t>
        <a:bodyPr/>
        <a:lstStyle/>
        <a:p>
          <a:endParaRPr lang="en-US"/>
        </a:p>
      </dgm:t>
    </dgm:pt>
    <dgm:pt modelId="{DD92E82F-51CB-4B38-B6BF-CD25DC99039D}">
      <dgm:prSet/>
      <dgm:spPr/>
      <dgm:t>
        <a:bodyPr/>
        <a:lstStyle/>
        <a:p>
          <a:r>
            <a:rPr lang="en-US"/>
            <a:t>Isaac Mollinedo</a:t>
          </a:r>
        </a:p>
      </dgm:t>
    </dgm:pt>
    <dgm:pt modelId="{D8CA74E2-3F4D-4160-A3C6-797CDED90F6F}" type="parTrans" cxnId="{AE521035-9BA9-47F3-8FAF-1675F26426BC}">
      <dgm:prSet/>
      <dgm:spPr/>
      <dgm:t>
        <a:bodyPr/>
        <a:lstStyle/>
        <a:p>
          <a:endParaRPr lang="en-US"/>
        </a:p>
      </dgm:t>
    </dgm:pt>
    <dgm:pt modelId="{9EEDA730-B4CB-44D9-861F-31C73CB64580}" type="sibTrans" cxnId="{AE521035-9BA9-47F3-8FAF-1675F26426BC}">
      <dgm:prSet/>
      <dgm:spPr/>
      <dgm:t>
        <a:bodyPr/>
        <a:lstStyle/>
        <a:p>
          <a:endParaRPr lang="en-US"/>
        </a:p>
      </dgm:t>
    </dgm:pt>
    <dgm:pt modelId="{D376C062-4D21-D643-89AD-E5A50D70820A}" type="pres">
      <dgm:prSet presAssocID="{BB9E0F80-58B6-4DEB-B24F-533F5E31C6C8}" presName="diagram" presStyleCnt="0">
        <dgm:presLayoutVars>
          <dgm:dir/>
          <dgm:resizeHandles val="exact"/>
        </dgm:presLayoutVars>
      </dgm:prSet>
      <dgm:spPr/>
    </dgm:pt>
    <dgm:pt modelId="{F93AFC7D-6C40-6E48-9485-A1E18C5615FD}" type="pres">
      <dgm:prSet presAssocID="{E707D32D-4749-4A9A-A1DB-31568CD0D979}" presName="node" presStyleLbl="node1" presStyleIdx="0" presStyleCnt="8">
        <dgm:presLayoutVars>
          <dgm:bulletEnabled val="1"/>
        </dgm:presLayoutVars>
      </dgm:prSet>
      <dgm:spPr/>
    </dgm:pt>
    <dgm:pt modelId="{80FEEC8E-7605-B843-BE99-63591ECA0387}" type="pres">
      <dgm:prSet presAssocID="{006493C6-80D8-4B9A-959F-5DFB80521447}" presName="sibTrans" presStyleCnt="0"/>
      <dgm:spPr/>
    </dgm:pt>
    <dgm:pt modelId="{D664ACE7-0E2D-D84D-8D9F-F143CB355A70}" type="pres">
      <dgm:prSet presAssocID="{5AFEACC0-0A63-4AB3-97CF-805DE6E3784C}" presName="node" presStyleLbl="node1" presStyleIdx="1" presStyleCnt="8">
        <dgm:presLayoutVars>
          <dgm:bulletEnabled val="1"/>
        </dgm:presLayoutVars>
      </dgm:prSet>
      <dgm:spPr/>
    </dgm:pt>
    <dgm:pt modelId="{65200D7E-96C9-014F-B86F-F8775A4825DC}" type="pres">
      <dgm:prSet presAssocID="{44315E40-E223-4099-B411-7B59899DE739}" presName="sibTrans" presStyleCnt="0"/>
      <dgm:spPr/>
    </dgm:pt>
    <dgm:pt modelId="{2C03A698-4264-674F-AFE0-7508FB942E57}" type="pres">
      <dgm:prSet presAssocID="{D041F89D-8F4A-412A-BB60-2E9B5154DF24}" presName="node" presStyleLbl="node1" presStyleIdx="2" presStyleCnt="8">
        <dgm:presLayoutVars>
          <dgm:bulletEnabled val="1"/>
        </dgm:presLayoutVars>
      </dgm:prSet>
      <dgm:spPr/>
    </dgm:pt>
    <dgm:pt modelId="{C4C22E3B-7160-9447-8BEF-8917C7CC05CE}" type="pres">
      <dgm:prSet presAssocID="{B81B376E-FAE8-441C-AA8F-BFEBF8474299}" presName="sibTrans" presStyleCnt="0"/>
      <dgm:spPr/>
    </dgm:pt>
    <dgm:pt modelId="{C04E1977-C274-4A4D-A62A-25AE23C65DF1}" type="pres">
      <dgm:prSet presAssocID="{3332A1B4-5B1E-45E3-A0DA-C74C68D0280C}" presName="node" presStyleLbl="node1" presStyleIdx="3" presStyleCnt="8">
        <dgm:presLayoutVars>
          <dgm:bulletEnabled val="1"/>
        </dgm:presLayoutVars>
      </dgm:prSet>
      <dgm:spPr/>
    </dgm:pt>
    <dgm:pt modelId="{1039147D-87D7-3C48-879B-C1F6010CA9B8}" type="pres">
      <dgm:prSet presAssocID="{3CC602DA-054B-46D1-B2BB-49695EE7BEAE}" presName="sibTrans" presStyleCnt="0"/>
      <dgm:spPr/>
    </dgm:pt>
    <dgm:pt modelId="{8734BBE8-6016-AC44-9978-161AA3470C83}" type="pres">
      <dgm:prSet presAssocID="{DC13FAFB-BB4C-40E3-8BE5-D596A201BC38}" presName="node" presStyleLbl="node1" presStyleIdx="4" presStyleCnt="8">
        <dgm:presLayoutVars>
          <dgm:bulletEnabled val="1"/>
        </dgm:presLayoutVars>
      </dgm:prSet>
      <dgm:spPr/>
    </dgm:pt>
    <dgm:pt modelId="{DCC7029A-F44D-8E4B-ADC6-D2E0F7DC8740}" type="pres">
      <dgm:prSet presAssocID="{5B2207CA-7C5E-4810-A4D2-C42B9AF724DB}" presName="sibTrans" presStyleCnt="0"/>
      <dgm:spPr/>
    </dgm:pt>
    <dgm:pt modelId="{A12C864B-D0DE-E844-A58B-505A77913E59}" type="pres">
      <dgm:prSet presAssocID="{6B57D027-566C-4934-9371-667021DA42E3}" presName="node" presStyleLbl="node1" presStyleIdx="5" presStyleCnt="8">
        <dgm:presLayoutVars>
          <dgm:bulletEnabled val="1"/>
        </dgm:presLayoutVars>
      </dgm:prSet>
      <dgm:spPr/>
    </dgm:pt>
    <dgm:pt modelId="{16D78BBD-9B7C-9C4C-A426-EDB29FE5596E}" type="pres">
      <dgm:prSet presAssocID="{C871417A-3953-4008-BB73-77586A2E51C3}" presName="sibTrans" presStyleCnt="0"/>
      <dgm:spPr/>
    </dgm:pt>
    <dgm:pt modelId="{FC87DFEA-C83B-6D4E-A21B-E29FDD6FFA11}" type="pres">
      <dgm:prSet presAssocID="{2E7FC7E0-CC6A-4B96-816A-0A0FC44B8871}" presName="node" presStyleLbl="node1" presStyleIdx="6" presStyleCnt="8">
        <dgm:presLayoutVars>
          <dgm:bulletEnabled val="1"/>
        </dgm:presLayoutVars>
      </dgm:prSet>
      <dgm:spPr/>
    </dgm:pt>
    <dgm:pt modelId="{70455534-5075-4F49-AA04-DF11DE9ADB10}" type="pres">
      <dgm:prSet presAssocID="{38D49963-B376-4165-8628-B6A2323B69EB}" presName="sibTrans" presStyleCnt="0"/>
      <dgm:spPr/>
    </dgm:pt>
    <dgm:pt modelId="{F32D6C94-E3CB-6B4A-894D-0CBD7A6FD295}" type="pres">
      <dgm:prSet presAssocID="{DD92E82F-51CB-4B38-B6BF-CD25DC99039D}" presName="node" presStyleLbl="node1" presStyleIdx="7" presStyleCnt="8">
        <dgm:presLayoutVars>
          <dgm:bulletEnabled val="1"/>
        </dgm:presLayoutVars>
      </dgm:prSet>
      <dgm:spPr/>
    </dgm:pt>
  </dgm:ptLst>
  <dgm:cxnLst>
    <dgm:cxn modelId="{0BE0C82F-EAC2-406A-9DE6-EF02F5F1747B}" srcId="{BB9E0F80-58B6-4DEB-B24F-533F5E31C6C8}" destId="{6B57D027-566C-4934-9371-667021DA42E3}" srcOrd="5" destOrd="0" parTransId="{A6D01C15-B86B-45B4-A7DD-83D10AD61280}" sibTransId="{C871417A-3953-4008-BB73-77586A2E51C3}"/>
    <dgm:cxn modelId="{AE521035-9BA9-47F3-8FAF-1675F26426BC}" srcId="{BB9E0F80-58B6-4DEB-B24F-533F5E31C6C8}" destId="{DD92E82F-51CB-4B38-B6BF-CD25DC99039D}" srcOrd="7" destOrd="0" parTransId="{D8CA74E2-3F4D-4160-A3C6-797CDED90F6F}" sibTransId="{9EEDA730-B4CB-44D9-861F-31C73CB64580}"/>
    <dgm:cxn modelId="{EFD14347-6E92-4F45-811B-6D3BCBEF3264}" type="presOf" srcId="{3332A1B4-5B1E-45E3-A0DA-C74C68D0280C}" destId="{C04E1977-C274-4A4D-A62A-25AE23C65DF1}" srcOrd="0" destOrd="0" presId="urn:microsoft.com/office/officeart/2005/8/layout/default"/>
    <dgm:cxn modelId="{5D449D6D-2DE1-4450-ACB9-461E152D8480}" srcId="{BB9E0F80-58B6-4DEB-B24F-533F5E31C6C8}" destId="{5AFEACC0-0A63-4AB3-97CF-805DE6E3784C}" srcOrd="1" destOrd="0" parTransId="{2574DA1E-1087-4F99-85B8-2563B83F236A}" sibTransId="{44315E40-E223-4099-B411-7B59899DE739}"/>
    <dgm:cxn modelId="{B657BE76-799C-430B-9E55-9D7A62F031D3}" srcId="{BB9E0F80-58B6-4DEB-B24F-533F5E31C6C8}" destId="{3332A1B4-5B1E-45E3-A0DA-C74C68D0280C}" srcOrd="3" destOrd="0" parTransId="{FD561FD1-3008-4186-820D-87EC81AC3426}" sibTransId="{3CC602DA-054B-46D1-B2BB-49695EE7BEAE}"/>
    <dgm:cxn modelId="{F6C0D479-B45E-414B-9AA8-BFC746CA2B0C}" srcId="{BB9E0F80-58B6-4DEB-B24F-533F5E31C6C8}" destId="{D041F89D-8F4A-412A-BB60-2E9B5154DF24}" srcOrd="2" destOrd="0" parTransId="{822F214D-F01C-4200-9B97-25E63733AED6}" sibTransId="{B81B376E-FAE8-441C-AA8F-BFEBF8474299}"/>
    <dgm:cxn modelId="{B7599683-5B2D-1D42-A885-6A4ACAA85A8B}" type="presOf" srcId="{6B57D027-566C-4934-9371-667021DA42E3}" destId="{A12C864B-D0DE-E844-A58B-505A77913E59}" srcOrd="0" destOrd="0" presId="urn:microsoft.com/office/officeart/2005/8/layout/default"/>
    <dgm:cxn modelId="{66622B9B-CBF1-FF42-83AF-0F5AE44C5D9E}" type="presOf" srcId="{BB9E0F80-58B6-4DEB-B24F-533F5E31C6C8}" destId="{D376C062-4D21-D643-89AD-E5A50D70820A}" srcOrd="0" destOrd="0" presId="urn:microsoft.com/office/officeart/2005/8/layout/default"/>
    <dgm:cxn modelId="{14B5B7A9-7305-CD43-AC3D-5B43EB78E6F8}" type="presOf" srcId="{D041F89D-8F4A-412A-BB60-2E9B5154DF24}" destId="{2C03A698-4264-674F-AFE0-7508FB942E57}" srcOrd="0" destOrd="0" presId="urn:microsoft.com/office/officeart/2005/8/layout/default"/>
    <dgm:cxn modelId="{5CE9CBA9-12CE-3E44-8274-73C8E0BA4E55}" type="presOf" srcId="{DC13FAFB-BB4C-40E3-8BE5-D596A201BC38}" destId="{8734BBE8-6016-AC44-9978-161AA3470C83}" srcOrd="0" destOrd="0" presId="urn:microsoft.com/office/officeart/2005/8/layout/default"/>
    <dgm:cxn modelId="{9F9B6CB9-0D93-C84D-9FE9-49144E13F232}" type="presOf" srcId="{2E7FC7E0-CC6A-4B96-816A-0A0FC44B8871}" destId="{FC87DFEA-C83B-6D4E-A21B-E29FDD6FFA11}" srcOrd="0" destOrd="0" presId="urn:microsoft.com/office/officeart/2005/8/layout/default"/>
    <dgm:cxn modelId="{8C9C56C9-2F41-4A08-B7BD-03CB49107467}" srcId="{BB9E0F80-58B6-4DEB-B24F-533F5E31C6C8}" destId="{2E7FC7E0-CC6A-4B96-816A-0A0FC44B8871}" srcOrd="6" destOrd="0" parTransId="{4EB13011-EC75-4918-B0CD-464A2CC64CC8}" sibTransId="{38D49963-B376-4165-8628-B6A2323B69EB}"/>
    <dgm:cxn modelId="{C01476CC-2D77-A74F-9C5E-D45E4C69CE01}" type="presOf" srcId="{DD92E82F-51CB-4B38-B6BF-CD25DC99039D}" destId="{F32D6C94-E3CB-6B4A-894D-0CBD7A6FD295}" srcOrd="0" destOrd="0" presId="urn:microsoft.com/office/officeart/2005/8/layout/default"/>
    <dgm:cxn modelId="{93A6ACDE-D941-8249-B4F2-757017F26608}" type="presOf" srcId="{5AFEACC0-0A63-4AB3-97CF-805DE6E3784C}" destId="{D664ACE7-0E2D-D84D-8D9F-F143CB355A70}" srcOrd="0" destOrd="0" presId="urn:microsoft.com/office/officeart/2005/8/layout/default"/>
    <dgm:cxn modelId="{E77126E0-6CBC-47E9-8681-5030990D862A}" srcId="{BB9E0F80-58B6-4DEB-B24F-533F5E31C6C8}" destId="{DC13FAFB-BB4C-40E3-8BE5-D596A201BC38}" srcOrd="4" destOrd="0" parTransId="{4599A96E-E775-44B0-960C-EF67C2ADB509}" sibTransId="{5B2207CA-7C5E-4810-A4D2-C42B9AF724DB}"/>
    <dgm:cxn modelId="{DDABD5E8-5598-4A2E-B73C-DD54BD2B08B8}" srcId="{BB9E0F80-58B6-4DEB-B24F-533F5E31C6C8}" destId="{E707D32D-4749-4A9A-A1DB-31568CD0D979}" srcOrd="0" destOrd="0" parTransId="{502F2B71-7063-4190-8B66-5ABB5A93019F}" sibTransId="{006493C6-80D8-4B9A-959F-5DFB80521447}"/>
    <dgm:cxn modelId="{BAB437E9-5EDA-3B45-9C39-E46DA856C9AE}" type="presOf" srcId="{E707D32D-4749-4A9A-A1DB-31568CD0D979}" destId="{F93AFC7D-6C40-6E48-9485-A1E18C5615FD}" srcOrd="0" destOrd="0" presId="urn:microsoft.com/office/officeart/2005/8/layout/default"/>
    <dgm:cxn modelId="{6EEC217C-51F8-B346-AA39-29DD4F2109EF}" type="presParOf" srcId="{D376C062-4D21-D643-89AD-E5A50D70820A}" destId="{F93AFC7D-6C40-6E48-9485-A1E18C5615FD}" srcOrd="0" destOrd="0" presId="urn:microsoft.com/office/officeart/2005/8/layout/default"/>
    <dgm:cxn modelId="{63CCAAEA-85C2-5646-9D54-15F137F3315F}" type="presParOf" srcId="{D376C062-4D21-D643-89AD-E5A50D70820A}" destId="{80FEEC8E-7605-B843-BE99-63591ECA0387}" srcOrd="1" destOrd="0" presId="urn:microsoft.com/office/officeart/2005/8/layout/default"/>
    <dgm:cxn modelId="{BF8FB5A2-4583-CB4C-ACDF-6E81355B47BD}" type="presParOf" srcId="{D376C062-4D21-D643-89AD-E5A50D70820A}" destId="{D664ACE7-0E2D-D84D-8D9F-F143CB355A70}" srcOrd="2" destOrd="0" presId="urn:microsoft.com/office/officeart/2005/8/layout/default"/>
    <dgm:cxn modelId="{23CAF71D-2978-CA43-A6FF-29C56253D04B}" type="presParOf" srcId="{D376C062-4D21-D643-89AD-E5A50D70820A}" destId="{65200D7E-96C9-014F-B86F-F8775A4825DC}" srcOrd="3" destOrd="0" presId="urn:microsoft.com/office/officeart/2005/8/layout/default"/>
    <dgm:cxn modelId="{8612E03F-A686-6642-814F-5304D4836491}" type="presParOf" srcId="{D376C062-4D21-D643-89AD-E5A50D70820A}" destId="{2C03A698-4264-674F-AFE0-7508FB942E57}" srcOrd="4" destOrd="0" presId="urn:microsoft.com/office/officeart/2005/8/layout/default"/>
    <dgm:cxn modelId="{BF0FFC28-AD60-E14F-B0E9-C9ECBC4A6791}" type="presParOf" srcId="{D376C062-4D21-D643-89AD-E5A50D70820A}" destId="{C4C22E3B-7160-9447-8BEF-8917C7CC05CE}" srcOrd="5" destOrd="0" presId="urn:microsoft.com/office/officeart/2005/8/layout/default"/>
    <dgm:cxn modelId="{3DBEA565-4181-E544-B208-7DDA3C423437}" type="presParOf" srcId="{D376C062-4D21-D643-89AD-E5A50D70820A}" destId="{C04E1977-C274-4A4D-A62A-25AE23C65DF1}" srcOrd="6" destOrd="0" presId="urn:microsoft.com/office/officeart/2005/8/layout/default"/>
    <dgm:cxn modelId="{04DC45AC-4896-AB4D-8749-64EEE142BB99}" type="presParOf" srcId="{D376C062-4D21-D643-89AD-E5A50D70820A}" destId="{1039147D-87D7-3C48-879B-C1F6010CA9B8}" srcOrd="7" destOrd="0" presId="urn:microsoft.com/office/officeart/2005/8/layout/default"/>
    <dgm:cxn modelId="{7DF8AAD4-BA38-2D40-9407-124F5B3B1BC4}" type="presParOf" srcId="{D376C062-4D21-D643-89AD-E5A50D70820A}" destId="{8734BBE8-6016-AC44-9978-161AA3470C83}" srcOrd="8" destOrd="0" presId="urn:microsoft.com/office/officeart/2005/8/layout/default"/>
    <dgm:cxn modelId="{C829AA51-7D94-074B-B1BF-8B3EBA2DF23E}" type="presParOf" srcId="{D376C062-4D21-D643-89AD-E5A50D70820A}" destId="{DCC7029A-F44D-8E4B-ADC6-D2E0F7DC8740}" srcOrd="9" destOrd="0" presId="urn:microsoft.com/office/officeart/2005/8/layout/default"/>
    <dgm:cxn modelId="{7ED3AC69-C05C-BB4B-97D3-CB774AC19B5F}" type="presParOf" srcId="{D376C062-4D21-D643-89AD-E5A50D70820A}" destId="{A12C864B-D0DE-E844-A58B-505A77913E59}" srcOrd="10" destOrd="0" presId="urn:microsoft.com/office/officeart/2005/8/layout/default"/>
    <dgm:cxn modelId="{C98EA272-BDAB-0547-AD84-993387FFD167}" type="presParOf" srcId="{D376C062-4D21-D643-89AD-E5A50D70820A}" destId="{16D78BBD-9B7C-9C4C-A426-EDB29FE5596E}" srcOrd="11" destOrd="0" presId="urn:microsoft.com/office/officeart/2005/8/layout/default"/>
    <dgm:cxn modelId="{86A3B48B-EB89-EF41-B97E-0E28D06B7950}" type="presParOf" srcId="{D376C062-4D21-D643-89AD-E5A50D70820A}" destId="{FC87DFEA-C83B-6D4E-A21B-E29FDD6FFA11}" srcOrd="12" destOrd="0" presId="urn:microsoft.com/office/officeart/2005/8/layout/default"/>
    <dgm:cxn modelId="{AA9FD8BF-F6F6-A54C-AF8A-4F406C8CD24D}" type="presParOf" srcId="{D376C062-4D21-D643-89AD-E5A50D70820A}" destId="{70455534-5075-4F49-AA04-DF11DE9ADB10}" srcOrd="13" destOrd="0" presId="urn:microsoft.com/office/officeart/2005/8/layout/default"/>
    <dgm:cxn modelId="{179815F2-A823-2E47-B180-1A58A9D6BAF0}" type="presParOf" srcId="{D376C062-4D21-D643-89AD-E5A50D70820A}" destId="{F32D6C94-E3CB-6B4A-894D-0CBD7A6FD2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FC7D-6C40-6E48-9485-A1E18C5615FD}">
      <dsp:nvSpPr>
        <dsp:cNvPr id="0" name=""/>
        <dsp:cNvSpPr/>
      </dsp:nvSpPr>
      <dsp:spPr>
        <a:xfrm>
          <a:off x="2964" y="36907"/>
          <a:ext cx="2351960" cy="14111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Ilya Alshteyn</a:t>
          </a:r>
        </a:p>
      </dsp:txBody>
      <dsp:txXfrm>
        <a:off x="2964" y="36907"/>
        <a:ext cx="2351960" cy="1411176"/>
      </dsp:txXfrm>
    </dsp:sp>
    <dsp:sp modelId="{D664ACE7-0E2D-D84D-8D9F-F143CB355A70}">
      <dsp:nvSpPr>
        <dsp:cNvPr id="0" name=""/>
        <dsp:cNvSpPr/>
      </dsp:nvSpPr>
      <dsp:spPr>
        <a:xfrm>
          <a:off x="2590121" y="36907"/>
          <a:ext cx="2351960" cy="1411176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Terry Huang</a:t>
          </a:r>
        </a:p>
      </dsp:txBody>
      <dsp:txXfrm>
        <a:off x="2590121" y="36907"/>
        <a:ext cx="2351960" cy="1411176"/>
      </dsp:txXfrm>
    </dsp:sp>
    <dsp:sp modelId="{2C03A698-4264-674F-AFE0-7508FB942E57}">
      <dsp:nvSpPr>
        <dsp:cNvPr id="0" name=""/>
        <dsp:cNvSpPr/>
      </dsp:nvSpPr>
      <dsp:spPr>
        <a:xfrm>
          <a:off x="5177278" y="36907"/>
          <a:ext cx="2351960" cy="1411176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Jason Lin</a:t>
          </a:r>
        </a:p>
      </dsp:txBody>
      <dsp:txXfrm>
        <a:off x="5177278" y="36907"/>
        <a:ext cx="2351960" cy="1411176"/>
      </dsp:txXfrm>
    </dsp:sp>
    <dsp:sp modelId="{C04E1977-C274-4A4D-A62A-25AE23C65DF1}">
      <dsp:nvSpPr>
        <dsp:cNvPr id="0" name=""/>
        <dsp:cNvSpPr/>
      </dsp:nvSpPr>
      <dsp:spPr>
        <a:xfrm>
          <a:off x="7764434" y="36907"/>
          <a:ext cx="2351960" cy="1411176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Ju Chen</a:t>
          </a:r>
        </a:p>
      </dsp:txBody>
      <dsp:txXfrm>
        <a:off x="7764434" y="36907"/>
        <a:ext cx="2351960" cy="1411176"/>
      </dsp:txXfrm>
    </dsp:sp>
    <dsp:sp modelId="{8734BBE8-6016-AC44-9978-161AA3470C83}">
      <dsp:nvSpPr>
        <dsp:cNvPr id="0" name=""/>
        <dsp:cNvSpPr/>
      </dsp:nvSpPr>
      <dsp:spPr>
        <a:xfrm>
          <a:off x="2964" y="1683280"/>
          <a:ext cx="2351960" cy="1411176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Lori Harris</a:t>
          </a:r>
        </a:p>
      </dsp:txBody>
      <dsp:txXfrm>
        <a:off x="2964" y="1683280"/>
        <a:ext cx="2351960" cy="1411176"/>
      </dsp:txXfrm>
    </dsp:sp>
    <dsp:sp modelId="{A12C864B-D0DE-E844-A58B-505A77913E59}">
      <dsp:nvSpPr>
        <dsp:cNvPr id="0" name=""/>
        <dsp:cNvSpPr/>
      </dsp:nvSpPr>
      <dsp:spPr>
        <a:xfrm>
          <a:off x="2590121" y="1683280"/>
          <a:ext cx="2351960" cy="1411176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Brendan Connelly</a:t>
          </a:r>
        </a:p>
      </dsp:txBody>
      <dsp:txXfrm>
        <a:off x="2590121" y="1683280"/>
        <a:ext cx="2351960" cy="1411176"/>
      </dsp:txXfrm>
    </dsp:sp>
    <dsp:sp modelId="{FC87DFEA-C83B-6D4E-A21B-E29FDD6FFA11}">
      <dsp:nvSpPr>
        <dsp:cNvPr id="0" name=""/>
        <dsp:cNvSpPr/>
      </dsp:nvSpPr>
      <dsp:spPr>
        <a:xfrm>
          <a:off x="5177278" y="1683280"/>
          <a:ext cx="2351960" cy="1411176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Nicholas Michaud</a:t>
          </a:r>
        </a:p>
      </dsp:txBody>
      <dsp:txXfrm>
        <a:off x="5177278" y="1683280"/>
        <a:ext cx="2351960" cy="1411176"/>
      </dsp:txXfrm>
    </dsp:sp>
    <dsp:sp modelId="{F32D6C94-E3CB-6B4A-894D-0CBD7A6FD295}">
      <dsp:nvSpPr>
        <dsp:cNvPr id="0" name=""/>
        <dsp:cNvSpPr/>
      </dsp:nvSpPr>
      <dsp:spPr>
        <a:xfrm>
          <a:off x="7764434" y="1683280"/>
          <a:ext cx="2351960" cy="141117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Isaac Mollinedo</a:t>
          </a:r>
        </a:p>
      </dsp:txBody>
      <dsp:txXfrm>
        <a:off x="7764434" y="1683280"/>
        <a:ext cx="2351960" cy="141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0694-5A99-4828-9AA6-D04460E3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8832D-608A-4C3B-807D-1EC51696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220E-7E8B-43EE-BD07-BC7D255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67C9-DD8A-45D3-90EC-A39C4BF5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05FC-F962-43A2-AD3E-006CC072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9928-08B7-4C64-ADEC-DC586326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EDEA-B580-40D1-823B-DA2D0C01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3C6-8EB4-48A8-8FC9-071221F6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BB09-87A6-4426-BAD4-E57231AB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645A-FA25-4C90-BD30-F9DFB07E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7EEB4-8F7C-432F-9941-D6E66F37A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DAD0-89EB-4391-A15F-687FE418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72D5-F862-4C0A-BD5C-CCD9CCB6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EB53-06B2-4147-A8BD-C04F2279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B158-1A0B-42DB-A94A-BECDBB41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9F1-73D4-46F1-8ECF-F3C3242F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1201-EAE2-4953-88E0-F68F30F9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5114-D460-46A8-A49C-96964C2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AACC-C28B-4313-824E-5EFFB47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E8C0-9A1D-4EF8-A4B5-2D00AB2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0850-348F-468E-8183-18070E22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1129-CBC6-411C-AAE2-FE7FCC60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56CD-2E53-45F2-9C9C-DCF677F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2082-163D-4F2D-B481-8B0DD7E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982D-CAE9-4A88-AA9F-D02A122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15F3-48A8-4E3C-8503-EFCAC64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42A0-13A7-4C65-AFBB-8DED9AAC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D3E14-CC3E-4B5E-92A8-B010DDEF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A484-8015-4680-A888-FB19D111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1BFA-B4CC-438B-B9D7-DCCB0053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A64ED-2FC3-4F13-B546-84E01120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0312-7CC3-4595-80CC-A308FBFC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DC0A-7AA5-4626-A06B-359BC5A3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B22D-5DF2-4CA1-8E10-F698EDD9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EEB32-3CEA-4524-85CA-99632C5CB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33A1B-AB41-498B-80C1-EB9A927F9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E0B5-8675-454D-AC59-4A43EAF4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F0DBB-8B54-4D3E-ADF0-E93FE4E8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A6574-5631-40DB-B2E2-BE9DFAA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A6DA-EB73-4B68-AB9E-351E2F3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53C-2D87-47A9-92DC-8B706994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B06E-E5D6-4911-A13D-EFA31FA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5D51-CCDD-49D1-A2AC-CF3DBAA5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98A42-8416-44F1-B899-52C0A1AA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94D63-19D6-4D0F-9F52-44373DED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B698-6B89-4A40-BB5D-4530FF66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1DDA-2C98-4507-8611-C19D8A3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33DE-FD03-42AF-A944-E4D03153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4D98-B748-4F9E-8732-2F4293B2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7A60-2F2A-465B-8CE6-03812F81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AC73-A34D-48CA-B77C-7DD9EB3F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61EB-B797-41AD-B17F-533F3CB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04E2-6EC8-44CF-970D-B4FE2D77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9FE36-A869-4926-B47B-2A2004646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5CE40-CF83-4ABA-BF3E-D8775C13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1ED3-B570-461C-A23A-3A046EE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3430-F7D2-4E01-8229-BB924290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1509-2271-4DDC-814D-4157D68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0861C-C82E-4487-8DD9-2BE1F75B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9CB7-F070-4204-B2F8-4F7446C1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673A-8878-400C-9AA9-6426E98D1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56CB-2F38-4A01-BFCA-8CF9106EE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DD32-10BC-417E-8CA0-9AC7B970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camp.cvn.columbia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2ABC-DE3A-4F90-8BC2-206860EB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478" y="1033123"/>
            <a:ext cx="9144000" cy="1389190"/>
          </a:xfrm>
        </p:spPr>
        <p:txBody>
          <a:bodyPr>
            <a:normAutofit/>
          </a:bodyPr>
          <a:lstStyle/>
          <a:p>
            <a:r>
              <a:rPr lang="en-US" sz="5800" b="1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188-0CC1-433C-BEAA-D96B35EC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664" y="3133703"/>
            <a:ext cx="9741408" cy="30206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 Authors: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Piruz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Alemi &amp; Steve Li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members: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Zhongping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Yang, Mike Fonseca</a:t>
            </a:r>
          </a:p>
          <a:p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Columbia University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Fu School of Engineering and applied Science</a:t>
            </a:r>
          </a:p>
          <a:p>
            <a:r>
              <a:rPr lang="en-US" sz="1400" dirty="0">
                <a:hlinkClick r:id="rId2"/>
              </a:rPr>
              <a:t>https://bootcamp.cvn.columbia.edu/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April 18th, 2020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  <a:br>
              <a:rPr lang="en-US" sz="2800" dirty="0"/>
            </a:br>
            <a:r>
              <a:rPr lang="en-US" sz="2800" dirty="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55%</a:t>
            </a:r>
          </a:p>
          <a:p>
            <a:r>
              <a:rPr lang="en-US" sz="2000" dirty="0"/>
              <a:t>Score on validation dataset – 20%</a:t>
            </a:r>
          </a:p>
          <a:p>
            <a:r>
              <a:rPr lang="en-US" sz="2000" dirty="0"/>
              <a:t>Score on validation dataset offset – </a:t>
            </a:r>
            <a:r>
              <a:rPr lang="en-US" sz="3600" b="1" dirty="0"/>
              <a:t>100%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F7CF9C-7C0C-4087-9CD8-64A92CA8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41180" y="2836522"/>
            <a:ext cx="4974336" cy="3103589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E910D7-01FB-441F-8556-0BC0EF936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A213-516B-514A-AA5D-F24698B8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FFF00"/>
                </a:solidFill>
              </a:rPr>
              <a:t>Unsupervised Learning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1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3DEB-3088-C648-9493-082FC275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in our analysis is the analysis of Text (News) by: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1. </a:t>
            </a:r>
            <a:r>
              <a:rPr lang="en-US" sz="3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Sentiment  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dirty="0">
                <a:solidFill>
                  <a:srgbClr val="FFFFFF"/>
                </a:solidFill>
              </a:rPr>
              <a:t>2. </a:t>
            </a:r>
            <a:r>
              <a:rPr lang="en-US" sz="3000" b="1" dirty="0">
                <a:solidFill>
                  <a:srgbClr val="FFFF00"/>
                </a:solidFill>
              </a:rPr>
              <a:t>Context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A30454-A490-7144-83A9-BEFA40CCD3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9506" y="1698171"/>
            <a:ext cx="6897861" cy="24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8BB25-BAE0-0C49-AC89-5845C4C6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dirty="0"/>
              <a:t>Sentiment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835B5-A028-8D4D-849E-7CC9A5BD86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r="13026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9A415-3429-E24A-8279-2EFF46AF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as a column Feature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9EC9B-70A8-3D40-86BD-E4C44FAE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1"/>
          <a:stretch/>
        </p:blipFill>
        <p:spPr>
          <a:xfrm>
            <a:off x="5153822" y="1233834"/>
            <a:ext cx="6553545" cy="43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8FFEA-7DF5-6447-8534-6F628A05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LDA*: From News to numeric bags by Topic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0B5011-2BE1-FB47-BF31-468B5426C7BC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* Latent Dirichlet Allocation: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Model’s Score: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Log Likelihood: -	95912.04113658932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Perplexity: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	225.66814792477965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768ACD-BCB9-AF4F-9F30-499DC95811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716" y="737353"/>
            <a:ext cx="6596652" cy="52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2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E3D46-234C-ED47-9253-765052E1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dirty="0"/>
              <a:t>Extraction of 12 key words from numeric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2BCE64-5C91-3B41-8909-0B2D2A31CB4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893" b="1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A3E852-022A-4EC6-9325-8386CE8D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 Extract from LDA Model, hyper-parameter is </a:t>
            </a:r>
            <a:r>
              <a:rPr lang="en-US" sz="2000" dirty="0" err="1"/>
              <a:t>n_words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947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6499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C8A15-F889-424D-964A-6634BBED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270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Stop! </a:t>
            </a:r>
            <a:r>
              <a:rPr lang="en-US" sz="2400" dirty="0">
                <a:solidFill>
                  <a:schemeClr val="bg1"/>
                </a:solidFill>
              </a:rPr>
              <a:t>Assign your classification to the model’s classification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73216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9E1743-151A-4F8C-AD95-12184F16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3270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Check out the Topics! 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DB97A-E0F3-DB4F-81E6-537A4B5DF4A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622"/>
          <a:stretch/>
        </p:blipFill>
        <p:spPr>
          <a:xfrm>
            <a:off x="320040" y="2194560"/>
            <a:ext cx="11548872" cy="4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0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9EBCB-2AC3-DB47-BCFC-0B0D4F44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 the k-means clusters</a:t>
            </a:r>
          </a:p>
        </p:txBody>
      </p:sp>
    </p:spTree>
    <p:extLst>
      <p:ext uri="{BB962C8B-B14F-4D97-AF65-F5344CB8AC3E}">
        <p14:creationId xmlns:p14="http://schemas.microsoft.com/office/powerpoint/2010/main" val="73698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2 vs. 3 Topics</a:t>
            </a:r>
            <a:endParaRPr lang="en-US" dirty="0"/>
          </a:p>
        </p:txBody>
      </p:sp>
      <p:pic>
        <p:nvPicPr>
          <p:cNvPr id="12" name="Content Placeholder 11" descr="A close up of a flower&#10;&#10;Description automatically generated">
            <a:extLst>
              <a:ext uri="{FF2B5EF4-FFF2-40B4-BE49-F238E27FC236}">
                <a16:creationId xmlns:a16="http://schemas.microsoft.com/office/drawing/2014/main" id="{5BFC38D7-4731-5A4B-B473-F3C3D506BE4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8527"/>
            <a:ext cx="4904232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167E69A6-EEAE-8649-A2FB-58629523161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88" y="1938527"/>
            <a:ext cx="5145024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92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D2AE0-7ED6-4896-8FC7-A4065FDA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5845-0D1B-4055-9ED3-13D3205C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4010828" cy="3415623"/>
          </a:xfrm>
        </p:spPr>
        <p:txBody>
          <a:bodyPr>
            <a:normAutofit/>
          </a:bodyPr>
          <a:lstStyle/>
          <a:p>
            <a:r>
              <a:rPr lang="en-US" sz="1900" dirty="0"/>
              <a:t>Kaggle Dataset</a:t>
            </a:r>
          </a:p>
          <a:p>
            <a:pPr marL="457200" lvl="1" indent="0">
              <a:buNone/>
            </a:pPr>
            <a:r>
              <a:rPr lang="en-US" sz="1900" dirty="0">
                <a:hlinkClick r:id="rId2"/>
              </a:rPr>
              <a:t>https://www.kaggle.com/aaron7sun/stocknews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Data Structure</a:t>
            </a:r>
          </a:p>
          <a:p>
            <a:pPr lvl="1"/>
            <a:r>
              <a:rPr lang="en-US" sz="1900" dirty="0"/>
              <a:t>Date </a:t>
            </a:r>
          </a:p>
          <a:p>
            <a:pPr marL="457200" lvl="1" indent="0">
              <a:buNone/>
            </a:pPr>
            <a:r>
              <a:rPr lang="en-US" sz="1900" dirty="0"/>
              <a:t>	(From 2008-8-8 to 2016-6-24)</a:t>
            </a:r>
          </a:p>
          <a:p>
            <a:pPr lvl="1"/>
            <a:r>
              <a:rPr lang="en-US" sz="1900" dirty="0"/>
              <a:t>Label (0 or 1 )</a:t>
            </a:r>
          </a:p>
          <a:p>
            <a:pPr lvl="1"/>
            <a:r>
              <a:rPr lang="en-US" sz="1900" dirty="0"/>
              <a:t>25 Articles / Day</a:t>
            </a:r>
          </a:p>
          <a:p>
            <a:pPr lvl="1"/>
            <a:r>
              <a:rPr lang="en-US" sz="1900" dirty="0"/>
              <a:t>Top Ranking Articles</a:t>
            </a:r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254117B-68C4-4E71-8472-858B9D434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7" b="20780"/>
          <a:stretch/>
        </p:blipFill>
        <p:spPr>
          <a:xfrm>
            <a:off x="5297763" y="2291773"/>
            <a:ext cx="6250769" cy="21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3 vs. 4 Topics</a:t>
            </a:r>
            <a:endParaRPr lang="en-US" dirty="0"/>
          </a:p>
        </p:txBody>
      </p:sp>
      <p:pic>
        <p:nvPicPr>
          <p:cNvPr id="13" name="Content Placeholder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167E69A6-EEAE-8649-A2FB-58629523161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" y="1690688"/>
            <a:ext cx="5145024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F4E82B1-F30A-4647-867F-F4E017052B2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56" y="1690687"/>
            <a:ext cx="5343144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60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4 vs. 5 Topics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F4E82B1-F30A-4647-867F-F4E017052B2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0688"/>
            <a:ext cx="5414772" cy="462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299DD-1AB5-064B-997B-2B468C926F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799" cy="4621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02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3992" cy="1325563"/>
          </a:xfrm>
        </p:spPr>
        <p:txBody>
          <a:bodyPr/>
          <a:lstStyle/>
          <a:p>
            <a:r>
              <a:rPr lang="en-US" dirty="0"/>
              <a:t>1 vs. LDA: Recommends 10 component</a:t>
            </a:r>
          </a:p>
        </p:txBody>
      </p:sp>
      <p:pic>
        <p:nvPicPr>
          <p:cNvPr id="5" name="Picture 4" descr="A picture containing flower&#10;&#10;Description automatically generated">
            <a:extLst>
              <a:ext uri="{FF2B5EF4-FFF2-40B4-BE49-F238E27FC236}">
                <a16:creationId xmlns:a16="http://schemas.microsoft.com/office/drawing/2014/main" id="{64C17DF0-11AE-6F4C-812D-9FF98CA147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31" y="1560576"/>
            <a:ext cx="5186169" cy="464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 descr="A close up of a flower&#10;&#10;Description automatically generated">
            <a:extLst>
              <a:ext uri="{FF2B5EF4-FFF2-40B4-BE49-F238E27FC236}">
                <a16:creationId xmlns:a16="http://schemas.microsoft.com/office/drawing/2014/main" id="{811A999F-C961-FF40-BC88-0B970225AD0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75232"/>
            <a:ext cx="5186170" cy="4730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80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68D6C-980A-9549-AE4A-42963DFC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807742"/>
            <a:ext cx="9833548" cy="11384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 </a:t>
            </a:r>
            <a:r>
              <a:rPr lang="en-US" sz="4000" b="1" dirty="0">
                <a:solidFill>
                  <a:srgbClr val="FFFFFF"/>
                </a:solidFill>
              </a:rPr>
              <a:t>What?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Shallow vs. Deep Learning: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3CE5-123F-6F4D-8F84-CDB75CE1B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913" y="2943225"/>
            <a:ext cx="4114800" cy="3049588"/>
          </a:xfrm>
        </p:spPr>
        <p:txBody>
          <a:bodyPr wrap="square" anchor="t">
            <a:normAutofit fontScale="85000" lnSpcReduction="10000"/>
          </a:bodyPr>
          <a:lstStyle/>
          <a:p>
            <a:r>
              <a:rPr lang="en-US" dirty="0"/>
              <a:t>Given these new linguistic classifications we created new features</a:t>
            </a:r>
          </a:p>
          <a:p>
            <a:endParaRPr lang="en-US" dirty="0"/>
          </a:p>
          <a:p>
            <a:r>
              <a:rPr lang="en-US" dirty="0"/>
              <a:t>New features were then looped  back into our original models.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EBDD-BA12-7B4F-BE42-2319AF0F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5263" y="2943225"/>
            <a:ext cx="5840413" cy="3049588"/>
          </a:xfrm>
        </p:spPr>
        <p:txBody>
          <a:bodyPr wrap="square" anchor="t">
            <a:normAutofit fontScale="85000" lnSpcReduction="10000"/>
          </a:bodyPr>
          <a:lstStyle/>
          <a:p>
            <a:r>
              <a:rPr lang="en-US" sz="2400" dirty="0"/>
              <a:t>Learning not from the features of the training but from the output of preceding layers = Deep Learning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We are now training our model on S&amp;P500 2020 stock crash, first shallow then deep, for the “pandemic” was first taken as shallow and is now tragically deep!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42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7B98-EE1F-BD44-B760-DF5D67D4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E0564DFD-0FAF-D24F-9EB8-505CA4CF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/>
              <a:t>We recommend the application of Alemi_Li Model in FinTech: 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The model: </a:t>
            </a:r>
          </a:p>
          <a:p>
            <a:pPr marL="0" indent="0">
              <a:buNone/>
            </a:pPr>
            <a:endParaRPr lang="en-US" sz="1100"/>
          </a:p>
          <a:p>
            <a:pPr lvl="1"/>
            <a:r>
              <a:rPr lang="en-US" sz="1100"/>
              <a:t>Is an ensemble of </a:t>
            </a:r>
            <a:r>
              <a:rPr lang="en-US" sz="1100" b="1">
                <a:highlight>
                  <a:srgbClr val="FFFF00"/>
                </a:highlight>
              </a:rPr>
              <a:t>Supervised</a:t>
            </a:r>
            <a:r>
              <a:rPr lang="en-US" sz="1100"/>
              <a:t> and </a:t>
            </a:r>
            <a:r>
              <a:rPr lang="en-US" sz="1100" b="1">
                <a:highlight>
                  <a:srgbClr val="FFFF00"/>
                </a:highlight>
              </a:rPr>
              <a:t>Unsupervised</a:t>
            </a:r>
            <a:r>
              <a:rPr lang="en-US" sz="1100" b="1"/>
              <a:t> Machine Learning </a:t>
            </a:r>
          </a:p>
          <a:p>
            <a:pPr marL="457200" lvl="1" indent="0">
              <a:buNone/>
            </a:pPr>
            <a:endParaRPr lang="en-US" sz="1100"/>
          </a:p>
          <a:p>
            <a:pPr lvl="1"/>
            <a:r>
              <a:rPr lang="en-US" sz="1100"/>
              <a:t>Is highly adaptive to </a:t>
            </a:r>
            <a:r>
              <a:rPr lang="en-US" sz="1100" b="1"/>
              <a:t>what </a:t>
            </a:r>
            <a:r>
              <a:rPr lang="en-US" sz="1100" b="1">
                <a:highlight>
                  <a:srgbClr val="FFFF00"/>
                </a:highlight>
              </a:rPr>
              <a:t>dominates the news</a:t>
            </a:r>
            <a:r>
              <a:rPr lang="en-US" sz="1100">
                <a:highlight>
                  <a:srgbClr val="FFFF00"/>
                </a:highlight>
              </a:rPr>
              <a:t>.</a:t>
            </a:r>
          </a:p>
          <a:p>
            <a:pPr marL="457200" lvl="1" indent="0">
              <a:buNone/>
            </a:pPr>
            <a:endParaRPr lang="en-US" sz="1100"/>
          </a:p>
          <a:p>
            <a:pPr lvl="1"/>
            <a:r>
              <a:rPr lang="en-US" sz="1100"/>
              <a:t>Allows human intervention to give its features further </a:t>
            </a:r>
            <a:r>
              <a:rPr lang="en-US" sz="1100" b="1">
                <a:highlight>
                  <a:srgbClr val="FFFF00"/>
                </a:highlight>
              </a:rPr>
              <a:t>context</a:t>
            </a:r>
            <a:r>
              <a:rPr lang="en-US" sz="1100" b="1"/>
              <a:t> </a:t>
            </a:r>
          </a:p>
          <a:p>
            <a:pPr lvl="1"/>
            <a:endParaRPr lang="en-US" sz="1100"/>
          </a:p>
          <a:p>
            <a:pPr lvl="1"/>
            <a:r>
              <a:rPr lang="en-US" sz="1100"/>
              <a:t> Provides </a:t>
            </a:r>
            <a:r>
              <a:rPr lang="en-US" sz="1100" b="1">
                <a:highlight>
                  <a:srgbClr val="FFFF00"/>
                </a:highlight>
              </a:rPr>
              <a:t>confidence levels </a:t>
            </a:r>
            <a:r>
              <a:rPr lang="en-US" sz="1100"/>
              <a:t>for non-normal distributions.</a:t>
            </a:r>
          </a:p>
          <a:p>
            <a:pPr marL="457200" lvl="1" indent="0">
              <a:buNone/>
            </a:pPr>
            <a:endParaRPr lang="en-US" sz="1100"/>
          </a:p>
          <a:p>
            <a:pPr lvl="1"/>
            <a:r>
              <a:rPr lang="en-US" sz="1100"/>
              <a:t>Is being validated on U.S. </a:t>
            </a:r>
            <a:r>
              <a:rPr lang="en-US" sz="1100" b="1">
                <a:highlight>
                  <a:srgbClr val="FFFF00"/>
                </a:highlight>
              </a:rPr>
              <a:t>Pandemic News &amp; Stock market crash</a:t>
            </a:r>
            <a:r>
              <a:rPr lang="en-US" sz="1100"/>
              <a:t>.</a:t>
            </a:r>
          </a:p>
          <a:p>
            <a:pPr marL="457200" lvl="1" indent="0">
              <a:buNone/>
            </a:pPr>
            <a:endParaRPr lang="en-US" sz="1100"/>
          </a:p>
        </p:txBody>
      </p:sp>
      <p:cxnSp>
        <p:nvCxnSpPr>
          <p:cNvPr id="74" name="Straight Connector 3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1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D6D25-5B2D-6146-859E-715F041C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special Thanks! to our A+ support team: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BD84989-E06B-4ED2-BB56-3A75B0C0EE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676681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6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D2AE0-7ED6-4896-8FC7-A4065FDA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 Steps</a:t>
            </a:r>
          </a:p>
        </p:txBody>
      </p:sp>
      <p:sp useBgFill="1">
        <p:nvSpPr>
          <p:cNvPr id="44" name="Rectangle 4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5845-0D1B-4055-9ED3-13D3205C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/>
              <a:t>Step 1: Pre-process cleaning</a:t>
            </a:r>
          </a:p>
          <a:p>
            <a:pPr marL="0"/>
            <a:endParaRPr lang="en-US" sz="1800" dirty="0"/>
          </a:p>
          <a:p>
            <a:pPr marL="0" indent="0">
              <a:buNone/>
            </a:pPr>
            <a:r>
              <a:rPr lang="en-US" sz="1800" dirty="0"/>
              <a:t>Step 2: Split raw dataset</a:t>
            </a:r>
          </a:p>
          <a:p>
            <a:pPr lvl="2"/>
            <a:r>
              <a:rPr lang="en-US" sz="1400" dirty="0" err="1"/>
              <a:t>dNews</a:t>
            </a:r>
            <a:r>
              <a:rPr lang="en-US" sz="1400" dirty="0"/>
              <a:t> – Daily News		</a:t>
            </a:r>
          </a:p>
          <a:p>
            <a:pPr marL="1371600" lvl="3" indent="0">
              <a:buNone/>
            </a:pPr>
            <a:r>
              <a:rPr lang="en-US" sz="1200" dirty="0"/>
              <a:t>	Train (80%)</a:t>
            </a:r>
          </a:p>
          <a:p>
            <a:pPr marL="1371600" lvl="3" indent="0">
              <a:buNone/>
            </a:pPr>
            <a:r>
              <a:rPr lang="en-US" sz="1200" dirty="0"/>
              <a:t>	Test  (20%)</a:t>
            </a:r>
          </a:p>
          <a:p>
            <a:pPr lvl="2"/>
            <a:r>
              <a:rPr lang="en-US" sz="1400" dirty="0"/>
              <a:t>Validation  Data</a:t>
            </a:r>
          </a:p>
          <a:p>
            <a:pPr marL="0" indent="0">
              <a:buNone/>
            </a:pPr>
            <a:r>
              <a:rPr lang="en-US" sz="1800" dirty="0"/>
              <a:t>Step3 : Establish the Stock labels (0,1) for Training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2A7A29-5EAF-4463-B997-597ECD3A79C1}"/>
              </a:ext>
            </a:extLst>
          </p:cNvPr>
          <p:cNvSpPr txBox="1">
            <a:spLocks/>
          </p:cNvSpPr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Step 4: Feed the data into: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FFFF00"/>
                </a:solidFill>
              </a:rPr>
              <a:t>Supervised: </a:t>
            </a:r>
            <a:r>
              <a:rPr lang="en-US" sz="1800" dirty="0"/>
              <a:t>Linear &amp; Non-Linear Regression Models of Choice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FFFF00"/>
                </a:solidFill>
              </a:rPr>
              <a:t>Unsupervised</a:t>
            </a:r>
            <a:r>
              <a:rPr lang="en-US" sz="1800" dirty="0"/>
              <a:t> K-Means Clustering (e.g. </a:t>
            </a:r>
          </a:p>
          <a:p>
            <a:pPr marL="1371600" lvl="3"/>
            <a:endParaRPr lang="en-US" dirty="0"/>
          </a:p>
          <a:p>
            <a:pPr marL="1371600" lvl="3"/>
            <a:r>
              <a:rPr lang="en-US" dirty="0"/>
              <a:t>	Stop Words</a:t>
            </a:r>
          </a:p>
          <a:p>
            <a:pPr marL="1371600" lvl="3"/>
            <a:r>
              <a:rPr lang="en-US" dirty="0"/>
              <a:t>	Tokenization</a:t>
            </a:r>
          </a:p>
          <a:p>
            <a:pPr marL="1371600" lvl="3"/>
            <a:r>
              <a:rPr lang="en-US" dirty="0"/>
              <a:t>	Lemmatization</a:t>
            </a:r>
          </a:p>
          <a:p>
            <a:pPr marL="1371600" lvl="3"/>
            <a:r>
              <a:rPr lang="en-US" dirty="0"/>
              <a:t>	N-Gram, Skip-Gram</a:t>
            </a:r>
          </a:p>
          <a:p>
            <a:pPr marL="1371600" lvl="3"/>
            <a:r>
              <a:rPr lang="en-US" dirty="0"/>
              <a:t>           Create Document-Word Matrix (Count Vectorizer)</a:t>
            </a:r>
          </a:p>
          <a:p>
            <a:pPr marL="0"/>
            <a:endParaRPr lang="en-US" sz="1400" dirty="0"/>
          </a:p>
          <a:p>
            <a:pPr marL="0"/>
            <a:endParaRPr lang="en-US" sz="1400" dirty="0"/>
          </a:p>
          <a:p>
            <a:pPr marL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3386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55%</a:t>
            </a:r>
          </a:p>
          <a:p>
            <a:r>
              <a:rPr lang="en-US" sz="2000" dirty="0"/>
              <a:t>Score on validation dataset – 20%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C60D8A92-3DC7-4180-A5B8-D67F93D8C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r="-1" b="5641"/>
          <a:stretch/>
        </p:blipFill>
        <p:spPr>
          <a:xfrm>
            <a:off x="641180" y="2836522"/>
            <a:ext cx="4974336" cy="310359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0272EB3-094C-42F8-B874-3BC395AE7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1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5286205" cy="1608328"/>
          </a:xfrm>
        </p:spPr>
        <p:txBody>
          <a:bodyPr>
            <a:normAutofit/>
          </a:bodyPr>
          <a:lstStyle/>
          <a:p>
            <a:r>
              <a:rPr lang="en-US" sz="3600" dirty="0"/>
              <a:t>Random Forest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328"/>
            <a:ext cx="54437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53.6%</a:t>
            </a:r>
          </a:p>
          <a:p>
            <a:r>
              <a:rPr lang="en-US" sz="2000" dirty="0"/>
              <a:t>Score on validation dataset – 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11CB2B-D451-41A8-9251-8CB778A6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" y="2742397"/>
            <a:ext cx="4937760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C58478DF-3F56-47F2-B139-FB7357D3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2" y="2742397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Naïve Bayes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51%</a:t>
            </a:r>
          </a:p>
          <a:p>
            <a:r>
              <a:rPr lang="en-US" sz="2000" dirty="0"/>
              <a:t>Score on validation dataset – 40%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78F25A6-B24B-40D6-85DA-E9EFFE1F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r="-1" b="6189"/>
          <a:stretch/>
        </p:blipFill>
        <p:spPr>
          <a:xfrm>
            <a:off x="641180" y="2836522"/>
            <a:ext cx="4974336" cy="3103590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A84C8761-B268-4B67-A790-5592F1953B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1D4D0-5F36-41EF-A50C-8D728EF4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Offset by One Day</a:t>
            </a:r>
            <a:br>
              <a:rPr lang="en-US" sz="3000" dirty="0">
                <a:solidFill>
                  <a:srgbClr val="FFFFFF"/>
                </a:solidFill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coreboard&#10;&#10;Description automatically generated">
            <a:extLst>
              <a:ext uri="{FF2B5EF4-FFF2-40B4-BE49-F238E27FC236}">
                <a16:creationId xmlns:a16="http://schemas.microsoft.com/office/drawing/2014/main" id="{AFA6E2F2-FCE2-45F8-8DCB-6F3B9AB29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4724"/>
            <a:ext cx="5455917" cy="3641824"/>
          </a:xfrm>
          <a:prstGeom prst="rect">
            <a:avLst/>
          </a:prstGeom>
        </p:spPr>
      </p:pic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D97E8B8-4717-4100-A15E-0F21C7989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9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500" dirty="0"/>
              <a:t>Random Forest Regression</a:t>
            </a:r>
            <a:br>
              <a:rPr lang="en-US" sz="2500" dirty="0"/>
            </a:br>
            <a:r>
              <a:rPr lang="en-US" sz="2500" dirty="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53.6%</a:t>
            </a:r>
          </a:p>
          <a:p>
            <a:r>
              <a:rPr lang="en-US" sz="2000" dirty="0"/>
              <a:t>Score on validation dataset – 60%</a:t>
            </a:r>
          </a:p>
          <a:p>
            <a:r>
              <a:rPr lang="en-US" sz="2000" dirty="0"/>
              <a:t>Score on validation dataset offset – 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8DC09-B47E-41A5-B573-37FA66A9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" y="2742397"/>
            <a:ext cx="4937760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401F8287-3C9B-4622-8A87-3FA0A96C1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2" y="2742397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800"/>
              <a:t>Naïve Bayes Regression</a:t>
            </a:r>
            <a:br>
              <a:rPr lang="en-US" sz="2800"/>
            </a:br>
            <a:r>
              <a:rPr lang="en-US" sz="280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51%</a:t>
            </a:r>
          </a:p>
          <a:p>
            <a:r>
              <a:rPr lang="en-US" sz="2000" dirty="0"/>
              <a:t>Score on validation dataset – 40%</a:t>
            </a:r>
          </a:p>
          <a:p>
            <a:r>
              <a:rPr lang="en-US" sz="2000" dirty="0"/>
              <a:t>Score on validation dataset offset </a:t>
            </a:r>
            <a:r>
              <a:rPr lang="en-US" sz="2400" dirty="0"/>
              <a:t>– </a:t>
            </a:r>
            <a:r>
              <a:rPr lang="en-US" sz="3200" b="1" dirty="0"/>
              <a:t>80%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233BB-7EBF-4DC1-8EBE-FAD281AA5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41180" y="2836522"/>
            <a:ext cx="4974336" cy="3103589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lower&#10;&#10;Description automatically generated">
            <a:extLst>
              <a:ext uri="{FF2B5EF4-FFF2-40B4-BE49-F238E27FC236}">
                <a16:creationId xmlns:a16="http://schemas.microsoft.com/office/drawing/2014/main" id="{F612AA6C-E89D-49FA-9502-D448D3B1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630</Words>
  <Application>Microsoft Macintosh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Machine Learning</vt:lpstr>
      <vt:lpstr>Dataset Information</vt:lpstr>
      <vt:lpstr>Data Processing Steps</vt:lpstr>
      <vt:lpstr>Linear Regression</vt:lpstr>
      <vt:lpstr>Random Forest Regression</vt:lpstr>
      <vt:lpstr>Naïve Bayes Regression</vt:lpstr>
      <vt:lpstr>Offset by One Day </vt:lpstr>
      <vt:lpstr>Random Forest Regression    Offset By One Day</vt:lpstr>
      <vt:lpstr>Naïve Bayes Regression    Offset By One Day</vt:lpstr>
      <vt:lpstr>Linear Regression    Offset By One Day</vt:lpstr>
      <vt:lpstr>PowerPoint Presentation</vt:lpstr>
      <vt:lpstr>  Significant in our analysis is the analysis of Text (News) by:     1. Sentiment   2. Context </vt:lpstr>
      <vt:lpstr>Sentiment Analysis</vt:lpstr>
      <vt:lpstr>Sentiment as a column Feature</vt:lpstr>
      <vt:lpstr>LDA*: From News to numeric bags by Topic</vt:lpstr>
      <vt:lpstr>Extraction of 12 key words from numeric</vt:lpstr>
      <vt:lpstr>Stop! Assign your classification to the model’s classification</vt:lpstr>
      <vt:lpstr>Construct the k-means clusters</vt:lpstr>
      <vt:lpstr>K-Means: 2 vs. 3 Topics</vt:lpstr>
      <vt:lpstr>K-Means: 3 vs. 4 Topics</vt:lpstr>
      <vt:lpstr>K-Means: 4 vs. 5 Topics</vt:lpstr>
      <vt:lpstr>1 vs. LDA: Recommends 10 component</vt:lpstr>
      <vt:lpstr> So What? Shallow vs. Deep Learning:</vt:lpstr>
      <vt:lpstr>Conclusion:</vt:lpstr>
      <vt:lpstr>With special Thanks! to our A+ support team: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Piruz alemi</dc:creator>
  <cp:lastModifiedBy>Piruz alemi</cp:lastModifiedBy>
  <cp:revision>4</cp:revision>
  <dcterms:created xsi:type="dcterms:W3CDTF">2020-04-18T01:35:32Z</dcterms:created>
  <dcterms:modified xsi:type="dcterms:W3CDTF">2020-04-18T03:53:52Z</dcterms:modified>
</cp:coreProperties>
</file>