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Average"/>
      <p:regular r:id="rId27"/>
    </p:embeddedFont>
    <p:embeddedFont>
      <p:font typeface="Oswald"/>
      <p:regular r:id="rId28"/>
      <p:bold r:id="rId29"/>
    </p:embeddedFon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7F0E5F-2192-4326-A67D-ACCD37389E15}">
  <a:tblStyle styleId="{C07F0E5F-2192-4326-A67D-ACCD37389E15}"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9"/>
          </a:solidFill>
        </a:fill>
      </a:tcStyle>
    </a:wholeTbl>
    <a:band1H>
      <a:tcTxStyle/>
      <a:tcStyle>
        <a:fill>
          <a:solidFill>
            <a:srgbClr val="CBCCD1"/>
          </a:solidFill>
        </a:fill>
      </a:tcStyle>
    </a:band1H>
    <a:band2H>
      <a:tcTxStyle/>
    </a:band2H>
    <a:band1V>
      <a:tcTxStyle/>
      <a:tcStyle>
        <a:fill>
          <a:solidFill>
            <a:srgbClr val="CBCCD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swald-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e2d63f7d_3_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75e2d63f7d_3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5e2d63f7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5e2d63f7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120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We were able to answer our questions but time was certainly a limitation for us </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With python we were able to create a correlation matrix.</a:t>
            </a:r>
            <a:endParaRPr sz="1200">
              <a:solidFill>
                <a:schemeClr val="dk1"/>
              </a:solidFill>
              <a:latin typeface="Times New Roman"/>
              <a:ea typeface="Times New Roman"/>
              <a:cs typeface="Times New Roman"/>
              <a:sym typeface="Times New Roman"/>
            </a:endParaRPr>
          </a:p>
          <a:p>
            <a:pPr indent="-304800" lvl="2" marL="1371600" rtl="0" algn="l">
              <a:lnSpc>
                <a:spcPct val="115000"/>
              </a:lnSpc>
              <a:spcBef>
                <a:spcPts val="0"/>
              </a:spcBef>
              <a:spcAft>
                <a:spcPts val="0"/>
              </a:spcAft>
              <a:buClr>
                <a:schemeClr val="dk1"/>
              </a:buClr>
              <a:buSzPts val="1200"/>
              <a:buFont typeface="Times New Roman"/>
              <a:buAutoNum type="romanLcPeriod"/>
            </a:pPr>
            <a:r>
              <a:rPr lang="en" sz="1200">
                <a:solidFill>
                  <a:schemeClr val="dk1"/>
                </a:solidFill>
                <a:latin typeface="Times New Roman"/>
                <a:ea typeface="Times New Roman"/>
                <a:cs typeface="Times New Roman"/>
                <a:sym typeface="Times New Roman"/>
              </a:rPr>
              <a:t>On the right we have a color bar </a:t>
            </a:r>
            <a:endParaRPr sz="1200">
              <a:solidFill>
                <a:schemeClr val="dk1"/>
              </a:solidFill>
              <a:latin typeface="Times New Roman"/>
              <a:ea typeface="Times New Roman"/>
              <a:cs typeface="Times New Roman"/>
              <a:sym typeface="Times New Roman"/>
            </a:endParaRPr>
          </a:p>
          <a:p>
            <a:pPr indent="-304800" lvl="3" marL="18288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Red for negative correlations</a:t>
            </a:r>
            <a:endParaRPr sz="1200">
              <a:solidFill>
                <a:schemeClr val="dk1"/>
              </a:solidFill>
              <a:latin typeface="Times New Roman"/>
              <a:ea typeface="Times New Roman"/>
              <a:cs typeface="Times New Roman"/>
              <a:sym typeface="Times New Roman"/>
            </a:endParaRPr>
          </a:p>
          <a:p>
            <a:pPr indent="-304800" lvl="3" marL="18288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Green for positive </a:t>
            </a:r>
            <a:endParaRPr sz="1200">
              <a:solidFill>
                <a:schemeClr val="dk1"/>
              </a:solidFill>
              <a:latin typeface="Times New Roman"/>
              <a:ea typeface="Times New Roman"/>
              <a:cs typeface="Times New Roman"/>
              <a:sym typeface="Times New Roman"/>
            </a:endParaRPr>
          </a:p>
          <a:p>
            <a:pPr indent="-304800" lvl="3" marL="18288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Yellow and orange indicating very weak </a:t>
            </a:r>
            <a:r>
              <a:rPr lang="en" sz="1200">
                <a:solidFill>
                  <a:schemeClr val="dk1"/>
                </a:solidFill>
                <a:latin typeface="Times New Roman"/>
                <a:ea typeface="Times New Roman"/>
                <a:cs typeface="Times New Roman"/>
                <a:sym typeface="Times New Roman"/>
              </a:rPr>
              <a:t>relationships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We found that each pharmaceutical company was more correlated with the IHE than with SPY or VIX.</a:t>
            </a:r>
            <a:endParaRPr sz="1200">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Similarly we found that the variance in each healthcare company was explained by the IHE than by SPY. </a:t>
            </a:r>
            <a:endParaRPr/>
          </a:p>
          <a:p>
            <a:pPr indent="0" lvl="0" marL="0" rtl="0" algn="l">
              <a:spcBef>
                <a:spcPts val="1200"/>
              </a:spcBef>
              <a:spcAft>
                <a:spcPts val="0"/>
              </a:spcAft>
              <a:buNone/>
            </a:pPr>
            <a:r>
              <a:rPr lang="en"/>
              <a:t>A few of note:</a:t>
            </a:r>
            <a:endParaRPr/>
          </a:p>
          <a:p>
            <a:pPr indent="0" lvl="0" marL="0" rtl="0" algn="l">
              <a:spcBef>
                <a:spcPts val="0"/>
              </a:spcBef>
              <a:spcAft>
                <a:spcPts val="0"/>
              </a:spcAft>
              <a:buNone/>
            </a:pPr>
            <a:r>
              <a:rPr lang="en"/>
              <a:t>Talk about JNJ in IHE - JNJ is about 20% of the pharma ETF so this strong correlation makes sense </a:t>
            </a:r>
            <a:endParaRPr/>
          </a:p>
          <a:p>
            <a:pPr indent="0" lvl="0" marL="0" rtl="0" algn="l">
              <a:spcBef>
                <a:spcPts val="0"/>
              </a:spcBef>
              <a:spcAft>
                <a:spcPts val="0"/>
              </a:spcAft>
              <a:buNone/>
            </a:pPr>
            <a:r>
              <a:rPr lang="en"/>
              <a:t>Talk about Stryker, a med device company is not part of the IHE but it is in the healthcare industry, so it’s stronger correlation with SPY versus the Pharma ETF is interesting </a:t>
            </a:r>
            <a:endParaRPr/>
          </a:p>
          <a:p>
            <a:pPr indent="0" lvl="0" marL="0" rtl="0" algn="l">
              <a:spcBef>
                <a:spcPts val="0"/>
              </a:spcBef>
              <a:spcAft>
                <a:spcPts val="0"/>
              </a:spcAft>
              <a:buClr>
                <a:schemeClr val="dk1"/>
              </a:buClr>
              <a:buSzPts val="1100"/>
              <a:buFont typeface="Arial"/>
              <a:buNone/>
            </a:pPr>
            <a:r>
              <a:rPr lang="en">
                <a:solidFill>
                  <a:schemeClr val="dk1"/>
                </a:solidFill>
              </a:rPr>
              <a:t>Talk about Microsoft in SPY - we added Microsoft because it comprises about 20% of the S&amp;P 500.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5e2d63f7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5e2d63f7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5e2d63f7d_3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75e2d63f7d_3_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75e2d63f7d_3_1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c5b6f7056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6c5b6f7056_3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6c5b6f7056_3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c514b0a4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6c514b0a42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6c514b0a42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5e2d63f7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5e2d63f7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5e2d63f7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5e2d63f7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e2d63f7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5e2d63f7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5e2d63f7d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5e2d63f7d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5e2d63f7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5e2d63f7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e2d63f7d_3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We are looking at the relationship between the performance of the market and the performance of select healthcare companies. We are interested in the correlations between the market indicators and the stock prices of each company. We expect that each healthcare company will be more correlated with the pharmaceutical ETF than the other market indicators. And we expect that the variance of these healthcare companies will be explained more by the IHE than the other market indicators.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51" name="Google Shape;151;g75e2d63f7d_3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e2d63f7d_3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75e2d63f7d_3_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75e2d63f7d_3_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5e2d63f7d_3_1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75e2d63f7d_3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5e2d63f7d_3_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75e2d63f7d_3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5e2d63f7d_3_1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what we refer to as the market indicators </a:t>
            </a:r>
            <a:endParaRPr/>
          </a:p>
        </p:txBody>
      </p:sp>
      <p:sp>
        <p:nvSpPr>
          <p:cNvPr id="176" name="Google Shape;176;g75e2d63f7d_3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5e2d63f7d_3_1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VIX and the healthcare stocks </a:t>
            </a:r>
            <a:endParaRPr/>
          </a:p>
        </p:txBody>
      </p:sp>
      <p:sp>
        <p:nvSpPr>
          <p:cNvPr id="182" name="Google Shape;182;g75e2d63f7d_3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5e2d63f7d_3_1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SPY and the healthcare stocks </a:t>
            </a:r>
            <a:endParaRPr/>
          </a:p>
        </p:txBody>
      </p:sp>
      <p:sp>
        <p:nvSpPr>
          <p:cNvPr id="188" name="Google Shape;188;g75e2d63f7d_3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5e2d63f7d_3_1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that the Pharma ETF line is closer to the group of pharma companies than the SPY line. Certainly expected but nice to see  the visual representation of the difference </a:t>
            </a:r>
            <a:endParaRPr/>
          </a:p>
        </p:txBody>
      </p:sp>
      <p:sp>
        <p:nvSpPr>
          <p:cNvPr id="194" name="Google Shape;194;g75e2d63f7d_3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4" name="Shape 64"/>
        <p:cNvGrpSpPr/>
        <p:nvPr/>
      </p:nvGrpSpPr>
      <p:grpSpPr>
        <a:xfrm>
          <a:off x="0" y="0"/>
          <a:ext cx="0" cy="0"/>
          <a:chOff x="0" y="0"/>
          <a:chExt cx="0" cy="0"/>
        </a:xfrm>
      </p:grpSpPr>
      <p:sp>
        <p:nvSpPr>
          <p:cNvPr id="65" name="Google Shape;65;p14"/>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14"/>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4"/>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68" name="Google Shape;68;p14"/>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1" name="Shape 71"/>
        <p:cNvGrpSpPr/>
        <p:nvPr/>
      </p:nvGrpSpPr>
      <p:grpSpPr>
        <a:xfrm>
          <a:off x="0" y="0"/>
          <a:ext cx="0" cy="0"/>
          <a:chOff x="0" y="0"/>
          <a:chExt cx="0" cy="0"/>
        </a:xfrm>
      </p:grpSpPr>
      <p:sp>
        <p:nvSpPr>
          <p:cNvPr id="72" name="Google Shape;72;p15"/>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 name="Google Shape;73;p15"/>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5"/>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75" name="Google Shape;75;p1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5"/>
          <p:cNvSpPr txBox="1"/>
          <p:nvPr>
            <p:ph idx="12" type="sldNum"/>
          </p:nvPr>
        </p:nvSpPr>
        <p:spPr>
          <a:xfrm>
            <a:off x="7918725" y="4467103"/>
            <a:ext cx="789381"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6"/>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 name="Google Shape;80;p16"/>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2700"/>
              <a:buFont typeface="Gill Sans"/>
              <a:buNone/>
              <a:defRPr b="0" sz="270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Autofit/>
          </a:bodyPr>
          <a:lstStyle>
            <a:lvl1pPr indent="-228600" lvl="0" marL="457200" algn="l">
              <a:spcBef>
                <a:spcPts val="300"/>
              </a:spcBef>
              <a:spcAft>
                <a:spcPts val="0"/>
              </a:spcAft>
              <a:buSzPts val="1200"/>
              <a:buNone/>
              <a:defRPr sz="1400" cap="none">
                <a:solidFill>
                  <a:schemeClr val="accent2"/>
                </a:solidFill>
              </a:defRPr>
            </a:lvl1pPr>
            <a:lvl2pPr indent="-228600" lvl="1" marL="914400" algn="l">
              <a:spcBef>
                <a:spcPts val="500"/>
              </a:spcBef>
              <a:spcAft>
                <a:spcPts val="0"/>
              </a:spcAft>
              <a:buSzPts val="1200"/>
              <a:buNone/>
              <a:defRPr sz="1400">
                <a:solidFill>
                  <a:srgbClr val="888888"/>
                </a:solidFill>
              </a:defRPr>
            </a:lvl2pPr>
            <a:lvl3pPr indent="-228600" lvl="2" marL="1371600" algn="l">
              <a:spcBef>
                <a:spcPts val="500"/>
              </a:spcBef>
              <a:spcAft>
                <a:spcPts val="0"/>
              </a:spcAft>
              <a:buSzPts val="1100"/>
              <a:buNone/>
              <a:defRPr sz="1200">
                <a:solidFill>
                  <a:srgbClr val="888888"/>
                </a:solidFill>
              </a:defRPr>
            </a:lvl3pPr>
            <a:lvl4pPr indent="-228600" lvl="3" marL="1828800" algn="l">
              <a:spcBef>
                <a:spcPts val="500"/>
              </a:spcBef>
              <a:spcAft>
                <a:spcPts val="0"/>
              </a:spcAft>
              <a:buSzPts val="1000"/>
              <a:buNone/>
              <a:defRPr sz="1100">
                <a:solidFill>
                  <a:srgbClr val="888888"/>
                </a:solidFill>
              </a:defRPr>
            </a:lvl4pPr>
            <a:lvl5pPr indent="-228600" lvl="4" marL="2286000" algn="l">
              <a:spcBef>
                <a:spcPts val="500"/>
              </a:spcBef>
              <a:spcAft>
                <a:spcPts val="0"/>
              </a:spcAft>
              <a:buSzPts val="1000"/>
              <a:buNone/>
              <a:defRPr sz="1100">
                <a:solidFill>
                  <a:srgbClr val="888888"/>
                </a:solidFill>
              </a:defRPr>
            </a:lvl5pPr>
            <a:lvl6pPr indent="-228600" lvl="5" marL="2743200" algn="l">
              <a:spcBef>
                <a:spcPts val="500"/>
              </a:spcBef>
              <a:spcAft>
                <a:spcPts val="0"/>
              </a:spcAft>
              <a:buSzPts val="1000"/>
              <a:buNone/>
              <a:defRPr sz="1100">
                <a:solidFill>
                  <a:srgbClr val="888888"/>
                </a:solidFill>
              </a:defRPr>
            </a:lvl6pPr>
            <a:lvl7pPr indent="-228600" lvl="6" marL="3200400" algn="l">
              <a:spcBef>
                <a:spcPts val="500"/>
              </a:spcBef>
              <a:spcAft>
                <a:spcPts val="0"/>
              </a:spcAft>
              <a:buSzPts val="1000"/>
              <a:buNone/>
              <a:defRPr sz="1100">
                <a:solidFill>
                  <a:srgbClr val="888888"/>
                </a:solidFill>
              </a:defRPr>
            </a:lvl7pPr>
            <a:lvl8pPr indent="-228600" lvl="7" marL="3657600" algn="l">
              <a:spcBef>
                <a:spcPts val="500"/>
              </a:spcBef>
              <a:spcAft>
                <a:spcPts val="0"/>
              </a:spcAft>
              <a:buSzPts val="1000"/>
              <a:buNone/>
              <a:defRPr sz="1100">
                <a:solidFill>
                  <a:srgbClr val="888888"/>
                </a:solidFill>
              </a:defRPr>
            </a:lvl8pPr>
            <a:lvl9pPr indent="-228600" lvl="8" marL="4114800" algn="l">
              <a:spcBef>
                <a:spcPts val="500"/>
              </a:spcBef>
              <a:spcAft>
                <a:spcPts val="500"/>
              </a:spcAft>
              <a:buSzPts val="1000"/>
              <a:buNone/>
              <a:defRPr sz="1100">
                <a:solidFill>
                  <a:srgbClr val="888888"/>
                </a:solidFill>
              </a:defRPr>
            </a:lvl9pPr>
          </a:lstStyle>
          <a:p/>
        </p:txBody>
      </p:sp>
      <p:sp>
        <p:nvSpPr>
          <p:cNvPr id="82" name="Google Shape;82;p16"/>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6"/>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6"/>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5" name="Shape 85"/>
        <p:cNvGrpSpPr/>
        <p:nvPr/>
      </p:nvGrpSpPr>
      <p:grpSpPr>
        <a:xfrm>
          <a:off x="0" y="0"/>
          <a:ext cx="0" cy="0"/>
          <a:chOff x="0" y="0"/>
          <a:chExt cx="0" cy="0"/>
        </a:xfrm>
      </p:grpSpPr>
      <p:sp>
        <p:nvSpPr>
          <p:cNvPr id="86" name="Google Shape;86;p17"/>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 type="body"/>
          </p:nvPr>
        </p:nvSpPr>
        <p:spPr>
          <a:xfrm>
            <a:off x="435895" y="1671002"/>
            <a:ext cx="4066792" cy="2724785"/>
          </a:xfrm>
          <a:prstGeom prst="rect">
            <a:avLst/>
          </a:prstGeom>
          <a:noFill/>
          <a:ln>
            <a:noFill/>
          </a:ln>
        </p:spPr>
        <p:txBody>
          <a:bodyPr anchorCtr="0" anchor="ctr" bIns="34275" lIns="68575" spcFirstLastPara="1" rIns="68575" wrap="square" tIns="34275">
            <a:no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9" name="Google Shape;89;p17"/>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90" name="Google Shape;90;p17"/>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7"/>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7"/>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3" name="Shape 93"/>
        <p:cNvGrpSpPr/>
        <p:nvPr/>
      </p:nvGrpSpPr>
      <p:grpSpPr>
        <a:xfrm>
          <a:off x="0" y="0"/>
          <a:ext cx="0" cy="0"/>
          <a:chOff x="0" y="0"/>
          <a:chExt cx="0" cy="0"/>
        </a:xfrm>
      </p:grpSpPr>
      <p:sp>
        <p:nvSpPr>
          <p:cNvPr id="94" name="Google Shape;94;p18"/>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 name="Google Shape;95;p18"/>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b="0" sz="1700">
                <a:solidFill>
                  <a:schemeClr val="accent2"/>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97" name="Google Shape;97;p18"/>
          <p:cNvSpPr txBox="1"/>
          <p:nvPr>
            <p:ph idx="2" type="body"/>
          </p:nvPr>
        </p:nvSpPr>
        <p:spPr>
          <a:xfrm>
            <a:off x="435895"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98" name="Google Shape;98;p18"/>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b="0" sz="1700">
                <a:solidFill>
                  <a:schemeClr val="accent2"/>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99" name="Google Shape;99;p18"/>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00" name="Google Shape;100;p1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8"/>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3" name="Shape 103"/>
        <p:cNvGrpSpPr/>
        <p:nvPr/>
      </p:nvGrpSpPr>
      <p:grpSpPr>
        <a:xfrm>
          <a:off x="0" y="0"/>
          <a:ext cx="0" cy="0"/>
          <a:chOff x="0" y="0"/>
          <a:chExt cx="0" cy="0"/>
        </a:xfrm>
      </p:grpSpPr>
      <p:sp>
        <p:nvSpPr>
          <p:cNvPr id="104" name="Google Shape;104;p19"/>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9"/>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9"/>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19"/>
          <p:cNvSpPr/>
          <p:nvPr/>
        </p:nvSpPr>
        <p:spPr>
          <a:xfrm>
            <a:off x="330512"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9" name="Shape 109"/>
        <p:cNvGrpSpPr/>
        <p:nvPr/>
      </p:nvGrpSpPr>
      <p:grpSpPr>
        <a:xfrm>
          <a:off x="0" y="0"/>
          <a:ext cx="0" cy="0"/>
          <a:chOff x="0" y="0"/>
          <a:chExt cx="0" cy="0"/>
        </a:xfrm>
      </p:grpSpPr>
      <p:sp>
        <p:nvSpPr>
          <p:cNvPr id="110" name="Google Shape;110;p20"/>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0"/>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0"/>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21"/>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21"/>
          <p:cNvSpPr txBox="1"/>
          <p:nvPr>
            <p:ph type="title"/>
          </p:nvPr>
        </p:nvSpPr>
        <p:spPr>
          <a:xfrm>
            <a:off x="435894" y="3946722"/>
            <a:ext cx="3682084" cy="51713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D58AC"/>
              </a:buClr>
              <a:buSzPts val="1500"/>
              <a:buFont typeface="Gill Sans"/>
              <a:buNone/>
              <a:defRPr b="0" sz="150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1"/>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Autofit/>
          </a:bodyPr>
          <a:lstStyle>
            <a:lvl1pPr indent="-317500" lvl="0" marL="457200" algn="l">
              <a:spcBef>
                <a:spcPts val="300"/>
              </a:spcBef>
              <a:spcAft>
                <a:spcPts val="0"/>
              </a:spcAft>
              <a:buSzPts val="1400"/>
              <a:buChar char="◼"/>
              <a:defRPr sz="1500">
                <a:solidFill>
                  <a:schemeClr val="dk2"/>
                </a:solidFill>
              </a:defRPr>
            </a:lvl1pPr>
            <a:lvl2pPr indent="-304800" lvl="1" marL="914400" algn="l">
              <a:spcBef>
                <a:spcPts val="500"/>
              </a:spcBef>
              <a:spcAft>
                <a:spcPts val="0"/>
              </a:spcAft>
              <a:buSzPts val="1200"/>
              <a:buChar char="◼"/>
              <a:defRPr sz="1400">
                <a:solidFill>
                  <a:schemeClr val="dk2"/>
                </a:solidFill>
              </a:defRPr>
            </a:lvl2pPr>
            <a:lvl3pPr indent="-298450" lvl="2" marL="1371600" algn="l">
              <a:spcBef>
                <a:spcPts val="500"/>
              </a:spcBef>
              <a:spcAft>
                <a:spcPts val="0"/>
              </a:spcAft>
              <a:buSzPts val="1100"/>
              <a:buChar char="◼"/>
              <a:defRPr sz="1200">
                <a:solidFill>
                  <a:schemeClr val="dk2"/>
                </a:solidFill>
              </a:defRPr>
            </a:lvl3pPr>
            <a:lvl4pPr indent="-292100" lvl="3" marL="1828800" algn="l">
              <a:spcBef>
                <a:spcPts val="500"/>
              </a:spcBef>
              <a:spcAft>
                <a:spcPts val="0"/>
              </a:spcAft>
              <a:buSzPts val="1000"/>
              <a:buChar char="◼"/>
              <a:defRPr sz="1100">
                <a:solidFill>
                  <a:schemeClr val="dk2"/>
                </a:solidFill>
              </a:defRPr>
            </a:lvl4pPr>
            <a:lvl5pPr indent="-292100" lvl="4" marL="2286000" algn="l">
              <a:spcBef>
                <a:spcPts val="500"/>
              </a:spcBef>
              <a:spcAft>
                <a:spcPts val="0"/>
              </a:spcAft>
              <a:buSzPts val="1000"/>
              <a:buChar char="◼"/>
              <a:defRPr sz="1100">
                <a:solidFill>
                  <a:schemeClr val="dk2"/>
                </a:solidFill>
              </a:defRPr>
            </a:lvl5pPr>
            <a:lvl6pPr indent="-292100" lvl="5" marL="2743200" algn="l">
              <a:spcBef>
                <a:spcPts val="500"/>
              </a:spcBef>
              <a:spcAft>
                <a:spcPts val="0"/>
              </a:spcAft>
              <a:buSzPts val="1000"/>
              <a:buChar char="◼"/>
              <a:defRPr sz="1100">
                <a:solidFill>
                  <a:schemeClr val="dk2"/>
                </a:solidFill>
              </a:defRPr>
            </a:lvl6pPr>
            <a:lvl7pPr indent="-292100" lvl="6" marL="3200400" algn="l">
              <a:spcBef>
                <a:spcPts val="500"/>
              </a:spcBef>
              <a:spcAft>
                <a:spcPts val="0"/>
              </a:spcAft>
              <a:buSzPts val="1000"/>
              <a:buChar char="◼"/>
              <a:defRPr sz="1100">
                <a:solidFill>
                  <a:schemeClr val="dk2"/>
                </a:solidFill>
              </a:defRPr>
            </a:lvl7pPr>
            <a:lvl8pPr indent="-292100" lvl="7" marL="3657600" algn="l">
              <a:spcBef>
                <a:spcPts val="500"/>
              </a:spcBef>
              <a:spcAft>
                <a:spcPts val="0"/>
              </a:spcAft>
              <a:buSzPts val="1000"/>
              <a:buChar char="◼"/>
              <a:defRPr sz="1100">
                <a:solidFill>
                  <a:schemeClr val="dk2"/>
                </a:solidFill>
              </a:defRPr>
            </a:lvl8pPr>
            <a:lvl9pPr indent="-292100" lvl="8" marL="4114800" algn="l">
              <a:spcBef>
                <a:spcPts val="500"/>
              </a:spcBef>
              <a:spcAft>
                <a:spcPts val="500"/>
              </a:spcAft>
              <a:buSzPts val="1000"/>
              <a:buChar char="◼"/>
              <a:defRPr sz="1100">
                <a:solidFill>
                  <a:schemeClr val="dk2"/>
                </a:solidFill>
              </a:defRPr>
            </a:lvl9pPr>
          </a:lstStyle>
          <a:p/>
        </p:txBody>
      </p:sp>
      <p:sp>
        <p:nvSpPr>
          <p:cNvPr id="117" name="Google Shape;117;p21"/>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Autofit/>
          </a:bodyPr>
          <a:lstStyle>
            <a:lvl1pPr indent="-228600" lvl="0" marL="457200" algn="r">
              <a:spcBef>
                <a:spcPts val="200"/>
              </a:spcBef>
              <a:spcAft>
                <a:spcPts val="0"/>
              </a:spcAft>
              <a:buSzPts val="800"/>
              <a:buNone/>
              <a:defRPr sz="800">
                <a:solidFill>
                  <a:schemeClr val="lt1"/>
                </a:solidFill>
              </a:defRPr>
            </a:lvl1pPr>
            <a:lvl2pPr indent="-228600" lvl="1" marL="914400" algn="l">
              <a:spcBef>
                <a:spcPts val="500"/>
              </a:spcBef>
              <a:spcAft>
                <a:spcPts val="0"/>
              </a:spcAft>
              <a:buSzPts val="800"/>
              <a:buNone/>
              <a:defRPr sz="8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118" name="Google Shape;118;p2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1" name="Shape 121"/>
        <p:cNvGrpSpPr/>
        <p:nvPr/>
      </p:nvGrpSpPr>
      <p:grpSpPr>
        <a:xfrm>
          <a:off x="0" y="0"/>
          <a:ext cx="0" cy="0"/>
          <a:chOff x="0" y="0"/>
          <a:chExt cx="0" cy="0"/>
        </a:xfrm>
      </p:grpSpPr>
      <p:sp>
        <p:nvSpPr>
          <p:cNvPr id="122" name="Google Shape;122;p22"/>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800"/>
              <a:buFont typeface="Gill Sans"/>
              <a:buNone/>
              <a:defRPr b="0" sz="18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2"/>
          <p:cNvSpPr/>
          <p:nvPr>
            <p:ph idx="2" type="pic"/>
          </p:nvPr>
        </p:nvSpPr>
        <p:spPr>
          <a:xfrm>
            <a:off x="335863" y="449794"/>
            <a:ext cx="8468144" cy="2667939"/>
          </a:xfrm>
          <a:prstGeom prst="rect">
            <a:avLst/>
          </a:prstGeom>
          <a:noFill/>
          <a:ln>
            <a:noFill/>
          </a:ln>
        </p:spPr>
        <p:txBody>
          <a:bodyPr anchorCtr="0" anchor="t" bIns="34275" lIns="68575" spcFirstLastPara="1" rIns="68575" wrap="square" tIns="34275">
            <a:noAutofit/>
          </a:bodyPr>
          <a:lstStyle>
            <a:lvl1pPr lvl="0" marR="0" rtl="0" algn="ctr">
              <a:spcBef>
                <a:spcPts val="2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1pPr>
            <a:lvl2pPr lvl="1" marR="0" rtl="0" algn="l">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2pPr>
            <a:lvl3pPr lvl="2" marR="0" rtl="0" algn="l">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3pPr>
            <a:lvl4pPr lvl="3" marR="0" rtl="0" algn="l">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4pPr>
            <a:lvl5pPr lvl="4" marR="0" rtl="0" algn="l">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5pPr>
            <a:lvl6pPr lvl="5" marR="0" rtl="0" algn="l">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6pPr>
            <a:lvl7pPr lvl="6" marR="0" rtl="0" algn="l">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7pPr>
            <a:lvl8pPr lvl="7" marR="0" rtl="0" algn="l">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8pPr>
            <a:lvl9pPr lvl="8" marR="0" rtl="0" algn="l">
              <a:spcBef>
                <a:spcPts val="500"/>
              </a:spcBef>
              <a:spcAft>
                <a:spcPts val="50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9pPr>
          </a:lstStyle>
          <a:p/>
        </p:txBody>
      </p:sp>
      <p:sp>
        <p:nvSpPr>
          <p:cNvPr id="124" name="Google Shape;124;p22"/>
          <p:cNvSpPr txBox="1"/>
          <p:nvPr>
            <p:ph idx="1" type="body"/>
          </p:nvPr>
        </p:nvSpPr>
        <p:spPr>
          <a:xfrm>
            <a:off x="435894" y="3945095"/>
            <a:ext cx="8272213" cy="449003"/>
          </a:xfrm>
          <a:prstGeom prst="rect">
            <a:avLst/>
          </a:prstGeom>
          <a:noFill/>
          <a:ln>
            <a:noFill/>
          </a:ln>
        </p:spPr>
        <p:txBody>
          <a:bodyPr anchorCtr="0" anchor="ctr" bIns="34275" lIns="68575" spcFirstLastPara="1" rIns="68575" wrap="square" tIns="34275">
            <a:noAutofit/>
          </a:bodyPr>
          <a:lstStyle>
            <a:lvl1pPr indent="-228600" lvl="0" marL="457200" algn="l">
              <a:spcBef>
                <a:spcPts val="200"/>
              </a:spcBef>
              <a:spcAft>
                <a:spcPts val="0"/>
              </a:spcAft>
              <a:buSzPts val="800"/>
              <a:buNone/>
              <a:defRPr sz="900"/>
            </a:lvl1pPr>
            <a:lvl2pPr indent="-228600" lvl="1" marL="914400" algn="l">
              <a:spcBef>
                <a:spcPts val="500"/>
              </a:spcBef>
              <a:spcAft>
                <a:spcPts val="0"/>
              </a:spcAft>
              <a:buSzPts val="800"/>
              <a:buNone/>
              <a:defRPr sz="9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125" name="Google Shape;125;p22"/>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2"/>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2"/>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 name="Google Shape;130;p2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3"/>
          <p:cNvSpPr txBox="1"/>
          <p:nvPr>
            <p:ph idx="1" type="body"/>
          </p:nvPr>
        </p:nvSpPr>
        <p:spPr>
          <a:xfrm rot="5400000">
            <a:off x="3250952" y="-1063056"/>
            <a:ext cx="2642096" cy="8272212"/>
          </a:xfrm>
          <a:prstGeom prst="rect">
            <a:avLst/>
          </a:prstGeom>
          <a:noFill/>
          <a:ln>
            <a:noFill/>
          </a:ln>
        </p:spPr>
        <p:txBody>
          <a:bodyPr anchorCtr="0" anchor="t" bIns="34275" lIns="68575" spcFirstLastPara="1" rIns="68575" wrap="square" tIns="34275">
            <a:noAutofit/>
          </a:bodyPr>
          <a:lstStyle>
            <a:lvl1pPr indent="-304800" lvl="0" marL="457200" algn="l">
              <a:spcBef>
                <a:spcPts val="300"/>
              </a:spcBef>
              <a:spcAft>
                <a:spcPts val="0"/>
              </a:spcAft>
              <a:buSzPts val="1200"/>
              <a:buChar char="◼"/>
              <a:defRPr/>
            </a:lvl1pPr>
            <a:lvl2pPr indent="-298450" lvl="1" marL="914400" algn="l">
              <a:spcBef>
                <a:spcPts val="500"/>
              </a:spcBef>
              <a:spcAft>
                <a:spcPts val="0"/>
              </a:spcAft>
              <a:buSzPts val="1100"/>
              <a:buChar char="◼"/>
              <a:defRPr/>
            </a:lvl2pPr>
            <a:lvl3pPr indent="-292100" lvl="2" marL="1371600" algn="l">
              <a:spcBef>
                <a:spcPts val="500"/>
              </a:spcBef>
              <a:spcAft>
                <a:spcPts val="0"/>
              </a:spcAft>
              <a:buSzPts val="1000"/>
              <a:buChar char="◼"/>
              <a:defRPr/>
            </a:lvl3pPr>
            <a:lvl4pPr indent="-279400" lvl="3" marL="1828800" algn="l">
              <a:spcBef>
                <a:spcPts val="500"/>
              </a:spcBef>
              <a:spcAft>
                <a:spcPts val="0"/>
              </a:spcAft>
              <a:buSzPts val="800"/>
              <a:buChar char="◼"/>
              <a:defRPr/>
            </a:lvl4pPr>
            <a:lvl5pPr indent="-279400" lvl="4" marL="2286000" algn="l">
              <a:spcBef>
                <a:spcPts val="500"/>
              </a:spcBef>
              <a:spcAft>
                <a:spcPts val="0"/>
              </a:spcAft>
              <a:buSzPts val="8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32" name="Google Shape;132;p2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4"/>
          <p:cNvSpPr/>
          <p:nvPr/>
        </p:nvSpPr>
        <p:spPr>
          <a:xfrm>
            <a:off x="6629401" y="449794"/>
            <a:ext cx="2180113" cy="4362712"/>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24"/>
          <p:cNvSpPr txBox="1"/>
          <p:nvPr>
            <p:ph type="title"/>
          </p:nvPr>
        </p:nvSpPr>
        <p:spPr>
          <a:xfrm rot="5400000">
            <a:off x="5437310" y="1698885"/>
            <a:ext cx="3887305" cy="1503123"/>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 type="body"/>
          </p:nvPr>
        </p:nvSpPr>
        <p:spPr>
          <a:xfrm rot="5400000">
            <a:off x="1598645" y="-510658"/>
            <a:ext cx="3887305" cy="5922209"/>
          </a:xfrm>
          <a:prstGeom prst="rect">
            <a:avLst/>
          </a:prstGeom>
          <a:noFill/>
          <a:ln>
            <a:noFill/>
          </a:ln>
        </p:spPr>
        <p:txBody>
          <a:bodyPr anchorCtr="0" anchor="t" bIns="34275" lIns="68575" spcFirstLastPara="1" rIns="68575" wrap="square" tIns="34275">
            <a:no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39" name="Google Shape;139;p24"/>
          <p:cNvSpPr txBox="1"/>
          <p:nvPr>
            <p:ph idx="10" type="dt"/>
          </p:nvPr>
        </p:nvSpPr>
        <p:spPr>
          <a:xfrm>
            <a:off x="6745254" y="4467103"/>
            <a:ext cx="99610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4"/>
          <p:cNvSpPr txBox="1"/>
          <p:nvPr>
            <p:ph idx="11" type="ftr"/>
          </p:nvPr>
        </p:nvSpPr>
        <p:spPr>
          <a:xfrm>
            <a:off x="581192" y="4463858"/>
            <a:ext cx="5922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4"/>
          <p:cNvSpPr txBox="1"/>
          <p:nvPr>
            <p:ph idx="12" type="sldNum"/>
          </p:nvPr>
        </p:nvSpPr>
        <p:spPr>
          <a:xfrm>
            <a:off x="7834961" y="4467103"/>
            <a:ext cx="873146"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7" name="Google Shape;57;p13"/>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58" name="Google Shape;58;p1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9" name="Google Shape;59;p1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60" name="Google Shape;60;p1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7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7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7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7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7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7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7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3"/>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3"/>
          <p:cNvSpPr/>
          <p:nvPr/>
        </p:nvSpPr>
        <p:spPr>
          <a:xfrm>
            <a:off x="6031610" y="340232"/>
            <a:ext cx="2777490" cy="73916"/>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 name="Google Shape;63;p13"/>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finance.yahoo.com/quote/SPY?p=SPY&amp;.tsrc=fin-srch-v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ishares.com/us/products/239519/ishares-us-pharmaceuticals-et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accent1"/>
              </a:buClr>
              <a:buSzPts val="2700"/>
              <a:buFont typeface="Gill Sans"/>
              <a:buNone/>
            </a:pPr>
            <a:r>
              <a:rPr b="1" lang="en" sz="2400"/>
              <a:t>MARKET PERFORMANCE, </a:t>
            </a:r>
            <a:endParaRPr b="1" sz="2400"/>
          </a:p>
          <a:p>
            <a:pPr indent="0" lvl="0" marL="0" rtl="0" algn="ctr">
              <a:spcBef>
                <a:spcPts val="0"/>
              </a:spcBef>
              <a:spcAft>
                <a:spcPts val="0"/>
              </a:spcAft>
              <a:buClr>
                <a:schemeClr val="accent1"/>
              </a:buClr>
              <a:buSzPts val="2700"/>
              <a:buFont typeface="Gill Sans"/>
              <a:buNone/>
            </a:pPr>
            <a:r>
              <a:rPr b="1" lang="en" sz="2400"/>
              <a:t>HEALTHCARE &amp; </a:t>
            </a:r>
            <a:endParaRPr b="1" sz="2400"/>
          </a:p>
          <a:p>
            <a:pPr indent="0" lvl="0" marL="0" rtl="0" algn="ctr">
              <a:spcBef>
                <a:spcPts val="0"/>
              </a:spcBef>
              <a:spcAft>
                <a:spcPts val="0"/>
              </a:spcAft>
              <a:buClr>
                <a:schemeClr val="accent1"/>
              </a:buClr>
              <a:buSzPts val="2700"/>
              <a:buFont typeface="Gill Sans"/>
              <a:buNone/>
            </a:pPr>
            <a:r>
              <a:rPr b="1" lang="en" sz="2400"/>
              <a:t>SPY STOCK-OPTION PRICES</a:t>
            </a:r>
            <a:endParaRPr sz="2400"/>
          </a:p>
        </p:txBody>
      </p:sp>
      <p:sp>
        <p:nvSpPr>
          <p:cNvPr id="147" name="Google Shape;147;p25"/>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en" sz="1100"/>
              <a:t>PIRUZ ALEMI, EDWARD JOSEPH, MARTHA KARRAN</a:t>
            </a:r>
            <a:endParaRPr sz="1100"/>
          </a:p>
          <a:p>
            <a:pPr indent="0" lvl="0" marL="0" rtl="0" algn="ctr">
              <a:spcBef>
                <a:spcPts val="0"/>
              </a:spcBef>
              <a:spcAft>
                <a:spcPts val="0"/>
              </a:spcAft>
              <a:buSzPts val="1100"/>
              <a:buNone/>
            </a:pPr>
            <a:r>
              <a:t/>
            </a:r>
            <a:endParaRPr sz="1100"/>
          </a:p>
          <a:p>
            <a:pPr indent="0" lvl="0" marL="0" rtl="0" algn="ctr">
              <a:spcBef>
                <a:spcPts val="0"/>
              </a:spcBef>
              <a:spcAft>
                <a:spcPts val="0"/>
              </a:spcAft>
              <a:buSzPts val="1100"/>
              <a:buNone/>
            </a:pPr>
            <a:r>
              <a:t/>
            </a:r>
            <a:endParaRPr sz="1100"/>
          </a:p>
        </p:txBody>
      </p:sp>
      <p:sp>
        <p:nvSpPr>
          <p:cNvPr id="148" name="Google Shape;148;p25"/>
          <p:cNvSpPr txBox="1"/>
          <p:nvPr/>
        </p:nvSpPr>
        <p:spPr>
          <a:xfrm>
            <a:off x="5982275" y="4356725"/>
            <a:ext cx="2698800" cy="31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100">
                <a:solidFill>
                  <a:schemeClr val="accent2"/>
                </a:solidFill>
                <a:latin typeface="Gill Sans"/>
                <a:ea typeface="Gill Sans"/>
                <a:cs typeface="Gill Sans"/>
                <a:sym typeface="Gill Sans"/>
              </a:rPr>
              <a:t>December 11, 2019 - Columbia University</a:t>
            </a:r>
            <a:endParaRPr>
              <a:solidFill>
                <a:schemeClr val="accent2"/>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435900" y="526617"/>
            <a:ext cx="8272200" cy="760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Correlation Matrix</a:t>
            </a:r>
            <a:endParaRPr/>
          </a:p>
        </p:txBody>
      </p:sp>
      <p:pic>
        <p:nvPicPr>
          <p:cNvPr id="203" name="Google Shape;203;p34"/>
          <p:cNvPicPr preferRelativeResize="0"/>
          <p:nvPr/>
        </p:nvPicPr>
        <p:blipFill rotWithShape="1">
          <a:blip r:embed="rId3">
            <a:alphaModFix/>
          </a:blip>
          <a:srcRect b="10198" l="7434" r="16704" t="7820"/>
          <a:stretch/>
        </p:blipFill>
        <p:spPr>
          <a:xfrm>
            <a:off x="1299950" y="1448950"/>
            <a:ext cx="6544102" cy="3536300"/>
          </a:xfrm>
          <a:prstGeom prst="rect">
            <a:avLst/>
          </a:prstGeom>
          <a:noFill/>
          <a:ln>
            <a:noFill/>
          </a:ln>
        </p:spPr>
      </p:pic>
      <p:sp>
        <p:nvSpPr>
          <p:cNvPr id="204" name="Google Shape;204;p34"/>
          <p:cNvSpPr/>
          <p:nvPr/>
        </p:nvSpPr>
        <p:spPr>
          <a:xfrm>
            <a:off x="4163775" y="1934025"/>
            <a:ext cx="503100" cy="47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4"/>
          <p:cNvSpPr/>
          <p:nvPr/>
        </p:nvSpPr>
        <p:spPr>
          <a:xfrm>
            <a:off x="5945900" y="1587125"/>
            <a:ext cx="503100" cy="47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4"/>
          <p:cNvSpPr/>
          <p:nvPr/>
        </p:nvSpPr>
        <p:spPr>
          <a:xfrm>
            <a:off x="6522200" y="1587125"/>
            <a:ext cx="503100" cy="47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4"/>
          <p:cNvSpPr/>
          <p:nvPr/>
        </p:nvSpPr>
        <p:spPr>
          <a:xfrm>
            <a:off x="2366175" y="2731050"/>
            <a:ext cx="503100" cy="1423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
          <p:cNvSpPr/>
          <p:nvPr/>
        </p:nvSpPr>
        <p:spPr>
          <a:xfrm>
            <a:off x="1793200" y="2731050"/>
            <a:ext cx="503100" cy="1423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435894" y="526617"/>
            <a:ext cx="8272200" cy="760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REGRESSION ANALYSES</a:t>
            </a:r>
            <a:endParaRPr/>
          </a:p>
        </p:txBody>
      </p:sp>
      <p:sp>
        <p:nvSpPr>
          <p:cNvPr id="214" name="Google Shape;214;p35"/>
          <p:cNvSpPr txBox="1"/>
          <p:nvPr>
            <p:ph idx="1" type="body"/>
          </p:nvPr>
        </p:nvSpPr>
        <p:spPr>
          <a:xfrm>
            <a:off x="435900" y="1747000"/>
            <a:ext cx="5121900" cy="2007000"/>
          </a:xfrm>
          <a:prstGeom prst="rect">
            <a:avLst/>
          </a:prstGeom>
        </p:spPr>
        <p:txBody>
          <a:bodyPr anchorCtr="0" anchor="ctr" bIns="34275" lIns="68575" spcFirstLastPara="1" rIns="68575" wrap="square" tIns="34275">
            <a:noAutofit/>
          </a:bodyPr>
          <a:lstStyle/>
          <a:p>
            <a:pPr indent="-304800" lvl="0" marL="457200" rtl="0" algn="l">
              <a:spcBef>
                <a:spcPts val="300"/>
              </a:spcBef>
              <a:spcAft>
                <a:spcPts val="0"/>
              </a:spcAft>
              <a:buSzPts val="1200"/>
              <a:buChar char="◼"/>
            </a:pPr>
            <a:r>
              <a:rPr lang="en"/>
              <a:t>Linear regressions and multiple linear regressions</a:t>
            </a:r>
            <a:endParaRPr/>
          </a:p>
          <a:p>
            <a:pPr indent="-304800" lvl="0" marL="457200" rtl="0" algn="l">
              <a:spcBef>
                <a:spcPts val="0"/>
              </a:spcBef>
              <a:spcAft>
                <a:spcPts val="0"/>
              </a:spcAft>
              <a:buSzPts val="1200"/>
              <a:buChar char="◼"/>
            </a:pPr>
            <a:r>
              <a:rPr lang="en"/>
              <a:t>Here, we present the R-squared for the models</a:t>
            </a:r>
            <a:endParaRPr/>
          </a:p>
          <a:p>
            <a:pPr indent="-317500" lvl="1" marL="914400" rtl="0" algn="l">
              <a:spcBef>
                <a:spcPts val="0"/>
              </a:spcBef>
              <a:spcAft>
                <a:spcPts val="0"/>
              </a:spcAft>
              <a:buSzPts val="1400"/>
              <a:buChar char="◼"/>
            </a:pPr>
            <a:r>
              <a:rPr lang="en"/>
              <a:t>R-squared: </a:t>
            </a:r>
            <a:r>
              <a:rPr lang="en">
                <a:solidFill>
                  <a:srgbClr val="222222"/>
                </a:solidFill>
                <a:highlight>
                  <a:srgbClr val="FFFFFF"/>
                </a:highlight>
              </a:rPr>
              <a:t>the proportion of the variance for a dependent variable that is explained by an independent variable (or variables) in a regression model</a:t>
            </a:r>
            <a:endParaRPr>
              <a:solidFill>
                <a:srgbClr val="222222"/>
              </a:solidFill>
              <a:highlight>
                <a:srgbClr val="FFFFFF"/>
              </a:highlight>
            </a:endParaRPr>
          </a:p>
          <a:p>
            <a:pPr indent="-304800" lvl="0" marL="457200" rtl="0" algn="l">
              <a:spcBef>
                <a:spcPts val="0"/>
              </a:spcBef>
              <a:spcAft>
                <a:spcPts val="0"/>
              </a:spcAft>
              <a:buSzPts val="1200"/>
              <a:buChar char="◼"/>
            </a:pPr>
            <a:r>
              <a:rPr lang="en"/>
              <a:t>The output of a linear regression in Python (right)</a:t>
            </a:r>
            <a:endParaRPr/>
          </a:p>
          <a:p>
            <a:pPr indent="-304800" lvl="0" marL="457200" rtl="0" algn="l">
              <a:spcBef>
                <a:spcPts val="0"/>
              </a:spcBef>
              <a:spcAft>
                <a:spcPts val="0"/>
              </a:spcAft>
              <a:buSzPts val="1200"/>
              <a:buChar char="◼"/>
            </a:pPr>
            <a:r>
              <a:rPr lang="en"/>
              <a:t>Code for linear regression (below)</a:t>
            </a:r>
            <a:endParaRPr/>
          </a:p>
          <a:p>
            <a:pPr indent="-304800" lvl="1" marL="914400" rtl="0" algn="l">
              <a:spcBef>
                <a:spcPts val="0"/>
              </a:spcBef>
              <a:spcAft>
                <a:spcPts val="0"/>
              </a:spcAft>
              <a:buSzPts val="1200"/>
              <a:buChar char="◼"/>
            </a:pPr>
            <a:r>
              <a:rPr lang="en"/>
              <a:t>Multiple linear regression adds more IVs</a:t>
            </a:r>
            <a:endParaRPr/>
          </a:p>
        </p:txBody>
      </p:sp>
      <p:pic>
        <p:nvPicPr>
          <p:cNvPr id="215" name="Google Shape;215;p35"/>
          <p:cNvPicPr preferRelativeResize="0"/>
          <p:nvPr/>
        </p:nvPicPr>
        <p:blipFill rotWithShape="1">
          <a:blip r:embed="rId3">
            <a:alphaModFix/>
          </a:blip>
          <a:srcRect b="46684" l="13857" r="4629" t="34989"/>
          <a:stretch/>
        </p:blipFill>
        <p:spPr>
          <a:xfrm>
            <a:off x="588300" y="3727650"/>
            <a:ext cx="6289198" cy="942576"/>
          </a:xfrm>
          <a:prstGeom prst="rect">
            <a:avLst/>
          </a:prstGeom>
          <a:noFill/>
          <a:ln>
            <a:noFill/>
          </a:ln>
        </p:spPr>
      </p:pic>
      <p:pic>
        <p:nvPicPr>
          <p:cNvPr id="216" name="Google Shape;216;p35"/>
          <p:cNvPicPr preferRelativeResize="0"/>
          <p:nvPr/>
        </p:nvPicPr>
        <p:blipFill rotWithShape="1">
          <a:blip r:embed="rId4">
            <a:alphaModFix/>
          </a:blip>
          <a:srcRect b="16861" l="14363" r="46143" t="31160"/>
          <a:stretch/>
        </p:blipFill>
        <p:spPr>
          <a:xfrm>
            <a:off x="5599254" y="1980901"/>
            <a:ext cx="3185049" cy="2794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REGRESSION ANALYSES - Market Indicators</a:t>
            </a:r>
            <a:endParaRPr/>
          </a:p>
        </p:txBody>
      </p:sp>
      <p:graphicFrame>
        <p:nvGraphicFramePr>
          <p:cNvPr id="223" name="Google Shape;223;p36"/>
          <p:cNvGraphicFramePr/>
          <p:nvPr/>
        </p:nvGraphicFramePr>
        <p:xfrm>
          <a:off x="1964294" y="3282432"/>
          <a:ext cx="3000000" cy="3000000"/>
        </p:xfrm>
        <a:graphic>
          <a:graphicData uri="http://schemas.openxmlformats.org/drawingml/2006/table">
            <a:tbl>
              <a:tblPr bandRow="1" firstRow="1">
                <a:noFill/>
                <a:tableStyleId>{C07F0E5F-2192-4326-A67D-ACCD37389E15}</a:tableStyleId>
              </a:tblPr>
              <a:tblGrid>
                <a:gridCol w="2025175"/>
                <a:gridCol w="1860075"/>
                <a:gridCol w="1330150"/>
              </a:tblGrid>
              <a:tr h="423375">
                <a:tc>
                  <a:txBody>
                    <a:bodyPr/>
                    <a:lstStyle/>
                    <a:p>
                      <a:pPr indent="0" lvl="0" marL="0" marR="0" rtl="0" algn="l">
                        <a:spcBef>
                          <a:spcPts val="0"/>
                        </a:spcBef>
                        <a:spcAft>
                          <a:spcPts val="0"/>
                        </a:spcAft>
                        <a:buNone/>
                      </a:pPr>
                      <a:r>
                        <a:rPr lang="en" sz="1400"/>
                        <a:t>Independent Variable</a:t>
                      </a:r>
                      <a:endParaRPr sz="1100"/>
                    </a:p>
                  </a:txBody>
                  <a:tcPr marT="34300" marB="34300" marR="68600" marL="68600"/>
                </a:tc>
                <a:tc>
                  <a:txBody>
                    <a:bodyPr/>
                    <a:lstStyle/>
                    <a:p>
                      <a:pPr indent="0" lvl="0" marL="0" marR="0" rtl="0" algn="l">
                        <a:spcBef>
                          <a:spcPts val="0"/>
                        </a:spcBef>
                        <a:spcAft>
                          <a:spcPts val="0"/>
                        </a:spcAft>
                        <a:buNone/>
                      </a:pPr>
                      <a:r>
                        <a:rPr lang="en" sz="1400"/>
                        <a:t>Dependent Variable</a:t>
                      </a:r>
                      <a:endParaRPr sz="1100"/>
                    </a:p>
                  </a:txBody>
                  <a:tcPr marT="34300" marB="34300" marR="68600" marL="68600"/>
                </a:tc>
                <a:tc>
                  <a:txBody>
                    <a:bodyPr/>
                    <a:lstStyle/>
                    <a:p>
                      <a:pPr indent="0" lvl="0" marL="0" marR="0" rtl="0" algn="l">
                        <a:spcBef>
                          <a:spcPts val="0"/>
                        </a:spcBef>
                        <a:spcAft>
                          <a:spcPts val="0"/>
                        </a:spcAft>
                        <a:buNone/>
                      </a:pPr>
                      <a:r>
                        <a:rPr lang="en" sz="1400"/>
                        <a:t>R-squared</a:t>
                      </a:r>
                      <a:endParaRPr sz="1100"/>
                    </a:p>
                  </a:txBody>
                  <a:tcPr marT="34300" marB="34300" marR="68600" marL="68600"/>
                </a:tc>
              </a:tr>
              <a:tr h="241500">
                <a:tc>
                  <a:txBody>
                    <a:bodyPr/>
                    <a:lstStyle/>
                    <a:p>
                      <a:pPr indent="0" lvl="0" marL="0" marR="0" rtl="0" algn="l">
                        <a:spcBef>
                          <a:spcPts val="0"/>
                        </a:spcBef>
                        <a:spcAft>
                          <a:spcPts val="0"/>
                        </a:spcAft>
                        <a:buNone/>
                      </a:pPr>
                      <a:r>
                        <a:rPr lang="en" sz="1400"/>
                        <a:t>S</a:t>
                      </a:r>
                      <a:r>
                        <a:rPr lang="en"/>
                        <a:t>&amp;</a:t>
                      </a:r>
                      <a:r>
                        <a:rPr lang="en" sz="1400"/>
                        <a:t>P 500</a:t>
                      </a:r>
                      <a:endParaRPr sz="1100"/>
                    </a:p>
                  </a:txBody>
                  <a:tcPr marT="34300" marB="34300" marR="68600" marL="68600"/>
                </a:tc>
                <a:tc>
                  <a:txBody>
                    <a:bodyPr/>
                    <a:lstStyle/>
                    <a:p>
                      <a:pPr indent="0" lvl="0" marL="0" marR="0" rtl="0" algn="l">
                        <a:spcBef>
                          <a:spcPts val="0"/>
                        </a:spcBef>
                        <a:spcAft>
                          <a:spcPts val="0"/>
                        </a:spcAft>
                        <a:buNone/>
                      </a:pPr>
                      <a:r>
                        <a:rPr lang="en" sz="1400"/>
                        <a:t>Pharma ETF</a:t>
                      </a:r>
                      <a:endParaRPr sz="1100"/>
                    </a:p>
                  </a:txBody>
                  <a:tcPr marT="34300" marB="34300" marR="68600" marL="68600"/>
                </a:tc>
                <a:tc>
                  <a:txBody>
                    <a:bodyPr/>
                    <a:lstStyle/>
                    <a:p>
                      <a:pPr indent="0" lvl="0" marL="0" marR="0" rtl="0" algn="l">
                        <a:spcBef>
                          <a:spcPts val="0"/>
                        </a:spcBef>
                        <a:spcAft>
                          <a:spcPts val="0"/>
                        </a:spcAft>
                        <a:buNone/>
                      </a:pPr>
                      <a:r>
                        <a:rPr lang="en" sz="1400"/>
                        <a:t>0.136</a:t>
                      </a:r>
                      <a:endParaRPr sz="1100"/>
                    </a:p>
                  </a:txBody>
                  <a:tcPr marT="34300" marB="34300" marR="68600" marL="68600"/>
                </a:tc>
              </a:tr>
              <a:tr h="241500">
                <a:tc>
                  <a:txBody>
                    <a:bodyPr/>
                    <a:lstStyle/>
                    <a:p>
                      <a:pPr indent="0" lvl="0" marL="0" marR="0" rtl="0" algn="l">
                        <a:lnSpc>
                          <a:spcPct val="100000"/>
                        </a:lnSpc>
                        <a:spcBef>
                          <a:spcPts val="0"/>
                        </a:spcBef>
                        <a:spcAft>
                          <a:spcPts val="0"/>
                        </a:spcAft>
                        <a:buClr>
                          <a:schemeClr val="dk1"/>
                        </a:buClr>
                        <a:buSzPts val="1400"/>
                        <a:buFont typeface="Gill Sans"/>
                        <a:buNone/>
                      </a:pPr>
                      <a:r>
                        <a:rPr lang="en" sz="1400"/>
                        <a:t>VIX</a:t>
                      </a:r>
                      <a:endParaRPr sz="1100"/>
                    </a:p>
                  </a:txBody>
                  <a:tcPr marT="34300" marB="34300" marR="68600" marL="68600"/>
                </a:tc>
                <a:tc>
                  <a:txBody>
                    <a:bodyPr/>
                    <a:lstStyle/>
                    <a:p>
                      <a:pPr indent="0" lvl="0" marL="0" marR="0" rtl="0" algn="l">
                        <a:spcBef>
                          <a:spcPts val="0"/>
                        </a:spcBef>
                        <a:spcAft>
                          <a:spcPts val="0"/>
                        </a:spcAft>
                        <a:buNone/>
                      </a:pPr>
                      <a:r>
                        <a:rPr lang="en" sz="1400"/>
                        <a:t>Pharma ETF</a:t>
                      </a:r>
                      <a:endParaRPr sz="1100"/>
                    </a:p>
                  </a:txBody>
                  <a:tcPr marT="34300" marB="34300" marR="68600" marL="68600"/>
                </a:tc>
                <a:tc>
                  <a:txBody>
                    <a:bodyPr/>
                    <a:lstStyle/>
                    <a:p>
                      <a:pPr indent="0" lvl="0" marL="0" marR="0" rtl="0" algn="l">
                        <a:spcBef>
                          <a:spcPts val="0"/>
                        </a:spcBef>
                        <a:spcAft>
                          <a:spcPts val="0"/>
                        </a:spcAft>
                        <a:buNone/>
                      </a:pPr>
                      <a:r>
                        <a:rPr lang="en" sz="1400"/>
                        <a:t>0.012</a:t>
                      </a:r>
                      <a:endParaRPr sz="1100"/>
                    </a:p>
                  </a:txBody>
                  <a:tcPr marT="34300" marB="34300" marR="68600" marL="68600"/>
                </a:tc>
              </a:tr>
              <a:tr h="241500">
                <a:tc>
                  <a:txBody>
                    <a:bodyPr/>
                    <a:lstStyle/>
                    <a:p>
                      <a:pPr indent="0" lvl="0" marL="0" marR="0" rtl="0" algn="l">
                        <a:lnSpc>
                          <a:spcPct val="100000"/>
                        </a:lnSpc>
                        <a:spcBef>
                          <a:spcPts val="0"/>
                        </a:spcBef>
                        <a:spcAft>
                          <a:spcPts val="0"/>
                        </a:spcAft>
                        <a:buClr>
                          <a:schemeClr val="dk1"/>
                        </a:buClr>
                        <a:buSzPts val="1400"/>
                        <a:buFont typeface="Gill Sans"/>
                        <a:buNone/>
                      </a:pPr>
                      <a:r>
                        <a:rPr lang="en"/>
                        <a:t>VIX</a:t>
                      </a:r>
                      <a:endParaRPr sz="1100"/>
                    </a:p>
                  </a:txBody>
                  <a:tcPr marT="34300" marB="34300" marR="68600" marL="68600"/>
                </a:tc>
                <a:tc>
                  <a:txBody>
                    <a:bodyPr/>
                    <a:lstStyle/>
                    <a:p>
                      <a:pPr indent="0" lvl="0" marL="0" marR="0" rtl="0" algn="l">
                        <a:spcBef>
                          <a:spcPts val="0"/>
                        </a:spcBef>
                        <a:spcAft>
                          <a:spcPts val="0"/>
                        </a:spcAft>
                        <a:buNone/>
                      </a:pPr>
                      <a:r>
                        <a:rPr lang="en"/>
                        <a:t>S&amp;P 500</a:t>
                      </a:r>
                      <a:endParaRPr sz="1100"/>
                    </a:p>
                  </a:txBody>
                  <a:tcPr marT="34300" marB="34300" marR="68600" marL="68600"/>
                </a:tc>
                <a:tc>
                  <a:txBody>
                    <a:bodyPr/>
                    <a:lstStyle/>
                    <a:p>
                      <a:pPr indent="0" lvl="0" marL="0" marR="0" rtl="0" algn="l">
                        <a:spcBef>
                          <a:spcPts val="0"/>
                        </a:spcBef>
                        <a:spcAft>
                          <a:spcPts val="0"/>
                        </a:spcAft>
                        <a:buNone/>
                      </a:pPr>
                      <a:r>
                        <a:rPr lang="en" sz="1400"/>
                        <a:t>0.516</a:t>
                      </a:r>
                      <a:endParaRPr sz="1100"/>
                    </a:p>
                  </a:txBody>
                  <a:tcPr marT="34300" marB="34300" marR="68600" marL="68600"/>
                </a:tc>
              </a:tr>
            </a:tbl>
          </a:graphicData>
        </a:graphic>
      </p:graphicFrame>
      <p:sp>
        <p:nvSpPr>
          <p:cNvPr id="224" name="Google Shape;224;p36"/>
          <p:cNvSpPr txBox="1"/>
          <p:nvPr>
            <p:ph idx="1" type="body"/>
          </p:nvPr>
        </p:nvSpPr>
        <p:spPr>
          <a:xfrm>
            <a:off x="435900" y="1635375"/>
            <a:ext cx="8272200" cy="17001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None/>
            </a:pPr>
            <a:r>
              <a:rPr lang="en"/>
              <a:t>Linear regression analyses between the market indicators were performed: </a:t>
            </a:r>
            <a:endParaRPr/>
          </a:p>
          <a:p>
            <a:pPr indent="-304800" lvl="0" marL="457200" rtl="0" algn="l">
              <a:spcBef>
                <a:spcPts val="500"/>
              </a:spcBef>
              <a:spcAft>
                <a:spcPts val="0"/>
              </a:spcAft>
              <a:buSzPts val="1200"/>
              <a:buChar char="◼"/>
            </a:pPr>
            <a:r>
              <a:rPr lang="en"/>
              <a:t>As expected, the variance in the Pharma ETF did not appear to be explained by the variance in the S&amp;P 500 or VIX (indicated by a very small R-squared)</a:t>
            </a:r>
            <a:endParaRPr/>
          </a:p>
          <a:p>
            <a:pPr indent="-304800" lvl="0" marL="457200" rtl="0" algn="l">
              <a:spcBef>
                <a:spcPts val="0"/>
              </a:spcBef>
              <a:spcAft>
                <a:spcPts val="0"/>
              </a:spcAft>
              <a:buSzPts val="1200"/>
              <a:buChar char="◼"/>
            </a:pPr>
            <a:r>
              <a:rPr lang="en"/>
              <a:t>Also as expected, some of the variance in the S&amp;P 500 can be explained by variance in the VIX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REGRESSION ANALYSES </a:t>
            </a:r>
            <a:endParaRPr/>
          </a:p>
        </p:txBody>
      </p:sp>
      <p:graphicFrame>
        <p:nvGraphicFramePr>
          <p:cNvPr id="231" name="Google Shape;231;p37"/>
          <p:cNvGraphicFramePr/>
          <p:nvPr/>
        </p:nvGraphicFramePr>
        <p:xfrm>
          <a:off x="3744556" y="3312744"/>
          <a:ext cx="3000000" cy="3000000"/>
        </p:xfrm>
        <a:graphic>
          <a:graphicData uri="http://schemas.openxmlformats.org/drawingml/2006/table">
            <a:tbl>
              <a:tblPr bandRow="1" firstRow="1">
                <a:noFill/>
                <a:tableStyleId>{C07F0E5F-2192-4326-A67D-ACCD37389E15}</a:tableStyleId>
              </a:tblPr>
              <a:tblGrid>
                <a:gridCol w="2028875"/>
                <a:gridCol w="1903450"/>
                <a:gridCol w="1031225"/>
              </a:tblGrid>
              <a:tr h="278125">
                <a:tc>
                  <a:txBody>
                    <a:bodyPr/>
                    <a:lstStyle/>
                    <a:p>
                      <a:pPr indent="0" lvl="0" marL="0" marR="0" rtl="0" algn="ctr">
                        <a:spcBef>
                          <a:spcPts val="0"/>
                        </a:spcBef>
                        <a:spcAft>
                          <a:spcPts val="0"/>
                        </a:spcAft>
                        <a:buNone/>
                      </a:pPr>
                      <a:r>
                        <a:rPr lang="en" sz="1400" u="none" cap="none" strike="noStrike"/>
                        <a:t>Independent Variable</a:t>
                      </a:r>
                      <a:endParaRPr sz="1100"/>
                    </a:p>
                  </a:txBody>
                  <a:tcPr marT="34300" marB="34300" marR="68600" marL="68600"/>
                </a:tc>
                <a:tc>
                  <a:txBody>
                    <a:bodyPr/>
                    <a:lstStyle/>
                    <a:p>
                      <a:pPr indent="0" lvl="0" marL="0" marR="0" rtl="0" algn="ctr">
                        <a:spcBef>
                          <a:spcPts val="0"/>
                        </a:spcBef>
                        <a:spcAft>
                          <a:spcPts val="0"/>
                        </a:spcAft>
                        <a:buNone/>
                      </a:pPr>
                      <a:r>
                        <a:rPr lang="en" sz="1400"/>
                        <a:t>Dependent Variable</a:t>
                      </a:r>
                      <a:endParaRPr sz="1100"/>
                    </a:p>
                  </a:txBody>
                  <a:tcPr marT="34300" marB="34300" marR="68600" marL="68600"/>
                </a:tc>
                <a:tc>
                  <a:txBody>
                    <a:bodyPr/>
                    <a:lstStyle/>
                    <a:p>
                      <a:pPr indent="0" lvl="0" marL="0" marR="0" rtl="0" algn="ctr">
                        <a:spcBef>
                          <a:spcPts val="0"/>
                        </a:spcBef>
                        <a:spcAft>
                          <a:spcPts val="0"/>
                        </a:spcAft>
                        <a:buNone/>
                      </a:pPr>
                      <a:r>
                        <a:rPr lang="en" sz="1400"/>
                        <a:t>R-squared</a:t>
                      </a:r>
                      <a:endParaRPr sz="1100"/>
                    </a:p>
                  </a:txBody>
                  <a:tcPr marT="34300" marB="34300" marR="68600" marL="68600"/>
                </a:tc>
              </a:tr>
              <a:tr h="278125">
                <a:tc rowSpan="5">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Pharma ETF</a:t>
                      </a:r>
                      <a:endParaRPr sz="1100">
                        <a:solidFill>
                          <a:schemeClr val="dk1"/>
                        </a:solidFill>
                        <a:latin typeface="Gill Sans MT"/>
                        <a:ea typeface="Gill Sans MT"/>
                        <a:cs typeface="Gill Sans MT"/>
                        <a:sym typeface="Gill Sans MT"/>
                      </a:endParaRPr>
                    </a:p>
                  </a:txBody>
                  <a:tcPr marT="34300" marB="34300" marR="68600" marL="68600">
                    <a:solidFill>
                      <a:schemeClr val="lt2"/>
                    </a:solidFill>
                  </a:tcPr>
                </a:tc>
                <a:tc>
                  <a:txBody>
                    <a:bodyPr/>
                    <a:lstStyle/>
                    <a:p>
                      <a:pPr indent="0" lvl="0" marL="0" marR="0" rtl="0" algn="ctr">
                        <a:spcBef>
                          <a:spcPts val="0"/>
                        </a:spcBef>
                        <a:spcAft>
                          <a:spcPts val="0"/>
                        </a:spcAft>
                        <a:buNone/>
                      </a:pPr>
                      <a:r>
                        <a:rPr lang="en" sz="1400"/>
                        <a:t>Gilead</a:t>
                      </a:r>
                      <a:endParaRPr sz="1100"/>
                    </a:p>
                  </a:txBody>
                  <a:tcPr marT="34300" marB="34300" marR="68600" marL="68600"/>
                </a:tc>
                <a:tc>
                  <a:txBody>
                    <a:bodyPr/>
                    <a:lstStyle/>
                    <a:p>
                      <a:pPr indent="0" lvl="0" marL="0" marR="0" rtl="0" algn="ctr">
                        <a:spcBef>
                          <a:spcPts val="0"/>
                        </a:spcBef>
                        <a:spcAft>
                          <a:spcPts val="0"/>
                        </a:spcAft>
                        <a:buNone/>
                      </a:pPr>
                      <a:r>
                        <a:rPr lang="en" sz="1400"/>
                        <a:t>0.883</a:t>
                      </a:r>
                      <a:endParaRPr sz="1100"/>
                    </a:p>
                  </a:txBody>
                  <a:tcPr marT="34300" marB="34300" marR="68600" marL="68600"/>
                </a:tc>
              </a:tr>
              <a:tr h="278125">
                <a:tc vMerge="1"/>
                <a:tc>
                  <a:txBody>
                    <a:bodyPr/>
                    <a:lstStyle/>
                    <a:p>
                      <a:pPr indent="0" lvl="0" marL="0" marR="0" rtl="0" algn="ctr">
                        <a:spcBef>
                          <a:spcPts val="0"/>
                        </a:spcBef>
                        <a:spcAft>
                          <a:spcPts val="0"/>
                        </a:spcAft>
                        <a:buNone/>
                      </a:pPr>
                      <a:r>
                        <a:rPr lang="en" sz="1400"/>
                        <a:t>JNJ</a:t>
                      </a:r>
                      <a:endParaRPr sz="1100"/>
                    </a:p>
                  </a:txBody>
                  <a:tcPr marT="34300" marB="34300" marR="68600" marL="68600"/>
                </a:tc>
                <a:tc>
                  <a:txBody>
                    <a:bodyPr/>
                    <a:lstStyle/>
                    <a:p>
                      <a:pPr indent="0" lvl="0" marL="0" marR="0" rtl="0" algn="ctr">
                        <a:spcBef>
                          <a:spcPts val="0"/>
                        </a:spcBef>
                        <a:spcAft>
                          <a:spcPts val="0"/>
                        </a:spcAft>
                        <a:buNone/>
                      </a:pPr>
                      <a:r>
                        <a:rPr lang="en" sz="1400"/>
                        <a:t>0.940</a:t>
                      </a:r>
                      <a:endParaRPr sz="1100"/>
                    </a:p>
                  </a:txBody>
                  <a:tcPr marT="34300" marB="34300" marR="68600" marL="68600"/>
                </a:tc>
              </a:tr>
              <a:tr h="278125">
                <a:tc vMerge="1"/>
                <a:tc>
                  <a:txBody>
                    <a:bodyPr/>
                    <a:lstStyle/>
                    <a:p>
                      <a:pPr indent="0" lvl="0" marL="0" marR="0" rtl="0" algn="ctr">
                        <a:spcBef>
                          <a:spcPts val="0"/>
                        </a:spcBef>
                        <a:spcAft>
                          <a:spcPts val="0"/>
                        </a:spcAft>
                        <a:buNone/>
                      </a:pPr>
                      <a:r>
                        <a:rPr lang="en" sz="1400"/>
                        <a:t>Eli Lilly</a:t>
                      </a:r>
                      <a:endParaRPr sz="1100"/>
                    </a:p>
                  </a:txBody>
                  <a:tcPr marT="34300" marB="34300" marR="68600" marL="68600"/>
                </a:tc>
                <a:tc>
                  <a:txBody>
                    <a:bodyPr/>
                    <a:lstStyle/>
                    <a:p>
                      <a:pPr indent="0" lvl="0" marL="0" marR="0" rtl="0" algn="ctr">
                        <a:spcBef>
                          <a:spcPts val="0"/>
                        </a:spcBef>
                        <a:spcAft>
                          <a:spcPts val="0"/>
                        </a:spcAft>
                        <a:buNone/>
                      </a:pPr>
                      <a:r>
                        <a:rPr lang="en" sz="1400"/>
                        <a:t>0.416</a:t>
                      </a:r>
                      <a:endParaRPr sz="1100"/>
                    </a:p>
                  </a:txBody>
                  <a:tcPr marT="34300" marB="34300" marR="68600" marL="68600"/>
                </a:tc>
              </a:tr>
              <a:tr h="278125">
                <a:tc vMerge="1"/>
                <a:tc>
                  <a:txBody>
                    <a:bodyPr/>
                    <a:lstStyle/>
                    <a:p>
                      <a:pPr indent="0" lvl="0" marL="0" marR="0" rtl="0" algn="ctr">
                        <a:spcBef>
                          <a:spcPts val="0"/>
                        </a:spcBef>
                        <a:spcAft>
                          <a:spcPts val="0"/>
                        </a:spcAft>
                        <a:buNone/>
                      </a:pPr>
                      <a:r>
                        <a:rPr lang="en" sz="1400"/>
                        <a:t>Pfizer</a:t>
                      </a:r>
                      <a:endParaRPr sz="1100"/>
                    </a:p>
                  </a:txBody>
                  <a:tcPr marT="34300" marB="34300" marR="68600" marL="68600"/>
                </a:tc>
                <a:tc>
                  <a:txBody>
                    <a:bodyPr/>
                    <a:lstStyle/>
                    <a:p>
                      <a:pPr indent="0" lvl="0" marL="0" marR="0" rtl="0" algn="ctr">
                        <a:spcBef>
                          <a:spcPts val="0"/>
                        </a:spcBef>
                        <a:spcAft>
                          <a:spcPts val="0"/>
                        </a:spcAft>
                        <a:buNone/>
                      </a:pPr>
                      <a:r>
                        <a:rPr lang="en" sz="1400"/>
                        <a:t>0.878</a:t>
                      </a:r>
                      <a:endParaRPr sz="1100"/>
                    </a:p>
                  </a:txBody>
                  <a:tcPr marT="34300" marB="34300" marR="68600" marL="68600"/>
                </a:tc>
              </a:tr>
              <a:tr h="278125">
                <a:tc vMerge="1"/>
                <a:tc>
                  <a:txBody>
                    <a:bodyPr/>
                    <a:lstStyle/>
                    <a:p>
                      <a:pPr indent="0" lvl="0" marL="0" marR="0" rtl="0" algn="ctr">
                        <a:spcBef>
                          <a:spcPts val="0"/>
                        </a:spcBef>
                        <a:spcAft>
                          <a:spcPts val="0"/>
                        </a:spcAft>
                        <a:buNone/>
                      </a:pPr>
                      <a:r>
                        <a:rPr lang="en" sz="1400"/>
                        <a:t>Stryker</a:t>
                      </a:r>
                      <a:endParaRPr sz="1100"/>
                    </a:p>
                  </a:txBody>
                  <a:tcPr marT="34300" marB="34300" marR="68600" marL="68600"/>
                </a:tc>
                <a:tc>
                  <a:txBody>
                    <a:bodyPr/>
                    <a:lstStyle/>
                    <a:p>
                      <a:pPr indent="0" lvl="0" marL="0" marR="0" rtl="0" algn="ctr">
                        <a:spcBef>
                          <a:spcPts val="0"/>
                        </a:spcBef>
                        <a:spcAft>
                          <a:spcPts val="0"/>
                        </a:spcAft>
                        <a:buNone/>
                      </a:pPr>
                      <a:r>
                        <a:rPr lang="en" sz="1400"/>
                        <a:t>0.557</a:t>
                      </a:r>
                      <a:endParaRPr sz="1100"/>
                    </a:p>
                  </a:txBody>
                  <a:tcPr marT="34300" marB="34300" marR="68600" marL="68600"/>
                </a:tc>
              </a:tr>
            </a:tbl>
          </a:graphicData>
        </a:graphic>
      </p:graphicFrame>
      <p:graphicFrame>
        <p:nvGraphicFramePr>
          <p:cNvPr id="232" name="Google Shape;232;p37"/>
          <p:cNvGraphicFramePr/>
          <p:nvPr/>
        </p:nvGraphicFramePr>
        <p:xfrm>
          <a:off x="3744573" y="1483537"/>
          <a:ext cx="3000000" cy="3000000"/>
        </p:xfrm>
        <a:graphic>
          <a:graphicData uri="http://schemas.openxmlformats.org/drawingml/2006/table">
            <a:tbl>
              <a:tblPr bandRow="1" firstRow="1">
                <a:noFill/>
                <a:tableStyleId>{C07F0E5F-2192-4326-A67D-ACCD37389E15}</a:tableStyleId>
              </a:tblPr>
              <a:tblGrid>
                <a:gridCol w="2028875"/>
                <a:gridCol w="1903425"/>
                <a:gridCol w="1031225"/>
              </a:tblGrid>
              <a:tr h="278125">
                <a:tc>
                  <a:txBody>
                    <a:bodyPr/>
                    <a:lstStyle/>
                    <a:p>
                      <a:pPr indent="0" lvl="0" marL="0" marR="0" rtl="0" algn="ctr">
                        <a:spcBef>
                          <a:spcPts val="0"/>
                        </a:spcBef>
                        <a:spcAft>
                          <a:spcPts val="0"/>
                        </a:spcAft>
                        <a:buNone/>
                      </a:pPr>
                      <a:r>
                        <a:rPr lang="en" sz="1400"/>
                        <a:t>Independent Variable</a:t>
                      </a:r>
                      <a:endParaRPr sz="1100"/>
                    </a:p>
                  </a:txBody>
                  <a:tcPr marT="34300" marB="34300" marR="68600" marL="68600"/>
                </a:tc>
                <a:tc>
                  <a:txBody>
                    <a:bodyPr/>
                    <a:lstStyle/>
                    <a:p>
                      <a:pPr indent="0" lvl="0" marL="0" marR="0" rtl="0" algn="ctr">
                        <a:spcBef>
                          <a:spcPts val="0"/>
                        </a:spcBef>
                        <a:spcAft>
                          <a:spcPts val="0"/>
                        </a:spcAft>
                        <a:buNone/>
                      </a:pPr>
                      <a:r>
                        <a:rPr lang="en" sz="1400"/>
                        <a:t>Dependent Variable</a:t>
                      </a:r>
                      <a:endParaRPr sz="1100"/>
                    </a:p>
                  </a:txBody>
                  <a:tcPr marT="34300" marB="34300" marR="68600" marL="68600"/>
                </a:tc>
                <a:tc>
                  <a:txBody>
                    <a:bodyPr/>
                    <a:lstStyle/>
                    <a:p>
                      <a:pPr indent="0" lvl="0" marL="0" marR="0" rtl="0" algn="ctr">
                        <a:spcBef>
                          <a:spcPts val="0"/>
                        </a:spcBef>
                        <a:spcAft>
                          <a:spcPts val="0"/>
                        </a:spcAft>
                        <a:buNone/>
                      </a:pPr>
                      <a:r>
                        <a:rPr lang="en" sz="1400"/>
                        <a:t>R-squared</a:t>
                      </a:r>
                      <a:endParaRPr sz="1100"/>
                    </a:p>
                  </a:txBody>
                  <a:tcPr marT="34300" marB="34300" marR="68600" marL="68600"/>
                </a:tc>
              </a:tr>
              <a:tr h="278125">
                <a:tc rowSpan="5">
                  <a:txBody>
                    <a:bodyPr/>
                    <a:lstStyle/>
                    <a:p>
                      <a:pPr indent="0" lvl="0" marL="0" rtl="0" algn="ctr">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ctr">
                        <a:spcBef>
                          <a:spcPts val="0"/>
                        </a:spcBef>
                        <a:spcAft>
                          <a:spcPts val="0"/>
                        </a:spcAft>
                        <a:buNone/>
                      </a:pPr>
                      <a:r>
                        <a:t/>
                      </a:r>
                      <a:endParaRPr>
                        <a:latin typeface="Gill Sans"/>
                        <a:ea typeface="Gill Sans"/>
                        <a:cs typeface="Gill Sans"/>
                        <a:sym typeface="Gill Sans"/>
                      </a:endParaRPr>
                    </a:p>
                    <a:p>
                      <a:pPr indent="0" lvl="0" marL="0" rtl="0" algn="ctr">
                        <a:spcBef>
                          <a:spcPts val="0"/>
                        </a:spcBef>
                        <a:spcAft>
                          <a:spcPts val="0"/>
                        </a:spcAft>
                        <a:buNone/>
                      </a:pPr>
                      <a:r>
                        <a:rPr lang="en">
                          <a:latin typeface="Gill Sans"/>
                          <a:ea typeface="Gill Sans"/>
                          <a:cs typeface="Gill Sans"/>
                          <a:sym typeface="Gill Sans"/>
                        </a:rPr>
                        <a:t>S&amp;P 500</a:t>
                      </a:r>
                      <a:endParaRPr sz="1100">
                        <a:solidFill>
                          <a:schemeClr val="dk1"/>
                        </a:solidFill>
                        <a:latin typeface="Gill Sans MT"/>
                        <a:ea typeface="Gill Sans MT"/>
                        <a:cs typeface="Gill Sans MT"/>
                        <a:sym typeface="Gill Sans MT"/>
                      </a:endParaRPr>
                    </a:p>
                    <a:p>
                      <a:pPr indent="0" lvl="0" marL="0" rtl="0" algn="ctr">
                        <a:spcBef>
                          <a:spcPts val="0"/>
                        </a:spcBef>
                        <a:spcAft>
                          <a:spcPts val="0"/>
                        </a:spcAft>
                        <a:buNone/>
                      </a:pPr>
                      <a:r>
                        <a:t/>
                      </a:r>
                      <a:endParaRPr sz="1100">
                        <a:solidFill>
                          <a:schemeClr val="dk1"/>
                        </a:solidFill>
                        <a:latin typeface="Gill Sans MT"/>
                        <a:ea typeface="Gill Sans MT"/>
                        <a:cs typeface="Gill Sans MT"/>
                        <a:sym typeface="Gill Sans MT"/>
                      </a:endParaRPr>
                    </a:p>
                  </a:txBody>
                  <a:tcPr marT="34300" marB="34300" marR="68600" marL="68600">
                    <a:solidFill>
                      <a:schemeClr val="lt2"/>
                    </a:solidFill>
                  </a:tcPr>
                </a:tc>
                <a:tc>
                  <a:txBody>
                    <a:bodyPr/>
                    <a:lstStyle/>
                    <a:p>
                      <a:pPr indent="0" lvl="0" marL="0" marR="0" rtl="0" algn="ctr">
                        <a:spcBef>
                          <a:spcPts val="0"/>
                        </a:spcBef>
                        <a:spcAft>
                          <a:spcPts val="0"/>
                        </a:spcAft>
                        <a:buNone/>
                      </a:pPr>
                      <a:r>
                        <a:rPr lang="en" sz="1400"/>
                        <a:t>Gilead</a:t>
                      </a:r>
                      <a:endParaRPr sz="1100"/>
                    </a:p>
                  </a:txBody>
                  <a:tcPr marT="34300" marB="34300" marR="68600" marL="68600"/>
                </a:tc>
                <a:tc>
                  <a:txBody>
                    <a:bodyPr/>
                    <a:lstStyle/>
                    <a:p>
                      <a:pPr indent="0" lvl="0" marL="0" marR="0" rtl="0" algn="ctr">
                        <a:spcBef>
                          <a:spcPts val="0"/>
                        </a:spcBef>
                        <a:spcAft>
                          <a:spcPts val="0"/>
                        </a:spcAft>
                        <a:buNone/>
                      </a:pPr>
                      <a:r>
                        <a:rPr lang="en" sz="1400"/>
                        <a:t>0.167</a:t>
                      </a:r>
                      <a:endParaRPr sz="1100"/>
                    </a:p>
                  </a:txBody>
                  <a:tcPr marT="34300" marB="34300" marR="68600" marL="68600"/>
                </a:tc>
              </a:tr>
              <a:tr h="278125">
                <a:tc vMerge="1"/>
                <a:tc>
                  <a:txBody>
                    <a:bodyPr/>
                    <a:lstStyle/>
                    <a:p>
                      <a:pPr indent="0" lvl="0" marL="0" marR="0" rtl="0" algn="ctr">
                        <a:spcBef>
                          <a:spcPts val="0"/>
                        </a:spcBef>
                        <a:spcAft>
                          <a:spcPts val="0"/>
                        </a:spcAft>
                        <a:buNone/>
                      </a:pPr>
                      <a:r>
                        <a:rPr lang="en" sz="1400"/>
                        <a:t>JNJ</a:t>
                      </a:r>
                      <a:endParaRPr sz="1100"/>
                    </a:p>
                  </a:txBody>
                  <a:tcPr marT="34300" marB="34300" marR="68600" marL="68600"/>
                </a:tc>
                <a:tc>
                  <a:txBody>
                    <a:bodyPr/>
                    <a:lstStyle/>
                    <a:p>
                      <a:pPr indent="0" lvl="0" marL="0" marR="0" rtl="0" algn="ctr">
                        <a:spcBef>
                          <a:spcPts val="0"/>
                        </a:spcBef>
                        <a:spcAft>
                          <a:spcPts val="0"/>
                        </a:spcAft>
                        <a:buNone/>
                      </a:pPr>
                      <a:r>
                        <a:rPr lang="en" sz="1400"/>
                        <a:t>0.108</a:t>
                      </a:r>
                      <a:endParaRPr sz="1100"/>
                    </a:p>
                  </a:txBody>
                  <a:tcPr marT="34300" marB="34300" marR="68600" marL="68600"/>
                </a:tc>
              </a:tr>
              <a:tr h="278125">
                <a:tc vMerge="1"/>
                <a:tc>
                  <a:txBody>
                    <a:bodyPr/>
                    <a:lstStyle/>
                    <a:p>
                      <a:pPr indent="0" lvl="0" marL="0" marR="0" rtl="0" algn="ctr">
                        <a:spcBef>
                          <a:spcPts val="0"/>
                        </a:spcBef>
                        <a:spcAft>
                          <a:spcPts val="0"/>
                        </a:spcAft>
                        <a:buNone/>
                      </a:pPr>
                      <a:r>
                        <a:rPr lang="en" sz="1400"/>
                        <a:t>Eli Lilly</a:t>
                      </a:r>
                      <a:endParaRPr sz="1100"/>
                    </a:p>
                  </a:txBody>
                  <a:tcPr marT="34300" marB="34300" marR="68600" marL="68600"/>
                </a:tc>
                <a:tc>
                  <a:txBody>
                    <a:bodyPr/>
                    <a:lstStyle/>
                    <a:p>
                      <a:pPr indent="0" lvl="0" marL="0" marR="0" rtl="0" algn="ctr">
                        <a:spcBef>
                          <a:spcPts val="0"/>
                        </a:spcBef>
                        <a:spcAft>
                          <a:spcPts val="0"/>
                        </a:spcAft>
                        <a:buNone/>
                      </a:pPr>
                      <a:r>
                        <a:rPr lang="en" sz="1400"/>
                        <a:t>0.131</a:t>
                      </a:r>
                      <a:endParaRPr sz="1100"/>
                    </a:p>
                  </a:txBody>
                  <a:tcPr marT="34300" marB="34300" marR="68600" marL="68600"/>
                </a:tc>
              </a:tr>
              <a:tr h="278125">
                <a:tc vMerge="1"/>
                <a:tc>
                  <a:txBody>
                    <a:bodyPr/>
                    <a:lstStyle/>
                    <a:p>
                      <a:pPr indent="0" lvl="0" marL="0" marR="0" rtl="0" algn="ctr">
                        <a:spcBef>
                          <a:spcPts val="0"/>
                        </a:spcBef>
                        <a:spcAft>
                          <a:spcPts val="0"/>
                        </a:spcAft>
                        <a:buNone/>
                      </a:pPr>
                      <a:r>
                        <a:rPr lang="en" sz="1400"/>
                        <a:t>Pfizer</a:t>
                      </a:r>
                      <a:endParaRPr sz="1100"/>
                    </a:p>
                  </a:txBody>
                  <a:tcPr marT="34300" marB="34300" marR="68600" marL="68600"/>
                </a:tc>
                <a:tc>
                  <a:txBody>
                    <a:bodyPr/>
                    <a:lstStyle/>
                    <a:p>
                      <a:pPr indent="0" lvl="0" marL="0" marR="0" rtl="0" algn="ctr">
                        <a:spcBef>
                          <a:spcPts val="0"/>
                        </a:spcBef>
                        <a:spcAft>
                          <a:spcPts val="0"/>
                        </a:spcAft>
                        <a:buNone/>
                      </a:pPr>
                      <a:r>
                        <a:rPr lang="en" sz="1400"/>
                        <a:t>0.320</a:t>
                      </a:r>
                      <a:endParaRPr sz="1100"/>
                    </a:p>
                  </a:txBody>
                  <a:tcPr marT="34300" marB="34300" marR="68600" marL="68600"/>
                </a:tc>
              </a:tr>
              <a:tr h="278125">
                <a:tc vMerge="1"/>
                <a:tc>
                  <a:txBody>
                    <a:bodyPr/>
                    <a:lstStyle/>
                    <a:p>
                      <a:pPr indent="0" lvl="0" marL="0" marR="0" rtl="0" algn="ctr">
                        <a:spcBef>
                          <a:spcPts val="0"/>
                        </a:spcBef>
                        <a:spcAft>
                          <a:spcPts val="0"/>
                        </a:spcAft>
                        <a:buNone/>
                      </a:pPr>
                      <a:r>
                        <a:rPr lang="en" sz="1400"/>
                        <a:t>Stryker</a:t>
                      </a:r>
                      <a:endParaRPr sz="1100"/>
                    </a:p>
                  </a:txBody>
                  <a:tcPr marT="34300" marB="34300" marR="68600" marL="68600"/>
                </a:tc>
                <a:tc>
                  <a:txBody>
                    <a:bodyPr/>
                    <a:lstStyle/>
                    <a:p>
                      <a:pPr indent="0" lvl="0" marL="0" marR="0" rtl="0" algn="ctr">
                        <a:spcBef>
                          <a:spcPts val="0"/>
                        </a:spcBef>
                        <a:spcAft>
                          <a:spcPts val="0"/>
                        </a:spcAft>
                        <a:buNone/>
                      </a:pPr>
                      <a:r>
                        <a:rPr lang="en" sz="1400"/>
                        <a:t>0.668</a:t>
                      </a:r>
                      <a:endParaRPr sz="1100"/>
                    </a:p>
                  </a:txBody>
                  <a:tcPr marT="34300" marB="34300" marR="68600" marL="68600"/>
                </a:tc>
              </a:tr>
            </a:tbl>
          </a:graphicData>
        </a:graphic>
      </p:graphicFrame>
      <p:sp>
        <p:nvSpPr>
          <p:cNvPr id="233" name="Google Shape;233;p37"/>
          <p:cNvSpPr txBox="1"/>
          <p:nvPr>
            <p:ph idx="1" type="body"/>
          </p:nvPr>
        </p:nvSpPr>
        <p:spPr>
          <a:xfrm>
            <a:off x="650925" y="1452525"/>
            <a:ext cx="2719800" cy="34980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None/>
            </a:pPr>
            <a:r>
              <a:rPr lang="en"/>
              <a:t>Each healthcare company is more associated with the Pharma ETF than with the S&amp;P 500. </a:t>
            </a:r>
            <a:endParaRPr/>
          </a:p>
          <a:p>
            <a:pPr indent="0" lvl="0" marL="0" rtl="0" algn="l">
              <a:spcBef>
                <a:spcPts val="500"/>
              </a:spcBef>
              <a:spcAft>
                <a:spcPts val="5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83925" y="396752"/>
            <a:ext cx="8272200" cy="9108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What should be the value of a “SPY</a:t>
            </a:r>
            <a:r>
              <a:rPr lang="en"/>
              <a:t>"</a:t>
            </a:r>
            <a:r>
              <a:rPr lang="en"/>
              <a:t> Call option bought today and exercised five or n days later, if current Stock = 313.58? </a:t>
            </a:r>
            <a:endParaRPr/>
          </a:p>
        </p:txBody>
      </p:sp>
      <p:pic>
        <p:nvPicPr>
          <p:cNvPr id="240" name="Google Shape;240;p38"/>
          <p:cNvPicPr preferRelativeResize="0"/>
          <p:nvPr/>
        </p:nvPicPr>
        <p:blipFill>
          <a:blip r:embed="rId3">
            <a:alphaModFix/>
          </a:blip>
          <a:stretch>
            <a:fillRect/>
          </a:stretch>
        </p:blipFill>
        <p:spPr>
          <a:xfrm>
            <a:off x="152400" y="1429652"/>
            <a:ext cx="8839200" cy="1191802"/>
          </a:xfrm>
          <a:prstGeom prst="rect">
            <a:avLst/>
          </a:prstGeom>
          <a:noFill/>
          <a:ln>
            <a:noFill/>
          </a:ln>
        </p:spPr>
      </p:pic>
      <p:pic>
        <p:nvPicPr>
          <p:cNvPr id="241" name="Google Shape;241;p38"/>
          <p:cNvPicPr preferRelativeResize="0"/>
          <p:nvPr/>
        </p:nvPicPr>
        <p:blipFill>
          <a:blip r:embed="rId4">
            <a:alphaModFix/>
          </a:blip>
          <a:stretch>
            <a:fillRect/>
          </a:stretch>
        </p:blipFill>
        <p:spPr>
          <a:xfrm>
            <a:off x="2918100" y="1494600"/>
            <a:ext cx="1853050" cy="508975"/>
          </a:xfrm>
          <a:prstGeom prst="rect">
            <a:avLst/>
          </a:prstGeom>
          <a:noFill/>
          <a:ln>
            <a:noFill/>
          </a:ln>
        </p:spPr>
      </p:pic>
      <p:pic>
        <p:nvPicPr>
          <p:cNvPr id="242" name="Google Shape;242;p38"/>
          <p:cNvPicPr preferRelativeResize="0"/>
          <p:nvPr/>
        </p:nvPicPr>
        <p:blipFill>
          <a:blip r:embed="rId5">
            <a:alphaModFix/>
          </a:blip>
          <a:stretch>
            <a:fillRect/>
          </a:stretch>
        </p:blipFill>
        <p:spPr>
          <a:xfrm>
            <a:off x="383925" y="2743554"/>
            <a:ext cx="8543791" cy="22172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39"/>
          <p:cNvPicPr preferRelativeResize="0"/>
          <p:nvPr/>
        </p:nvPicPr>
        <p:blipFill rotWithShape="1">
          <a:blip r:embed="rId3">
            <a:alphaModFix/>
          </a:blip>
          <a:srcRect b="5735" l="8478" r="8312" t="3372"/>
          <a:stretch/>
        </p:blipFill>
        <p:spPr>
          <a:xfrm>
            <a:off x="303075" y="1429788"/>
            <a:ext cx="6563002" cy="3584624"/>
          </a:xfrm>
          <a:prstGeom prst="rect">
            <a:avLst/>
          </a:prstGeom>
          <a:noFill/>
          <a:ln>
            <a:noFill/>
          </a:ln>
        </p:spPr>
      </p:pic>
      <p:sp>
        <p:nvSpPr>
          <p:cNvPr id="248" name="Google Shape;248;p39"/>
          <p:cNvSpPr txBox="1"/>
          <p:nvPr/>
        </p:nvSpPr>
        <p:spPr>
          <a:xfrm>
            <a:off x="7037775" y="3668600"/>
            <a:ext cx="1785900" cy="13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Gill Sans"/>
                <a:ea typeface="Gill Sans"/>
                <a:cs typeface="Gill Sans"/>
                <a:sym typeface="Gill Sans"/>
              </a:rPr>
              <a:t>Note</a:t>
            </a:r>
            <a:r>
              <a:rPr lang="en">
                <a:latin typeface="Gill Sans"/>
                <a:ea typeface="Gill Sans"/>
                <a:cs typeface="Gill Sans"/>
                <a:sym typeface="Gill Sans"/>
              </a:rPr>
              <a:t>: A call option to be exercised 20 days later, traverses 1,048,576 paths of Stock Prices.</a:t>
            </a:r>
            <a:endParaRPr>
              <a:latin typeface="Gill Sans"/>
              <a:ea typeface="Gill Sans"/>
              <a:cs typeface="Gill Sans"/>
              <a:sym typeface="Gill Sans"/>
            </a:endParaRPr>
          </a:p>
        </p:txBody>
      </p:sp>
      <p:sp>
        <p:nvSpPr>
          <p:cNvPr id="249" name="Google Shape;249;p39"/>
          <p:cNvSpPr txBox="1"/>
          <p:nvPr/>
        </p:nvSpPr>
        <p:spPr>
          <a:xfrm>
            <a:off x="303075" y="273300"/>
            <a:ext cx="8520600" cy="11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Clr>
                <a:schemeClr val="lt1"/>
              </a:buClr>
              <a:buSzPts val="2100"/>
              <a:buFont typeface="Gill Sans"/>
              <a:buNone/>
            </a:pPr>
            <a:r>
              <a:rPr lang="en" sz="2100">
                <a:solidFill>
                  <a:schemeClr val="lt1"/>
                </a:solidFill>
                <a:latin typeface="Gill Sans"/>
                <a:ea typeface="Gill Sans"/>
                <a:cs typeface="Gill Sans"/>
                <a:sym typeface="Gill Sans"/>
              </a:rPr>
              <a:t>The Value of an option is derived from its underlying Stock price.</a:t>
            </a:r>
            <a:endParaRPr sz="2100">
              <a:solidFill>
                <a:schemeClr val="lt1"/>
              </a:solidFill>
              <a:latin typeface="Gill Sans"/>
              <a:ea typeface="Gill Sans"/>
              <a:cs typeface="Gill Sans"/>
              <a:sym typeface="Gill Sans"/>
            </a:endParaRPr>
          </a:p>
          <a:p>
            <a:pPr indent="0" lvl="0" marL="0" rtl="0" algn="l">
              <a:spcBef>
                <a:spcPts val="0"/>
              </a:spcBef>
              <a:spcAft>
                <a:spcPts val="0"/>
              </a:spcAft>
              <a:buClr>
                <a:schemeClr val="lt1"/>
              </a:buClr>
              <a:buSzPts val="2100"/>
              <a:buFont typeface="Gill Sans"/>
              <a:buNone/>
            </a:pPr>
            <a:r>
              <a:rPr lang="en" sz="2100">
                <a:solidFill>
                  <a:schemeClr val="lt1"/>
                </a:solidFill>
                <a:latin typeface="Gill Sans"/>
                <a:ea typeface="Gill Sans"/>
                <a:cs typeface="Gill Sans"/>
                <a:sym typeface="Gill Sans"/>
              </a:rPr>
              <a:t>Each Node constitutes an Object, whose attributes we traced through time.</a:t>
            </a:r>
            <a:endParaRPr sz="2100">
              <a:solidFill>
                <a:schemeClr val="lt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53425" y="581153"/>
            <a:ext cx="8272200" cy="7005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Value of an SPY Call option bought on Dec 8th, 2019 with a strike price of $314 exercised 5 days Forward, traced, forward then backward.</a:t>
            </a:r>
            <a:endParaRPr/>
          </a:p>
        </p:txBody>
      </p:sp>
      <p:pic>
        <p:nvPicPr>
          <p:cNvPr id="255" name="Google Shape;255;p40"/>
          <p:cNvPicPr preferRelativeResize="0"/>
          <p:nvPr/>
        </p:nvPicPr>
        <p:blipFill rotWithShape="1">
          <a:blip r:embed="rId3">
            <a:alphaModFix/>
          </a:blip>
          <a:srcRect b="5686" l="8818" r="8062" t="6563"/>
          <a:stretch/>
        </p:blipFill>
        <p:spPr>
          <a:xfrm>
            <a:off x="1570087" y="1465900"/>
            <a:ext cx="6003824" cy="3474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435894" y="526617"/>
            <a:ext cx="8272200" cy="760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POST-MORTEM</a:t>
            </a:r>
            <a:endParaRPr/>
          </a:p>
        </p:txBody>
      </p:sp>
      <p:sp>
        <p:nvSpPr>
          <p:cNvPr id="261" name="Google Shape;261;p41"/>
          <p:cNvSpPr txBox="1"/>
          <p:nvPr>
            <p:ph idx="1" type="body"/>
          </p:nvPr>
        </p:nvSpPr>
        <p:spPr>
          <a:xfrm>
            <a:off x="435894" y="1635372"/>
            <a:ext cx="8272200" cy="2758800"/>
          </a:xfrm>
          <a:prstGeom prst="rect">
            <a:avLst/>
          </a:prstGeom>
        </p:spPr>
        <p:txBody>
          <a:bodyPr anchorCtr="0" anchor="ctr" bIns="34275" lIns="68575" spcFirstLastPara="1" rIns="68575" wrap="square" tIns="34275">
            <a:noAutofit/>
          </a:bodyPr>
          <a:lstStyle/>
          <a:p>
            <a:pPr indent="-304800" lvl="0" marL="457200" rtl="0" algn="l">
              <a:spcBef>
                <a:spcPts val="300"/>
              </a:spcBef>
              <a:spcAft>
                <a:spcPts val="0"/>
              </a:spcAft>
              <a:buSzPts val="1200"/>
              <a:buChar char="◼"/>
            </a:pPr>
            <a:r>
              <a:rPr lang="en"/>
              <a:t>Reduce redundancy in correlation matrix </a:t>
            </a:r>
            <a:endParaRPr/>
          </a:p>
          <a:p>
            <a:pPr indent="-304800" lvl="0" marL="457200" rtl="0" algn="l">
              <a:spcBef>
                <a:spcPts val="0"/>
              </a:spcBef>
              <a:spcAft>
                <a:spcPts val="0"/>
              </a:spcAft>
              <a:buSzPts val="1200"/>
              <a:buChar char="◼"/>
            </a:pPr>
            <a:r>
              <a:rPr lang="en"/>
              <a:t>Investigate Eli Lilly (relatively smaller R-squared, though part of the Pharma ETF) </a:t>
            </a:r>
            <a:endParaRPr/>
          </a:p>
          <a:p>
            <a:pPr indent="-304800" lvl="0" marL="457200" rtl="0" algn="l">
              <a:spcBef>
                <a:spcPts val="0"/>
              </a:spcBef>
              <a:spcAft>
                <a:spcPts val="0"/>
              </a:spcAft>
              <a:buSzPts val="1200"/>
              <a:buChar char="◼"/>
            </a:pPr>
            <a:r>
              <a:rPr lang="en"/>
              <a:t>Look at the differences between Pharmaceutical companies and Medical Device companies </a:t>
            </a:r>
            <a:endParaRPr/>
          </a:p>
          <a:p>
            <a:pPr indent="-304800" lvl="0" marL="457200" rtl="0" algn="l">
              <a:spcBef>
                <a:spcPts val="0"/>
              </a:spcBef>
              <a:spcAft>
                <a:spcPts val="0"/>
              </a:spcAft>
              <a:buSzPts val="1200"/>
              <a:buChar char="◼"/>
            </a:pPr>
            <a:r>
              <a:rPr lang="en"/>
              <a:t>Time series regression </a:t>
            </a:r>
            <a:endParaRPr/>
          </a:p>
          <a:p>
            <a:pPr indent="-304800" lvl="0" marL="457200" rtl="0" algn="l">
              <a:spcBef>
                <a:spcPts val="0"/>
              </a:spcBef>
              <a:spcAft>
                <a:spcPts val="0"/>
              </a:spcAft>
              <a:buSzPts val="1200"/>
              <a:buChar char="◼"/>
            </a:pPr>
            <a:r>
              <a:rPr lang="en"/>
              <a:t>Incorporate news for each company to assess dips and spikes </a:t>
            </a:r>
            <a:endParaRPr/>
          </a:p>
          <a:p>
            <a:pPr indent="-304800" lvl="0" marL="457200" rtl="0" algn="l">
              <a:spcBef>
                <a:spcPts val="0"/>
              </a:spcBef>
              <a:spcAft>
                <a:spcPts val="0"/>
              </a:spcAft>
              <a:buSzPts val="1200"/>
              <a:buChar char="◼"/>
            </a:pPr>
            <a:r>
              <a:rPr lang="en"/>
              <a:t>Improve American option pricing probabilities </a:t>
            </a:r>
            <a:endParaRPr/>
          </a:p>
          <a:p>
            <a:pPr indent="0" lvl="0" marL="0" rtl="0" algn="l">
              <a:spcBef>
                <a:spcPts val="500"/>
              </a:spcBef>
              <a:spcAft>
                <a:spcPts val="5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2"/>
          <p:cNvSpPr txBox="1"/>
          <p:nvPr>
            <p:ph type="ctrTitle"/>
          </p:nvPr>
        </p:nvSpPr>
        <p:spPr>
          <a:xfrm>
            <a:off x="435893" y="765323"/>
            <a:ext cx="8245200" cy="1106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3"/>
          <p:cNvSpPr txBox="1"/>
          <p:nvPr>
            <p:ph type="ctrTitle"/>
          </p:nvPr>
        </p:nvSpPr>
        <p:spPr>
          <a:xfrm>
            <a:off x="282000" y="592525"/>
            <a:ext cx="8553000" cy="9081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b="1" lang="en" sz="1800"/>
              <a:t>A debt of gratitude to </a:t>
            </a:r>
            <a:endParaRPr b="1" sz="1800"/>
          </a:p>
          <a:p>
            <a:pPr indent="0" lvl="0" marL="0" rtl="0" algn="ctr">
              <a:spcBef>
                <a:spcPts val="0"/>
              </a:spcBef>
              <a:spcAft>
                <a:spcPts val="0"/>
              </a:spcAft>
              <a:buNone/>
            </a:pPr>
            <a:r>
              <a:rPr b="1" lang="en" sz="1800">
                <a:solidFill>
                  <a:schemeClr val="accent6"/>
                </a:solidFill>
              </a:rPr>
              <a:t>Ilya Altshteyn, Terry Huang, Ju Chen and Vitor Kitaigorodsky  </a:t>
            </a:r>
            <a:endParaRPr b="1" sz="1800">
              <a:solidFill>
                <a:schemeClr val="accent6"/>
              </a:solidFill>
            </a:endParaRPr>
          </a:p>
          <a:p>
            <a:pPr indent="0" lvl="0" marL="0" rtl="0" algn="ctr">
              <a:spcBef>
                <a:spcPts val="0"/>
              </a:spcBef>
              <a:spcAft>
                <a:spcPts val="0"/>
              </a:spcAft>
              <a:buNone/>
            </a:pPr>
            <a:r>
              <a:rPr b="1" lang="en" sz="1800"/>
              <a:t>for their critical help and support of this project.</a:t>
            </a:r>
            <a:endParaRPr b="1" sz="1800"/>
          </a:p>
        </p:txBody>
      </p:sp>
      <p:sp>
        <p:nvSpPr>
          <p:cNvPr id="272" name="Google Shape;272;p43"/>
          <p:cNvSpPr txBox="1"/>
          <p:nvPr/>
        </p:nvSpPr>
        <p:spPr>
          <a:xfrm>
            <a:off x="5879675" y="4356725"/>
            <a:ext cx="2801400" cy="31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100">
                <a:solidFill>
                  <a:schemeClr val="accent2"/>
                </a:solidFill>
                <a:latin typeface="Gill Sans"/>
                <a:ea typeface="Gill Sans"/>
                <a:cs typeface="Gill Sans"/>
                <a:sym typeface="Gill Sans"/>
              </a:rPr>
              <a:t>December 11, 2019 - Columbia University</a:t>
            </a:r>
            <a:endParaRPr>
              <a:solidFill>
                <a:schemeClr val="accent2"/>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sz="1100">
              <a:solidFill>
                <a:schemeClr val="accent2"/>
              </a:solidFill>
              <a:latin typeface="Gill Sans"/>
              <a:ea typeface="Gill Sans"/>
              <a:cs typeface="Gill Sans"/>
              <a:sym typeface="Gill Sans"/>
            </a:endParaRPr>
          </a:p>
        </p:txBody>
      </p:sp>
      <p:sp>
        <p:nvSpPr>
          <p:cNvPr id="273" name="Google Shape;273;p43"/>
          <p:cNvSpPr txBox="1"/>
          <p:nvPr>
            <p:ph type="ctrTitle"/>
          </p:nvPr>
        </p:nvSpPr>
        <p:spPr>
          <a:xfrm>
            <a:off x="435900" y="1746500"/>
            <a:ext cx="8245200" cy="414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b="1" lang="en" sz="1800">
                <a:solidFill>
                  <a:schemeClr val="accent2"/>
                </a:solidFill>
              </a:rPr>
              <a:t>THANK YOU!</a:t>
            </a:r>
            <a:endParaRPr b="1" sz="18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PROJECT OVERVIEW</a:t>
            </a:r>
            <a:endParaRPr/>
          </a:p>
        </p:txBody>
      </p:sp>
      <p:sp>
        <p:nvSpPr>
          <p:cNvPr id="154" name="Google Shape;154;p26"/>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222250" lvl="0" marL="228600" rtl="0" algn="l">
              <a:spcBef>
                <a:spcPts val="0"/>
              </a:spcBef>
              <a:spcAft>
                <a:spcPts val="0"/>
              </a:spcAft>
              <a:buSzPts val="1100"/>
              <a:buChar char="◼"/>
            </a:pPr>
            <a:r>
              <a:rPr lang="en" sz="1100"/>
              <a:t>Primary Questions: </a:t>
            </a:r>
            <a:endParaRPr sz="1100"/>
          </a:p>
          <a:p>
            <a:pPr indent="-222250" lvl="1" marL="469900" rtl="0" algn="l">
              <a:spcBef>
                <a:spcPts val="0"/>
              </a:spcBef>
              <a:spcAft>
                <a:spcPts val="0"/>
              </a:spcAft>
              <a:buSzPts val="1100"/>
              <a:buChar char="◼"/>
            </a:pPr>
            <a:r>
              <a:rPr lang="en" sz="1100"/>
              <a:t>How much are Healthcare Stocks/Options tied to the overall performance of the stock market?</a:t>
            </a:r>
            <a:endParaRPr sz="1100"/>
          </a:p>
          <a:p>
            <a:pPr indent="-222250" lvl="1" marL="469900" rtl="0" algn="l">
              <a:spcBef>
                <a:spcPts val="0"/>
              </a:spcBef>
              <a:spcAft>
                <a:spcPts val="0"/>
              </a:spcAft>
              <a:buSzPts val="1100"/>
              <a:buChar char="◼"/>
            </a:pPr>
            <a:r>
              <a:rPr lang="en" sz="1100"/>
              <a:t>How are Healthcare or SPY Option values derived? Are these Options over or under-priced?</a:t>
            </a:r>
            <a:endParaRPr sz="1100"/>
          </a:p>
          <a:p>
            <a:pPr indent="0" lvl="0" marL="0" rtl="0" algn="l">
              <a:spcBef>
                <a:spcPts val="0"/>
              </a:spcBef>
              <a:spcAft>
                <a:spcPts val="0"/>
              </a:spcAft>
              <a:buNone/>
            </a:pPr>
            <a:r>
              <a:t/>
            </a:r>
            <a:endParaRPr sz="1100"/>
          </a:p>
          <a:p>
            <a:pPr indent="-222250" lvl="0" marL="228600" rtl="0" algn="l">
              <a:spcBef>
                <a:spcPts val="0"/>
              </a:spcBef>
              <a:spcAft>
                <a:spcPts val="0"/>
              </a:spcAft>
              <a:buSzPts val="1100"/>
              <a:buChar char="◼"/>
            </a:pPr>
            <a:r>
              <a:rPr lang="en" sz="1100"/>
              <a:t>Other questions:</a:t>
            </a:r>
            <a:endParaRPr sz="1100"/>
          </a:p>
          <a:p>
            <a:pPr indent="-222250" lvl="1" marL="469900" rtl="0" algn="l">
              <a:spcBef>
                <a:spcPts val="0"/>
              </a:spcBef>
              <a:spcAft>
                <a:spcPts val="0"/>
              </a:spcAft>
              <a:buSzPts val="1100"/>
              <a:buChar char="◼"/>
            </a:pPr>
            <a:r>
              <a:rPr lang="en" sz="1100"/>
              <a:t>What is the</a:t>
            </a:r>
            <a:r>
              <a:rPr lang="en" sz="1100"/>
              <a:t> relationship between the market indicators</a:t>
            </a:r>
            <a:r>
              <a:rPr lang="en" sz="1100"/>
              <a:t>? </a:t>
            </a:r>
            <a:endParaRPr sz="1100"/>
          </a:p>
          <a:p>
            <a:pPr indent="-222250" lvl="1" marL="469900" rtl="0" algn="l">
              <a:spcBef>
                <a:spcPts val="0"/>
              </a:spcBef>
              <a:spcAft>
                <a:spcPts val="0"/>
              </a:spcAft>
              <a:buSzPts val="1100"/>
              <a:buChar char="◼"/>
            </a:pPr>
            <a:r>
              <a:rPr lang="en" sz="1100"/>
              <a:t>What is the relationship</a:t>
            </a:r>
            <a:r>
              <a:rPr lang="en" sz="1100"/>
              <a:t> between the market indicators and the healthcare stocks</a:t>
            </a:r>
            <a:r>
              <a:rPr lang="en" sz="1100"/>
              <a:t>?</a:t>
            </a:r>
            <a:endParaRPr sz="1100"/>
          </a:p>
          <a:p>
            <a:pPr indent="-222250" lvl="1" marL="469900" rtl="0" algn="l">
              <a:spcBef>
                <a:spcPts val="0"/>
              </a:spcBef>
              <a:spcAft>
                <a:spcPts val="0"/>
              </a:spcAft>
              <a:buSzPts val="1100"/>
              <a:buChar char="◼"/>
            </a:pPr>
            <a:r>
              <a:rPr lang="en" sz="1100"/>
              <a:t>How much of healthcare stock performance can be attributed to market performance? </a:t>
            </a:r>
            <a:endParaRPr sz="1100"/>
          </a:p>
          <a:p>
            <a:pPr indent="-222250" lvl="1" marL="469900" rtl="0" algn="l">
              <a:spcBef>
                <a:spcPts val="0"/>
              </a:spcBef>
              <a:spcAft>
                <a:spcPts val="0"/>
              </a:spcAft>
              <a:buSzPts val="1100"/>
              <a:buChar char="◼"/>
            </a:pPr>
            <a:r>
              <a:rPr lang="en" sz="1100"/>
              <a:t>How much of healthcare stock performance can be attributed to performance within the pharmaceutical industry?</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DATA COLLECTION &amp; GENERATION</a:t>
            </a:r>
            <a:endParaRPr/>
          </a:p>
        </p:txBody>
      </p:sp>
      <p:sp>
        <p:nvSpPr>
          <p:cNvPr id="161" name="Google Shape;161;p27"/>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228600" rtl="0" algn="l">
              <a:spcBef>
                <a:spcPts val="0"/>
              </a:spcBef>
              <a:spcAft>
                <a:spcPts val="0"/>
              </a:spcAft>
              <a:buNone/>
            </a:pPr>
            <a:r>
              <a:t/>
            </a:r>
            <a:endParaRPr sz="1100"/>
          </a:p>
          <a:p>
            <a:pPr indent="0" lvl="0" marL="228600" rtl="0" algn="l">
              <a:spcBef>
                <a:spcPts val="0"/>
              </a:spcBef>
              <a:spcAft>
                <a:spcPts val="0"/>
              </a:spcAft>
              <a:buNone/>
            </a:pPr>
            <a:r>
              <a:t/>
            </a:r>
            <a:endParaRPr sz="1100"/>
          </a:p>
          <a:p>
            <a:pPr indent="-228600" lvl="0" marL="228600" rtl="0" algn="l">
              <a:spcBef>
                <a:spcPts val="700"/>
              </a:spcBef>
              <a:spcAft>
                <a:spcPts val="0"/>
              </a:spcAft>
              <a:buSzPts val="1200"/>
              <a:buChar char="◼"/>
            </a:pPr>
            <a:r>
              <a:rPr lang="en" sz="1100"/>
              <a:t>Past Stock market data was downloaded from Yahoo Finance: SPY, IHE, VIX, GILD, JNJ, LLY, PFE, SYK, MSFT</a:t>
            </a:r>
            <a:endParaRPr sz="1100"/>
          </a:p>
          <a:p>
            <a:pPr indent="-222250" lvl="1" marL="469900" rtl="0" algn="l">
              <a:spcBef>
                <a:spcPts val="700"/>
              </a:spcBef>
              <a:spcAft>
                <a:spcPts val="0"/>
              </a:spcAft>
              <a:buSzPts val="1100"/>
              <a:buChar char="◼"/>
            </a:pPr>
            <a:r>
              <a:rPr lang="en" sz="1100"/>
              <a:t>For SPY example see: </a:t>
            </a:r>
            <a:r>
              <a:rPr lang="en" sz="1100" u="sng">
                <a:solidFill>
                  <a:schemeClr val="hlink"/>
                </a:solidFill>
                <a:latin typeface="Arial"/>
                <a:ea typeface="Arial"/>
                <a:cs typeface="Arial"/>
                <a:sym typeface="Arial"/>
                <a:hlinkClick r:id="rId3"/>
              </a:rPr>
              <a:t>https://finance.yahoo.com/quote/SPY?p=SPY&amp;.tsrc=fin-srch-v1</a:t>
            </a:r>
            <a:endParaRPr sz="1100"/>
          </a:p>
          <a:p>
            <a:pPr indent="-222250" lvl="1" marL="469900" rtl="0" algn="l">
              <a:spcBef>
                <a:spcPts val="700"/>
              </a:spcBef>
              <a:spcAft>
                <a:spcPts val="0"/>
              </a:spcAft>
              <a:buSzPts val="1100"/>
              <a:buChar char="◼"/>
            </a:pPr>
            <a:r>
              <a:rPr lang="en" sz="1100"/>
              <a:t>From </a:t>
            </a:r>
            <a:r>
              <a:rPr lang="en" sz="1100"/>
              <a:t>December 2018 to December 2019</a:t>
            </a:r>
            <a:endParaRPr sz="1100"/>
          </a:p>
          <a:p>
            <a:pPr indent="0" lvl="0" marL="469900" rtl="0" algn="l">
              <a:spcBef>
                <a:spcPts val="700"/>
              </a:spcBef>
              <a:spcAft>
                <a:spcPts val="0"/>
              </a:spcAft>
              <a:buNone/>
            </a:pPr>
            <a:r>
              <a:t/>
            </a:r>
            <a:endParaRPr sz="1100"/>
          </a:p>
          <a:p>
            <a:pPr indent="-228600" lvl="0" marL="228600" rtl="0" algn="l">
              <a:spcBef>
                <a:spcPts val="700"/>
              </a:spcBef>
              <a:spcAft>
                <a:spcPts val="0"/>
              </a:spcAft>
              <a:buSzPts val="1200"/>
              <a:buChar char="◼"/>
            </a:pPr>
            <a:r>
              <a:rPr lang="en" sz="1100"/>
              <a:t>Future Stock prices were generated over a million different paths for 20 days forward contracts</a:t>
            </a:r>
            <a:r>
              <a:rPr lang="en" sz="1100"/>
              <a:t>, u</a:t>
            </a:r>
            <a:r>
              <a:rPr lang="en" sz="1100"/>
              <a:t>sing Pandas_Python InterTools Library</a:t>
            </a:r>
            <a:endParaRPr sz="1100"/>
          </a:p>
          <a:p>
            <a:pPr indent="-228600" lvl="1" marL="469900" rtl="0" algn="l">
              <a:spcBef>
                <a:spcPts val="700"/>
              </a:spcBef>
              <a:spcAft>
                <a:spcPts val="0"/>
              </a:spcAft>
              <a:buSzPts val="1200"/>
              <a:buChar char="◼"/>
            </a:pPr>
            <a:r>
              <a:rPr lang="en" sz="1100"/>
              <a:t>Here, we report on a 5 day forward contract</a:t>
            </a:r>
            <a:endParaRPr sz="1100"/>
          </a:p>
          <a:p>
            <a:pPr indent="-228600" lvl="1" marL="469900" rtl="0" algn="l">
              <a:spcBef>
                <a:spcPts val="700"/>
              </a:spcBef>
              <a:spcAft>
                <a:spcPts val="0"/>
              </a:spcAft>
              <a:buSzPts val="1200"/>
              <a:buChar char="◼"/>
            </a:pPr>
            <a:r>
              <a:rPr lang="en" sz="1100"/>
              <a:t>For the theory of Option-Pricing, see: </a:t>
            </a:r>
            <a:r>
              <a:rPr lang="en" sz="1100"/>
              <a:t>John C. Hull’s classic textbook, “Derivatives Options, Futures and Other Derivatives”</a:t>
            </a:r>
            <a:endParaRPr sz="1100"/>
          </a:p>
          <a:p>
            <a:pPr indent="-152400" lvl="0" marL="228600" rtl="0" algn="l">
              <a:spcBef>
                <a:spcPts val="700"/>
              </a:spcBef>
              <a:spcAft>
                <a:spcPts val="0"/>
              </a:spcAft>
              <a:buSzPts val="1200"/>
              <a:buNone/>
            </a:pPr>
            <a:r>
              <a:t/>
            </a:r>
            <a:endParaRPr sz="1100"/>
          </a:p>
          <a:p>
            <a:pPr indent="-152400" lvl="1" marL="469900" rtl="0" algn="l">
              <a:spcBef>
                <a:spcPts val="700"/>
              </a:spcBef>
              <a:spcAft>
                <a:spcPts val="0"/>
              </a:spcAft>
              <a:buSzPts val="1100"/>
              <a:buNone/>
            </a:pPr>
            <a:r>
              <a:t/>
            </a:r>
            <a:endParaRPr sz="1100"/>
          </a:p>
          <a:p>
            <a:pPr indent="-152400" lvl="0" marL="228600" rtl="0" algn="l">
              <a:spcBef>
                <a:spcPts val="700"/>
              </a:spcBef>
              <a:spcAft>
                <a:spcPts val="0"/>
              </a:spcAft>
              <a:buSzPts val="1200"/>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DATA CLEANING AND PREPARATION 	</a:t>
            </a:r>
            <a:endParaRPr/>
          </a:p>
        </p:txBody>
      </p:sp>
      <p:sp>
        <p:nvSpPr>
          <p:cNvPr id="167" name="Google Shape;167;p28"/>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Autofit/>
          </a:bodyPr>
          <a:lstStyle/>
          <a:p>
            <a:pPr indent="-228600" lvl="0" marL="228600" rtl="0" algn="l">
              <a:spcBef>
                <a:spcPts val="0"/>
              </a:spcBef>
              <a:spcAft>
                <a:spcPts val="0"/>
              </a:spcAft>
              <a:buSzPts val="1200"/>
              <a:buChar char="◼"/>
            </a:pPr>
            <a:r>
              <a:rPr lang="en" sz="1100"/>
              <a:t>Since CSVs were generated by Yahoo Finance’s website, data cleaning was minimal </a:t>
            </a:r>
            <a:endParaRPr sz="1100"/>
          </a:p>
          <a:p>
            <a:pPr indent="-228600" lvl="0" marL="228600" rtl="0" algn="l">
              <a:spcBef>
                <a:spcPts val="700"/>
              </a:spcBef>
              <a:spcAft>
                <a:spcPts val="0"/>
              </a:spcAft>
              <a:buSzPts val="1200"/>
              <a:buChar char="◼"/>
            </a:pPr>
            <a:r>
              <a:rPr lang="en" sz="1100"/>
              <a:t>Preparing datasets for analyses </a:t>
            </a:r>
            <a:endParaRPr sz="1100"/>
          </a:p>
          <a:p>
            <a:pPr indent="-222250" lvl="1" marL="469900" rtl="0" algn="l">
              <a:spcBef>
                <a:spcPts val="700"/>
              </a:spcBef>
              <a:spcAft>
                <a:spcPts val="0"/>
              </a:spcAft>
              <a:buSzPts val="1100"/>
              <a:buChar char="◼"/>
            </a:pPr>
            <a:r>
              <a:rPr lang="en" sz="1100"/>
              <a:t>Renaming columns </a:t>
            </a:r>
            <a:endParaRPr sz="1100"/>
          </a:p>
          <a:p>
            <a:pPr indent="-222250" lvl="1" marL="469900" rtl="0" algn="l">
              <a:spcBef>
                <a:spcPts val="700"/>
              </a:spcBef>
              <a:spcAft>
                <a:spcPts val="0"/>
              </a:spcAft>
              <a:buSzPts val="1100"/>
              <a:buChar char="◼"/>
            </a:pPr>
            <a:r>
              <a:rPr lang="en" sz="1100"/>
              <a:t>Sorting by Date</a:t>
            </a:r>
            <a:endParaRPr sz="1100"/>
          </a:p>
          <a:p>
            <a:pPr indent="-203200" lvl="2" marL="673100" rtl="0" algn="l">
              <a:spcBef>
                <a:spcPts val="700"/>
              </a:spcBef>
              <a:spcAft>
                <a:spcPts val="0"/>
              </a:spcAft>
              <a:buSzPts val="1000"/>
              <a:buChar char="◼"/>
            </a:pPr>
            <a:r>
              <a:rPr lang="en" sz="1100"/>
              <a:t>Converting date to datetime format (instead of string)</a:t>
            </a:r>
            <a:endParaRPr sz="1100"/>
          </a:p>
          <a:p>
            <a:pPr indent="-222250" lvl="1" marL="469900" rtl="0" algn="l">
              <a:spcBef>
                <a:spcPts val="700"/>
              </a:spcBef>
              <a:spcAft>
                <a:spcPts val="0"/>
              </a:spcAft>
              <a:buSzPts val="1100"/>
              <a:buChar char="◼"/>
            </a:pPr>
            <a:r>
              <a:rPr lang="en" sz="1100"/>
              <a:t>Deriving growth rates </a:t>
            </a:r>
            <a:endParaRPr sz="1100"/>
          </a:p>
          <a:p>
            <a:pPr indent="-196850" lvl="2" marL="673100" rtl="0" algn="l">
              <a:spcBef>
                <a:spcPts val="700"/>
              </a:spcBef>
              <a:spcAft>
                <a:spcPts val="0"/>
              </a:spcAft>
              <a:buSzPts val="1100"/>
              <a:buChar char="◼"/>
            </a:pPr>
            <a:r>
              <a:rPr lang="en"/>
              <a:t>Percent change from the first data point for each dataset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KEY ACRONYMS</a:t>
            </a:r>
            <a:endParaRPr/>
          </a:p>
        </p:txBody>
      </p:sp>
      <p:sp>
        <p:nvSpPr>
          <p:cNvPr id="173" name="Google Shape;173;p29"/>
          <p:cNvSpPr txBox="1"/>
          <p:nvPr>
            <p:ph idx="1" type="body"/>
          </p:nvPr>
        </p:nvSpPr>
        <p:spPr>
          <a:xfrm>
            <a:off x="435900" y="1453425"/>
            <a:ext cx="8272200" cy="3268200"/>
          </a:xfrm>
          <a:prstGeom prst="rect">
            <a:avLst/>
          </a:prstGeom>
          <a:noFill/>
          <a:ln>
            <a:noFill/>
          </a:ln>
        </p:spPr>
        <p:txBody>
          <a:bodyPr anchorCtr="0" anchor="ctr" bIns="34275" lIns="68575" spcFirstLastPara="1" rIns="68575" wrap="square" tIns="34275">
            <a:noAutofit/>
          </a:bodyPr>
          <a:lstStyle/>
          <a:p>
            <a:pPr indent="0" lvl="0" marL="228600" rtl="0" algn="l">
              <a:lnSpc>
                <a:spcPct val="80000"/>
              </a:lnSpc>
              <a:spcBef>
                <a:spcPts val="0"/>
              </a:spcBef>
              <a:spcAft>
                <a:spcPts val="0"/>
              </a:spcAft>
              <a:buNone/>
            </a:pPr>
            <a:r>
              <a:t/>
            </a:r>
            <a:endParaRPr sz="1200"/>
          </a:p>
          <a:p>
            <a:pPr indent="0" lvl="0" marL="228600" rtl="0" algn="l">
              <a:lnSpc>
                <a:spcPct val="80000"/>
              </a:lnSpc>
              <a:spcBef>
                <a:spcPts val="0"/>
              </a:spcBef>
              <a:spcAft>
                <a:spcPts val="0"/>
              </a:spcAft>
              <a:buNone/>
            </a:pPr>
            <a:r>
              <a:t/>
            </a:r>
            <a:endParaRPr sz="1200"/>
          </a:p>
          <a:p>
            <a:pPr indent="0" lvl="0" marL="228600" rtl="0" algn="l">
              <a:lnSpc>
                <a:spcPct val="80000"/>
              </a:lnSpc>
              <a:spcBef>
                <a:spcPts val="0"/>
              </a:spcBef>
              <a:spcAft>
                <a:spcPts val="0"/>
              </a:spcAft>
              <a:buNone/>
            </a:pPr>
            <a:r>
              <a:t/>
            </a:r>
            <a:endParaRPr sz="1200"/>
          </a:p>
          <a:p>
            <a:pPr indent="-222250" lvl="0" marL="228600" rtl="0" algn="l">
              <a:lnSpc>
                <a:spcPct val="80000"/>
              </a:lnSpc>
              <a:spcBef>
                <a:spcPts val="0"/>
              </a:spcBef>
              <a:spcAft>
                <a:spcPts val="0"/>
              </a:spcAft>
              <a:buSzPts val="1100"/>
              <a:buChar char="◼"/>
            </a:pPr>
            <a:r>
              <a:rPr lang="en" sz="1200"/>
              <a:t>SPY – an Exchange-Traded Fund (ETF) of S&amp;P 500; weighted m</a:t>
            </a:r>
            <a:r>
              <a:rPr lang="en" sz="1100"/>
              <a:t>easure of the stock performance of 500 large companies </a:t>
            </a:r>
            <a:endParaRPr sz="1100"/>
          </a:p>
          <a:p>
            <a:pPr indent="0" lvl="0" marL="469900" rtl="0" algn="l">
              <a:lnSpc>
                <a:spcPct val="80000"/>
              </a:lnSpc>
              <a:spcBef>
                <a:spcPts val="700"/>
              </a:spcBef>
              <a:spcAft>
                <a:spcPts val="0"/>
              </a:spcAft>
              <a:buNone/>
            </a:pPr>
            <a:r>
              <a:t/>
            </a:r>
            <a:endParaRPr sz="1100"/>
          </a:p>
          <a:p>
            <a:pPr indent="-222250" lvl="0" marL="228600" rtl="0" algn="l">
              <a:lnSpc>
                <a:spcPct val="80000"/>
              </a:lnSpc>
              <a:spcBef>
                <a:spcPts val="700"/>
              </a:spcBef>
              <a:spcAft>
                <a:spcPts val="0"/>
              </a:spcAft>
              <a:buSzPts val="1100"/>
              <a:buChar char="◼"/>
            </a:pPr>
            <a:r>
              <a:rPr lang="en" sz="1200"/>
              <a:t>IHE – a Pharmaceutical ETF: </a:t>
            </a:r>
            <a:r>
              <a:rPr lang="en" sz="1100" u="sng">
                <a:solidFill>
                  <a:schemeClr val="hlink"/>
                </a:solidFill>
                <a:latin typeface="Arial"/>
                <a:ea typeface="Arial"/>
                <a:cs typeface="Arial"/>
                <a:sym typeface="Arial"/>
                <a:hlinkClick r:id="rId3"/>
              </a:rPr>
              <a:t>https://www.ishares.com/us/products/239519/ishares-us-pharmaceuticals-etf</a:t>
            </a:r>
            <a:endParaRPr sz="1200"/>
          </a:p>
          <a:p>
            <a:pPr indent="-196850" lvl="2" marL="673100" rtl="0" algn="l">
              <a:lnSpc>
                <a:spcPct val="80000"/>
              </a:lnSpc>
              <a:spcBef>
                <a:spcPts val="700"/>
              </a:spcBef>
              <a:spcAft>
                <a:spcPts val="0"/>
              </a:spcAft>
              <a:buSzPts val="1100"/>
              <a:buChar char="◼"/>
            </a:pPr>
            <a:r>
              <a:rPr lang="en" sz="1200"/>
              <a:t>As of Dec 2019, it has 2,000,000 shares outstanding</a:t>
            </a:r>
            <a:endParaRPr sz="1200"/>
          </a:p>
          <a:p>
            <a:pPr indent="0" lvl="0" marL="228600" rtl="0" algn="l">
              <a:lnSpc>
                <a:spcPct val="80000"/>
              </a:lnSpc>
              <a:spcBef>
                <a:spcPts val="700"/>
              </a:spcBef>
              <a:spcAft>
                <a:spcPts val="0"/>
              </a:spcAft>
              <a:buNone/>
            </a:pPr>
            <a:r>
              <a:t/>
            </a:r>
            <a:endParaRPr sz="1200"/>
          </a:p>
          <a:p>
            <a:pPr indent="-222250" lvl="0" marL="228600" rtl="0" algn="l">
              <a:lnSpc>
                <a:spcPct val="80000"/>
              </a:lnSpc>
              <a:spcBef>
                <a:spcPts val="700"/>
              </a:spcBef>
              <a:spcAft>
                <a:spcPts val="0"/>
              </a:spcAft>
              <a:buSzPts val="1100"/>
              <a:buChar char="◼"/>
            </a:pPr>
            <a:r>
              <a:rPr lang="en" sz="1200"/>
              <a:t>VIX – </a:t>
            </a:r>
            <a:r>
              <a:rPr lang="en" sz="1050">
                <a:solidFill>
                  <a:srgbClr val="222222"/>
                </a:solidFill>
                <a:highlight>
                  <a:srgbClr val="FFFFFF"/>
                </a:highlight>
                <a:latin typeface="Arial"/>
                <a:ea typeface="Arial"/>
                <a:cs typeface="Arial"/>
                <a:sym typeface="Arial"/>
              </a:rPr>
              <a:t>a key Index measure of Volatility of S&amp;P 500; highlights moments of crisis</a:t>
            </a:r>
            <a:endParaRPr sz="1050">
              <a:solidFill>
                <a:srgbClr val="222222"/>
              </a:solidFill>
              <a:highlight>
                <a:srgbClr val="FFFFFF"/>
              </a:highlight>
              <a:latin typeface="Arial"/>
              <a:ea typeface="Arial"/>
              <a:cs typeface="Arial"/>
              <a:sym typeface="Arial"/>
            </a:endParaRPr>
          </a:p>
          <a:p>
            <a:pPr indent="0" lvl="0" marL="228600" rtl="0" algn="l">
              <a:lnSpc>
                <a:spcPct val="80000"/>
              </a:lnSpc>
              <a:spcBef>
                <a:spcPts val="700"/>
              </a:spcBef>
              <a:spcAft>
                <a:spcPts val="0"/>
              </a:spcAft>
              <a:buNone/>
            </a:pPr>
            <a:r>
              <a:t/>
            </a:r>
            <a:endParaRPr sz="1050">
              <a:solidFill>
                <a:srgbClr val="222222"/>
              </a:solidFill>
              <a:highlight>
                <a:srgbClr val="FFFFFF"/>
              </a:highlight>
              <a:latin typeface="Arial"/>
              <a:ea typeface="Arial"/>
              <a:cs typeface="Arial"/>
              <a:sym typeface="Arial"/>
            </a:endParaRPr>
          </a:p>
          <a:p>
            <a:pPr indent="-222250" lvl="0" marL="228600" rtl="0" algn="l">
              <a:lnSpc>
                <a:spcPct val="80000"/>
              </a:lnSpc>
              <a:spcBef>
                <a:spcPts val="700"/>
              </a:spcBef>
              <a:spcAft>
                <a:spcPts val="0"/>
              </a:spcAft>
              <a:buSzPts val="1100"/>
              <a:buChar char="◼"/>
            </a:pPr>
            <a:r>
              <a:rPr lang="en" sz="1200"/>
              <a:t>Healthcare Stocks</a:t>
            </a:r>
            <a:endParaRPr sz="1200"/>
          </a:p>
          <a:p>
            <a:pPr indent="-190500" lvl="2" marL="673100" rtl="0" algn="l">
              <a:lnSpc>
                <a:spcPct val="80000"/>
              </a:lnSpc>
              <a:spcBef>
                <a:spcPts val="700"/>
              </a:spcBef>
              <a:spcAft>
                <a:spcPts val="0"/>
              </a:spcAft>
              <a:buSzPts val="1000"/>
              <a:buChar char="◼"/>
            </a:pPr>
            <a:r>
              <a:rPr lang="en" sz="1100"/>
              <a:t>GILD</a:t>
            </a:r>
            <a:r>
              <a:rPr lang="en"/>
              <a:t> - </a:t>
            </a:r>
            <a:r>
              <a:rPr lang="en" sz="1100"/>
              <a:t>Gilead Sciences</a:t>
            </a:r>
            <a:endParaRPr sz="1100"/>
          </a:p>
          <a:p>
            <a:pPr indent="-190500" lvl="2" marL="673100" rtl="0" algn="l">
              <a:lnSpc>
                <a:spcPct val="80000"/>
              </a:lnSpc>
              <a:spcBef>
                <a:spcPts val="700"/>
              </a:spcBef>
              <a:spcAft>
                <a:spcPts val="0"/>
              </a:spcAft>
              <a:buSzPts val="1000"/>
              <a:buChar char="◼"/>
            </a:pPr>
            <a:r>
              <a:rPr lang="en" sz="1100"/>
              <a:t>JNJ - Johnson &amp; Johnson</a:t>
            </a:r>
            <a:endParaRPr sz="1100"/>
          </a:p>
          <a:p>
            <a:pPr indent="-190500" lvl="2" marL="673100" rtl="0" algn="l">
              <a:lnSpc>
                <a:spcPct val="80000"/>
              </a:lnSpc>
              <a:spcBef>
                <a:spcPts val="700"/>
              </a:spcBef>
              <a:spcAft>
                <a:spcPts val="0"/>
              </a:spcAft>
              <a:buSzPts val="1000"/>
              <a:buChar char="◼"/>
            </a:pPr>
            <a:r>
              <a:rPr lang="en" sz="1100"/>
              <a:t>LLY - Eli Lilly and Company</a:t>
            </a:r>
            <a:endParaRPr sz="1100"/>
          </a:p>
          <a:p>
            <a:pPr indent="-190500" lvl="2" marL="673100" rtl="0" algn="l">
              <a:lnSpc>
                <a:spcPct val="80000"/>
              </a:lnSpc>
              <a:spcBef>
                <a:spcPts val="700"/>
              </a:spcBef>
              <a:spcAft>
                <a:spcPts val="0"/>
              </a:spcAft>
              <a:buSzPts val="1000"/>
              <a:buChar char="◼"/>
            </a:pPr>
            <a:r>
              <a:rPr lang="en" sz="1100"/>
              <a:t>PFE - Pfizer</a:t>
            </a:r>
            <a:endParaRPr sz="1100"/>
          </a:p>
          <a:p>
            <a:pPr indent="-190500" lvl="2" marL="673100" rtl="0" algn="l">
              <a:lnSpc>
                <a:spcPct val="80000"/>
              </a:lnSpc>
              <a:spcBef>
                <a:spcPts val="700"/>
              </a:spcBef>
              <a:spcAft>
                <a:spcPts val="0"/>
              </a:spcAft>
              <a:buSzPts val="1000"/>
              <a:buChar char="◼"/>
            </a:pPr>
            <a:r>
              <a:rPr lang="en" sz="1100"/>
              <a:t>SYK </a:t>
            </a:r>
            <a:r>
              <a:rPr lang="en"/>
              <a:t>- </a:t>
            </a:r>
            <a:r>
              <a:rPr lang="en" sz="1100"/>
              <a:t>Stryker </a:t>
            </a:r>
            <a:endParaRPr sz="1100"/>
          </a:p>
          <a:p>
            <a:pPr indent="-165100" lvl="1" marL="469900" rtl="0" algn="l">
              <a:lnSpc>
                <a:spcPct val="80000"/>
              </a:lnSpc>
              <a:spcBef>
                <a:spcPts val="700"/>
              </a:spcBef>
              <a:spcAft>
                <a:spcPts val="0"/>
              </a:spcAft>
              <a:buSzPts val="1000"/>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MARKET INDICATORS</a:t>
            </a:r>
            <a:endParaRPr/>
          </a:p>
        </p:txBody>
      </p:sp>
      <p:pic>
        <p:nvPicPr>
          <p:cNvPr id="179" name="Google Shape;179;p30"/>
          <p:cNvPicPr preferRelativeResize="0"/>
          <p:nvPr/>
        </p:nvPicPr>
        <p:blipFill>
          <a:blip r:embed="rId3">
            <a:alphaModFix/>
          </a:blip>
          <a:stretch>
            <a:fillRect/>
          </a:stretch>
        </p:blipFill>
        <p:spPr>
          <a:xfrm>
            <a:off x="1143000" y="1443125"/>
            <a:ext cx="6858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VIX AND HEALTHCARE STOCKS </a:t>
            </a:r>
            <a:endParaRPr/>
          </a:p>
        </p:txBody>
      </p:sp>
      <p:pic>
        <p:nvPicPr>
          <p:cNvPr id="185" name="Google Shape;185;p31"/>
          <p:cNvPicPr preferRelativeResize="0"/>
          <p:nvPr/>
        </p:nvPicPr>
        <p:blipFill>
          <a:blip r:embed="rId3">
            <a:alphaModFix/>
          </a:blip>
          <a:stretch>
            <a:fillRect/>
          </a:stretch>
        </p:blipFill>
        <p:spPr>
          <a:xfrm>
            <a:off x="1143000" y="1447292"/>
            <a:ext cx="6858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SPY AND HEALTHCARE STOCKS</a:t>
            </a:r>
            <a:endParaRPr/>
          </a:p>
        </p:txBody>
      </p:sp>
      <p:pic>
        <p:nvPicPr>
          <p:cNvPr id="191" name="Google Shape;191;p32"/>
          <p:cNvPicPr preferRelativeResize="0"/>
          <p:nvPr/>
        </p:nvPicPr>
        <p:blipFill>
          <a:blip r:embed="rId3">
            <a:alphaModFix/>
          </a:blip>
          <a:stretch>
            <a:fillRect/>
          </a:stretch>
        </p:blipFill>
        <p:spPr>
          <a:xfrm>
            <a:off x="1143000" y="1360242"/>
            <a:ext cx="6858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Gill Sans"/>
              <a:buNone/>
            </a:pPr>
            <a:r>
              <a:rPr lang="en"/>
              <a:t>IHE AND HEALTHCARE STOCKS </a:t>
            </a:r>
            <a:endParaRPr/>
          </a:p>
        </p:txBody>
      </p:sp>
      <p:pic>
        <p:nvPicPr>
          <p:cNvPr id="197" name="Google Shape;197;p33"/>
          <p:cNvPicPr preferRelativeResize="0"/>
          <p:nvPr/>
        </p:nvPicPr>
        <p:blipFill>
          <a:blip r:embed="rId3">
            <a:alphaModFix/>
          </a:blip>
          <a:stretch>
            <a:fillRect/>
          </a:stretch>
        </p:blipFill>
        <p:spPr>
          <a:xfrm>
            <a:off x="1143000" y="1355242"/>
            <a:ext cx="6858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