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nva Sans Bold" panose="020B0604020202020204" charset="0"/>
      <p:regular r:id="rId19"/>
    </p:embeddedFont>
    <p:embeddedFont>
      <p:font typeface="Quicksand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9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81154" y="6206378"/>
            <a:ext cx="7676899" cy="3911208"/>
          </a:xfrm>
          <a:custGeom>
            <a:avLst/>
            <a:gdLst/>
            <a:ahLst/>
            <a:cxnLst/>
            <a:rect l="l" t="t" r="r" b="b"/>
            <a:pathLst>
              <a:path w="7676899" h="3911208">
                <a:moveTo>
                  <a:pt x="0" y="0"/>
                </a:moveTo>
                <a:lnTo>
                  <a:pt x="7676900" y="0"/>
                </a:lnTo>
                <a:lnTo>
                  <a:pt x="7676900" y="3911207"/>
                </a:lnTo>
                <a:lnTo>
                  <a:pt x="0" y="3911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71" b="-557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90600" y="681558"/>
            <a:ext cx="16154221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u="sng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Satellite Water Body Segmentation using U-Net++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94157" y="3037097"/>
            <a:ext cx="10699687" cy="2564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37"/>
              </a:lnSpc>
            </a:pPr>
            <a:r>
              <a:rPr lang="en-US" sz="4883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 Project – Computational </a:t>
            </a:r>
          </a:p>
          <a:p>
            <a:pPr algn="ctr">
              <a:lnSpc>
                <a:spcPts val="6837"/>
              </a:lnSpc>
            </a:pPr>
            <a:r>
              <a:rPr lang="en-US" sz="4883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Intelligence ( CS354N ) </a:t>
            </a:r>
          </a:p>
          <a:p>
            <a:pPr algn="ctr">
              <a:lnSpc>
                <a:spcPts val="6837"/>
              </a:lnSpc>
            </a:pPr>
            <a:endParaRPr lang="en-US" sz="4883" b="1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1913828" y="5757416"/>
            <a:ext cx="9406094" cy="781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4571" b="1" dirty="0" smtClean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Members: </a:t>
            </a:r>
            <a:endParaRPr lang="en-US" sz="4571" b="1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9590" y="6765811"/>
            <a:ext cx="5700167" cy="8335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58"/>
              </a:lnSpc>
            </a:pPr>
            <a:r>
              <a:rPr lang="en-US" sz="4613" b="1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Aman</a:t>
            </a:r>
            <a:r>
              <a:rPr lang="en-US" sz="4613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613" b="1" dirty="0" err="1" smtClean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Pratap</a:t>
            </a:r>
            <a:r>
              <a:rPr lang="en-US" sz="4613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613" b="1" dirty="0" err="1" smtClean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singh</a:t>
            </a:r>
            <a:endParaRPr lang="en-US" sz="4613" b="1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9728" y="7754532"/>
            <a:ext cx="4871795" cy="81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6"/>
              </a:lnSpc>
            </a:pPr>
            <a:r>
              <a:rPr lang="en-US" sz="4725" b="1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Shivraj</a:t>
            </a:r>
            <a:r>
              <a:rPr lang="en-US" sz="4725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725" b="1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Rathore</a:t>
            </a:r>
            <a:endParaRPr lang="en-US" sz="4725" b="1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5693" y="8848505"/>
            <a:ext cx="4347348" cy="769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5"/>
              </a:lnSpc>
            </a:pPr>
            <a:r>
              <a:rPr lang="en-US" sz="4489" b="1" dirty="0" err="1" smtClean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PriyanshVerma</a:t>
            </a:r>
            <a:endParaRPr lang="en-US" sz="4489" b="1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08975" y="6823520"/>
            <a:ext cx="3176087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78"/>
              </a:lnSpc>
            </a:pPr>
            <a:r>
              <a:rPr lang="en-US" sz="3984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220001007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54247" y="7839136"/>
            <a:ext cx="2932655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78"/>
              </a:lnSpc>
            </a:pPr>
            <a:r>
              <a:rPr lang="en-US" sz="3984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220001075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00167" y="8882747"/>
            <a:ext cx="3284895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42"/>
              </a:lnSpc>
            </a:pPr>
            <a:r>
              <a:rPr lang="en-US" sz="3673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220001062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59073" y="495510"/>
            <a:ext cx="14247727" cy="5984784"/>
          </a:xfrm>
          <a:custGeom>
            <a:avLst/>
            <a:gdLst/>
            <a:ahLst/>
            <a:cxnLst/>
            <a:rect l="l" t="t" r="r" b="b"/>
            <a:pathLst>
              <a:path w="14247727" h="5984784">
                <a:moveTo>
                  <a:pt x="0" y="0"/>
                </a:moveTo>
                <a:lnTo>
                  <a:pt x="14247728" y="0"/>
                </a:lnTo>
                <a:lnTo>
                  <a:pt x="14247728" y="5984784"/>
                </a:lnTo>
                <a:lnTo>
                  <a:pt x="0" y="5984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20136" y="7449568"/>
            <a:ext cx="14150741" cy="1808732"/>
          </a:xfrm>
          <a:custGeom>
            <a:avLst/>
            <a:gdLst/>
            <a:ahLst/>
            <a:cxnLst/>
            <a:rect l="l" t="t" r="r" b="b"/>
            <a:pathLst>
              <a:path w="14150741" h="1808732">
                <a:moveTo>
                  <a:pt x="0" y="0"/>
                </a:moveTo>
                <a:lnTo>
                  <a:pt x="14150741" y="0"/>
                </a:lnTo>
                <a:lnTo>
                  <a:pt x="14150741" y="1808732"/>
                </a:lnTo>
                <a:lnTo>
                  <a:pt x="0" y="1808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597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57800" y="598737"/>
            <a:ext cx="7530213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9"/>
              </a:lnSpc>
              <a:spcBef>
                <a:spcPct val="0"/>
              </a:spcBef>
            </a:pPr>
            <a:r>
              <a:rPr lang="en-US" sz="455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&amp; Future 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85800" y="2171700"/>
            <a:ext cx="16743045" cy="43858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63"/>
              </a:lnSpc>
              <a:spcBef>
                <a:spcPct val="0"/>
              </a:spcBef>
            </a:pPr>
            <a:r>
              <a:rPr lang="en-US" sz="4045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lang="en-US" sz="40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U-Net++ outperforms traditional methods for water segmentation</a:t>
            </a:r>
          </a:p>
          <a:p>
            <a:pPr algn="l">
              <a:lnSpc>
                <a:spcPts val="5663"/>
              </a:lnSpc>
              <a:spcBef>
                <a:spcPct val="0"/>
              </a:spcBef>
            </a:pPr>
            <a:r>
              <a:rPr lang="en-US" sz="40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Future improvements:</a:t>
            </a:r>
          </a:p>
          <a:p>
            <a:pPr algn="l">
              <a:lnSpc>
                <a:spcPts val="5663"/>
              </a:lnSpc>
              <a:spcBef>
                <a:spcPct val="0"/>
              </a:spcBef>
            </a:pPr>
            <a:r>
              <a:rPr lang="en-US" sz="40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 Use larger, diverse datasets</a:t>
            </a:r>
          </a:p>
          <a:p>
            <a:pPr algn="l">
              <a:lnSpc>
                <a:spcPts val="5663"/>
              </a:lnSpc>
              <a:spcBef>
                <a:spcPct val="0"/>
              </a:spcBef>
            </a:pPr>
            <a:r>
              <a:rPr lang="en-US" sz="40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 Optimize </a:t>
            </a:r>
            <a:r>
              <a:rPr lang="en-US" sz="4045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hyperparameters</a:t>
            </a:r>
            <a:endParaRPr lang="en-US" sz="40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663"/>
              </a:lnSpc>
              <a:spcBef>
                <a:spcPct val="0"/>
              </a:spcBef>
            </a:pPr>
            <a:r>
              <a:rPr lang="en-US" sz="4045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 Deploy model for real-time monitoring.</a:t>
            </a:r>
          </a:p>
          <a:p>
            <a:pPr algn="ctr">
              <a:lnSpc>
                <a:spcPts val="5663"/>
              </a:lnSpc>
              <a:spcBef>
                <a:spcPct val="0"/>
              </a:spcBef>
            </a:pPr>
            <a:endParaRPr lang="en-US" sz="4045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1" y="3234790"/>
            <a:ext cx="15065180" cy="36291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311"/>
              </a:lnSpc>
              <a:spcBef>
                <a:spcPct val="0"/>
              </a:spcBef>
            </a:pPr>
            <a:r>
              <a:rPr lang="en-US" sz="2022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53000" y="375286"/>
            <a:ext cx="5220369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1" dirty="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429146" y="1728207"/>
            <a:ext cx="4028926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 :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590800" y="1728207"/>
            <a:ext cx="15697200" cy="1205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19"/>
              </a:lnSpc>
            </a:pPr>
            <a:r>
              <a:rPr lang="en-US" sz="322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design and develop a deep learning-based system capable of automatically</a:t>
            </a:r>
          </a:p>
          <a:p>
            <a:pPr algn="ctr">
              <a:lnSpc>
                <a:spcPts val="4939"/>
              </a:lnSpc>
            </a:pPr>
            <a:r>
              <a:rPr lang="en-US" sz="352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0567" y="2443269"/>
            <a:ext cx="17446865" cy="5889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9"/>
              </a:lnSpc>
            </a:pPr>
            <a:r>
              <a:rPr lang="en-US" sz="345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detecting and segmenting water bodies (such as lakes, rivers, ponds) from satellite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589360" y="3192783"/>
            <a:ext cx="1812414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images, thereby assisting in efficient environmental monitoring and resource .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" y="3984907"/>
            <a:ext cx="284760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Approach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2400" y="4601531"/>
            <a:ext cx="17974085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92"/>
              </a:lnSpc>
            </a:pPr>
            <a:r>
              <a:rPr lang="en-US" sz="320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We collected and preprocessed satellite images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170094" y="5124450"/>
            <a:ext cx="18296579" cy="582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5"/>
              </a:lnSpc>
            </a:pPr>
            <a:r>
              <a:rPr lang="en-US" sz="336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U-Net and U-Net++ models for accurate segmentation of water bodies. The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70094" y="5697508"/>
            <a:ext cx="1711551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system was trained and validated to generate water body masks automatically.    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7155359" y="6525548"/>
            <a:ext cx="16299359" cy="613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170094" y="7129432"/>
            <a:ext cx="17920841" cy="587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6"/>
              </a:lnSpc>
            </a:pPr>
            <a:r>
              <a:rPr lang="en-US" sz="34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goal is to create an automated, scalable, and accurate system to detect and 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1269658" y="7707091"/>
            <a:ext cx="19484738" cy="599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6"/>
              </a:lnSpc>
              <a:spcBef>
                <a:spcPct val="0"/>
              </a:spcBef>
            </a:pPr>
            <a:r>
              <a:rPr lang="en-US" sz="352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segment water bodies from satellite imagery, helping in efficient monitoring,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401" y="8297006"/>
            <a:ext cx="1085604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conservation, and management of water resources..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48860" y="320496"/>
            <a:ext cx="7445769" cy="708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sz="4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 &amp; Processing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3096909" y="1143000"/>
            <a:ext cx="74457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200" y="2048388"/>
            <a:ext cx="12801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20"/>
              </a:lnSpc>
            </a:pPr>
            <a:r>
              <a:rPr lang="en-US" sz="387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“Source: Satellite Imagery </a:t>
            </a:r>
            <a:r>
              <a:rPr lang="en-US" sz="3871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from </a:t>
            </a:r>
            <a:r>
              <a:rPr lang="en-US" sz="3871" dirty="0" err="1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kegal</a:t>
            </a:r>
            <a:r>
              <a:rPr lang="en-US" sz="3871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”</a:t>
            </a:r>
            <a:endParaRPr lang="en-US" sz="3871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3530977" y="2133025"/>
            <a:ext cx="831390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657350" y="2919094"/>
            <a:ext cx="8313904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“Processing”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57300" y="3156585"/>
            <a:ext cx="218814" cy="1074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37"/>
              </a:lnSpc>
            </a:pPr>
            <a:r>
              <a:rPr lang="en-US" sz="624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7300" y="3688922"/>
            <a:ext cx="3643944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“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Resizing”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345858" y="3898154"/>
            <a:ext cx="3425130" cy="105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29512" y="4397027"/>
            <a:ext cx="329952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“Normalization”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283053" y="4579192"/>
            <a:ext cx="3299520" cy="1052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6114" y="5198000"/>
            <a:ext cx="9594503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“Manual Annotation (for supervised learning)”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64795" y="5350082"/>
            <a:ext cx="32236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5800" y="6178440"/>
            <a:ext cx="12324755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“Data Split: </a:t>
            </a:r>
            <a:r>
              <a:rPr lang="en-US" sz="35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80</a:t>
            </a:r>
            <a:r>
              <a:rPr lang="en-US" sz="35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% Training, 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  <a:r>
              <a:rPr lang="en-US" sz="35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</a:t>
            </a:r>
            <a:r>
              <a:rPr lang="en-US" sz="3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% Testing”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15000" y="366471"/>
            <a:ext cx="4322713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49"/>
              </a:lnSpc>
            </a:pPr>
            <a:r>
              <a:rPr lang="en-US" sz="6821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61048" y="2110029"/>
            <a:ext cx="1792695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  <a:p>
            <a:pPr marL="734059" lvl="1" indent="-367030" algn="ctr">
              <a:lnSpc>
                <a:spcPts val="4759"/>
              </a:lnSpc>
              <a:buAutoNum type="arabicPeriod"/>
            </a:pPr>
            <a:endParaRPr/>
          </a:p>
          <a:p>
            <a:pPr algn="ctr">
              <a:lnSpc>
                <a:spcPts val="475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-990600" y="2744786"/>
            <a:ext cx="1891755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1.Algorithm 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Water Body Detection and Segmentation Input Acquisition: 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-8115300" y="3823894"/>
            <a:ext cx="1792695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1" y="3823894"/>
            <a:ext cx="1689825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Preprocessing: Resize to 256x256, normalize pixel values, and augment if needed.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7538735" y="4819967"/>
            <a:ext cx="1677382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9296400" y="4819967"/>
            <a:ext cx="24536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</a:t>
            </a:r>
            <a:r>
              <a:rPr lang="en-US" sz="3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Extraction</a:t>
            </a: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68511" y="6333173"/>
            <a:ext cx="369689" cy="574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57552" y="6356747"/>
            <a:ext cx="1689704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Segmentation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Use a U-Net or U-Net++ model to perform pixel-wise classification.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7753643" y="7277100"/>
            <a:ext cx="1683394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1" y="7271147"/>
            <a:ext cx="15562518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Post-processing: Apply </a:t>
            </a: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thresholding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smoothen the segmentation mask,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2733071" y="7839710"/>
            <a:ext cx="1543809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 noise, and refine boundaries.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8487" y="8677910"/>
            <a:ext cx="37906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48177" y="8689645"/>
            <a:ext cx="17110292" cy="602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51"/>
              </a:lnSpc>
            </a:pPr>
            <a:r>
              <a:rPr lang="en-US" sz="3322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Generation: Generate a final segmented image highlighting the water bodies.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95800" y="487959"/>
            <a:ext cx="6815286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41"/>
              </a:lnSpc>
            </a:pPr>
            <a:r>
              <a:rPr lang="en-US" sz="5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U-Net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1864716"/>
            <a:ext cx="1412468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-914400" y="1883766"/>
            <a:ext cx="14124680" cy="73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U-Net Model for Water Body Segmentation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7626" y="2575916"/>
            <a:ext cx="280756" cy="1371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10"/>
              </a:lnSpc>
            </a:pPr>
            <a:r>
              <a:rPr lang="en-US" sz="800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48382" y="3271345"/>
            <a:ext cx="1665107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42"/>
              </a:lnSpc>
            </a:pPr>
            <a:r>
              <a:rPr lang="en-US" sz="3458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Structure: U-Net follows an encoder-decoder architecture, where the encoder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3881049"/>
            <a:ext cx="1651091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extracts features and the decoder reconstructs the segmented image.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7647455" y="3909624"/>
            <a:ext cx="16510918" cy="1358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99"/>
              </a:lnSpc>
            </a:pPr>
            <a:r>
              <a:rPr lang="en-US" sz="7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8383" y="4688137"/>
            <a:ext cx="1704852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Skip Connections: Connect corresponding encoder and decoder layers to recover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940384" y="5392352"/>
            <a:ext cx="1690836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fine spatial details, crucial for accurate segmentation.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46823" y="5544434"/>
            <a:ext cx="32236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6420417"/>
            <a:ext cx="16084376" cy="599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5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Strength: U-Net is highly efficient for small datasets and provides precise 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-2628900" y="7130029"/>
            <a:ext cx="1608437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pixel-wise classification of water regions.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38600" y="357176"/>
            <a:ext cx="8106147" cy="1064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298"/>
              </a:lnSpc>
            </a:pPr>
            <a:r>
              <a:rPr lang="en-US" sz="592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U-Net++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8539" y="2198609"/>
            <a:ext cx="9289682" cy="8267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96"/>
              </a:lnSpc>
            </a:pPr>
            <a:r>
              <a:rPr lang="en-US" sz="4926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U-Ne</a:t>
            </a:r>
            <a:r>
              <a:rPr lang="en-US" sz="4926" b="1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4926" b="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+</a:t>
            </a:r>
            <a:r>
              <a:rPr lang="en-US" sz="492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+ Model Enhancements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79719" y="3588959"/>
            <a:ext cx="16392598" cy="582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3"/>
              </a:lnSpc>
            </a:pPr>
            <a:r>
              <a:rPr lang="en-US" sz="34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Dense Skip Connections: Unlike basic U-Net, U-Net++ uses nested and dense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1663431" y="4104323"/>
            <a:ext cx="1639259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skip pathways improve gradient flow and feature reuse.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9719" y="5110044"/>
            <a:ext cx="1729531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Architecture: Multiple convolution blocks at each level provide deeper supervision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6235431" y="5950903"/>
            <a:ext cx="171341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during training.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9719" y="7083743"/>
            <a:ext cx="174277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Performance: U-Net++ achieves higher segmentation accuracy and better boundary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663306" y="7597458"/>
            <a:ext cx="174277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delineation compared to the vanilla U-Net, especially in complex scenes.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7357" y="2777112"/>
            <a:ext cx="32236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7357" y="4256405"/>
            <a:ext cx="32236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6176" y="6102985"/>
            <a:ext cx="32236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2417071"/>
            <a:ext cx="11301259" cy="5452857"/>
          </a:xfrm>
          <a:custGeom>
            <a:avLst/>
            <a:gdLst/>
            <a:ahLst/>
            <a:cxnLst/>
            <a:rect l="l" t="t" r="r" b="b"/>
            <a:pathLst>
              <a:path w="11301259" h="5452857">
                <a:moveTo>
                  <a:pt x="0" y="0"/>
                </a:moveTo>
                <a:lnTo>
                  <a:pt x="11301258" y="0"/>
                </a:lnTo>
                <a:lnTo>
                  <a:pt x="11301258" y="5452858"/>
                </a:lnTo>
                <a:lnTo>
                  <a:pt x="0" y="5452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2534" y="1862536"/>
            <a:ext cx="16546766" cy="7983815"/>
          </a:xfrm>
          <a:custGeom>
            <a:avLst/>
            <a:gdLst/>
            <a:ahLst/>
            <a:cxnLst/>
            <a:rect l="l" t="t" r="r" b="b"/>
            <a:pathLst>
              <a:path w="16546766" h="7983815">
                <a:moveTo>
                  <a:pt x="0" y="0"/>
                </a:moveTo>
                <a:lnTo>
                  <a:pt x="16546766" y="0"/>
                </a:lnTo>
                <a:lnTo>
                  <a:pt x="16546766" y="7983814"/>
                </a:lnTo>
                <a:lnTo>
                  <a:pt x="0" y="7983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86200" y="677458"/>
            <a:ext cx="1078092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SAMPLE IMAGES AND CORRESPONDING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2417071"/>
            <a:ext cx="11301259" cy="5452857"/>
          </a:xfrm>
          <a:custGeom>
            <a:avLst/>
            <a:gdLst/>
            <a:ahLst/>
            <a:cxnLst/>
            <a:rect l="l" t="t" r="r" b="b"/>
            <a:pathLst>
              <a:path w="11301259" h="5452857">
                <a:moveTo>
                  <a:pt x="0" y="0"/>
                </a:moveTo>
                <a:lnTo>
                  <a:pt x="11301258" y="0"/>
                </a:lnTo>
                <a:lnTo>
                  <a:pt x="11301258" y="5452858"/>
                </a:lnTo>
                <a:lnTo>
                  <a:pt x="0" y="5452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49899" y="1448125"/>
            <a:ext cx="16788203" cy="8100308"/>
          </a:xfrm>
          <a:custGeom>
            <a:avLst/>
            <a:gdLst/>
            <a:ahLst/>
            <a:cxnLst/>
            <a:rect l="l" t="t" r="r" b="b"/>
            <a:pathLst>
              <a:path w="16788203" h="8100308">
                <a:moveTo>
                  <a:pt x="0" y="0"/>
                </a:moveTo>
                <a:lnTo>
                  <a:pt x="16788202" y="0"/>
                </a:lnTo>
                <a:lnTo>
                  <a:pt x="16788202" y="8100308"/>
                </a:lnTo>
                <a:lnTo>
                  <a:pt x="0" y="8100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6172200" y="388475"/>
            <a:ext cx="3326235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495"/>
              </a:lnSpc>
            </a:pPr>
            <a:r>
              <a:rPr lang="en-US" sz="678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360087" y="2030875"/>
            <a:ext cx="10944372" cy="719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</a:t>
            </a:r>
            <a:endParaRPr lang="en-US" sz="42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9600" y="3534092"/>
            <a:ext cx="1623417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U-Net Model: Achieves good segmentation performance, with clear detection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4927997" y="4379278"/>
            <a:ext cx="1602819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 major water bodies.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9600" y="5464493"/>
            <a:ext cx="1594871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U-Net++ Model: Further improves performance by refining edges, enhancing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899047" y="5978208"/>
            <a:ext cx="1574274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boundary detection, and reducing false positives.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93216" y="2597930"/>
            <a:ext cx="32236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3216" y="4662171"/>
            <a:ext cx="32236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496</Words>
  <Application>Microsoft Office PowerPoint</Application>
  <PresentationFormat>Custom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Canva Sans</vt:lpstr>
      <vt:lpstr>Calibri</vt:lpstr>
      <vt:lpstr>Canva Sans Bold</vt:lpstr>
      <vt:lpstr>Arial</vt:lpstr>
      <vt:lpstr>Quicksand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AquaVision</dc:title>
  <dc:creator>Nice</dc:creator>
  <cp:lastModifiedBy>Nice</cp:lastModifiedBy>
  <cp:revision>13</cp:revision>
  <dcterms:created xsi:type="dcterms:W3CDTF">2006-08-16T00:00:00Z</dcterms:created>
  <dcterms:modified xsi:type="dcterms:W3CDTF">2025-04-28T12:27:46Z</dcterms:modified>
  <dc:identifier>DAGl1gSVNIc</dc:identifier>
</cp:coreProperties>
</file>