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8" r:id="rId13"/>
    <p:sldId id="275" r:id="rId14"/>
    <p:sldId id="280" r:id="rId15"/>
    <p:sldId id="281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60648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delete (</a:t>
            </a:r>
            <a:r>
              <a:rPr lang="ko-KR" altLang="en-US" sz="2800" dirty="0" smtClean="0"/>
              <a:t>삭제기능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insert (</a:t>
            </a:r>
            <a:r>
              <a:rPr lang="ko-KR" altLang="en-US" sz="2800" dirty="0" smtClean="0"/>
              <a:t>등록기능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list (list</a:t>
            </a:r>
            <a:r>
              <a:rPr lang="ko-KR" altLang="en-US" sz="2800" dirty="0" smtClean="0"/>
              <a:t>출력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기본화면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update (</a:t>
            </a:r>
            <a:r>
              <a:rPr lang="ko-KR" altLang="en-US" sz="2800" dirty="0" smtClean="0"/>
              <a:t>수정기능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updateForm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수정폼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writeForm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등록폼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4" y="836712"/>
            <a:ext cx="14287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list (list</a:t>
            </a:r>
            <a:r>
              <a:rPr lang="ko-KR" altLang="en-US" sz="2800" dirty="0" smtClean="0"/>
              <a:t>출력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기본화면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877538"/>
            <a:ext cx="4279772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5"/>
          <a:stretch/>
        </p:blipFill>
        <p:spPr bwMode="auto">
          <a:xfrm>
            <a:off x="251520" y="1909398"/>
            <a:ext cx="3371850" cy="1996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51520" y="1412776"/>
            <a:ext cx="345638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/pbc</a:t>
            </a:r>
            <a:r>
              <a:rPr lang="en-US" altLang="ko-KR" sz="1100" b="1" dirty="0" smtClean="0"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  <a:ea typeface="+mn-ea"/>
              </a:rPr>
              <a:t>action=list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88058" y="3870226"/>
            <a:ext cx="0" cy="221563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7"/>
          <p:cNvSpPr>
            <a:spLocks noChangeArrowheads="1"/>
          </p:cNvSpPr>
          <p:nvPr/>
        </p:nvSpPr>
        <p:spPr bwMode="auto">
          <a:xfrm>
            <a:off x="199564" y="6163498"/>
            <a:ext cx="6748700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lt"/>
                <a:ea typeface="+mn-ea"/>
              </a:rPr>
              <a:t>localhost:8088</a:t>
            </a:r>
            <a:r>
              <a:rPr lang="en-US" altLang="ko-KR" sz="1100" i="1" dirty="0">
                <a:latin typeface="+mn-lt"/>
              </a:rPr>
              <a:t>/phonebook2/</a:t>
            </a:r>
            <a:r>
              <a:rPr lang="en-US" altLang="ko-KR" sz="1100" b="1" i="1" dirty="0">
                <a:solidFill>
                  <a:srgbClr val="C00000"/>
                </a:solidFill>
                <a:latin typeface="+mn-lt"/>
              </a:rPr>
              <a:t>pbc</a:t>
            </a:r>
            <a:r>
              <a:rPr lang="en-US" altLang="ko-KR" sz="1100" b="1" i="1" dirty="0">
                <a:latin typeface="+mn-lt"/>
              </a:rPr>
              <a:t>?</a:t>
            </a:r>
            <a:r>
              <a:rPr lang="en-US" altLang="ko-KR" sz="1100" b="1" i="1" dirty="0">
                <a:solidFill>
                  <a:srgbClr val="00B050"/>
                </a:solidFill>
                <a:latin typeface="+mn-lt"/>
              </a:rPr>
              <a:t>action=upForm</a:t>
            </a:r>
            <a:r>
              <a:rPr lang="en-US" altLang="ko-KR" sz="1100" i="1" dirty="0">
                <a:latin typeface="+mn-lt"/>
              </a:rPr>
              <a:t>&amp;</a:t>
            </a:r>
            <a:r>
              <a:rPr lang="en-US" altLang="ko-KR" sz="1100" b="1" i="1" dirty="0">
                <a:solidFill>
                  <a:srgbClr val="0070C0"/>
                </a:solidFill>
                <a:latin typeface="+mn-lt"/>
              </a:rPr>
              <a:t>id</a:t>
            </a:r>
            <a:r>
              <a:rPr lang="en-US" altLang="ko-KR" sz="1100" b="1" i="1" dirty="0" smtClean="0">
                <a:solidFill>
                  <a:srgbClr val="0070C0"/>
                </a:solidFill>
                <a:latin typeface="+mn-lt"/>
              </a:rPr>
              <a:t>=&lt;%=personList.get(i</a:t>
            </a:r>
            <a:r>
              <a:rPr lang="en-US" altLang="ko-KR" sz="1100" b="1" i="1" dirty="0">
                <a:solidFill>
                  <a:srgbClr val="0070C0"/>
                </a:solidFill>
                <a:latin typeface="+mn-lt"/>
              </a:rPr>
              <a:t>).getPerson_id()%&gt;</a:t>
            </a:r>
            <a:endParaRPr lang="ko-KR" altLang="en-US" sz="1100" b="1" dirty="0" smtClean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032168" y="3870226"/>
            <a:ext cx="0" cy="15086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</p:cNvCxnSpPr>
          <p:nvPr/>
        </p:nvCxnSpPr>
        <p:spPr>
          <a:xfrm>
            <a:off x="3707904" y="1560509"/>
            <a:ext cx="720080" cy="4493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551273" y="2092706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=list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9" y="1988840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08004" y="256490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30" idx="1"/>
            <a:endCxn id="2050" idx="3"/>
          </p:cNvCxnSpPr>
          <p:nvPr/>
        </p:nvCxnSpPr>
        <p:spPr>
          <a:xfrm flipH="1" flipV="1">
            <a:off x="3623370" y="2907677"/>
            <a:ext cx="804614" cy="4758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143919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7174" y="28825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0378" y="134076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20272" y="223393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getPersonList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824500" y="2200608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588224" y="2780928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4109" y="3356992"/>
            <a:ext cx="0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884368" y="3383517"/>
            <a:ext cx="0" cy="213371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7"/>
          <p:cNvSpPr>
            <a:spLocks noChangeArrowheads="1"/>
          </p:cNvSpPr>
          <p:nvPr/>
        </p:nvSpPr>
        <p:spPr bwMode="auto">
          <a:xfrm>
            <a:off x="179512" y="6517910"/>
            <a:ext cx="511256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100" b="1" dirty="0" smtClean="0">
                <a:solidFill>
                  <a:srgbClr val="0070C0"/>
                </a:solidFill>
                <a:latin typeface="+mn-lt"/>
                <a:ea typeface="+mn-ea"/>
              </a:rPr>
              <a:t>위의 예시 </a:t>
            </a:r>
            <a:r>
              <a:rPr lang="en-US" altLang="ko-KR" sz="1100" b="1" dirty="0" smtClean="0">
                <a:solidFill>
                  <a:srgbClr val="0070C0"/>
                </a:solidFill>
                <a:latin typeface="+mn-lt"/>
                <a:ea typeface="+mn-ea"/>
              </a:rPr>
              <a:t>-&gt; </a:t>
            </a:r>
            <a:r>
              <a:rPr lang="en-US" altLang="ko-KR" sz="1100" dirty="0">
                <a:latin typeface="+mn-ea"/>
              </a:rPr>
              <a:t>http://</a:t>
            </a:r>
            <a:r>
              <a:rPr lang="en-US" altLang="ko-KR" sz="1100" dirty="0" smtClean="0"/>
              <a:t>localhost:8088</a:t>
            </a:r>
            <a:r>
              <a:rPr lang="en-US" altLang="ko-KR" sz="1100" i="1" dirty="0" smtClean="0"/>
              <a:t>/phonebook2/</a:t>
            </a:r>
            <a:r>
              <a:rPr lang="en-US" altLang="ko-KR" sz="1100" b="1" i="1" dirty="0" smtClean="0">
                <a:solidFill>
                  <a:srgbClr val="C00000"/>
                </a:solidFill>
              </a:rPr>
              <a:t>pbc</a:t>
            </a:r>
            <a:r>
              <a:rPr lang="en-US" altLang="ko-KR" sz="1100" b="1" i="1" dirty="0" smtClean="0"/>
              <a:t>?</a:t>
            </a:r>
            <a:r>
              <a:rPr lang="en-US" altLang="ko-KR" sz="1100" b="1" i="1" dirty="0" smtClean="0">
                <a:solidFill>
                  <a:srgbClr val="00B050"/>
                </a:solidFill>
              </a:rPr>
              <a:t>action=upForm</a:t>
            </a:r>
            <a:r>
              <a:rPr lang="en-US" altLang="ko-KR" sz="1100" i="1" dirty="0" smtClean="0"/>
              <a:t>&amp;</a:t>
            </a:r>
            <a:r>
              <a:rPr lang="en-US" altLang="ko-KR" sz="1100" b="1" i="1" dirty="0" smtClean="0">
                <a:solidFill>
                  <a:srgbClr val="0070C0"/>
                </a:solidFill>
              </a:rPr>
              <a:t>id=83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5" name="직사각형 7"/>
          <p:cNvSpPr>
            <a:spLocks noChangeArrowheads="1"/>
          </p:cNvSpPr>
          <p:nvPr/>
        </p:nvSpPr>
        <p:spPr bwMode="auto">
          <a:xfrm>
            <a:off x="780888" y="5378837"/>
            <a:ext cx="6748700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lt"/>
                <a:ea typeface="+mn-ea"/>
              </a:rPr>
              <a:t>localhost:8088</a:t>
            </a:r>
            <a:r>
              <a:rPr lang="en-US" altLang="ko-KR" sz="1100" i="1" dirty="0" smtClean="0">
                <a:latin typeface="+mn-lt"/>
              </a:rPr>
              <a:t>/phonebook2/</a:t>
            </a:r>
            <a:r>
              <a:rPr lang="en-US" altLang="ko-KR" sz="1100" b="1" i="1" dirty="0" smtClean="0">
                <a:solidFill>
                  <a:srgbClr val="C00000"/>
                </a:solidFill>
                <a:latin typeface="+mn-lt"/>
              </a:rPr>
              <a:t>pbc</a:t>
            </a:r>
            <a:r>
              <a:rPr lang="en-US" altLang="ko-KR" sz="1100" b="1" i="1" dirty="0" smtClean="0">
                <a:latin typeface="+mn-lt"/>
              </a:rPr>
              <a:t>?</a:t>
            </a:r>
            <a:r>
              <a:rPr lang="en-US" altLang="ko-KR" sz="1100" b="1" i="1" dirty="0" smtClean="0">
                <a:solidFill>
                  <a:srgbClr val="00B050"/>
                </a:solidFill>
                <a:latin typeface="+mn-lt"/>
              </a:rPr>
              <a:t>action=delete</a:t>
            </a:r>
            <a:r>
              <a:rPr lang="en-US" altLang="ko-KR" sz="1100" i="1" dirty="0" smtClean="0">
                <a:latin typeface="+mn-lt"/>
              </a:rPr>
              <a:t>&amp;</a:t>
            </a:r>
            <a:r>
              <a:rPr lang="en-US" altLang="ko-KR" sz="1100" b="1" i="1" dirty="0" smtClean="0">
                <a:solidFill>
                  <a:srgbClr val="0070C0"/>
                </a:solidFill>
                <a:latin typeface="+mn-lt"/>
              </a:rPr>
              <a:t>id=&lt;%=personList.get(i</a:t>
            </a:r>
            <a:r>
              <a:rPr lang="en-US" altLang="ko-KR" sz="1100" b="1" i="1" dirty="0">
                <a:solidFill>
                  <a:srgbClr val="0070C0"/>
                </a:solidFill>
                <a:latin typeface="+mn-lt"/>
              </a:rPr>
              <a:t>).getPerson_id()%&gt;</a:t>
            </a:r>
            <a:endParaRPr lang="ko-KR" altLang="en-US" sz="1100" b="1" dirty="0" smtClean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775628" y="5725822"/>
            <a:ext cx="512314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100" b="1" dirty="0" smtClean="0">
                <a:solidFill>
                  <a:srgbClr val="0070C0"/>
                </a:solidFill>
                <a:latin typeface="+mn-lt"/>
                <a:ea typeface="+mn-ea"/>
              </a:rPr>
              <a:t>위의 예시 </a:t>
            </a:r>
            <a:r>
              <a:rPr lang="en-US" altLang="ko-KR" sz="1100" b="1" dirty="0" smtClean="0">
                <a:solidFill>
                  <a:srgbClr val="0070C0"/>
                </a:solidFill>
                <a:latin typeface="+mn-lt"/>
                <a:ea typeface="+mn-ea"/>
              </a:rPr>
              <a:t>-&gt; </a:t>
            </a:r>
            <a:r>
              <a:rPr lang="en-US" altLang="ko-KR" sz="1100" dirty="0">
                <a:latin typeface="+mn-ea"/>
              </a:rPr>
              <a:t>http://</a:t>
            </a:r>
            <a:r>
              <a:rPr lang="en-US" altLang="ko-KR" sz="1100" dirty="0" smtClean="0"/>
              <a:t>localhost:8088</a:t>
            </a:r>
            <a:r>
              <a:rPr lang="en-US" altLang="ko-KR" sz="1100" i="1" dirty="0" smtClean="0"/>
              <a:t>/phonebook2/</a:t>
            </a:r>
            <a:r>
              <a:rPr lang="en-US" altLang="ko-KR" sz="1100" b="1" i="1" dirty="0" smtClean="0">
                <a:solidFill>
                  <a:srgbClr val="C00000"/>
                </a:solidFill>
              </a:rPr>
              <a:t>pbc</a:t>
            </a:r>
            <a:r>
              <a:rPr lang="en-US" altLang="ko-KR" sz="1100" b="1" i="1" dirty="0" smtClean="0"/>
              <a:t>?</a:t>
            </a:r>
            <a:r>
              <a:rPr lang="en-US" altLang="ko-KR" sz="1100" b="1" i="1" dirty="0" smtClean="0">
                <a:solidFill>
                  <a:srgbClr val="00B050"/>
                </a:solidFill>
              </a:rPr>
              <a:t>action=delete</a:t>
            </a:r>
            <a:r>
              <a:rPr lang="en-US" altLang="ko-KR" sz="1100" i="1" dirty="0" smtClean="0"/>
              <a:t>&amp;</a:t>
            </a:r>
            <a:r>
              <a:rPr lang="en-US" altLang="ko-KR" sz="1100" b="1" i="1" dirty="0" smtClean="0">
                <a:solidFill>
                  <a:srgbClr val="0070C0"/>
                </a:solidFill>
              </a:rPr>
              <a:t>id=83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grpSp>
        <p:nvGrpSpPr>
          <p:cNvPr id="40" name="그룹 6"/>
          <p:cNvGrpSpPr>
            <a:grpSpLocks/>
          </p:cNvGrpSpPr>
          <p:nvPr/>
        </p:nvGrpSpPr>
        <p:grpSpPr bwMode="auto">
          <a:xfrm>
            <a:off x="4318714" y="574009"/>
            <a:ext cx="1441450" cy="990601"/>
            <a:chOff x="4496160" y="613461"/>
            <a:chExt cx="1439853" cy="989489"/>
          </a:xfrm>
        </p:grpSpPr>
        <p:sp>
          <p:nvSpPr>
            <p:cNvPr id="42" name="직사각형 41"/>
            <p:cNvSpPr/>
            <p:nvPr/>
          </p:nvSpPr>
          <p:spPr>
            <a:xfrm>
              <a:off x="4569104" y="864005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4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5436096" y="3926242"/>
            <a:ext cx="925359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66916" y="3669002"/>
            <a:ext cx="864096" cy="552086"/>
          </a:xfrm>
          <a:prstGeom prst="roundRect">
            <a:avLst>
              <a:gd name="adj" fmla="val 4825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0911" y="4230266"/>
            <a:ext cx="1080119" cy="552087"/>
          </a:xfrm>
          <a:prstGeom prst="roundRect">
            <a:avLst>
              <a:gd name="adj" fmla="val 482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8105" y="1758007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32" idx="2"/>
            <a:endCxn id="51" idx="0"/>
          </p:cNvCxnSpPr>
          <p:nvPr/>
        </p:nvCxnSpPr>
        <p:spPr>
          <a:xfrm flipH="1">
            <a:off x="5898776" y="2985618"/>
            <a:ext cx="211771" cy="94062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176" y="328498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547664" y="3933056"/>
            <a:ext cx="1800225" cy="1128713"/>
            <a:chOff x="2436508" y="3528304"/>
            <a:chExt cx="1800225" cy="1128713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509533" y="3779129"/>
              <a:ext cx="1727200" cy="877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ea typeface="굴림" panose="020B0600000101010101" pitchFamily="50" charset="-127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>
                  <a:latin typeface="+mn-ea"/>
                  <a:ea typeface="+mn-ea"/>
                </a:rPr>
                <a:t>어트리뷰트</a:t>
              </a:r>
              <a:r>
                <a:rPr lang="en-US" altLang="ko-KR" sz="900" dirty="0">
                  <a:latin typeface="+mn-ea"/>
                  <a:ea typeface="+mn-ea"/>
                </a:rPr>
                <a:t>: “</a:t>
              </a:r>
              <a:r>
                <a:rPr lang="en-US" altLang="ko-KR" sz="900" dirty="0" err="1">
                  <a:latin typeface="+mn-ea"/>
                  <a:ea typeface="+mn-ea"/>
                </a:rPr>
                <a:t>pList</a:t>
              </a:r>
              <a:r>
                <a:rPr lang="en-US" altLang="ko-KR" sz="900" dirty="0">
                  <a:latin typeface="+mn-ea"/>
                  <a:ea typeface="+mn-ea"/>
                </a:rPr>
                <a:t>”, </a:t>
              </a:r>
              <a:r>
                <a:rPr lang="en-US" altLang="ko-KR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personList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0" name="직사각형 7"/>
            <p:cNvSpPr>
              <a:spLocks noChangeArrowheads="1"/>
            </p:cNvSpPr>
            <p:nvPr/>
          </p:nvSpPr>
          <p:spPr bwMode="auto">
            <a:xfrm>
              <a:off x="2436508" y="3528304"/>
              <a:ext cx="10572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282284" y="5624197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sp>
        <p:nvSpPr>
          <p:cNvPr id="2054" name="TextBox 2053"/>
          <p:cNvSpPr txBox="1"/>
          <p:nvPr/>
        </p:nvSpPr>
        <p:spPr>
          <a:xfrm>
            <a:off x="6413550" y="397449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주로 </a:t>
            </a:r>
            <a:r>
              <a:rPr lang="en-US" altLang="ko-KR" sz="1200" dirty="0" smtClean="0"/>
              <a:t>html </a:t>
            </a:r>
          </a:p>
          <a:p>
            <a:r>
              <a:rPr lang="ko-KR" altLang="en-US" sz="1200" dirty="0" smtClean="0"/>
              <a:t>위주로 작업</a:t>
            </a:r>
            <a:endParaRPr lang="ko-KR" altLang="en-US" sz="1200" dirty="0"/>
          </a:p>
        </p:txBody>
      </p:sp>
      <p:cxnSp>
        <p:nvCxnSpPr>
          <p:cNvPr id="71" name="직선 화살표 연결선 70"/>
          <p:cNvCxnSpPr>
            <a:stCxn id="42" idx="2"/>
            <a:endCxn id="24" idx="0"/>
          </p:cNvCxnSpPr>
          <p:nvPr/>
        </p:nvCxnSpPr>
        <p:spPr>
          <a:xfrm>
            <a:off x="5075952" y="1564610"/>
            <a:ext cx="105" cy="42423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9" idx="3"/>
            <a:endCxn id="52" idx="1"/>
          </p:cNvCxnSpPr>
          <p:nvPr/>
        </p:nvCxnSpPr>
        <p:spPr>
          <a:xfrm flipV="1">
            <a:off x="3347889" y="3945045"/>
            <a:ext cx="1319027" cy="67778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4260457" y="4521855"/>
            <a:ext cx="402307" cy="26049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36177" y="47515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81" name="직선 화살표 연결선 80"/>
          <p:cNvCxnSpPr>
            <a:stCxn id="25" idx="1"/>
          </p:cNvCxnSpPr>
          <p:nvPr/>
        </p:nvCxnSpPr>
        <p:spPr>
          <a:xfrm flipH="1" flipV="1">
            <a:off x="4283968" y="2625955"/>
            <a:ext cx="324036" cy="214993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34547" y="236434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95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6" y="5923356"/>
            <a:ext cx="7117630" cy="38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12709" y="1877538"/>
            <a:ext cx="4279772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51273" y="2092706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wform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4009" y="2709575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35997" y="328498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0378" y="134076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20272" y="223393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24500" y="2200608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36096" y="3926242"/>
            <a:ext cx="2160240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8105" y="1758007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27" idx="2"/>
            <a:endCxn id="42" idx="0"/>
          </p:cNvCxnSpPr>
          <p:nvPr/>
        </p:nvCxnSpPr>
        <p:spPr>
          <a:xfrm>
            <a:off x="6110547" y="2985618"/>
            <a:ext cx="405669" cy="94062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2200" y="328498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/>
              <a:t>writeForm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등록폼</a:t>
            </a:r>
            <a:r>
              <a:rPr lang="en-US" altLang="ko-KR" sz="2800" dirty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4207"/>
            <a:ext cx="1222601" cy="3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>
            <a:stCxn id="2051" idx="3"/>
          </p:cNvCxnSpPr>
          <p:nvPr/>
        </p:nvCxnSpPr>
        <p:spPr>
          <a:xfrm>
            <a:off x="1402113" y="1827026"/>
            <a:ext cx="2989626" cy="712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074" idx="3"/>
          </p:cNvCxnSpPr>
          <p:nvPr/>
        </p:nvCxnSpPr>
        <p:spPr>
          <a:xfrm flipH="1">
            <a:off x="3623370" y="3717032"/>
            <a:ext cx="768369" cy="4527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22348" y="19829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5730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74145" y="568152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5" y="2802930"/>
            <a:ext cx="34194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7"/>
          <p:cNvSpPr>
            <a:spLocks noChangeArrowheads="1"/>
          </p:cNvSpPr>
          <p:nvPr/>
        </p:nvSpPr>
        <p:spPr bwMode="auto">
          <a:xfrm>
            <a:off x="251520" y="1340768"/>
            <a:ext cx="3904416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/pbc</a:t>
            </a:r>
            <a:r>
              <a:rPr lang="en-US" altLang="ko-KR" sz="1100" b="1" dirty="0" smtClean="0"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  <a:ea typeface="+mn-ea"/>
              </a:rPr>
              <a:t>action=wform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391739" y="824835"/>
            <a:ext cx="1368425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Request header</a:t>
            </a:r>
          </a:p>
          <a:p>
            <a:pPr>
              <a:defRPr/>
            </a:pPr>
            <a:r>
              <a:rPr lang="ko-KR" altLang="en-US" sz="900" dirty="0" err="1">
                <a:solidFill>
                  <a:srgbClr val="222222"/>
                </a:solidFill>
                <a:latin typeface="+mn-ea"/>
                <a:ea typeface="+mn-ea"/>
              </a:rPr>
              <a:t>파라미터</a:t>
            </a:r>
            <a:r>
              <a:rPr lang="en-US" altLang="ko-KR" sz="900" dirty="0">
                <a:solidFill>
                  <a:srgbClr val="222222"/>
                </a:solidFill>
                <a:latin typeface="+mn-ea"/>
                <a:ea typeface="+mn-ea"/>
              </a:rPr>
              <a:t>: </a:t>
            </a:r>
            <a:r>
              <a:rPr lang="en-US" altLang="ko-KR" sz="900" b="1" dirty="0" smtClean="0">
                <a:solidFill>
                  <a:srgbClr val="00B050"/>
                </a:solidFill>
                <a:latin typeface="+mn-ea"/>
                <a:ea typeface="+mn-ea"/>
              </a:rPr>
              <a:t>action=</a:t>
            </a:r>
            <a:r>
              <a:rPr lang="en-US" altLang="ko-KR" sz="900" b="1" dirty="0" err="1" smtClean="0">
                <a:solidFill>
                  <a:srgbClr val="00B050"/>
                </a:solidFill>
                <a:latin typeface="+mn-ea"/>
                <a:ea typeface="+mn-ea"/>
              </a:rPr>
              <a:t>wform</a:t>
            </a:r>
            <a:endParaRPr lang="en-US" altLang="ko-KR" sz="900" dirty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Request body</a:t>
            </a:r>
          </a:p>
        </p:txBody>
      </p:sp>
      <p:sp>
        <p:nvSpPr>
          <p:cNvPr id="57" name="직사각형 7"/>
          <p:cNvSpPr>
            <a:spLocks noChangeArrowheads="1"/>
          </p:cNvSpPr>
          <p:nvPr/>
        </p:nvSpPr>
        <p:spPr bwMode="auto">
          <a:xfrm>
            <a:off x="4318714" y="574009"/>
            <a:ext cx="10588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Rqeust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요청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grpSp>
        <p:nvGrpSpPr>
          <p:cNvPr id="59" name="그룹 46"/>
          <p:cNvGrpSpPr>
            <a:grpSpLocks/>
          </p:cNvGrpSpPr>
          <p:nvPr/>
        </p:nvGrpSpPr>
        <p:grpSpPr bwMode="auto">
          <a:xfrm>
            <a:off x="2957793" y="4546005"/>
            <a:ext cx="1371600" cy="990600"/>
            <a:chOff x="3959932" y="626852"/>
            <a:chExt cx="1371308" cy="990014"/>
          </a:xfrm>
        </p:grpSpPr>
        <p:sp>
          <p:nvSpPr>
            <p:cNvPr id="60" name="직사각형 59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6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62" name="직선 화살표 연결선 61"/>
          <p:cNvCxnSpPr>
            <a:endCxn id="28" idx="0"/>
          </p:cNvCxnSpPr>
          <p:nvPr/>
        </p:nvCxnSpPr>
        <p:spPr>
          <a:xfrm>
            <a:off x="5075952" y="1564610"/>
            <a:ext cx="105" cy="114496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4260458" y="3837071"/>
            <a:ext cx="815493" cy="945282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/>
              <a:t>writeForm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등록폼</a:t>
            </a:r>
            <a:r>
              <a:rPr lang="en-US" altLang="ko-KR" sz="2800" dirty="0" smtClean="0"/>
              <a:t>)</a:t>
            </a:r>
            <a:r>
              <a:rPr lang="en-US" altLang="ko-KR" sz="2800" dirty="0" smtClean="0">
                <a:sym typeface="Wingdings" pitchFamily="2" charset="2"/>
              </a:rPr>
              <a:t></a:t>
            </a:r>
            <a:r>
              <a:rPr lang="ko-KR" altLang="en-US" sz="2800" dirty="0" smtClean="0">
                <a:sym typeface="Wingdings" pitchFamily="2" charset="2"/>
              </a:rPr>
              <a:t>등록</a:t>
            </a:r>
            <a:endParaRPr lang="en-US" altLang="ko-KR" sz="2800" dirty="0"/>
          </a:p>
        </p:txBody>
      </p:sp>
      <p:sp>
        <p:nvSpPr>
          <p:cNvPr id="22" name="직사각형 21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12709" y="1877538"/>
            <a:ext cx="4279772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20827" y="2899603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=insert</a:t>
            </a:r>
          </a:p>
          <a:p>
            <a:pPr algn="ctr" eaLnBrk="0" latinLnBrk="0" hangingPunct="0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4009" y="2709575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35997" y="328498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0378" y="134076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20272" y="223393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personInsert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24500" y="2200608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77659" y="2564904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2348" y="19829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5730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74145" y="568152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5" y="1192567"/>
            <a:ext cx="34194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7"/>
          <p:cNvSpPr>
            <a:spLocks noChangeArrowheads="1"/>
          </p:cNvSpPr>
          <p:nvPr/>
        </p:nvSpPr>
        <p:spPr bwMode="auto">
          <a:xfrm>
            <a:off x="124027" y="3645024"/>
            <a:ext cx="3904416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localhost:8088/phonebook2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/pbc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60032" y="404122"/>
            <a:ext cx="1441450" cy="1512710"/>
            <a:chOff x="4570742" y="256485"/>
            <a:chExt cx="1441450" cy="151271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643767" y="507311"/>
              <a:ext cx="1368425" cy="1261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action=</a:t>
              </a:r>
              <a:r>
                <a:rPr lang="en-US" altLang="ko-KR" sz="900" b="1" dirty="0" err="1">
                  <a:solidFill>
                    <a:srgbClr val="0070C0"/>
                  </a:solidFill>
                  <a:latin typeface="+mn-ea"/>
                </a:rPr>
                <a:t>insert</a:t>
              </a:r>
              <a:r>
                <a:rPr lang="en-US" altLang="ko-KR" sz="900" dirty="0" err="1">
                  <a:latin typeface="+mn-ea"/>
                </a:rPr>
                <a:t>&amp;</a:t>
              </a:r>
              <a:r>
                <a:rPr lang="en-US" altLang="ko-KR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name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=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이효리</a:t>
              </a:r>
              <a:r>
                <a:rPr lang="en-US" altLang="ko-KR" sz="900" dirty="0">
                  <a:latin typeface="+mn-ea"/>
                </a:rPr>
                <a:t>&amp;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hp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=010-2222-2222</a:t>
              </a:r>
            </a:p>
            <a:p>
              <a:pPr>
                <a:defRPr/>
              </a:pPr>
              <a:r>
                <a:rPr lang="en-US" altLang="ko-KR" sz="900" dirty="0" smtClean="0">
                  <a:latin typeface="+mn-ea"/>
                </a:rPr>
                <a:t>&amp;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company=02-2222-2222</a:t>
              </a: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57" name="직사각형 7"/>
            <p:cNvSpPr>
              <a:spLocks noChangeArrowheads="1"/>
            </p:cNvSpPr>
            <p:nvPr/>
          </p:nvSpPr>
          <p:spPr bwMode="auto">
            <a:xfrm>
              <a:off x="4570742" y="256485"/>
              <a:ext cx="10588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59" name="그룹 46"/>
          <p:cNvGrpSpPr>
            <a:grpSpLocks/>
          </p:cNvGrpSpPr>
          <p:nvPr/>
        </p:nvGrpSpPr>
        <p:grpSpPr bwMode="auto">
          <a:xfrm>
            <a:off x="4683537" y="4236302"/>
            <a:ext cx="1371602" cy="989489"/>
            <a:chOff x="3959932" y="626852"/>
            <a:chExt cx="1371310" cy="988904"/>
          </a:xfrm>
        </p:grpSpPr>
        <p:sp>
          <p:nvSpPr>
            <p:cNvPr id="60" name="직사각형 59"/>
            <p:cNvSpPr/>
            <p:nvPr/>
          </p:nvSpPr>
          <p:spPr>
            <a:xfrm>
              <a:off x="4032943" y="877529"/>
              <a:ext cx="1298299" cy="738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1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62" name="직선 화살표 연결선 61"/>
          <p:cNvCxnSpPr>
            <a:endCxn id="28" idx="0"/>
          </p:cNvCxnSpPr>
          <p:nvPr/>
        </p:nvCxnSpPr>
        <p:spPr>
          <a:xfrm>
            <a:off x="5076057" y="1982938"/>
            <a:ext cx="0" cy="72663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67544" y="3212976"/>
            <a:ext cx="0" cy="3474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027" y="4005064"/>
            <a:ext cx="3823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action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insert</a:t>
            </a:r>
            <a:r>
              <a:rPr lang="ko-KR" altLang="en-US" sz="1200" dirty="0" smtClean="0"/>
              <a:t>로 변경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타입은 </a:t>
            </a:r>
            <a:r>
              <a:rPr lang="ko-KR" altLang="en-US" sz="1200" dirty="0" err="1" smtClean="0"/>
              <a:t>히든으로</a:t>
            </a:r>
            <a:r>
              <a:rPr lang="ko-KR" altLang="en-US" sz="1200" dirty="0" smtClean="0"/>
              <a:t> 변경하기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6" y="4293096"/>
            <a:ext cx="3829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 flipV="1">
            <a:off x="755576" y="2899603"/>
            <a:ext cx="3672408" cy="1269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763688" y="4416423"/>
            <a:ext cx="2648941" cy="78207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6" y="5581507"/>
            <a:ext cx="5323770" cy="29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3528" y="5042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리스트요청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04960" y="6143185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컨트롤러 </a:t>
            </a:r>
            <a:r>
              <a:rPr lang="en-US" altLang="ko-KR" sz="1200" dirty="0" smtClean="0">
                <a:sym typeface="Wingdings" pitchFamily="2" charset="2"/>
              </a:rPr>
              <a:t> insert </a:t>
            </a:r>
            <a:r>
              <a:rPr lang="ko-KR" altLang="en-US" sz="1200" dirty="0" smtClean="0">
                <a:sym typeface="Wingdings" pitchFamily="2" charset="2"/>
              </a:rPr>
              <a:t>에서 </a:t>
            </a:r>
            <a:r>
              <a:rPr lang="en-US" altLang="ko-KR" sz="1200" dirty="0" smtClean="0">
                <a:sym typeface="Wingdings" pitchFamily="2" charset="2"/>
              </a:rPr>
              <a:t>list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sym typeface="Wingdings" pitchFamily="2" charset="2"/>
              </a:rPr>
              <a:t>리다이렉트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752596" y="3026570"/>
            <a:ext cx="483700" cy="18640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8100392" y="3356992"/>
            <a:ext cx="0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7880651" y="3383517"/>
            <a:ext cx="0" cy="213371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075951" y="3837071"/>
            <a:ext cx="1" cy="456025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07208" y="3026550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insert</a:t>
            </a:r>
            <a:r>
              <a:rPr lang="en-US" altLang="ko-KR" sz="1000" dirty="0" err="1">
                <a:latin typeface="+mn-ea"/>
                <a:ea typeface="+mn-ea"/>
              </a:rPr>
              <a:t>&amp;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이효리</a:t>
            </a:r>
            <a:r>
              <a:rPr lang="en-US" altLang="ko-KR" sz="1000" dirty="0">
                <a:latin typeface="+mn-ea"/>
                <a:ea typeface="+mn-ea"/>
              </a:rPr>
              <a:t>&amp;</a:t>
            </a:r>
            <a:r>
              <a:rPr lang="en-US" altLang="ko-KR" sz="10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hp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=010-2222-2222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&amp;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6859" y="6097018"/>
            <a:ext cx="2331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get</a:t>
            </a:r>
            <a:r>
              <a:rPr lang="ko-KR" altLang="en-US" b="1" dirty="0" smtClean="0"/>
              <a:t>방식은 </a:t>
            </a:r>
            <a:r>
              <a:rPr lang="en-US" altLang="ko-KR" b="1" dirty="0" smtClean="0"/>
              <a:t>header</a:t>
            </a:r>
            <a:r>
              <a:rPr lang="ko-KR" altLang="en-US" b="1" dirty="0" smtClean="0"/>
              <a:t>로</a:t>
            </a:r>
            <a:endParaRPr lang="en-US" altLang="ko-KR" b="1" dirty="0" smtClean="0"/>
          </a:p>
          <a:p>
            <a:r>
              <a:rPr lang="en-US" altLang="ko-KR" b="1" dirty="0" smtClean="0"/>
              <a:t>post</a:t>
            </a:r>
            <a:r>
              <a:rPr lang="ko-KR" altLang="en-US" b="1" dirty="0" smtClean="0"/>
              <a:t>방식은 </a:t>
            </a:r>
            <a:r>
              <a:rPr lang="en-US" altLang="ko-KR" b="1" dirty="0" smtClean="0"/>
              <a:t>body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12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9"/>
          <a:stretch/>
        </p:blipFill>
        <p:spPr bwMode="auto">
          <a:xfrm>
            <a:off x="187037" y="1259349"/>
            <a:ext cx="2749185" cy="159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updateForm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수</a:t>
            </a:r>
            <a:r>
              <a:rPr lang="ko-KR" altLang="en-US" sz="2800" dirty="0" err="1"/>
              <a:t>정</a:t>
            </a:r>
            <a:r>
              <a:rPr lang="ko-KR" altLang="en-US" sz="2800" dirty="0" err="1" smtClean="0"/>
              <a:t>폼</a:t>
            </a:r>
            <a:r>
              <a:rPr lang="en-US" altLang="ko-KR" sz="2800" dirty="0"/>
              <a:t>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11560" y="2369885"/>
            <a:ext cx="3744415" cy="2670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419871" y="3561027"/>
            <a:ext cx="936104" cy="5047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6474" y="19635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206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07487" y="5661248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3547580"/>
            <a:ext cx="3232835" cy="2725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8316416" y="2852936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096675" y="2913608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7"/>
          <p:cNvSpPr>
            <a:spLocks noChangeArrowheads="1"/>
          </p:cNvSpPr>
          <p:nvPr/>
        </p:nvSpPr>
        <p:spPr bwMode="auto">
          <a:xfrm>
            <a:off x="30028" y="2852936"/>
            <a:ext cx="432594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/pbc</a:t>
            </a:r>
            <a:r>
              <a:rPr lang="en-US" altLang="ko-KR" sz="1100" b="1" dirty="0" smtClean="0"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  <a:ea typeface="+mn-ea"/>
              </a:rPr>
              <a:t>action=upForm&amp;id=83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026941" y="634802"/>
            <a:ext cx="1368425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Request header</a:t>
            </a:r>
          </a:p>
          <a:p>
            <a:pPr>
              <a:defRPr/>
            </a:pPr>
            <a:r>
              <a:rPr lang="ko-KR" altLang="en-US" sz="900" dirty="0" err="1">
                <a:solidFill>
                  <a:srgbClr val="222222"/>
                </a:solidFill>
                <a:latin typeface="+mn-ea"/>
                <a:ea typeface="+mn-ea"/>
              </a:rPr>
              <a:t>파라미터</a:t>
            </a:r>
            <a:r>
              <a:rPr lang="en-US" altLang="ko-KR" sz="900" dirty="0">
                <a:solidFill>
                  <a:srgbClr val="222222"/>
                </a:solidFill>
                <a:latin typeface="+mn-ea"/>
                <a:ea typeface="+mn-ea"/>
              </a:rPr>
              <a:t>: </a:t>
            </a:r>
            <a:r>
              <a:rPr lang="en-US" altLang="ko-KR" sz="900" b="1" dirty="0" smtClean="0">
                <a:solidFill>
                  <a:srgbClr val="00B050"/>
                </a:solidFill>
                <a:latin typeface="+mn-ea"/>
                <a:ea typeface="+mn-ea"/>
              </a:rPr>
              <a:t>action</a:t>
            </a:r>
            <a:r>
              <a:rPr lang="en-US" altLang="ko-KR" sz="900" b="1" dirty="0" smtClean="0">
                <a:solidFill>
                  <a:srgbClr val="00B050"/>
                </a:solidFill>
                <a:latin typeface="+mn-ea"/>
              </a:rPr>
              <a:t>=</a:t>
            </a:r>
            <a:r>
              <a:rPr lang="en-US" altLang="ko-KR" sz="900" b="1" dirty="0" err="1" smtClean="0">
                <a:solidFill>
                  <a:srgbClr val="00B050"/>
                </a:solidFill>
                <a:latin typeface="+mn-ea"/>
              </a:rPr>
              <a:t>upForm&amp;id</a:t>
            </a:r>
            <a:r>
              <a:rPr lang="en-US" altLang="ko-KR" sz="900" b="1" dirty="0" smtClean="0">
                <a:solidFill>
                  <a:srgbClr val="00B050"/>
                </a:solidFill>
                <a:latin typeface="+mn-ea"/>
              </a:rPr>
              <a:t>=83</a:t>
            </a:r>
            <a:endParaRPr lang="en-US" altLang="ko-KR" sz="1100" dirty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Request body</a:t>
            </a:r>
          </a:p>
        </p:txBody>
      </p:sp>
      <p:sp>
        <p:nvSpPr>
          <p:cNvPr id="39" name="직사각형 7"/>
          <p:cNvSpPr>
            <a:spLocks noChangeArrowheads="1"/>
          </p:cNvSpPr>
          <p:nvPr/>
        </p:nvSpPr>
        <p:spPr bwMode="auto">
          <a:xfrm>
            <a:off x="4953916" y="383976"/>
            <a:ext cx="10588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Rqeust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요청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35997" y="1877538"/>
            <a:ext cx="4356484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51273" y="2092706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upForm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4009" y="2709575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35997" y="328498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20272" y="2942698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59619" y="2946430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44008" y="4177736"/>
            <a:ext cx="2160240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updateForm.jsp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8105" y="1758007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/>
          <p:cNvCxnSpPr>
            <a:stCxn id="45" idx="2"/>
            <a:endCxn id="52" idx="0"/>
          </p:cNvCxnSpPr>
          <p:nvPr/>
        </p:nvCxnSpPr>
        <p:spPr>
          <a:xfrm flipH="1">
            <a:off x="5724128" y="2985618"/>
            <a:ext cx="386419" cy="119211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96136" y="368822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6" name="직선 화살표 연결선 55"/>
          <p:cNvCxnSpPr>
            <a:endCxn id="46" idx="0"/>
          </p:cNvCxnSpPr>
          <p:nvPr/>
        </p:nvCxnSpPr>
        <p:spPr>
          <a:xfrm>
            <a:off x="5075952" y="1564610"/>
            <a:ext cx="105" cy="114496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23303" y="2082013"/>
            <a:ext cx="2358338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수정할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perParameter</a:t>
            </a:r>
            <a:r>
              <a:rPr lang="ko-KR" altLang="en-US" sz="1100" dirty="0" smtClean="0"/>
              <a:t>로 </a:t>
            </a:r>
            <a:endParaRPr lang="en-US" altLang="ko-KR" sz="1100" dirty="0" smtClean="0"/>
          </a:p>
          <a:p>
            <a:r>
              <a:rPr lang="ko-KR" altLang="en-US" sz="1100" dirty="0" smtClean="0"/>
              <a:t>받아와서 해당 아이디 값을 </a:t>
            </a:r>
            <a:endParaRPr lang="en-US" altLang="ko-KR" sz="1100" dirty="0" smtClean="0"/>
          </a:p>
          <a:p>
            <a:r>
              <a:rPr lang="ko-KR" altLang="en-US" sz="1100" dirty="0" smtClean="0"/>
              <a:t>가진 사람의 정보를 </a:t>
            </a:r>
            <a:r>
              <a:rPr lang="en-US" altLang="ko-KR" sz="1100" dirty="0" err="1" smtClean="0"/>
              <a:t>getPerson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으로</a:t>
            </a:r>
            <a:r>
              <a:rPr lang="ko-KR" altLang="en-US" sz="1100" dirty="0" smtClean="0"/>
              <a:t> 불러와서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수정폼</a:t>
            </a:r>
            <a:r>
              <a:rPr lang="ko-KR" altLang="en-US" sz="1100" dirty="0" smtClean="0"/>
              <a:t> 안에 넣어줌</a:t>
            </a:r>
            <a:endParaRPr lang="en-US" altLang="ko-KR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100392" y="4065756"/>
            <a:ext cx="0" cy="14514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880651" y="4177736"/>
            <a:ext cx="14621" cy="133949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6413614" y="2913610"/>
            <a:ext cx="750674" cy="77461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3489449" y="5497537"/>
            <a:ext cx="1298575" cy="739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+mn-ea"/>
                <a:ea typeface="굴림" panose="020B0600000101010101" pitchFamily="50" charset="-127"/>
              </a:rPr>
              <a:t>Response</a:t>
            </a: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>
              <a:defRPr/>
            </a:pPr>
            <a:endParaRPr lang="en-US" altLang="ko-KR" sz="900" dirty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  <a:ea typeface="굴림" panose="020B0600000101010101" pitchFamily="50" charset="-127"/>
              </a:rPr>
              <a:t>Response</a:t>
            </a:r>
            <a:r>
              <a:rPr lang="en-US" altLang="ko-KR" sz="1100" dirty="0">
                <a:solidFill>
                  <a:srgbClr val="222222"/>
                </a:solidFill>
                <a:latin typeface="+mn-ea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body</a:t>
            </a:r>
            <a:b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</a:br>
            <a:r>
              <a:rPr lang="en-US" altLang="ko-KR" sz="1100" dirty="0">
                <a:solidFill>
                  <a:srgbClr val="222222"/>
                </a:solidFill>
                <a:latin typeface="+mn-ea"/>
                <a:ea typeface="+mn-ea"/>
              </a:rPr>
              <a:t>(html)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4138653" y="3837071"/>
            <a:ext cx="937299" cy="1392129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7"/>
          <p:cNvSpPr>
            <a:spLocks noChangeArrowheads="1"/>
          </p:cNvSpPr>
          <p:nvPr/>
        </p:nvSpPr>
        <p:spPr bwMode="auto">
          <a:xfrm>
            <a:off x="3423221" y="5229200"/>
            <a:ext cx="12207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Response(</a:t>
            </a:r>
            <a:r>
              <a:rPr lang="ko-KR" altLang="en-US" sz="1100" dirty="0" smtClean="0">
                <a:latin typeface="+mn-ea"/>
                <a:ea typeface="+mn-ea"/>
              </a:rPr>
              <a:t>응답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4" y="1489993"/>
            <a:ext cx="3232835" cy="2725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updateForm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수</a:t>
            </a:r>
            <a:r>
              <a:rPr lang="ko-KR" altLang="en-US" sz="2800" dirty="0" err="1"/>
              <a:t>정</a:t>
            </a:r>
            <a:r>
              <a:rPr lang="ko-KR" altLang="en-US" sz="2800" dirty="0" err="1" smtClean="0"/>
              <a:t>폼</a:t>
            </a:r>
            <a:r>
              <a:rPr lang="en-US" altLang="ko-KR" sz="2800" dirty="0" smtClean="0"/>
              <a:t>)</a:t>
            </a:r>
            <a:r>
              <a:rPr lang="en-US" altLang="ko-KR" sz="2800" dirty="0" smtClean="0">
                <a:sym typeface="Wingdings" pitchFamily="2" charset="2"/>
              </a:rPr>
              <a:t></a:t>
            </a:r>
            <a:r>
              <a:rPr lang="ko-KR" altLang="en-US" sz="2800" dirty="0" smtClean="0">
                <a:sym typeface="Wingdings" pitchFamily="2" charset="2"/>
              </a:rPr>
              <a:t>수정</a:t>
            </a:r>
            <a:endParaRPr lang="en-US" altLang="ko-KR" sz="28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55576" y="2369886"/>
            <a:ext cx="3600399" cy="96739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267744" y="3561027"/>
            <a:ext cx="2088232" cy="163681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6474" y="19635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206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07487" y="5661248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100392" y="4065756"/>
            <a:ext cx="0" cy="14514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880651" y="4177736"/>
            <a:ext cx="14621" cy="133949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2" y="5594416"/>
            <a:ext cx="5323770" cy="29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74965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리스트요청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12709" y="1877538"/>
            <a:ext cx="4279772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720827" y="2899603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=update</a:t>
            </a:r>
          </a:p>
          <a:p>
            <a:pPr algn="ctr" eaLnBrk="0" latinLnBrk="0" hangingPunct="0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44009" y="2709575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535997" y="328498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50378" y="134076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20272" y="223393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person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Update()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4500" y="2082334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77659" y="2564904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25305" y="404122"/>
            <a:ext cx="1418903" cy="1512710"/>
            <a:chOff x="4736015" y="256485"/>
            <a:chExt cx="1418903" cy="151271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4786493" y="507311"/>
              <a:ext cx="1368425" cy="1261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70C0"/>
                  </a:solidFill>
                  <a:latin typeface="+mn-ea"/>
                </a:rPr>
                <a:t>action=</a:t>
              </a:r>
              <a:r>
                <a:rPr lang="en-US" altLang="ko-KR" sz="900" b="1" dirty="0" err="1" smtClean="0">
                  <a:solidFill>
                    <a:srgbClr val="0070C0"/>
                  </a:solidFill>
                  <a:latin typeface="+mn-ea"/>
                </a:rPr>
                <a:t>insert</a:t>
              </a:r>
              <a:r>
                <a:rPr lang="en-US" altLang="ko-KR" sz="900" dirty="0" err="1" smtClean="0">
                  <a:latin typeface="+mn-ea"/>
                </a:rPr>
                <a:t>&amp;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name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=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이정재수정</a:t>
              </a:r>
              <a:r>
                <a:rPr lang="en-US" altLang="ko-KR" sz="900" dirty="0" smtClean="0">
                  <a:latin typeface="+mn-ea"/>
                </a:rPr>
                <a:t>&amp;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hp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=010-1111-1111</a:t>
              </a:r>
            </a:p>
            <a:p>
              <a:pPr>
                <a:defRPr/>
              </a:pPr>
              <a:r>
                <a:rPr lang="en-US" altLang="ko-KR" sz="900" dirty="0" smtClean="0">
                  <a:latin typeface="+mn-ea"/>
                </a:rPr>
                <a:t>&amp;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company=02-1111-1111</a:t>
              </a: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73" name="직사각형 7"/>
            <p:cNvSpPr>
              <a:spLocks noChangeArrowheads="1"/>
            </p:cNvSpPr>
            <p:nvPr/>
          </p:nvSpPr>
          <p:spPr bwMode="auto">
            <a:xfrm>
              <a:off x="4736015" y="256485"/>
              <a:ext cx="10588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74" name="그룹 46"/>
          <p:cNvGrpSpPr>
            <a:grpSpLocks/>
          </p:cNvGrpSpPr>
          <p:nvPr/>
        </p:nvGrpSpPr>
        <p:grpSpPr bwMode="auto">
          <a:xfrm>
            <a:off x="4683537" y="4236302"/>
            <a:ext cx="1371602" cy="1020266"/>
            <a:chOff x="3959932" y="626852"/>
            <a:chExt cx="1371310" cy="1019663"/>
          </a:xfrm>
        </p:grpSpPr>
        <p:sp>
          <p:nvSpPr>
            <p:cNvPr id="75" name="직사각형 74"/>
            <p:cNvSpPr/>
            <p:nvPr/>
          </p:nvSpPr>
          <p:spPr>
            <a:xfrm>
              <a:off x="4032943" y="877529"/>
              <a:ext cx="1298299" cy="768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1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77" name="직선 화살표 연결선 76"/>
          <p:cNvCxnSpPr>
            <a:endCxn id="64" idx="0"/>
          </p:cNvCxnSpPr>
          <p:nvPr/>
        </p:nvCxnSpPr>
        <p:spPr>
          <a:xfrm flipH="1">
            <a:off x="5076057" y="1982938"/>
            <a:ext cx="540059" cy="72663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752596" y="3026570"/>
            <a:ext cx="483700" cy="18640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100392" y="3356992"/>
            <a:ext cx="0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7880651" y="3383517"/>
            <a:ext cx="0" cy="213371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075951" y="3837071"/>
            <a:ext cx="1" cy="456025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7"/>
          <p:cNvSpPr>
            <a:spLocks noChangeArrowheads="1"/>
          </p:cNvSpPr>
          <p:nvPr/>
        </p:nvSpPr>
        <p:spPr bwMode="auto">
          <a:xfrm>
            <a:off x="75800" y="1291465"/>
            <a:ext cx="6748700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lt"/>
                <a:ea typeface="+mn-ea"/>
              </a:rPr>
              <a:t>localhost:8088</a:t>
            </a:r>
            <a:r>
              <a:rPr lang="en-US" altLang="ko-KR" sz="1100" i="1" dirty="0" smtClean="0">
                <a:latin typeface="+mn-lt"/>
              </a:rPr>
              <a:t>/phonebook2/</a:t>
            </a:r>
            <a:r>
              <a:rPr lang="en-US" altLang="ko-KR" sz="1100" b="1" i="1" dirty="0" smtClean="0">
                <a:solidFill>
                  <a:srgbClr val="C00000"/>
                </a:solidFill>
                <a:latin typeface="+mn-lt"/>
              </a:rPr>
              <a:t>pbc</a:t>
            </a:r>
            <a:r>
              <a:rPr lang="en-US" altLang="ko-KR" sz="1100" b="1" i="1" dirty="0" smtClean="0">
                <a:latin typeface="+mn-lt"/>
              </a:rPr>
              <a:t>?</a:t>
            </a:r>
            <a:r>
              <a:rPr lang="en-US" altLang="ko-KR" sz="1100" b="1" i="1" dirty="0" smtClean="0">
                <a:solidFill>
                  <a:srgbClr val="00B050"/>
                </a:solidFill>
                <a:latin typeface="+mn-lt"/>
              </a:rPr>
              <a:t>action=delete</a:t>
            </a:r>
            <a:r>
              <a:rPr lang="en-US" altLang="ko-KR" sz="1100" i="1" dirty="0" smtClean="0">
                <a:latin typeface="+mn-lt"/>
              </a:rPr>
              <a:t>&amp;</a:t>
            </a:r>
            <a:r>
              <a:rPr lang="en-US" altLang="ko-KR" sz="1100" b="1" i="1" dirty="0" smtClean="0">
                <a:solidFill>
                  <a:srgbClr val="0070C0"/>
                </a:solidFill>
                <a:latin typeface="+mn-lt"/>
              </a:rPr>
              <a:t>id=&lt;%=personList.get(i</a:t>
            </a:r>
            <a:r>
              <a:rPr lang="en-US" altLang="ko-KR" sz="1100" b="1" i="1" dirty="0">
                <a:solidFill>
                  <a:srgbClr val="0070C0"/>
                </a:solidFill>
                <a:latin typeface="+mn-lt"/>
              </a:rPr>
              <a:t>).getPerson_id()%&gt;</a:t>
            </a:r>
            <a:endParaRPr lang="ko-KR" altLang="en-US" sz="1100" b="1" dirty="0" smtClean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</a:t>
            </a:r>
          </a:p>
          <a:p>
            <a:r>
              <a:rPr lang="en-US" altLang="ko-KR" sz="2800" dirty="0" smtClean="0"/>
              <a:t>- delete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27984" y="1753858"/>
            <a:ext cx="4587023" cy="325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877538"/>
            <a:ext cx="4279772" cy="2991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5"/>
          <a:stretch/>
        </p:blipFill>
        <p:spPr bwMode="auto">
          <a:xfrm>
            <a:off x="239500" y="2091763"/>
            <a:ext cx="3371850" cy="1996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3679802" y="2166634"/>
            <a:ext cx="720080" cy="4493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551273" y="2092706"/>
            <a:ext cx="1118548" cy="892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action</a:t>
            </a:r>
          </a:p>
          <a:p>
            <a:pPr algn="ctr" eaLnBrk="0" latinLnBrk="0" hangingPunct="0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=delete</a:t>
            </a:r>
          </a:p>
          <a:p>
            <a:pPr algn="ctr" eaLnBrk="0" latinLnBrk="0" hangingPunct="0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9" y="2708920"/>
            <a:ext cx="864096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08004" y="3284984"/>
            <a:ext cx="1080119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339752" y="3837071"/>
            <a:ext cx="2060130" cy="117610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20710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50378" y="134076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20272" y="223393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Person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Delete()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4255" y="167748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824500" y="2082334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588224" y="2780928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4109" y="3356992"/>
            <a:ext cx="0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884368" y="3383517"/>
            <a:ext cx="0" cy="213371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70540" y="1638450"/>
            <a:ext cx="512314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100" b="1" dirty="0" smtClean="0">
                <a:solidFill>
                  <a:srgbClr val="0070C0"/>
                </a:solidFill>
                <a:latin typeface="+mn-lt"/>
                <a:ea typeface="+mn-ea"/>
              </a:rPr>
              <a:t>위의 예시 </a:t>
            </a:r>
            <a:r>
              <a:rPr lang="en-US" altLang="ko-KR" sz="1100" b="1" dirty="0" smtClean="0">
                <a:solidFill>
                  <a:srgbClr val="0070C0"/>
                </a:solidFill>
                <a:latin typeface="+mn-lt"/>
                <a:ea typeface="+mn-ea"/>
              </a:rPr>
              <a:t>-&gt; </a:t>
            </a:r>
            <a:r>
              <a:rPr lang="en-US" altLang="ko-KR" sz="1100" dirty="0">
                <a:latin typeface="+mn-ea"/>
              </a:rPr>
              <a:t>http://</a:t>
            </a:r>
            <a:r>
              <a:rPr lang="en-US" altLang="ko-KR" sz="1100" dirty="0" smtClean="0"/>
              <a:t>localhost:8088</a:t>
            </a:r>
            <a:r>
              <a:rPr lang="en-US" altLang="ko-KR" sz="1100" i="1" dirty="0" smtClean="0"/>
              <a:t>/phonebook2/</a:t>
            </a:r>
            <a:r>
              <a:rPr lang="en-US" altLang="ko-KR" sz="1100" b="1" i="1" dirty="0" smtClean="0">
                <a:solidFill>
                  <a:srgbClr val="C00000"/>
                </a:solidFill>
              </a:rPr>
              <a:t>pbc</a:t>
            </a:r>
            <a:r>
              <a:rPr lang="en-US" altLang="ko-KR" sz="1100" b="1" i="1" dirty="0" smtClean="0"/>
              <a:t>?</a:t>
            </a:r>
            <a:r>
              <a:rPr lang="en-US" altLang="ko-KR" sz="1100" b="1" i="1" dirty="0" smtClean="0">
                <a:solidFill>
                  <a:srgbClr val="00B050"/>
                </a:solidFill>
              </a:rPr>
              <a:t>action=delete</a:t>
            </a:r>
            <a:r>
              <a:rPr lang="en-US" altLang="ko-KR" sz="1100" i="1" dirty="0" smtClean="0"/>
              <a:t>&amp;</a:t>
            </a:r>
            <a:r>
              <a:rPr lang="en-US" altLang="ko-KR" sz="1100" b="1" i="1" dirty="0" smtClean="0">
                <a:solidFill>
                  <a:srgbClr val="0070C0"/>
                </a:solidFill>
              </a:rPr>
              <a:t>id=83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grpSp>
        <p:nvGrpSpPr>
          <p:cNvPr id="40" name="그룹 6"/>
          <p:cNvGrpSpPr>
            <a:grpSpLocks/>
          </p:cNvGrpSpPr>
          <p:nvPr/>
        </p:nvGrpSpPr>
        <p:grpSpPr bwMode="auto">
          <a:xfrm>
            <a:off x="4848144" y="79739"/>
            <a:ext cx="1616769" cy="958712"/>
            <a:chOff x="4496160" y="613461"/>
            <a:chExt cx="1614978" cy="957636"/>
          </a:xfrm>
        </p:grpSpPr>
        <p:sp>
          <p:nvSpPr>
            <p:cNvPr id="42" name="직사각형 41"/>
            <p:cNvSpPr/>
            <p:nvPr/>
          </p:nvSpPr>
          <p:spPr>
            <a:xfrm>
              <a:off x="4569104" y="864005"/>
              <a:ext cx="1542034" cy="707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ldelete&amp;id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=83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4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5685120" y="4101357"/>
            <a:ext cx="925359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8105" y="1758007"/>
            <a:ext cx="119859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32" idx="2"/>
            <a:endCxn id="51" idx="0"/>
          </p:cNvCxnSpPr>
          <p:nvPr/>
        </p:nvCxnSpPr>
        <p:spPr>
          <a:xfrm>
            <a:off x="6110547" y="2985618"/>
            <a:ext cx="37253" cy="111573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176" y="328498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2284" y="5624197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cxnSp>
        <p:nvCxnSpPr>
          <p:cNvPr id="71" name="직선 화살표 연결선 70"/>
          <p:cNvCxnSpPr>
            <a:stCxn id="42" idx="2"/>
            <a:endCxn id="24" idx="0"/>
          </p:cNvCxnSpPr>
          <p:nvPr/>
        </p:nvCxnSpPr>
        <p:spPr>
          <a:xfrm flipH="1">
            <a:off x="5076057" y="1038451"/>
            <a:ext cx="616984" cy="167046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62" idx="0"/>
          </p:cNvCxnSpPr>
          <p:nvPr/>
        </p:nvCxnSpPr>
        <p:spPr>
          <a:xfrm flipH="1">
            <a:off x="5120707" y="3837071"/>
            <a:ext cx="27357" cy="146413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34547" y="32849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grpSp>
        <p:nvGrpSpPr>
          <p:cNvPr id="56" name="그룹 46"/>
          <p:cNvGrpSpPr>
            <a:grpSpLocks/>
          </p:cNvGrpSpPr>
          <p:nvPr/>
        </p:nvGrpSpPr>
        <p:grpSpPr bwMode="auto">
          <a:xfrm>
            <a:off x="4510313" y="5301208"/>
            <a:ext cx="1371602" cy="1020266"/>
            <a:chOff x="3959932" y="626852"/>
            <a:chExt cx="1371310" cy="1019663"/>
          </a:xfrm>
        </p:grpSpPr>
        <p:sp>
          <p:nvSpPr>
            <p:cNvPr id="58" name="직사각형 57"/>
            <p:cNvSpPr/>
            <p:nvPr/>
          </p:nvSpPr>
          <p:spPr>
            <a:xfrm>
              <a:off x="4032943" y="877529"/>
              <a:ext cx="1298299" cy="768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1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1043608" y="1986179"/>
            <a:ext cx="0" cy="16588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015" y="4802514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요청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삭제된 리스트 출력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8" y="5552033"/>
            <a:ext cx="4078352" cy="25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2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4464230" y="1293098"/>
            <a:ext cx="4401533" cy="48722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15082" y="788778"/>
            <a:ext cx="1477689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action=list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15082" y="1816292"/>
            <a:ext cx="1477689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action=update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5082" y="2845394"/>
            <a:ext cx="1477689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action=insert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15082" y="3872908"/>
            <a:ext cx="1477689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action=delete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17291" y="1435785"/>
            <a:ext cx="4104455" cy="45885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84079" y="2296208"/>
            <a:ext cx="2137667" cy="2022525"/>
          </a:xfrm>
          <a:prstGeom prst="roundRect">
            <a:avLst>
              <a:gd name="adj" fmla="val 3764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getPersonList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personUpdate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personInsert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personDelete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2566" y="4764975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83842" y="1435785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2137" y="6300028"/>
            <a:ext cx="17463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18924" y="910094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235047" y="1276370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phonebook2</a:t>
            </a:r>
            <a:endParaRPr lang="ko-KR" altLang="en-US" sz="2000" dirty="0"/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251520" y="4900422"/>
            <a:ext cx="1477689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등록폼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wform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15082" y="5927935"/>
            <a:ext cx="151412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수정폼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upForm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20280" y="5423110"/>
            <a:ext cx="1409179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99781" y="1995756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888085" y="4367947"/>
            <a:ext cx="0" cy="17973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668344" y="4374297"/>
            <a:ext cx="0" cy="179100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7504" y="11663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 - </a:t>
            </a:r>
            <a:r>
              <a:rPr lang="ko-KR" altLang="en-US" sz="3600" b="1" dirty="0" smtClean="0"/>
              <a:t>모델방식</a:t>
            </a:r>
            <a:endParaRPr lang="en-US" altLang="ko-KR" sz="3600" b="1" dirty="0" smtClean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35079" y="2720035"/>
            <a:ext cx="1296144" cy="203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llist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92D050"/>
                </a:solidFill>
                <a:latin typeface="+mn-ea"/>
              </a:rPr>
              <a:t>update</a:t>
            </a:r>
          </a:p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insert</a:t>
            </a:r>
          </a:p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delete</a:t>
            </a:r>
          </a:p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wform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00B050"/>
                </a:solidFill>
                <a:latin typeface="+mn-ea"/>
              </a:rPr>
              <a:t>upForm</a:t>
            </a:r>
            <a:endParaRPr lang="en-US" altLang="ko-KR" sz="1400" b="1" dirty="0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348646" y="4826997"/>
            <a:ext cx="0" cy="59611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51467" y="511273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72" name="직선 화살표 연결선 71"/>
          <p:cNvCxnSpPr>
            <a:endCxn id="19" idx="0"/>
          </p:cNvCxnSpPr>
          <p:nvPr/>
        </p:nvCxnSpPr>
        <p:spPr>
          <a:xfrm>
            <a:off x="5760205" y="4278489"/>
            <a:ext cx="1109899" cy="48648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56824" y="431873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5301379" y="1985104"/>
            <a:ext cx="0" cy="4969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3746" y="207971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포워드</a:t>
            </a:r>
            <a:endParaRPr lang="ko-KR" altLang="en-US" sz="1400" b="1" dirty="0">
              <a:solidFill>
                <a:srgbClr val="FFFF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2" name="직선 화살표 연결선 81"/>
          <p:cNvCxnSpPr>
            <a:stCxn id="38" idx="1"/>
          </p:cNvCxnSpPr>
          <p:nvPr/>
        </p:nvCxnSpPr>
        <p:spPr>
          <a:xfrm flipH="1" flipV="1">
            <a:off x="1729210" y="1063844"/>
            <a:ext cx="2954632" cy="62356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 flipV="1">
            <a:off x="1718176" y="1184481"/>
            <a:ext cx="3396167" cy="179046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25463" y="2526243"/>
            <a:ext cx="191537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(servlet)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1718176" y="2034841"/>
            <a:ext cx="3297583" cy="1134403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 flipV="1">
            <a:off x="1812194" y="2195456"/>
            <a:ext cx="3216824" cy="1112014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 flipV="1">
            <a:off x="1751899" y="2996953"/>
            <a:ext cx="3294234" cy="49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1812195" y="3149436"/>
            <a:ext cx="3263861" cy="495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 rot="20789579">
            <a:off x="1689694" y="3770249"/>
            <a:ext cx="3324157" cy="648071"/>
            <a:chOff x="1689694" y="3981888"/>
            <a:chExt cx="3324157" cy="648071"/>
          </a:xfrm>
        </p:grpSpPr>
        <p:cxnSp>
          <p:nvCxnSpPr>
            <p:cNvPr id="115" name="직선 화살표 연결선 114"/>
            <p:cNvCxnSpPr/>
            <p:nvPr/>
          </p:nvCxnSpPr>
          <p:spPr>
            <a:xfrm flipH="1" flipV="1">
              <a:off x="1689694" y="3981888"/>
              <a:ext cx="3294234" cy="4961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H="1" flipV="1">
              <a:off x="1749990" y="4134371"/>
              <a:ext cx="3263861" cy="49558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/>
          <p:cNvCxnSpPr/>
          <p:nvPr/>
        </p:nvCxnSpPr>
        <p:spPr>
          <a:xfrm flipH="1">
            <a:off x="1708114" y="5051968"/>
            <a:ext cx="4421345" cy="3458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1825880" y="4278489"/>
            <a:ext cx="3163809" cy="922157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59" idx="1"/>
          </p:cNvCxnSpPr>
          <p:nvPr/>
        </p:nvCxnSpPr>
        <p:spPr>
          <a:xfrm flipH="1">
            <a:off x="1768766" y="5675523"/>
            <a:ext cx="2951514" cy="533121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1800079" y="4649833"/>
            <a:ext cx="3178904" cy="1432079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5722484" y="2664743"/>
            <a:ext cx="1147621" cy="310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H="1">
            <a:off x="5760205" y="2996954"/>
            <a:ext cx="1109899" cy="248069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5760205" y="3397230"/>
            <a:ext cx="1109901" cy="142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5785889" y="3738193"/>
            <a:ext cx="1084217" cy="205737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5915015" y="4161376"/>
            <a:ext cx="1084216" cy="363094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646750">
            <a:off x="2617582" y="103322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response(</a:t>
            </a:r>
            <a:r>
              <a:rPr lang="ko-KR" alt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1556408">
            <a:off x="2908562" y="175066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요청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605627">
            <a:off x="2482111" y="2911771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>
                <a:solidFill>
                  <a:srgbClr val="C00000"/>
                </a:solidFill>
              </a:rPr>
              <a:t>요청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513085">
            <a:off x="1934714" y="3374402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response(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) + redirect(list)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20691241">
            <a:off x="2539119" y="455112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>
                <a:solidFill>
                  <a:srgbClr val="C00000"/>
                </a:solidFill>
              </a:rPr>
              <a:t>요청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24376" y="511062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response(</a:t>
            </a:r>
            <a:r>
              <a:rPr lang="ko-KR" alt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20143978">
            <a:off x="1803632" y="5519030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>
                <a:solidFill>
                  <a:srgbClr val="C00000"/>
                </a:solidFill>
              </a:rPr>
              <a:t>요청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20938949">
            <a:off x="2693292" y="606450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response(</a:t>
            </a:r>
            <a:r>
              <a:rPr lang="ko-KR" alt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1142444">
            <a:off x="1863445" y="261958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response(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) + redirect(list)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1348352">
            <a:off x="1982876" y="4224712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response(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응답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) + redirect(list)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21359057">
            <a:off x="2388476" y="3789316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>
                <a:solidFill>
                  <a:srgbClr val="C00000"/>
                </a:solidFill>
              </a:rPr>
              <a:t>요청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155234">
            <a:off x="2599259" y="2226936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C00000"/>
                </a:solidFill>
              </a:rPr>
              <a:t>request(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요청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427984" y="1393818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517499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list (list</a:t>
            </a:r>
            <a:r>
              <a:rPr lang="ko-KR" altLang="en-US" sz="2800" dirty="0" smtClean="0"/>
              <a:t>출력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기본화면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5"/>
          <a:stretch/>
        </p:blipFill>
        <p:spPr bwMode="auto">
          <a:xfrm>
            <a:off x="251520" y="1909398"/>
            <a:ext cx="3371850" cy="1996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488058" y="5670426"/>
            <a:ext cx="0" cy="5143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7"/>
          <p:cNvSpPr>
            <a:spLocks noChangeArrowheads="1"/>
          </p:cNvSpPr>
          <p:nvPr/>
        </p:nvSpPr>
        <p:spPr bwMode="auto">
          <a:xfrm>
            <a:off x="271571" y="6309320"/>
            <a:ext cx="343633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writeForm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51520" y="1412776"/>
            <a:ext cx="312858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/list.jsp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92331"/>
            <a:ext cx="1222601" cy="3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88058" y="3870226"/>
            <a:ext cx="0" cy="7829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7"/>
          <p:cNvSpPr>
            <a:spLocks noChangeArrowheads="1"/>
          </p:cNvSpPr>
          <p:nvPr/>
        </p:nvSpPr>
        <p:spPr bwMode="auto">
          <a:xfrm>
            <a:off x="271571" y="4832017"/>
            <a:ext cx="358034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updateForm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032168" y="3870226"/>
            <a:ext cx="0" cy="2920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7"/>
          <p:cNvSpPr>
            <a:spLocks noChangeArrowheads="1"/>
          </p:cNvSpPr>
          <p:nvPr/>
        </p:nvSpPr>
        <p:spPr bwMode="auto">
          <a:xfrm>
            <a:off x="815681" y="4285662"/>
            <a:ext cx="358034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delete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>
            <a:stCxn id="11" idx="3"/>
            <a:endCxn id="24" idx="1"/>
          </p:cNvCxnSpPr>
          <p:nvPr/>
        </p:nvCxnSpPr>
        <p:spPr>
          <a:xfrm>
            <a:off x="3380105" y="1560509"/>
            <a:ext cx="1263903" cy="59887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96136" y="2159380"/>
            <a:ext cx="925359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1883337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2564904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  <a:endCxn id="2050" idx="3"/>
          </p:cNvCxnSpPr>
          <p:nvPr/>
        </p:nvCxnSpPr>
        <p:spPr>
          <a:xfrm flipH="1">
            <a:off x="3623370" y="2840948"/>
            <a:ext cx="1020639" cy="667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1190" y="15435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1841" y="25649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6" y="98072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20272" y="1873894"/>
            <a:ext cx="181348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getPersonList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144471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824500" y="1840568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588224" y="2348880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648896" y="2568621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028384" y="2742258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808643" y="2802930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74145" y="475819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8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427984" y="1393818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517499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/>
              <a:t>writeForm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등록폼</a:t>
            </a:r>
            <a:r>
              <a:rPr lang="en-US" altLang="ko-KR" sz="2800" dirty="0"/>
              <a:t>)</a:t>
            </a:r>
          </a:p>
        </p:txBody>
      </p:sp>
      <p:sp>
        <p:nvSpPr>
          <p:cNvPr id="10" name="직사각형 7"/>
          <p:cNvSpPr>
            <a:spLocks noChangeArrowheads="1"/>
          </p:cNvSpPr>
          <p:nvPr/>
        </p:nvSpPr>
        <p:spPr bwMode="auto">
          <a:xfrm>
            <a:off x="187037" y="1248115"/>
            <a:ext cx="343633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writeForm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4207"/>
            <a:ext cx="1222601" cy="3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>
            <a:stCxn id="2051" idx="3"/>
            <a:endCxn id="24" idx="1"/>
          </p:cNvCxnSpPr>
          <p:nvPr/>
        </p:nvCxnSpPr>
        <p:spPr>
          <a:xfrm>
            <a:off x="1402113" y="1827026"/>
            <a:ext cx="3241895" cy="3323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96136" y="2159380"/>
            <a:ext cx="1440160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1883337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2564904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  <a:endCxn id="3074" idx="3"/>
          </p:cNvCxnSpPr>
          <p:nvPr/>
        </p:nvCxnSpPr>
        <p:spPr>
          <a:xfrm flipH="1">
            <a:off x="3623370" y="2840948"/>
            <a:ext cx="1020639" cy="13288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88047" y="17173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206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6" y="98072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96336" y="1873894"/>
            <a:ext cx="1237417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144471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129650" y="1794302"/>
            <a:ext cx="21948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74145" y="475819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5" y="2802930"/>
            <a:ext cx="34194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46496" y="3869685"/>
            <a:ext cx="29338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기능을 </a:t>
            </a:r>
            <a:r>
              <a:rPr lang="ko-KR" altLang="en-US" sz="1100" dirty="0" err="1" smtClean="0"/>
              <a:t>불러오는게</a:t>
            </a:r>
            <a:r>
              <a:rPr lang="ko-KR" altLang="en-US" sz="1100" dirty="0" smtClean="0"/>
              <a:t> 아니고</a:t>
            </a:r>
            <a:endParaRPr lang="en-US" altLang="ko-KR" sz="1100" dirty="0" smtClean="0"/>
          </a:p>
          <a:p>
            <a:r>
              <a:rPr lang="ko-KR" altLang="en-US" sz="1100" dirty="0" smtClean="0"/>
              <a:t>폼만 보여주면 되기 때문에 </a:t>
            </a:r>
            <a:endParaRPr lang="en-US" altLang="ko-KR" sz="1100" dirty="0" smtClean="0"/>
          </a:p>
          <a:p>
            <a:r>
              <a:rPr lang="en-US" altLang="ko-KR" sz="1100" dirty="0" err="1" smtClean="0"/>
              <a:t>dao</a:t>
            </a:r>
            <a:r>
              <a:rPr lang="ko-KR" altLang="en-US" sz="1100" dirty="0" smtClean="0"/>
              <a:t>에서 별도의 기능을 불러올 필요가 없음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2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5" y="1595384"/>
            <a:ext cx="34194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427984" y="2290651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2414332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insert </a:t>
            </a:r>
            <a:r>
              <a:rPr lang="en-US" altLang="ko-KR" sz="2800" dirty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cxnSp>
        <p:nvCxnSpPr>
          <p:cNvPr id="15" name="직선 화살표 연결선 14"/>
          <p:cNvCxnSpPr>
            <a:endCxn id="24" idx="1"/>
          </p:cNvCxnSpPr>
          <p:nvPr/>
        </p:nvCxnSpPr>
        <p:spPr>
          <a:xfrm flipV="1">
            <a:off x="683568" y="3056213"/>
            <a:ext cx="3960440" cy="3865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96136" y="3056213"/>
            <a:ext cx="1080120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insert.jsp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2780170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3461737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1913632" y="3737781"/>
            <a:ext cx="2730377" cy="12033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0963" y="28314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5017" y="43649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78429" y="1860102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39039" y="2954014"/>
            <a:ext cx="1237417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person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Insert()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2341547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985635" y="2730406"/>
            <a:ext cx="21948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99236" y="5805264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203895" y="1244546"/>
            <a:ext cx="7219950" cy="350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http://localhost:8088/</a:t>
            </a:r>
            <a:r>
              <a:rPr lang="en-US" altLang="ko-KR" sz="1100" dirty="0" smtClean="0">
                <a:latin typeface="+mn-ea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insert.jsp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name=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유재석</a:t>
            </a:r>
            <a:r>
              <a:rPr lang="en-US" altLang="ko-KR" sz="1400" b="1" dirty="0" smtClean="0">
                <a:latin typeface="+mn-ea"/>
                <a:ea typeface="+mn-ea"/>
              </a:rPr>
              <a:t>&amp;</a:t>
            </a:r>
            <a:r>
              <a:rPr lang="en-US" altLang="ko-KR" sz="1100" b="1" dirty="0" err="1" smtClean="0">
                <a:solidFill>
                  <a:srgbClr val="7030A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 smtClean="0">
                <a:solidFill>
                  <a:srgbClr val="7030A0"/>
                </a:solidFill>
                <a:latin typeface="+mn-ea"/>
                <a:ea typeface="+mn-ea"/>
              </a:rPr>
              <a:t>=010-2222-2222</a:t>
            </a:r>
            <a:r>
              <a:rPr lang="en-US" altLang="ko-KR" sz="1400" b="1" dirty="0" smtClean="0">
                <a:latin typeface="+mn-ea"/>
                <a:ea typeface="+mn-ea"/>
              </a:rPr>
              <a:t>&amp;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100" b="1" dirty="0" smtClean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876256" y="3285307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936928" y="3505048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72400" y="3943397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952659" y="4004069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9837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리스트요청</a:t>
            </a:r>
            <a:endParaRPr lang="en-US" altLang="ko-KR" dirty="0" smtClean="0"/>
          </a:p>
        </p:txBody>
      </p:sp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325438" y="5524630"/>
            <a:ext cx="28416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</a:t>
            </a:r>
            <a:r>
              <a:rPr lang="en-US" altLang="ko-KR" sz="1100" dirty="0">
                <a:latin typeface="+mn-ea"/>
              </a:rPr>
              <a:t>phonebook1</a:t>
            </a:r>
            <a:r>
              <a:rPr lang="en-US" altLang="ko-KR" sz="1100" dirty="0" smtClean="0"/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list.jsp</a:t>
            </a:r>
            <a:endParaRPr lang="ko-KR" altLang="en-US" sz="1100" b="1" dirty="0" smtClean="0">
              <a:solidFill>
                <a:srgbClr val="C00000"/>
              </a:solidFill>
            </a:endParaRPr>
          </a:p>
        </p:txBody>
      </p:sp>
      <p:grpSp>
        <p:nvGrpSpPr>
          <p:cNvPr id="46" name="그룹 6"/>
          <p:cNvGrpSpPr>
            <a:grpSpLocks/>
          </p:cNvGrpSpPr>
          <p:nvPr/>
        </p:nvGrpSpPr>
        <p:grpSpPr bwMode="auto">
          <a:xfrm>
            <a:off x="3494087" y="1856687"/>
            <a:ext cx="1380328" cy="895350"/>
            <a:chOff x="4496160" y="875155"/>
            <a:chExt cx="1380034" cy="895996"/>
          </a:xfrm>
        </p:grpSpPr>
        <p:sp>
          <p:nvSpPr>
            <p:cNvPr id="47" name="직사각형 46"/>
            <p:cNvSpPr/>
            <p:nvPr/>
          </p:nvSpPr>
          <p:spPr>
            <a:xfrm>
              <a:off x="4577895" y="1170643"/>
              <a:ext cx="1298299" cy="600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Request header</a:t>
              </a:r>
            </a:p>
            <a:p>
              <a:pPr eaLnBrk="0" latinLnBrk="0" hangingPunct="0"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:</a:t>
              </a:r>
              <a:r>
                <a:rPr lang="ko-KR" altLang="en-US" sz="1100" dirty="0" smtClean="0">
                  <a:solidFill>
                    <a:srgbClr val="222222"/>
                  </a:solidFill>
                  <a:latin typeface="+mn-ea"/>
                </a:rPr>
                <a:t>데이터가 붙어감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 eaLnBrk="0" latinLnBrk="0" hangingPunct="0"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48" name="직사각형 7"/>
            <p:cNvSpPr>
              <a:spLocks noChangeArrowheads="1"/>
            </p:cNvSpPr>
            <p:nvPr/>
          </p:nvSpPr>
          <p:spPr bwMode="auto">
            <a:xfrm>
              <a:off x="4496160" y="875155"/>
              <a:ext cx="1057050" cy="29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49" name="그룹 46"/>
          <p:cNvGrpSpPr>
            <a:grpSpLocks/>
          </p:cNvGrpSpPr>
          <p:nvPr/>
        </p:nvGrpSpPr>
        <p:grpSpPr bwMode="auto">
          <a:xfrm>
            <a:off x="3369041" y="4626530"/>
            <a:ext cx="1371600" cy="1020763"/>
            <a:chOff x="3959932" y="313587"/>
            <a:chExt cx="1371308" cy="1020791"/>
          </a:xfrm>
        </p:grpSpPr>
        <p:sp>
          <p:nvSpPr>
            <p:cNvPr id="51" name="직사각형 50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 eaLnBrk="0" latinLnBrk="0" hangingPunct="0">
                <a:defRPr/>
              </a:pPr>
              <a:endParaRPr lang="en-US" altLang="ko-KR" sz="1100" dirty="0">
                <a:latin typeface="+mn-ea"/>
                <a:ea typeface="굴림" panose="020B0600000101010101" pitchFamily="50" charset="-127"/>
              </a:endParaRPr>
            </a:p>
            <a:p>
              <a:pPr eaLnBrk="0" latinLnBrk="0" hangingPunct="0"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2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7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9"/>
          <a:stretch/>
        </p:blipFill>
        <p:spPr bwMode="auto">
          <a:xfrm>
            <a:off x="187037" y="1259349"/>
            <a:ext cx="2749185" cy="159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427984" y="1393818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517499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updateForm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수</a:t>
            </a:r>
            <a:r>
              <a:rPr lang="ko-KR" altLang="en-US" sz="2800" dirty="0" err="1"/>
              <a:t>정</a:t>
            </a:r>
            <a:r>
              <a:rPr lang="ko-KR" altLang="en-US" sz="2800" dirty="0" err="1" smtClean="0"/>
              <a:t>폼</a:t>
            </a:r>
            <a:r>
              <a:rPr lang="en-US" altLang="ko-KR" sz="2800" dirty="0"/>
              <a:t>)</a:t>
            </a:r>
          </a:p>
        </p:txBody>
      </p:sp>
      <p:sp>
        <p:nvSpPr>
          <p:cNvPr id="10" name="직사각형 7"/>
          <p:cNvSpPr>
            <a:spLocks noChangeArrowheads="1"/>
          </p:cNvSpPr>
          <p:nvPr/>
        </p:nvSpPr>
        <p:spPr bwMode="auto">
          <a:xfrm>
            <a:off x="166750" y="2835471"/>
            <a:ext cx="359714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updateForm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>
            <a:endCxn id="24" idx="1"/>
          </p:cNvCxnSpPr>
          <p:nvPr/>
        </p:nvCxnSpPr>
        <p:spPr>
          <a:xfrm flipV="1">
            <a:off x="611560" y="2159380"/>
            <a:ext cx="4032448" cy="4775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96136" y="2159380"/>
            <a:ext cx="1584176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uadateForm.jsp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1883337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2564904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3419871" y="2840948"/>
            <a:ext cx="1224138" cy="122480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6474" y="19635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9142" y="3206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6" y="98072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96336" y="1873894"/>
            <a:ext cx="1237417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get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Person()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144471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129650" y="1794302"/>
            <a:ext cx="21948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90169" y="475819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3547580"/>
            <a:ext cx="3232835" cy="27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51" y="5933764"/>
            <a:ext cx="6004456" cy="67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0551" y="5435298"/>
            <a:ext cx="2880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특정 하나의 정보를 수정해야 하기 </a:t>
            </a:r>
            <a:r>
              <a:rPr lang="ko-KR" altLang="en-US" sz="1100" dirty="0" err="1" smtClean="0"/>
              <a:t>떄문에</a:t>
            </a:r>
            <a:r>
              <a:rPr lang="ko-KR" altLang="en-US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 err="1" smtClean="0"/>
              <a:t>personId</a:t>
            </a:r>
            <a:r>
              <a:rPr lang="ko-KR" altLang="en-US" sz="1100" dirty="0" smtClean="0"/>
              <a:t>값을 </a:t>
            </a:r>
            <a:r>
              <a:rPr lang="ko-KR" altLang="en-US" sz="1100" dirty="0" err="1" smtClean="0"/>
              <a:t>불러와야한다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7236296" y="2348880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7296968" y="2568621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316416" y="2852936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096675" y="2913608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1886553"/>
            <a:ext cx="3232835" cy="27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427984" y="2290651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2414332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update (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cxnSp>
        <p:nvCxnSpPr>
          <p:cNvPr id="15" name="직선 화살표 연결선 14"/>
          <p:cNvCxnSpPr>
            <a:endCxn id="24" idx="1"/>
          </p:cNvCxnSpPr>
          <p:nvPr/>
        </p:nvCxnSpPr>
        <p:spPr>
          <a:xfrm flipV="1">
            <a:off x="611560" y="3056213"/>
            <a:ext cx="4032448" cy="6815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24128" y="3056213"/>
            <a:ext cx="1236657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update.jsp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2780170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3461737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1913632" y="3737781"/>
            <a:ext cx="2730377" cy="12033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0963" y="28314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5017" y="43649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78429" y="1860102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39039" y="2954014"/>
            <a:ext cx="1237417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/>
              <a:t>person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/>
              <a:t>Update()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2341547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985635" y="2730406"/>
            <a:ext cx="21948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99236" y="5805264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203895" y="1244546"/>
            <a:ext cx="7219950" cy="350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http://localhost:8088/</a:t>
            </a:r>
            <a:r>
              <a:rPr lang="en-US" altLang="ko-KR" sz="1100" dirty="0" smtClean="0">
                <a:latin typeface="+mn-ea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insert.jsp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name=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유재석</a:t>
            </a:r>
            <a:r>
              <a:rPr lang="en-US" altLang="ko-KR" sz="1400" b="1" dirty="0" smtClean="0">
                <a:latin typeface="+mn-ea"/>
                <a:ea typeface="+mn-ea"/>
              </a:rPr>
              <a:t>&amp;</a:t>
            </a:r>
            <a:r>
              <a:rPr lang="en-US" altLang="ko-KR" sz="1100" b="1" dirty="0" err="1" smtClean="0">
                <a:solidFill>
                  <a:srgbClr val="7030A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 smtClean="0">
                <a:solidFill>
                  <a:srgbClr val="7030A0"/>
                </a:solidFill>
                <a:latin typeface="+mn-ea"/>
                <a:ea typeface="+mn-ea"/>
              </a:rPr>
              <a:t>=010-2222-2222</a:t>
            </a:r>
            <a:r>
              <a:rPr lang="en-US" altLang="ko-KR" sz="1400" b="1" dirty="0" smtClean="0">
                <a:latin typeface="+mn-ea"/>
                <a:ea typeface="+mn-ea"/>
              </a:rPr>
              <a:t>&amp;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100" b="1" dirty="0" smtClean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876256" y="3285307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936928" y="3505048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72400" y="3943397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952659" y="4004069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922" y="54937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리스트요청</a:t>
            </a:r>
            <a:endParaRPr lang="en-US" altLang="ko-KR" dirty="0" smtClean="0"/>
          </a:p>
        </p:txBody>
      </p:sp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325438" y="5949280"/>
            <a:ext cx="28416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</a:t>
            </a:r>
            <a:r>
              <a:rPr lang="en-US" altLang="ko-KR" sz="1100" dirty="0">
                <a:latin typeface="+mn-ea"/>
              </a:rPr>
              <a:t>phonebook1</a:t>
            </a:r>
            <a:r>
              <a:rPr lang="en-US" altLang="ko-KR" sz="1100" dirty="0" smtClean="0"/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list.jsp</a:t>
            </a:r>
            <a:endParaRPr lang="ko-KR" altLang="en-US" sz="1100" b="1" dirty="0" smtClean="0">
              <a:solidFill>
                <a:srgbClr val="C00000"/>
              </a:solidFill>
            </a:endParaRPr>
          </a:p>
        </p:txBody>
      </p:sp>
      <p:grpSp>
        <p:nvGrpSpPr>
          <p:cNvPr id="46" name="그룹 6"/>
          <p:cNvGrpSpPr>
            <a:grpSpLocks/>
          </p:cNvGrpSpPr>
          <p:nvPr/>
        </p:nvGrpSpPr>
        <p:grpSpPr bwMode="auto">
          <a:xfrm>
            <a:off x="3494087" y="1856687"/>
            <a:ext cx="1380328" cy="895350"/>
            <a:chOff x="4496160" y="875155"/>
            <a:chExt cx="1380034" cy="895996"/>
          </a:xfrm>
        </p:grpSpPr>
        <p:sp>
          <p:nvSpPr>
            <p:cNvPr id="47" name="직사각형 46"/>
            <p:cNvSpPr/>
            <p:nvPr/>
          </p:nvSpPr>
          <p:spPr>
            <a:xfrm>
              <a:off x="4577895" y="1170643"/>
              <a:ext cx="1298299" cy="600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Request header</a:t>
              </a:r>
            </a:p>
            <a:p>
              <a:pPr eaLnBrk="0" latinLnBrk="0" hangingPunct="0"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:</a:t>
              </a:r>
              <a:r>
                <a:rPr lang="ko-KR" altLang="en-US" sz="1100" dirty="0" smtClean="0">
                  <a:solidFill>
                    <a:srgbClr val="222222"/>
                  </a:solidFill>
                  <a:latin typeface="+mn-ea"/>
                </a:rPr>
                <a:t>데이터가 붙어감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 eaLnBrk="0" latinLnBrk="0" hangingPunct="0"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48" name="직사각형 7"/>
            <p:cNvSpPr>
              <a:spLocks noChangeArrowheads="1"/>
            </p:cNvSpPr>
            <p:nvPr/>
          </p:nvSpPr>
          <p:spPr bwMode="auto">
            <a:xfrm>
              <a:off x="4496160" y="875155"/>
              <a:ext cx="1057050" cy="29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49" name="그룹 46"/>
          <p:cNvGrpSpPr>
            <a:grpSpLocks/>
          </p:cNvGrpSpPr>
          <p:nvPr/>
        </p:nvGrpSpPr>
        <p:grpSpPr bwMode="auto">
          <a:xfrm>
            <a:off x="3369041" y="4626530"/>
            <a:ext cx="1371600" cy="1020763"/>
            <a:chOff x="3959932" y="313587"/>
            <a:chExt cx="1371308" cy="1020791"/>
          </a:xfrm>
        </p:grpSpPr>
        <p:sp>
          <p:nvSpPr>
            <p:cNvPr id="51" name="직사각형 50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 eaLnBrk="0" latinLnBrk="0" hangingPunct="0">
                <a:defRPr/>
              </a:pPr>
              <a:endParaRPr lang="en-US" altLang="ko-KR" sz="1100" dirty="0">
                <a:latin typeface="+mn-ea"/>
                <a:ea typeface="굴림" panose="020B0600000101010101" pitchFamily="50" charset="-127"/>
              </a:endParaRPr>
            </a:p>
            <a:p>
              <a:pPr eaLnBrk="0" latinLnBrk="0" hangingPunct="0">
                <a:defRPr/>
              </a:pPr>
              <a:r>
                <a:rPr lang="en-US" altLang="ko-KR" sz="1100" dirty="0">
                  <a:latin typeface="+mn-ea"/>
                  <a:ea typeface="굴림" panose="020B0600000101010101" pitchFamily="50" charset="-127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굴림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2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7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5086383"/>
            <a:ext cx="27146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427984" y="1393818"/>
            <a:ext cx="4587023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2709" y="1517499"/>
            <a:ext cx="4279772" cy="2055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</a:t>
            </a:r>
          </a:p>
          <a:p>
            <a:r>
              <a:rPr lang="en-US" altLang="ko-KR" sz="2800" dirty="0" smtClean="0"/>
              <a:t>- delete (</a:t>
            </a:r>
            <a:r>
              <a:rPr lang="ko-KR" altLang="en-US" sz="2800" dirty="0" smtClean="0"/>
              <a:t>삭제기능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5"/>
          <a:stretch/>
        </p:blipFill>
        <p:spPr bwMode="auto">
          <a:xfrm>
            <a:off x="251520" y="1909398"/>
            <a:ext cx="3371850" cy="1996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51520" y="1412776"/>
            <a:ext cx="312858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/list.jsp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7" name="직사각형 7"/>
          <p:cNvSpPr>
            <a:spLocks noChangeArrowheads="1"/>
          </p:cNvSpPr>
          <p:nvPr/>
        </p:nvSpPr>
        <p:spPr bwMode="auto">
          <a:xfrm>
            <a:off x="390477" y="3870961"/>
            <a:ext cx="358034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localhost:8088/phonebook1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delete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.jsp</a:t>
            </a:r>
            <a:endParaRPr lang="ko-KR" altLang="en-US" sz="11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>
            <a:endCxn id="24" idx="1"/>
          </p:cNvCxnSpPr>
          <p:nvPr/>
        </p:nvCxnSpPr>
        <p:spPr>
          <a:xfrm flipV="1">
            <a:off x="1259632" y="2159380"/>
            <a:ext cx="3384376" cy="14690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802033" y="2198050"/>
            <a:ext cx="1146231" cy="5828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delete.jsp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 eaLnBrk="0" latinLnBrk="0" hangingPunct="0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44008" y="1883337"/>
            <a:ext cx="1236657" cy="552086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rquest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44009" y="2564904"/>
            <a:ext cx="1236656" cy="552087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response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2051720" y="2840948"/>
            <a:ext cx="2592289" cy="237890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7429" y="2087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7429" y="29969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6" y="980728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47632" y="1873894"/>
            <a:ext cx="1586121" cy="1123058"/>
          </a:xfrm>
          <a:prstGeom prst="roundRect">
            <a:avLst>
              <a:gd name="adj" fmla="val 4825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1600" b="1" dirty="0" smtClean="0"/>
              <a:t>person</a:t>
            </a:r>
          </a:p>
          <a:p>
            <a:pPr algn="ctr" eaLnBrk="0" latinLnBrk="0" hangingPunct="0">
              <a:defRPr/>
            </a:pPr>
            <a:r>
              <a:rPr lang="en-US" altLang="ko-KR" sz="1600" b="1" dirty="0" smtClean="0"/>
              <a:t>Delete()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264" y="144471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824500" y="1840568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763931" y="2348880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824603" y="2568621"/>
            <a:ext cx="4837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72400" y="2797494"/>
            <a:ext cx="0" cy="1711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952659" y="2858166"/>
            <a:ext cx="0" cy="165095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0169" y="4758190"/>
            <a:ext cx="174632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77" y="4403359"/>
            <a:ext cx="3691104" cy="10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43922" y="54937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리스트요청</a:t>
            </a:r>
            <a:endParaRPr lang="en-US" altLang="ko-KR" dirty="0" smtClean="0"/>
          </a:p>
        </p:txBody>
      </p:sp>
      <p:sp>
        <p:nvSpPr>
          <p:cNvPr id="35" name="직사각형 7"/>
          <p:cNvSpPr>
            <a:spLocks noChangeArrowheads="1"/>
          </p:cNvSpPr>
          <p:nvPr/>
        </p:nvSpPr>
        <p:spPr bwMode="auto">
          <a:xfrm>
            <a:off x="325438" y="5949280"/>
            <a:ext cx="28416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</a:t>
            </a:r>
            <a:r>
              <a:rPr lang="en-US" altLang="ko-KR" sz="1100" dirty="0">
                <a:latin typeface="+mn-ea"/>
              </a:rPr>
              <a:t>phonebook1</a:t>
            </a:r>
            <a:r>
              <a:rPr lang="en-US" altLang="ko-KR" sz="1100" dirty="0" smtClean="0"/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list.jsp</a:t>
            </a:r>
            <a:endParaRPr lang="ko-KR" altLang="en-US" sz="11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4464230" y="1293098"/>
            <a:ext cx="4401533" cy="46348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48405" y="1321485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48405" y="2062847"/>
            <a:ext cx="865187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48405" y="2845485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등록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48405" y="3617010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 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617291" y="1435785"/>
            <a:ext cx="4104455" cy="436497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84079" y="2296208"/>
            <a:ext cx="2137667" cy="2022525"/>
          </a:xfrm>
          <a:prstGeom prst="roundRect">
            <a:avLst>
              <a:gd name="adj" fmla="val 3764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getPersonList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ersonInsert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ersonDelete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ersonUpdate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getPerson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83842" y="2142222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insert.jsp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83842" y="2851835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20" name="그룹 5154"/>
          <p:cNvGrpSpPr>
            <a:grpSpLocks/>
          </p:cNvGrpSpPr>
          <p:nvPr/>
        </p:nvGrpSpPr>
        <p:grpSpPr bwMode="auto">
          <a:xfrm>
            <a:off x="1389780" y="1321485"/>
            <a:ext cx="3294062" cy="696912"/>
            <a:chOff x="1559719" y="1515305"/>
            <a:chExt cx="3294131" cy="695852"/>
          </a:xfrm>
        </p:grpSpPr>
        <p:cxnSp>
          <p:nvCxnSpPr>
            <p:cNvPr id="21" name="직선 화살표 연결선 20"/>
            <p:cNvCxnSpPr/>
            <p:nvPr/>
          </p:nvCxnSpPr>
          <p:spPr bwMode="auto">
            <a:xfrm flipV="1">
              <a:off x="1559719" y="1917917"/>
              <a:ext cx="3294131" cy="1743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 bwMode="auto">
            <a:xfrm flipV="1">
              <a:off x="1566069" y="1792694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448738" y="1515305"/>
              <a:ext cx="1103335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99524" y="1897310"/>
              <a:ext cx="1292252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" name="그룹 86"/>
          <p:cNvGrpSpPr>
            <a:grpSpLocks/>
          </p:cNvGrpSpPr>
          <p:nvPr/>
        </p:nvGrpSpPr>
        <p:grpSpPr bwMode="auto">
          <a:xfrm>
            <a:off x="1389780" y="2056497"/>
            <a:ext cx="3294062" cy="695325"/>
            <a:chOff x="1559719" y="1515305"/>
            <a:chExt cx="3294131" cy="695852"/>
          </a:xfrm>
        </p:grpSpPr>
        <p:cxnSp>
          <p:nvCxnSpPr>
            <p:cNvPr id="26" name="직선 화살표 연결선 25"/>
            <p:cNvCxnSpPr/>
            <p:nvPr/>
          </p:nvCxnSpPr>
          <p:spPr bwMode="auto">
            <a:xfrm flipV="1">
              <a:off x="1559719" y="1917247"/>
              <a:ext cx="3294131" cy="174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 bwMode="auto">
            <a:xfrm flipV="1">
              <a:off x="1566069" y="1793329"/>
              <a:ext cx="3287781" cy="127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2448738" y="1515305"/>
              <a:ext cx="1103335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99524" y="1896594"/>
              <a:ext cx="1292252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91"/>
          <p:cNvGrpSpPr>
            <a:grpSpLocks/>
          </p:cNvGrpSpPr>
          <p:nvPr/>
        </p:nvGrpSpPr>
        <p:grpSpPr bwMode="auto">
          <a:xfrm>
            <a:off x="1389780" y="2796272"/>
            <a:ext cx="3294062" cy="696913"/>
            <a:chOff x="1559719" y="1515305"/>
            <a:chExt cx="3294131" cy="695852"/>
          </a:xfrm>
        </p:grpSpPr>
        <p:cxnSp>
          <p:nvCxnSpPr>
            <p:cNvPr id="31" name="직선 화살표 연결선 30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683842" y="362971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869705" y="1658035"/>
            <a:ext cx="916408" cy="7854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5918918" y="1599298"/>
            <a:ext cx="946791" cy="8133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683842" y="1435785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976166" y="2547828"/>
            <a:ext cx="749201" cy="4056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976167" y="2466866"/>
            <a:ext cx="749200" cy="38496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918917" y="3427303"/>
            <a:ext cx="806450" cy="4659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918918" y="3356660"/>
            <a:ext cx="806449" cy="4556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91"/>
          <p:cNvGrpSpPr>
            <a:grpSpLocks/>
          </p:cNvGrpSpPr>
          <p:nvPr/>
        </p:nvGrpSpPr>
        <p:grpSpPr bwMode="auto">
          <a:xfrm>
            <a:off x="1389780" y="3567797"/>
            <a:ext cx="3294062" cy="696913"/>
            <a:chOff x="1559719" y="1515305"/>
            <a:chExt cx="3294131" cy="695852"/>
          </a:xfrm>
        </p:grpSpPr>
        <p:cxnSp>
          <p:nvCxnSpPr>
            <p:cNvPr id="44" name="직선 화살표 연결선 43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86113" y="6300028"/>
            <a:ext cx="17463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18924" y="910094"/>
            <a:ext cx="9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tomcat</a:t>
            </a:r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235047" y="1276370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phonebook1</a:t>
            </a:r>
            <a:endParaRPr lang="ko-KR" altLang="en-US" sz="2000" dirty="0"/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84843" y="4367947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84843" y="5139472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20280" y="4374297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54" name="그룹 91"/>
          <p:cNvGrpSpPr>
            <a:grpSpLocks/>
          </p:cNvGrpSpPr>
          <p:nvPr/>
        </p:nvGrpSpPr>
        <p:grpSpPr bwMode="auto">
          <a:xfrm>
            <a:off x="1426218" y="4318734"/>
            <a:ext cx="3294062" cy="696913"/>
            <a:chOff x="1559719" y="1515305"/>
            <a:chExt cx="3294131" cy="695852"/>
          </a:xfrm>
        </p:grpSpPr>
        <p:cxnSp>
          <p:nvCxnSpPr>
            <p:cNvPr id="55" name="직선 화살표 연결선 54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4720280" y="5152172"/>
            <a:ext cx="1409179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60" name="그룹 91"/>
          <p:cNvGrpSpPr>
            <a:grpSpLocks/>
          </p:cNvGrpSpPr>
          <p:nvPr/>
        </p:nvGrpSpPr>
        <p:grpSpPr bwMode="auto">
          <a:xfrm>
            <a:off x="1426218" y="5090259"/>
            <a:ext cx="3294062" cy="696913"/>
            <a:chOff x="1559719" y="1515305"/>
            <a:chExt cx="3294131" cy="695852"/>
          </a:xfrm>
        </p:grpSpPr>
        <p:cxnSp>
          <p:nvCxnSpPr>
            <p:cNvPr id="61" name="직선 화살표 연결선 60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865709" y="1995756"/>
            <a:ext cx="21707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phonebookDao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객체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724726" y="4367947"/>
            <a:ext cx="0" cy="17973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504985" y="4374297"/>
            <a:ext cx="0" cy="179100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6040253" y="3812272"/>
            <a:ext cx="825456" cy="8327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6040255" y="3724959"/>
            <a:ext cx="806448" cy="8390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6235047" y="4249444"/>
            <a:ext cx="929241" cy="11747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6256792" y="4264710"/>
            <a:ext cx="806448" cy="10287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7504" y="11663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(model1) - </a:t>
            </a:r>
            <a:r>
              <a:rPr lang="ko-KR" altLang="en-US" sz="3600" b="1" dirty="0" smtClean="0"/>
              <a:t>모델방식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272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60648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phonebook (model2)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list (list</a:t>
            </a:r>
            <a:r>
              <a:rPr lang="ko-KR" altLang="en-US" sz="2800" dirty="0" smtClean="0"/>
              <a:t>출력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기본화면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updateForm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수정폼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writeForm</a:t>
            </a:r>
            <a:r>
              <a:rPr lang="en-US" altLang="ko-KR" sz="2800" dirty="0" smtClean="0"/>
              <a:t> (</a:t>
            </a:r>
            <a:r>
              <a:rPr lang="ko-KR" altLang="en-US" sz="2800" dirty="0" err="1" smtClean="0"/>
              <a:t>등록폼</a:t>
            </a:r>
            <a:r>
              <a:rPr lang="en-US" altLang="ko-KR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: model 1</a:t>
            </a:r>
            <a:r>
              <a:rPr lang="ko-KR" altLang="en-US" sz="2800" dirty="0" smtClean="0"/>
              <a:t>과 비교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update , delete , insert </a:t>
            </a:r>
            <a:r>
              <a:rPr lang="ko-KR" altLang="en-US" sz="2800" dirty="0" smtClean="0"/>
              <a:t>사라짐</a:t>
            </a:r>
            <a:r>
              <a:rPr lang="en-US" altLang="ko-KR" sz="28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943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8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961</Words>
  <Application>Microsoft Office PowerPoint</Application>
  <PresentationFormat>화면 슬라이드 쇼(4:3)</PresentationFormat>
  <Paragraphs>423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win10</cp:lastModifiedBy>
  <cp:revision>30</cp:revision>
  <dcterms:created xsi:type="dcterms:W3CDTF">2006-10-05T04:04:58Z</dcterms:created>
  <dcterms:modified xsi:type="dcterms:W3CDTF">2021-01-10T16:18:42Z</dcterms:modified>
</cp:coreProperties>
</file>