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1" r:id="rId4"/>
  </p:sldMasterIdLst>
  <p:notesMasterIdLst>
    <p:notesMasterId r:id="rId32"/>
  </p:notesMasterIdLst>
  <p:handoutMasterIdLst>
    <p:handoutMasterId r:id="rId33"/>
  </p:handoutMasterIdLst>
  <p:sldIdLst>
    <p:sldId id="294" r:id="rId5"/>
    <p:sldId id="291" r:id="rId6"/>
    <p:sldId id="295" r:id="rId7"/>
    <p:sldId id="299" r:id="rId8"/>
    <p:sldId id="296" r:id="rId9"/>
    <p:sldId id="301" r:id="rId10"/>
    <p:sldId id="307" r:id="rId11"/>
    <p:sldId id="317" r:id="rId12"/>
    <p:sldId id="328" r:id="rId13"/>
    <p:sldId id="319" r:id="rId14"/>
    <p:sldId id="325" r:id="rId15"/>
    <p:sldId id="332" r:id="rId16"/>
    <p:sldId id="320" r:id="rId17"/>
    <p:sldId id="309" r:id="rId18"/>
    <p:sldId id="308" r:id="rId19"/>
    <p:sldId id="304" r:id="rId20"/>
    <p:sldId id="324" r:id="rId21"/>
    <p:sldId id="300" r:id="rId22"/>
    <p:sldId id="314" r:id="rId23"/>
    <p:sldId id="311" r:id="rId24"/>
    <p:sldId id="326" r:id="rId25"/>
    <p:sldId id="310" r:id="rId26"/>
    <p:sldId id="334" r:id="rId27"/>
    <p:sldId id="316" r:id="rId28"/>
    <p:sldId id="333" r:id="rId29"/>
    <p:sldId id="331" r:id="rId30"/>
    <p:sldId id="327" r:id="rId31"/>
  </p:sldIdLst>
  <p:sldSz cx="9144000" cy="5143500" type="screen16x9"/>
  <p:notesSz cx="6858000" cy="9144000"/>
  <p:defaultTextStyle>
    <a:defPPr>
      <a:defRPr lang="nl-N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ardsectie" id="{80BFA01C-CD74-7845-B021-672224978863}">
          <p14:sldIdLst>
            <p14:sldId id="294"/>
            <p14:sldId id="291"/>
            <p14:sldId id="295"/>
            <p14:sldId id="299"/>
            <p14:sldId id="296"/>
            <p14:sldId id="301"/>
            <p14:sldId id="307"/>
            <p14:sldId id="317"/>
            <p14:sldId id="328"/>
            <p14:sldId id="319"/>
            <p14:sldId id="325"/>
            <p14:sldId id="332"/>
            <p14:sldId id="320"/>
            <p14:sldId id="309"/>
            <p14:sldId id="308"/>
            <p14:sldId id="304"/>
            <p14:sldId id="324"/>
            <p14:sldId id="300"/>
            <p14:sldId id="314"/>
            <p14:sldId id="311"/>
            <p14:sldId id="326"/>
            <p14:sldId id="310"/>
            <p14:sldId id="334"/>
            <p14:sldId id="316"/>
            <p14:sldId id="333"/>
            <p14:sldId id="331"/>
            <p14:sldId id="32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FFC000"/>
    <a:srgbClr val="000000"/>
    <a:srgbClr val="A31515"/>
    <a:srgbClr val="008000"/>
    <a:srgbClr val="FF990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Stijl, licht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077" autoAdjust="0"/>
    <p:restoredTop sz="78893" autoAdjust="0"/>
  </p:normalViewPr>
  <p:slideViewPr>
    <p:cSldViewPr snapToGrid="0" snapToObjects="1">
      <p:cViewPr varScale="1">
        <p:scale>
          <a:sx n="71" d="100"/>
          <a:sy n="71" d="100"/>
        </p:scale>
        <p:origin x="1008" y="7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45046B-E3A6-4E43-9D24-8C38ABDF8202}" type="datetimeFigureOut">
              <a:t>9/2/2019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2CFB6-CBE2-1D40-B0FD-77D0D9479B87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84257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E12D3C-7461-4ADE-8845-61BDFF734A98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520465-08FB-42B7-AB3A-8AD2F019457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6317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Boring </a:t>
            </a:r>
            <a:r>
              <a:rPr lang="nl-NL" dirty="0" err="1"/>
              <a:t>because</a:t>
            </a:r>
            <a:r>
              <a:rPr lang="nl-NL" dirty="0"/>
              <a:t> context is 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given</a:t>
            </a:r>
            <a:r>
              <a:rPr lang="nl-NL" dirty="0"/>
              <a:t> </a:t>
            </a:r>
            <a:r>
              <a:rPr lang="nl-NL" dirty="0" err="1"/>
              <a:t>yet</a:t>
            </a:r>
            <a:r>
              <a:rPr lang="nl-NL" dirty="0"/>
              <a:t> </a:t>
            </a:r>
            <a:r>
              <a:rPr lang="nl-NL" dirty="0">
                <a:sym typeface="Wingdings" panose="05000000000000000000" pitchFamily="2" charset="2"/>
              </a:rPr>
              <a:t> </a:t>
            </a:r>
            <a:r>
              <a:rPr lang="nl-NL" dirty="0" err="1">
                <a:sym typeface="Wingdings" panose="05000000000000000000" pitchFamily="2" charset="2"/>
              </a:rPr>
              <a:t>h</a:t>
            </a:r>
            <a:r>
              <a:rPr lang="nl-NL" dirty="0" err="1"/>
              <a:t>idden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now</a:t>
            </a:r>
            <a:r>
              <a:rPr lang="nl-NL" dirty="0"/>
              <a:t>, </a:t>
            </a:r>
            <a:r>
              <a:rPr lang="nl-NL" dirty="0" err="1"/>
              <a:t>the</a:t>
            </a:r>
            <a:r>
              <a:rPr lang="nl-NL" dirty="0"/>
              <a:t> Week </a:t>
            </a:r>
            <a:r>
              <a:rPr lang="nl-NL" dirty="0" err="1"/>
              <a:t>Overview</a:t>
            </a:r>
            <a:r>
              <a:rPr lang="nl-NL" dirty="0"/>
              <a:t> </a:t>
            </a:r>
            <a:r>
              <a:rPr lang="nl-NL" dirty="0" err="1"/>
              <a:t>will</a:t>
            </a:r>
            <a:r>
              <a:rPr lang="nl-NL" dirty="0"/>
              <a:t> </a:t>
            </a:r>
            <a:r>
              <a:rPr lang="nl-NL" dirty="0" err="1"/>
              <a:t>come</a:t>
            </a:r>
            <a:r>
              <a:rPr lang="nl-NL" dirty="0"/>
              <a:t> back </a:t>
            </a:r>
            <a:r>
              <a:rPr lang="nl-NL" dirty="0" err="1"/>
              <a:t>after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introduction</a:t>
            </a:r>
            <a:r>
              <a:rPr lang="nl-NL" dirty="0"/>
              <a:t>.</a:t>
            </a: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520465-08FB-42B7-AB3A-8AD2F019457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2546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520465-08FB-42B7-AB3A-8AD2F019457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3207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520465-08FB-42B7-AB3A-8AD2F019457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6457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you think of an embedded system (not in the picture) that you are using in your daily life?</a:t>
            </a:r>
          </a:p>
          <a:p>
            <a:endParaRPr lang="en-US" dirty="0"/>
          </a:p>
          <a:p>
            <a:r>
              <a:rPr lang="en-US" dirty="0"/>
              <a:t>Is a laptop or desktop computer an embedded system? Answer: no, it’s not part of a device or apparatus.</a:t>
            </a:r>
          </a:p>
          <a:p>
            <a:endParaRPr lang="en-US" dirty="0"/>
          </a:p>
          <a:p>
            <a:r>
              <a:rPr lang="en-US" dirty="0"/>
              <a:t>Is your smartphone an embedded system? Answer: no, same reason as for laptop, but it can communicate with an embedded system via an app.</a:t>
            </a:r>
          </a:p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520465-08FB-42B7-AB3A-8AD2F019457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1774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picture to imagine the multiple disciplines on a drone.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520465-08FB-42B7-AB3A-8AD2F019457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0336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No external devices: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No keyboard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No mouse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No screen</a:t>
            </a:r>
          </a:p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520465-08FB-42B7-AB3A-8AD2F019457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3560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20465-08FB-42B7-AB3A-8AD2F019457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7443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students how to start Arduino, configure it and run the first blink example demo. </a:t>
            </a:r>
          </a:p>
          <a:p>
            <a:r>
              <a:rPr lang="en-US" dirty="0"/>
              <a:t>Show them how to copy the rich-shield library </a:t>
            </a:r>
            <a:r>
              <a:rPr lang="en-US"/>
              <a:t>and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520465-08FB-42B7-AB3A-8AD2F019457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0008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students how to start Arduino, configure it and run the first blink example demo. </a:t>
            </a:r>
          </a:p>
          <a:p>
            <a:r>
              <a:rPr lang="en-US" dirty="0"/>
              <a:t>Show them how to copy the rich-shield library and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520465-08FB-42B7-AB3A-8AD2F019457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7099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Discuss the code example. Explain</a:t>
            </a:r>
            <a:r>
              <a:rPr lang="en-US" baseline="0" dirty="0"/>
              <a:t> the functions setup() and loop(). Explain highlighting, keywords, structural characters (braces), </a:t>
            </a:r>
            <a:r>
              <a:rPr lang="en-US" dirty="0"/>
              <a:t>comments, and</a:t>
            </a:r>
            <a:r>
              <a:rPr lang="en-US" baseline="0" dirty="0"/>
              <a:t> the place to put in your code.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520465-08FB-42B7-AB3A-8AD2F019457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4258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520465-08FB-42B7-AB3A-8AD2F019457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111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nl-NL" dirty="0" err="1"/>
              <a:t>Title</a:t>
            </a:r>
            <a:r>
              <a:rPr lang="nl-NL" dirty="0"/>
              <a:t> next page </a:t>
            </a:r>
            <a:r>
              <a:rPr lang="nl-NL" dirty="0" err="1"/>
              <a:t>Arial</a:t>
            </a:r>
            <a:r>
              <a:rPr lang="nl-NL" dirty="0"/>
              <a:t> 28pt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0" indent="0">
              <a:buNone/>
              <a:defRPr sz="2400">
                <a:latin typeface="Arial"/>
                <a:cs typeface="Arial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/>
            </a:lvl3pPr>
          </a:lstStyle>
          <a:p>
            <a:pPr lvl="0"/>
            <a:r>
              <a:rPr lang="nl-NL" dirty="0"/>
              <a:t>Klik om de tekststijl van het sjabloon te bewerken</a:t>
            </a:r>
          </a:p>
          <a:p>
            <a:pPr lvl="0"/>
            <a:r>
              <a:rPr lang="nl-NL" dirty="0"/>
              <a:t>Tweede niveau</a:t>
            </a:r>
          </a:p>
        </p:txBody>
      </p:sp>
      <p:sp>
        <p:nvSpPr>
          <p:cNvPr id="6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2255613" y="4630341"/>
            <a:ext cx="452707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nl-NL" dirty="0" err="1"/>
              <a:t>Footer</a:t>
            </a:r>
            <a:endParaRPr lang="nl-NL" dirty="0"/>
          </a:p>
        </p:txBody>
      </p:sp>
      <p:sp>
        <p:nvSpPr>
          <p:cNvPr id="9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970292" y="4641986"/>
            <a:ext cx="82979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CC1A7FFB-7E9A-E347-8F80-8E2C647B3625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30621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nl-NL" dirty="0"/>
              <a:t>Titel </a:t>
            </a:r>
            <a:r>
              <a:rPr lang="nl-NL" dirty="0" err="1"/>
              <a:t>volgblad</a:t>
            </a:r>
            <a:r>
              <a:rPr lang="nl-NL" dirty="0"/>
              <a:t> </a:t>
            </a:r>
            <a:r>
              <a:rPr lang="nl-NL" dirty="0" err="1"/>
              <a:t>Arial</a:t>
            </a:r>
            <a:r>
              <a:rPr lang="nl-NL" dirty="0"/>
              <a:t> 28pt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2894954"/>
          </a:xfrm>
        </p:spPr>
        <p:txBody>
          <a:bodyPr>
            <a:normAutofit/>
          </a:bodyPr>
          <a:lstStyle>
            <a:lvl1pPr>
              <a:defRPr sz="20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2894955"/>
          </a:xfrm>
        </p:spPr>
        <p:txBody>
          <a:bodyPr>
            <a:normAutofit/>
          </a:bodyPr>
          <a:lstStyle>
            <a:lvl1pPr>
              <a:defRPr sz="20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2255613" y="4630341"/>
            <a:ext cx="452707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nl-NL" dirty="0" err="1"/>
              <a:t>Footer</a:t>
            </a:r>
            <a:endParaRPr lang="nl-NL" dirty="0"/>
          </a:p>
        </p:txBody>
      </p:sp>
      <p:sp>
        <p:nvSpPr>
          <p:cNvPr id="10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970292" y="4641986"/>
            <a:ext cx="82979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CC1A7FFB-7E9A-E347-8F80-8E2C647B3625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80278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nl-NL" dirty="0"/>
              <a:t>Titel </a:t>
            </a:r>
            <a:r>
              <a:rPr lang="nl-NL" dirty="0" err="1"/>
              <a:t>volgblad</a:t>
            </a:r>
            <a:r>
              <a:rPr lang="nl-NL" dirty="0"/>
              <a:t> </a:t>
            </a:r>
            <a:r>
              <a:rPr lang="nl-NL" dirty="0" err="1"/>
              <a:t>Arial</a:t>
            </a:r>
            <a:r>
              <a:rPr lang="nl-NL" dirty="0"/>
              <a:t> 28pt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1285598"/>
            <a:ext cx="4040188" cy="29622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/>
              <a:t>Klik om de tekststijl van het model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1285598"/>
            <a:ext cx="4041775" cy="29622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/>
              <a:t>Klik om de tekststijl van het model te bewerken</a:t>
            </a:r>
          </a:p>
        </p:txBody>
      </p:sp>
      <p:sp>
        <p:nvSpPr>
          <p:cNvPr id="10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2255613" y="4630341"/>
            <a:ext cx="452707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nl-NL" dirty="0" err="1"/>
              <a:t>Footer</a:t>
            </a:r>
            <a:endParaRPr lang="nl-NL" dirty="0"/>
          </a:p>
        </p:txBody>
      </p:sp>
      <p:sp>
        <p:nvSpPr>
          <p:cNvPr id="11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6970292" y="4641986"/>
            <a:ext cx="82979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CC1A7FFB-7E9A-E347-8F80-8E2C647B3625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78157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>
            <a:noAutofit/>
          </a:bodyPr>
          <a:lstStyle>
            <a:lvl1pPr algn="l">
              <a:defRPr sz="2000" b="1"/>
            </a:lvl1pPr>
          </a:lstStyle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/>
              <a:t>Klik om de tekststijl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3220939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Universal-internatio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4076" cy="5143499"/>
          </a:xfrm>
          <a:prstGeom prst="rect">
            <a:avLst/>
          </a:prstGeom>
        </p:spPr>
      </p:pic>
      <p:sp>
        <p:nvSpPr>
          <p:cNvPr id="8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2402114" y="4630341"/>
            <a:ext cx="5456467" cy="273844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Footer</a:t>
            </a:r>
          </a:p>
        </p:txBody>
      </p:sp>
      <p:sp>
        <p:nvSpPr>
          <p:cNvPr id="9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8046187" y="4641986"/>
            <a:ext cx="829797" cy="273844"/>
          </a:xfrm>
          <a:prstGeom prst="rect">
            <a:avLst/>
          </a:prstGeom>
        </p:spPr>
        <p:txBody>
          <a:bodyPr/>
          <a:lstStyle/>
          <a:p>
            <a:fld id="{CC1A7FFB-7E9A-E347-8F80-8E2C647B3625}" type="slidenum">
              <a:rPr lang="en-US" noProof="0" smtClean="0"/>
              <a:t>‹nr.›</a:t>
            </a:fld>
            <a:endParaRPr lang="en-US" noProof="0"/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2112578" y="1400775"/>
            <a:ext cx="6763408" cy="85725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noProof="0"/>
              <a:t>Titelstijl van model bewerken</a:t>
            </a:r>
          </a:p>
        </p:txBody>
      </p:sp>
      <p:sp>
        <p:nvSpPr>
          <p:cNvPr id="14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2112578" y="2221509"/>
            <a:ext cx="6763408" cy="2874582"/>
          </a:xfrm>
        </p:spPr>
        <p:txBody>
          <a:bodyPr/>
          <a:lstStyle>
            <a:lvl1pPr algn="r">
              <a:defRPr sz="2400">
                <a:latin typeface="Arial"/>
                <a:cs typeface="Arial"/>
              </a:defRPr>
            </a:lvl1pPr>
            <a:lvl2pPr algn="r">
              <a:defRPr sz="2000"/>
            </a:lvl2pPr>
          </a:lstStyle>
          <a:p>
            <a:pPr lvl="0"/>
            <a:r>
              <a:rPr lang="en-US" noProof="0"/>
              <a:t>Klik om de tekststijl van het sjabloon te bewerken</a:t>
            </a:r>
          </a:p>
          <a:p>
            <a:pPr lvl="1"/>
            <a:r>
              <a:rPr lang="en-US" noProof="0"/>
              <a:t>Tweede niveau</a:t>
            </a:r>
          </a:p>
        </p:txBody>
      </p:sp>
    </p:spTree>
    <p:extLst>
      <p:ext uri="{BB962C8B-B14F-4D97-AF65-F5344CB8AC3E}">
        <p14:creationId xmlns:p14="http://schemas.microsoft.com/office/powerpoint/2010/main" val="1094924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8" y="0"/>
            <a:ext cx="9132634" cy="51435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 err="1"/>
              <a:t>Title</a:t>
            </a:r>
            <a:r>
              <a:rPr lang="nl-NL" dirty="0"/>
              <a:t> of </a:t>
            </a:r>
            <a:r>
              <a:rPr lang="nl-NL" dirty="0" err="1"/>
              <a:t>presentation</a:t>
            </a:r>
            <a:r>
              <a:rPr lang="nl-NL" dirty="0"/>
              <a:t>, </a:t>
            </a:r>
            <a:r>
              <a:rPr lang="nl-NL" dirty="0" err="1"/>
              <a:t>Arial</a:t>
            </a:r>
            <a:r>
              <a:rPr lang="nl-NL" dirty="0"/>
              <a:t> 32pt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28745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sjabloon te bewerken</a:t>
            </a:r>
          </a:p>
        </p:txBody>
      </p:sp>
      <p:sp>
        <p:nvSpPr>
          <p:cNvPr id="10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2255613" y="4630341"/>
            <a:ext cx="452707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nl-NL" dirty="0" err="1"/>
              <a:t>Footer</a:t>
            </a:r>
            <a:endParaRPr lang="nl-NL" dirty="0"/>
          </a:p>
        </p:txBody>
      </p:sp>
      <p:sp>
        <p:nvSpPr>
          <p:cNvPr id="11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970292" y="4641986"/>
            <a:ext cx="82979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CC1A7FFB-7E9A-E347-8F80-8E2C647B3625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99562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5" r:id="rId2"/>
    <p:sldLayoutId id="2147483826" r:id="rId3"/>
    <p:sldLayoutId id="2147483830" r:id="rId4"/>
    <p:sldLayoutId id="2147483832" r:id="rId5"/>
  </p:sldLayoutIdLst>
  <p:txStyles>
    <p:titleStyle>
      <a:lvl1pPr algn="l" defTabSz="457200" rtl="0" eaLnBrk="1" latinLnBrk="0" hangingPunct="1">
        <a:spcBef>
          <a:spcPct val="0"/>
        </a:spcBef>
        <a:buNone/>
        <a:defRPr sz="3200" b="1" kern="1200" baseline="0">
          <a:solidFill>
            <a:srgbClr val="660066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24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QUQta4f_87E?feature=oembed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Embedded Systems</a:t>
            </a:r>
            <a:br>
              <a:rPr lang="en-US" dirty="0"/>
            </a:br>
            <a:r>
              <a:rPr lang="en-US" sz="2200" dirty="0"/>
              <a:t>Orientation Phase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112578" y="2442257"/>
            <a:ext cx="6763408" cy="60188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Introduction </a:t>
            </a:r>
          </a:p>
        </p:txBody>
      </p:sp>
    </p:spTree>
    <p:extLst>
      <p:ext uri="{BB962C8B-B14F-4D97-AF65-F5344CB8AC3E}">
        <p14:creationId xmlns:p14="http://schemas.microsoft.com/office/powerpoint/2010/main" val="15953730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Arduino Family Placas asignatura de tecnologÃ­a">
            <a:extLst>
              <a:ext uri="{FF2B5EF4-FFF2-40B4-BE49-F238E27FC236}">
                <a16:creationId xmlns:a16="http://schemas.microsoft.com/office/drawing/2014/main" id="{F4330E15-A83C-4EC2-854B-387256C301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4140" y="1200150"/>
            <a:ext cx="3780369" cy="2835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ABB810A5-737C-49BB-AEFB-1EC1385AF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Arduino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976F75-0F95-4C05-B1F7-E4868F04D4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199" y="1200150"/>
            <a:ext cx="5090161" cy="3314699"/>
          </a:xfrm>
        </p:spPr>
        <p:txBody>
          <a:bodyPr>
            <a:normAutofit fontScale="92500"/>
          </a:bodyPr>
          <a:lstStyle/>
          <a:p>
            <a:pPr>
              <a:lnSpc>
                <a:spcPct val="140000"/>
              </a:lnSpc>
              <a:spcBef>
                <a:spcPts val="1200"/>
              </a:spcBef>
            </a:pPr>
            <a:r>
              <a:rPr lang="en-US" sz="1600" dirty="0"/>
              <a:t>We will use the </a:t>
            </a:r>
            <a:r>
              <a:rPr lang="en-US" sz="1600" b="1" dirty="0"/>
              <a:t>Arduino platform </a:t>
            </a:r>
            <a:r>
              <a:rPr lang="en-US" sz="1600" dirty="0"/>
              <a:t>at the heart of the embedded systems we are going to develop in this course.</a:t>
            </a:r>
          </a:p>
          <a:p>
            <a:pPr>
              <a:lnSpc>
                <a:spcPct val="140000"/>
              </a:lnSpc>
              <a:spcBef>
                <a:spcPts val="1200"/>
              </a:spcBef>
            </a:pPr>
            <a:r>
              <a:rPr lang="en-US" sz="1600" dirty="0"/>
              <a:t>The Arduino is a cheap and easy-to-learn platform, </a:t>
            </a:r>
            <a:br>
              <a:rPr lang="en-US" sz="1600" dirty="0"/>
            </a:br>
            <a:r>
              <a:rPr lang="en-US" sz="1600" dirty="0"/>
              <a:t>and conceptually similar to industrial Embedded Systems.</a:t>
            </a:r>
          </a:p>
          <a:p>
            <a:pPr>
              <a:lnSpc>
                <a:spcPct val="140000"/>
              </a:lnSpc>
              <a:spcBef>
                <a:spcPts val="1200"/>
              </a:spcBef>
            </a:pPr>
            <a:r>
              <a:rPr lang="en-US" sz="1600" dirty="0"/>
              <a:t>There are several types of Arduinos available from </a:t>
            </a:r>
            <a:br>
              <a:rPr lang="en-US" sz="1600" dirty="0"/>
            </a:br>
            <a:r>
              <a:rPr lang="en-US" sz="1600" dirty="0"/>
              <a:t>tiny, small, compact to large.</a:t>
            </a:r>
          </a:p>
          <a:p>
            <a:pPr>
              <a:lnSpc>
                <a:spcPct val="140000"/>
              </a:lnSpc>
              <a:spcBef>
                <a:spcPts val="1200"/>
              </a:spcBef>
            </a:pPr>
            <a:r>
              <a:rPr lang="en-US" sz="1600" dirty="0"/>
              <a:t>- Uno, Leonardo, Mega, Nano, Mini, Tiny and more</a:t>
            </a:r>
          </a:p>
        </p:txBody>
      </p:sp>
    </p:spTree>
    <p:extLst>
      <p:ext uri="{BB962C8B-B14F-4D97-AF65-F5344CB8AC3E}">
        <p14:creationId xmlns:p14="http://schemas.microsoft.com/office/powerpoint/2010/main" val="3388621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BB810A5-737C-49BB-AEFB-1EC1385AF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Arduino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976F75-0F95-4C05-B1F7-E4868F04D4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2894954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2400"/>
              </a:spcBef>
              <a:spcAft>
                <a:spcPts val="1200"/>
              </a:spcAft>
            </a:pPr>
            <a:r>
              <a:rPr lang="en-US" dirty="0"/>
              <a:t>What is Arduino?</a:t>
            </a:r>
          </a:p>
          <a:p>
            <a:pPr>
              <a:lnSpc>
                <a:spcPct val="120000"/>
              </a:lnSpc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Arduino is an open-source electronics platform based on easy-to-use hardware and software. It's intended for anyone making interactive projects.”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en-US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9945" y="1308538"/>
            <a:ext cx="3437382" cy="2492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5504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nlinemedia 1" title="10 Arduino Projects with DIY Step by Step Tutorials">
            <a:hlinkClick r:id="" action="ppaction://media"/>
            <a:extLst>
              <a:ext uri="{FF2B5EF4-FFF2-40B4-BE49-F238E27FC236}">
                <a16:creationId xmlns:a16="http://schemas.microsoft.com/office/drawing/2014/main" id="{722AD515-71DA-4254-A9B4-190264750A30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961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0005" y="1205588"/>
            <a:ext cx="3902077" cy="28297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FDCC75-BF6D-4A68-958C-EA78A4439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Arduino – Hardware</a:t>
            </a:r>
          </a:p>
        </p:txBody>
      </p:sp>
      <p:sp>
        <p:nvSpPr>
          <p:cNvPr id="12" name="Rectangle: Rounded Corners 8">
            <a:extLst>
              <a:ext uri="{FF2B5EF4-FFF2-40B4-BE49-F238E27FC236}">
                <a16:creationId xmlns:a16="http://schemas.microsoft.com/office/drawing/2014/main" id="{3C0AD5B7-AEF3-4218-9AE1-DD94B058EE2C}"/>
              </a:ext>
            </a:extLst>
          </p:cNvPr>
          <p:cNvSpPr/>
          <p:nvPr/>
        </p:nvSpPr>
        <p:spPr>
          <a:xfrm>
            <a:off x="3397297" y="1167357"/>
            <a:ext cx="2826657" cy="382815"/>
          </a:xfrm>
          <a:prstGeom prst="roundRect">
            <a:avLst/>
          </a:prstGeom>
          <a:noFill/>
          <a:ln w="508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8">
            <a:extLst>
              <a:ext uri="{FF2B5EF4-FFF2-40B4-BE49-F238E27FC236}">
                <a16:creationId xmlns:a16="http://schemas.microsoft.com/office/drawing/2014/main" id="{95893013-DA7B-4094-8CFE-BCE5AF0F52E9}"/>
              </a:ext>
            </a:extLst>
          </p:cNvPr>
          <p:cNvSpPr/>
          <p:nvPr/>
        </p:nvSpPr>
        <p:spPr>
          <a:xfrm>
            <a:off x="2641598" y="1224357"/>
            <a:ext cx="638629" cy="515795"/>
          </a:xfrm>
          <a:prstGeom prst="roundRect">
            <a:avLst/>
          </a:prstGeom>
          <a:noFill/>
          <a:ln w="508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8">
            <a:extLst>
              <a:ext uri="{FF2B5EF4-FFF2-40B4-BE49-F238E27FC236}">
                <a16:creationId xmlns:a16="http://schemas.microsoft.com/office/drawing/2014/main" id="{E6CF3A94-2CC4-4901-B5E9-E0E5A5EEA065}"/>
              </a:ext>
            </a:extLst>
          </p:cNvPr>
          <p:cNvSpPr/>
          <p:nvPr/>
        </p:nvSpPr>
        <p:spPr>
          <a:xfrm>
            <a:off x="3839983" y="3573457"/>
            <a:ext cx="2383971" cy="382815"/>
          </a:xfrm>
          <a:prstGeom prst="roundRect">
            <a:avLst/>
          </a:prstGeom>
          <a:noFill/>
          <a:ln w="508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8">
            <a:extLst>
              <a:ext uri="{FF2B5EF4-FFF2-40B4-BE49-F238E27FC236}">
                <a16:creationId xmlns:a16="http://schemas.microsoft.com/office/drawing/2014/main" id="{49C42157-D725-4860-A8BA-153FD028FB12}"/>
              </a:ext>
            </a:extLst>
          </p:cNvPr>
          <p:cNvSpPr/>
          <p:nvPr/>
        </p:nvSpPr>
        <p:spPr>
          <a:xfrm>
            <a:off x="2524528" y="1795803"/>
            <a:ext cx="450899" cy="530430"/>
          </a:xfrm>
          <a:prstGeom prst="roundRect">
            <a:avLst/>
          </a:prstGeom>
          <a:noFill/>
          <a:ln w="508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8">
            <a:extLst>
              <a:ext uri="{FF2B5EF4-FFF2-40B4-BE49-F238E27FC236}">
                <a16:creationId xmlns:a16="http://schemas.microsoft.com/office/drawing/2014/main" id="{59E72D6C-00AB-44E4-91FC-A101BE74344B}"/>
              </a:ext>
            </a:extLst>
          </p:cNvPr>
          <p:cNvSpPr/>
          <p:nvPr/>
        </p:nvSpPr>
        <p:spPr>
          <a:xfrm>
            <a:off x="4473113" y="2274432"/>
            <a:ext cx="651005" cy="700570"/>
          </a:xfrm>
          <a:prstGeom prst="roundRect">
            <a:avLst/>
          </a:prstGeom>
          <a:noFill/>
          <a:ln w="508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8">
            <a:extLst>
              <a:ext uri="{FF2B5EF4-FFF2-40B4-BE49-F238E27FC236}">
                <a16:creationId xmlns:a16="http://schemas.microsoft.com/office/drawing/2014/main" id="{59E7DC8F-FA3E-479A-AFBE-C2CCD9467745}"/>
              </a:ext>
            </a:extLst>
          </p:cNvPr>
          <p:cNvSpPr/>
          <p:nvPr/>
        </p:nvSpPr>
        <p:spPr>
          <a:xfrm>
            <a:off x="2193202" y="3124510"/>
            <a:ext cx="943153" cy="857250"/>
          </a:xfrm>
          <a:prstGeom prst="roundRect">
            <a:avLst/>
          </a:prstGeom>
          <a:noFill/>
          <a:ln w="508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8">
            <a:extLst>
              <a:ext uri="{FF2B5EF4-FFF2-40B4-BE49-F238E27FC236}">
                <a16:creationId xmlns:a16="http://schemas.microsoft.com/office/drawing/2014/main" id="{96DCFE78-31FA-437B-8066-2498BD0FEEF6}"/>
              </a:ext>
            </a:extLst>
          </p:cNvPr>
          <p:cNvSpPr/>
          <p:nvPr/>
        </p:nvSpPr>
        <p:spPr>
          <a:xfrm>
            <a:off x="3199542" y="2778229"/>
            <a:ext cx="949460" cy="785325"/>
          </a:xfrm>
          <a:prstGeom prst="roundRect">
            <a:avLst/>
          </a:prstGeom>
          <a:noFill/>
          <a:ln w="508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8">
            <a:extLst>
              <a:ext uri="{FF2B5EF4-FFF2-40B4-BE49-F238E27FC236}">
                <a16:creationId xmlns:a16="http://schemas.microsoft.com/office/drawing/2014/main" id="{FFD74CA3-F038-4AF2-B7AE-5C32211F9CF9}"/>
              </a:ext>
            </a:extLst>
          </p:cNvPr>
          <p:cNvSpPr/>
          <p:nvPr/>
        </p:nvSpPr>
        <p:spPr>
          <a:xfrm>
            <a:off x="3062277" y="1813128"/>
            <a:ext cx="620139" cy="896949"/>
          </a:xfrm>
          <a:prstGeom prst="roundRect">
            <a:avLst/>
          </a:prstGeom>
          <a:noFill/>
          <a:ln w="508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8">
            <a:extLst>
              <a:ext uri="{FF2B5EF4-FFF2-40B4-BE49-F238E27FC236}">
                <a16:creationId xmlns:a16="http://schemas.microsoft.com/office/drawing/2014/main" id="{0A85EF29-BC2E-49E1-8E16-1125E14B627D}"/>
              </a:ext>
            </a:extLst>
          </p:cNvPr>
          <p:cNvSpPr/>
          <p:nvPr/>
        </p:nvSpPr>
        <p:spPr>
          <a:xfrm>
            <a:off x="3751688" y="1943840"/>
            <a:ext cx="558141" cy="641376"/>
          </a:xfrm>
          <a:prstGeom prst="roundRect">
            <a:avLst/>
          </a:prstGeom>
          <a:noFill/>
          <a:ln w="508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C9AD6A32-760F-4084-9B13-A7FD54BC5473}"/>
              </a:ext>
            </a:extLst>
          </p:cNvPr>
          <p:cNvSpPr txBox="1">
            <a:spLocks/>
          </p:cNvSpPr>
          <p:nvPr/>
        </p:nvSpPr>
        <p:spPr>
          <a:xfrm>
            <a:off x="5342974" y="468632"/>
            <a:ext cx="3699425" cy="74577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900" b="1" dirty="0"/>
              <a:t>General Purpose Input Output (GPIO) headers (R3)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E8471C2B-8C4A-4CC7-A373-B48CF1F1039C}"/>
              </a:ext>
            </a:extLst>
          </p:cNvPr>
          <p:cNvSpPr txBox="1">
            <a:spLocks/>
          </p:cNvSpPr>
          <p:nvPr/>
        </p:nvSpPr>
        <p:spPr>
          <a:xfrm>
            <a:off x="248407" y="1255890"/>
            <a:ext cx="1772709" cy="4533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/>
              <a:t>Reset button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EA08BB28-161A-43D3-B3C3-6E93BE6F3A5F}"/>
              </a:ext>
            </a:extLst>
          </p:cNvPr>
          <p:cNvSpPr txBox="1">
            <a:spLocks/>
          </p:cNvSpPr>
          <p:nvPr/>
        </p:nvSpPr>
        <p:spPr>
          <a:xfrm>
            <a:off x="352925" y="1835501"/>
            <a:ext cx="1446024" cy="453364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/>
              <a:t>USB port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C9568D1B-114F-4A9B-9AF6-03E8F54B3C2C}"/>
              </a:ext>
            </a:extLst>
          </p:cNvPr>
          <p:cNvSpPr txBox="1">
            <a:spLocks/>
          </p:cNvSpPr>
          <p:nvPr/>
        </p:nvSpPr>
        <p:spPr>
          <a:xfrm>
            <a:off x="7041019" y="1314116"/>
            <a:ext cx="887087" cy="453364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/>
              <a:t>LEDs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095F6708-3D84-4CA4-ACA1-C6B1AD01619D}"/>
              </a:ext>
            </a:extLst>
          </p:cNvPr>
          <p:cNvSpPr txBox="1">
            <a:spLocks/>
          </p:cNvSpPr>
          <p:nvPr/>
        </p:nvSpPr>
        <p:spPr>
          <a:xfrm>
            <a:off x="201151" y="3170086"/>
            <a:ext cx="1563020" cy="76768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900" b="1" dirty="0"/>
              <a:t>External power port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57B552DB-2001-4CF1-A605-C9E567C10ED5}"/>
              </a:ext>
            </a:extLst>
          </p:cNvPr>
          <p:cNvSpPr txBox="1">
            <a:spLocks/>
          </p:cNvSpPr>
          <p:nvPr/>
        </p:nvSpPr>
        <p:spPr>
          <a:xfrm>
            <a:off x="2429568" y="4350186"/>
            <a:ext cx="2485242" cy="442817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900" b="1" dirty="0"/>
              <a:t>Power electronics</a:t>
            </a:r>
          </a:p>
        </p:txBody>
      </p:sp>
      <p:sp>
        <p:nvSpPr>
          <p:cNvPr id="32" name="Rectangle: Rounded Corners 8">
            <a:extLst>
              <a:ext uri="{FF2B5EF4-FFF2-40B4-BE49-F238E27FC236}">
                <a16:creationId xmlns:a16="http://schemas.microsoft.com/office/drawing/2014/main" id="{7F9A768B-7EFA-4840-B6EC-5D82044AD1D7}"/>
              </a:ext>
            </a:extLst>
          </p:cNvPr>
          <p:cNvSpPr/>
          <p:nvPr/>
        </p:nvSpPr>
        <p:spPr>
          <a:xfrm>
            <a:off x="5651167" y="2131602"/>
            <a:ext cx="684315" cy="767679"/>
          </a:xfrm>
          <a:prstGeom prst="roundRect">
            <a:avLst/>
          </a:prstGeom>
          <a:noFill/>
          <a:ln w="508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Rechte verbindingslijn 33">
            <a:extLst>
              <a:ext uri="{FF2B5EF4-FFF2-40B4-BE49-F238E27FC236}">
                <a16:creationId xmlns:a16="http://schemas.microsoft.com/office/drawing/2014/main" id="{D23BE4FF-DD67-4454-9CA9-7665E7362F6F}"/>
              </a:ext>
            </a:extLst>
          </p:cNvPr>
          <p:cNvCxnSpPr>
            <a:cxnSpLocks/>
            <a:stCxn id="16" idx="1"/>
            <a:endCxn id="25" idx="3"/>
          </p:cNvCxnSpPr>
          <p:nvPr/>
        </p:nvCxnSpPr>
        <p:spPr>
          <a:xfrm flipH="1">
            <a:off x="1798949" y="2061018"/>
            <a:ext cx="725579" cy="1165"/>
          </a:xfrm>
          <a:prstGeom prst="line">
            <a:avLst/>
          </a:prstGeom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cxnSp>
        <p:nvCxnSpPr>
          <p:cNvPr id="36" name="Rechte verbindingslijn 35">
            <a:extLst>
              <a:ext uri="{FF2B5EF4-FFF2-40B4-BE49-F238E27FC236}">
                <a16:creationId xmlns:a16="http://schemas.microsoft.com/office/drawing/2014/main" id="{633FCDFE-0F74-481D-B709-32EDB213EE4E}"/>
              </a:ext>
            </a:extLst>
          </p:cNvPr>
          <p:cNvCxnSpPr>
            <a:cxnSpLocks/>
            <a:stCxn id="21" idx="3"/>
            <a:endCxn id="26" idx="1"/>
          </p:cNvCxnSpPr>
          <p:nvPr/>
        </p:nvCxnSpPr>
        <p:spPr>
          <a:xfrm flipV="1">
            <a:off x="4309829" y="1540798"/>
            <a:ext cx="2731190" cy="723730"/>
          </a:xfrm>
          <a:prstGeom prst="line">
            <a:avLst/>
          </a:prstGeom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cxnSp>
        <p:nvCxnSpPr>
          <p:cNvPr id="40" name="Rechte verbindingslijn 39">
            <a:extLst>
              <a:ext uri="{FF2B5EF4-FFF2-40B4-BE49-F238E27FC236}">
                <a16:creationId xmlns:a16="http://schemas.microsoft.com/office/drawing/2014/main" id="{D384B12D-468C-4A84-A126-A2617F0B2CD8}"/>
              </a:ext>
            </a:extLst>
          </p:cNvPr>
          <p:cNvCxnSpPr>
            <a:cxnSpLocks/>
            <a:stCxn id="27" idx="3"/>
            <a:endCxn id="18" idx="1"/>
          </p:cNvCxnSpPr>
          <p:nvPr/>
        </p:nvCxnSpPr>
        <p:spPr>
          <a:xfrm flipV="1">
            <a:off x="1764171" y="3553135"/>
            <a:ext cx="429031" cy="795"/>
          </a:xfrm>
          <a:prstGeom prst="line">
            <a:avLst/>
          </a:prstGeom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cxnSp>
        <p:nvCxnSpPr>
          <p:cNvPr id="43" name="Rechte verbindingslijn 42">
            <a:extLst>
              <a:ext uri="{FF2B5EF4-FFF2-40B4-BE49-F238E27FC236}">
                <a16:creationId xmlns:a16="http://schemas.microsoft.com/office/drawing/2014/main" id="{356A5CC8-050B-49EE-AECA-052AC7AAFCD8}"/>
              </a:ext>
            </a:extLst>
          </p:cNvPr>
          <p:cNvCxnSpPr>
            <a:cxnSpLocks/>
            <a:endCxn id="56" idx="3"/>
          </p:cNvCxnSpPr>
          <p:nvPr/>
        </p:nvCxnSpPr>
        <p:spPr>
          <a:xfrm flipH="1">
            <a:off x="1782938" y="2522340"/>
            <a:ext cx="1279339" cy="187737"/>
          </a:xfrm>
          <a:prstGeom prst="line">
            <a:avLst/>
          </a:prstGeom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cxnSp>
        <p:nvCxnSpPr>
          <p:cNvPr id="47" name="Rechte verbindingslijn 46">
            <a:extLst>
              <a:ext uri="{FF2B5EF4-FFF2-40B4-BE49-F238E27FC236}">
                <a16:creationId xmlns:a16="http://schemas.microsoft.com/office/drawing/2014/main" id="{94282DAA-B3C7-4087-930B-CF9A9CD92520}"/>
              </a:ext>
            </a:extLst>
          </p:cNvPr>
          <p:cNvCxnSpPr>
            <a:cxnSpLocks/>
            <a:stCxn id="32" idx="3"/>
            <a:endCxn id="31" idx="1"/>
          </p:cNvCxnSpPr>
          <p:nvPr/>
        </p:nvCxnSpPr>
        <p:spPr>
          <a:xfrm>
            <a:off x="6335482" y="2515442"/>
            <a:ext cx="429984" cy="1414"/>
          </a:xfrm>
          <a:prstGeom prst="line">
            <a:avLst/>
          </a:prstGeom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cxnSp>
        <p:nvCxnSpPr>
          <p:cNvPr id="52" name="Rechte verbindingslijn 51">
            <a:extLst>
              <a:ext uri="{FF2B5EF4-FFF2-40B4-BE49-F238E27FC236}">
                <a16:creationId xmlns:a16="http://schemas.microsoft.com/office/drawing/2014/main" id="{410F085C-9261-4864-AA08-2DB6660250A0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5124118" y="2833410"/>
            <a:ext cx="1478064" cy="433205"/>
          </a:xfrm>
          <a:prstGeom prst="line">
            <a:avLst/>
          </a:prstGeom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cxnSp>
        <p:nvCxnSpPr>
          <p:cNvPr id="55" name="Rechte verbindingslijn 54">
            <a:extLst>
              <a:ext uri="{FF2B5EF4-FFF2-40B4-BE49-F238E27FC236}">
                <a16:creationId xmlns:a16="http://schemas.microsoft.com/office/drawing/2014/main" id="{4956A733-5707-4FF6-9611-3603490FBF6C}"/>
              </a:ext>
            </a:extLst>
          </p:cNvPr>
          <p:cNvCxnSpPr>
            <a:cxnSpLocks/>
            <a:stCxn id="12" idx="0"/>
            <a:endCxn id="23" idx="1"/>
          </p:cNvCxnSpPr>
          <p:nvPr/>
        </p:nvCxnSpPr>
        <p:spPr>
          <a:xfrm flipV="1">
            <a:off x="4810626" y="841519"/>
            <a:ext cx="532348" cy="325838"/>
          </a:xfrm>
          <a:prstGeom prst="line">
            <a:avLst/>
          </a:prstGeom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7EF38B99-2D11-47E7-835B-84E25FECA16E}"/>
              </a:ext>
            </a:extLst>
          </p:cNvPr>
          <p:cNvSpPr txBox="1">
            <a:spLocks/>
          </p:cNvSpPr>
          <p:nvPr/>
        </p:nvSpPr>
        <p:spPr>
          <a:xfrm>
            <a:off x="6602182" y="2914495"/>
            <a:ext cx="2084618" cy="70424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/>
              <a:t>Microcontroller + memory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DE819AFB-8211-4DA2-8849-4026DCD6B00E}"/>
              </a:ext>
            </a:extLst>
          </p:cNvPr>
          <p:cNvSpPr txBox="1">
            <a:spLocks/>
          </p:cNvSpPr>
          <p:nvPr/>
        </p:nvSpPr>
        <p:spPr>
          <a:xfrm>
            <a:off x="6765466" y="2133012"/>
            <a:ext cx="1521234" cy="76768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900" b="1" dirty="0"/>
              <a:t>Serial port electronics</a:t>
            </a:r>
          </a:p>
        </p:txBody>
      </p:sp>
      <p:sp>
        <p:nvSpPr>
          <p:cNvPr id="64" name="Content Placeholder 2">
            <a:extLst>
              <a:ext uri="{FF2B5EF4-FFF2-40B4-BE49-F238E27FC236}">
                <a16:creationId xmlns:a16="http://schemas.microsoft.com/office/drawing/2014/main" id="{865C58F3-B32C-4F8E-89CE-189D74456C49}"/>
              </a:ext>
            </a:extLst>
          </p:cNvPr>
          <p:cNvSpPr txBox="1">
            <a:spLocks/>
          </p:cNvSpPr>
          <p:nvPr/>
        </p:nvSpPr>
        <p:spPr>
          <a:xfrm>
            <a:off x="5573480" y="4300865"/>
            <a:ext cx="2383971" cy="49613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900" b="1" dirty="0"/>
              <a:t>GPIO headers (R3)</a:t>
            </a:r>
          </a:p>
        </p:txBody>
      </p:sp>
      <p:cxnSp>
        <p:nvCxnSpPr>
          <p:cNvPr id="65" name="Rechte verbindingslijn 64">
            <a:extLst>
              <a:ext uri="{FF2B5EF4-FFF2-40B4-BE49-F238E27FC236}">
                <a16:creationId xmlns:a16="http://schemas.microsoft.com/office/drawing/2014/main" id="{A8158A26-7A88-46DC-AB57-5270257B67A8}"/>
              </a:ext>
            </a:extLst>
          </p:cNvPr>
          <p:cNvCxnSpPr>
            <a:cxnSpLocks/>
            <a:stCxn id="15" idx="2"/>
            <a:endCxn id="64" idx="1"/>
          </p:cNvCxnSpPr>
          <p:nvPr/>
        </p:nvCxnSpPr>
        <p:spPr>
          <a:xfrm>
            <a:off x="5031969" y="3956272"/>
            <a:ext cx="541511" cy="592660"/>
          </a:xfrm>
          <a:prstGeom prst="line">
            <a:avLst/>
          </a:prstGeom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cxnSp>
        <p:nvCxnSpPr>
          <p:cNvPr id="68" name="Rechte verbindingslijn 67">
            <a:extLst>
              <a:ext uri="{FF2B5EF4-FFF2-40B4-BE49-F238E27FC236}">
                <a16:creationId xmlns:a16="http://schemas.microsoft.com/office/drawing/2014/main" id="{A1E497BE-16CC-4FF9-8086-47727173B2D6}"/>
              </a:ext>
            </a:extLst>
          </p:cNvPr>
          <p:cNvCxnSpPr>
            <a:cxnSpLocks/>
            <a:stCxn id="24" idx="3"/>
            <a:endCxn id="14" idx="1"/>
          </p:cNvCxnSpPr>
          <p:nvPr/>
        </p:nvCxnSpPr>
        <p:spPr>
          <a:xfrm flipV="1">
            <a:off x="2021116" y="1482255"/>
            <a:ext cx="620482" cy="317"/>
          </a:xfrm>
          <a:prstGeom prst="line">
            <a:avLst/>
          </a:prstGeom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cxnSp>
        <p:nvCxnSpPr>
          <p:cNvPr id="71" name="Rechte verbindingslijn 70">
            <a:extLst>
              <a:ext uri="{FF2B5EF4-FFF2-40B4-BE49-F238E27FC236}">
                <a16:creationId xmlns:a16="http://schemas.microsoft.com/office/drawing/2014/main" id="{CDFE5A6C-BF93-43FE-B33B-8DD4F104ACB3}"/>
              </a:ext>
            </a:extLst>
          </p:cNvPr>
          <p:cNvCxnSpPr>
            <a:cxnSpLocks/>
            <a:stCxn id="19" idx="2"/>
            <a:endCxn id="28" idx="0"/>
          </p:cNvCxnSpPr>
          <p:nvPr/>
        </p:nvCxnSpPr>
        <p:spPr>
          <a:xfrm flipH="1">
            <a:off x="3672189" y="3563554"/>
            <a:ext cx="2083" cy="786632"/>
          </a:xfrm>
          <a:prstGeom prst="line">
            <a:avLst/>
          </a:prstGeom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sp>
        <p:nvSpPr>
          <p:cNvPr id="56" name="Content Placeholder 2">
            <a:extLst>
              <a:ext uri="{FF2B5EF4-FFF2-40B4-BE49-F238E27FC236}">
                <a16:creationId xmlns:a16="http://schemas.microsoft.com/office/drawing/2014/main" id="{DE819AFB-8211-4DA2-8849-4026DCD6B00E}"/>
              </a:ext>
            </a:extLst>
          </p:cNvPr>
          <p:cNvSpPr txBox="1">
            <a:spLocks/>
          </p:cNvSpPr>
          <p:nvPr/>
        </p:nvSpPr>
        <p:spPr>
          <a:xfrm>
            <a:off x="261704" y="2326233"/>
            <a:ext cx="1521234" cy="76768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900" b="1" dirty="0"/>
              <a:t>Serial port electronics</a:t>
            </a:r>
          </a:p>
        </p:txBody>
      </p:sp>
    </p:spTree>
    <p:extLst>
      <p:ext uri="{BB962C8B-B14F-4D97-AF65-F5344CB8AC3E}">
        <p14:creationId xmlns:p14="http://schemas.microsoft.com/office/powerpoint/2010/main" val="32716147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32194-FB15-487B-9C44-601BF2222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Arduino – Microcontroller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11F17-866B-4C02-8742-B64BEB02A5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5270500" cy="330835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dirty="0"/>
              <a:t>Small computer on a single Chip</a:t>
            </a: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Energy efficient microprocessor (CPU)</a:t>
            </a: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Programmable memory</a:t>
            </a: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Serial ports (one USB for programming)</a:t>
            </a: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I/O pins to connect sensors and actuators</a:t>
            </a: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Special features on Chip (advanced)</a:t>
            </a:r>
          </a:p>
          <a:p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56788E3-0D6C-4548-8436-B1F3F9514C0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487892" y="1200151"/>
            <a:ext cx="2894954" cy="2894954"/>
          </a:xfr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AFC1C3B-216C-486B-AC97-865A7A3FB529}"/>
              </a:ext>
            </a:extLst>
          </p:cNvPr>
          <p:cNvSpPr txBox="1">
            <a:spLocks/>
          </p:cNvSpPr>
          <p:nvPr/>
        </p:nvSpPr>
        <p:spPr>
          <a:xfrm>
            <a:off x="4451350" y="3943349"/>
            <a:ext cx="4235450" cy="543569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sz="1600" dirty="0"/>
              <a:t>Many Arduino boards with different types of microcontrollers available with different speeds, capacities and features.</a:t>
            </a:r>
          </a:p>
        </p:txBody>
      </p:sp>
    </p:spTree>
    <p:extLst>
      <p:ext uri="{BB962C8B-B14F-4D97-AF65-F5344CB8AC3E}">
        <p14:creationId xmlns:p14="http://schemas.microsoft.com/office/powerpoint/2010/main" val="38643698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9B283B5-3774-4926-96C7-A1B3E4886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Arduino – Shields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86D44D-8464-4581-9DE2-DB5F0EC98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73151"/>
            <a:ext cx="8229600" cy="857250"/>
          </a:xfrm>
        </p:spPr>
        <p:txBody>
          <a:bodyPr/>
          <a:lstStyle/>
          <a:p>
            <a:r>
              <a:rPr lang="en-US" dirty="0"/>
              <a:t>Arduino supports many different types of additional modules called “Shields”.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9C00F2B-6913-46AF-956D-63FA97D35D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9225" y="2108201"/>
            <a:ext cx="2197075" cy="161265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B07CA4C-820B-434C-A66A-9756F9038B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016" y="2193927"/>
            <a:ext cx="1938681" cy="1531443"/>
          </a:xfrm>
          <a:prstGeom prst="rect">
            <a:avLst/>
          </a:prstGeom>
        </p:spPr>
      </p:pic>
      <p:sp>
        <p:nvSpPr>
          <p:cNvPr id="2" name="Tekstvak 1">
            <a:extLst>
              <a:ext uri="{FF2B5EF4-FFF2-40B4-BE49-F238E27FC236}">
                <a16:creationId xmlns:a16="http://schemas.microsoft.com/office/drawing/2014/main" id="{C2927E9C-5CD4-4BFB-9479-E15B41FD981F}"/>
              </a:ext>
            </a:extLst>
          </p:cNvPr>
          <p:cNvSpPr txBox="1"/>
          <p:nvPr/>
        </p:nvSpPr>
        <p:spPr>
          <a:xfrm>
            <a:off x="710216" y="3873500"/>
            <a:ext cx="2998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Motor control (3D printer)</a:t>
            </a:r>
            <a:endParaRPr lang="en-US" dirty="0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7C848B61-FDDD-4D4A-88DA-BC98DD19FDA5}"/>
              </a:ext>
            </a:extLst>
          </p:cNvPr>
          <p:cNvSpPr txBox="1"/>
          <p:nvPr/>
        </p:nvSpPr>
        <p:spPr>
          <a:xfrm>
            <a:off x="3923316" y="3873500"/>
            <a:ext cx="1702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Data monitoring</a:t>
            </a:r>
            <a:endParaRPr lang="en-US" dirty="0"/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A6F90B03-522A-4506-87EB-25BC3ABD9A70}"/>
              </a:ext>
            </a:extLst>
          </p:cNvPr>
          <p:cNvSpPr txBox="1"/>
          <p:nvPr/>
        </p:nvSpPr>
        <p:spPr>
          <a:xfrm>
            <a:off x="6742716" y="3873500"/>
            <a:ext cx="1893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Internet of </a:t>
            </a:r>
            <a:r>
              <a:rPr lang="nl-NL" dirty="0" err="1"/>
              <a:t>Things</a:t>
            </a:r>
            <a:endParaRPr lang="en-US" dirty="0"/>
          </a:p>
        </p:txBody>
      </p:sp>
      <p:pic>
        <p:nvPicPr>
          <p:cNvPr id="4098" name="Picture 2" descr="Image result for lora arduino">
            <a:extLst>
              <a:ext uri="{FF2B5EF4-FFF2-40B4-BE49-F238E27FC236}">
                <a16:creationId xmlns:a16="http://schemas.microsoft.com/office/drawing/2014/main" id="{0671902E-B4AF-48D0-8944-C4DACD4AE0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2318" y="1063625"/>
            <a:ext cx="3181350" cy="318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70524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E361C7E-01A2-43AE-A9A8-D0A4056B4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Arduino – Programming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196A98-BDC3-447F-A4E4-D14B5AD12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1900" y="1600199"/>
            <a:ext cx="6616700" cy="2334833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sz="4000" dirty="0"/>
              <a:t>Let’s learn how to program the Arduino in C</a:t>
            </a:r>
          </a:p>
        </p:txBody>
      </p:sp>
    </p:spTree>
    <p:extLst>
      <p:ext uri="{BB962C8B-B14F-4D97-AF65-F5344CB8AC3E}">
        <p14:creationId xmlns:p14="http://schemas.microsoft.com/office/powerpoint/2010/main" val="21782452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E361C7E-01A2-43AE-A9A8-D0A4056B4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Arduino – Programming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196A98-BDC3-447F-A4E4-D14B5AD12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0"/>
            <a:ext cx="8521700" cy="347344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Aft>
                <a:spcPts val="1200"/>
              </a:spcAft>
            </a:pPr>
            <a:r>
              <a:rPr lang="en-US" sz="2000" dirty="0"/>
              <a:t>Arduino needs a program to work.</a:t>
            </a:r>
          </a:p>
          <a:p>
            <a:pPr>
              <a:lnSpc>
                <a:spcPct val="120000"/>
              </a:lnSpc>
              <a:spcAft>
                <a:spcPts val="1200"/>
              </a:spcAft>
              <a:tabLst>
                <a:tab pos="6807200" algn="ctr"/>
              </a:tabLst>
            </a:pPr>
            <a:r>
              <a:rPr lang="en-US" sz="2000" dirty="0"/>
              <a:t>The place to find information and tools is	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www.arduino.cc</a:t>
            </a:r>
          </a:p>
          <a:p>
            <a:pPr>
              <a:lnSpc>
                <a:spcPct val="120000"/>
              </a:lnSpc>
              <a:spcAft>
                <a:spcPts val="1200"/>
              </a:spcAft>
            </a:pPr>
            <a:r>
              <a:rPr lang="en-US" sz="2000" dirty="0"/>
              <a:t>We use the Arduino IDE tool to write, build, upload and debug programs.</a:t>
            </a:r>
          </a:p>
          <a:p>
            <a:pPr marL="269875" indent="-269875">
              <a:lnSpc>
                <a:spcPct val="120000"/>
              </a:lnSpc>
              <a:spcBef>
                <a:spcPts val="1200"/>
              </a:spcBef>
            </a:pPr>
            <a:r>
              <a:rPr lang="en-US" sz="1800" dirty="0">
                <a:solidFill>
                  <a:srgbClr val="0070C0"/>
                </a:solidFill>
                <a:sym typeface="Wingdings" panose="05000000000000000000" pitchFamily="2" charset="2"/>
              </a:rPr>
              <a:t> 	</a:t>
            </a:r>
            <a:r>
              <a:rPr lang="en-US" sz="1800" dirty="0">
                <a:solidFill>
                  <a:srgbClr val="0070C0"/>
                </a:solidFill>
              </a:rPr>
              <a:t>Download and install the Arduino IDE (download) from the www.arduino.cc website on your laptop ...</a:t>
            </a:r>
          </a:p>
          <a:p>
            <a:pPr>
              <a:lnSpc>
                <a:spcPct val="120000"/>
              </a:lnSpc>
              <a:spcBef>
                <a:spcPts val="3000"/>
              </a:spcBef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IDE = Integrated Development Environment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43870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BA0C9F1-3C2F-47B5-B930-E839E4AAB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Arduino IDE</a:t>
            </a:r>
          </a:p>
        </p:txBody>
      </p:sp>
      <p:pic>
        <p:nvPicPr>
          <p:cNvPr id="2" name="Afbeelding 1">
            <a:extLst>
              <a:ext uri="{FF2B5EF4-FFF2-40B4-BE49-F238E27FC236}">
                <a16:creationId xmlns:a16="http://schemas.microsoft.com/office/drawing/2014/main" id="{1A473CAD-9D71-4358-B9D6-E17B02FC85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9282" y="353362"/>
            <a:ext cx="3497118" cy="4256738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26B120-989F-48CC-A1E4-66445B5EF7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0"/>
            <a:ext cx="4072082" cy="3473449"/>
          </a:xfrm>
        </p:spPr>
        <p:txBody>
          <a:bodyPr>
            <a:normAutofit/>
          </a:bodyPr>
          <a:lstStyle/>
          <a:p>
            <a:pPr marL="269875" indent="-269875">
              <a:lnSpc>
                <a:spcPct val="120000"/>
              </a:lnSpc>
            </a:pPr>
            <a:r>
              <a:rPr lang="en-US" sz="2000" dirty="0">
                <a:solidFill>
                  <a:srgbClr val="0070C0"/>
                </a:solidFill>
                <a:sym typeface="Wingdings" panose="05000000000000000000" pitchFamily="2" charset="2"/>
              </a:rPr>
              <a:t>	</a:t>
            </a:r>
            <a:r>
              <a:rPr lang="en-US" sz="2000" dirty="0">
                <a:solidFill>
                  <a:srgbClr val="0070C0"/>
                </a:solidFill>
              </a:rPr>
              <a:t>Plug in your Arduino in the USB port … (you hear a bleep)</a:t>
            </a:r>
          </a:p>
          <a:p>
            <a:pPr>
              <a:lnSpc>
                <a:spcPct val="120000"/>
              </a:lnSpc>
            </a:pPr>
            <a:endParaRPr lang="en-US" sz="2000" dirty="0">
              <a:solidFill>
                <a:srgbClr val="0070C0"/>
              </a:solidFill>
            </a:endParaRPr>
          </a:p>
          <a:p>
            <a:pPr>
              <a:lnSpc>
                <a:spcPct val="120000"/>
              </a:lnSpc>
            </a:pPr>
            <a:r>
              <a:rPr lang="en-US" sz="2000" dirty="0">
                <a:solidFill>
                  <a:srgbClr val="0070C0"/>
                </a:solidFill>
                <a:sym typeface="Wingdings" panose="05000000000000000000" pitchFamily="2" charset="2"/>
              </a:rPr>
              <a:t> </a:t>
            </a:r>
            <a:r>
              <a:rPr lang="en-US" sz="2000" dirty="0">
                <a:solidFill>
                  <a:srgbClr val="0070C0"/>
                </a:solidFill>
              </a:rPr>
              <a:t>Start the Arduino IDE …</a:t>
            </a:r>
          </a:p>
        </p:txBody>
      </p:sp>
    </p:spTree>
    <p:extLst>
      <p:ext uri="{BB962C8B-B14F-4D97-AF65-F5344CB8AC3E}">
        <p14:creationId xmlns:p14="http://schemas.microsoft.com/office/powerpoint/2010/main" val="33403985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0093D1B6-E05C-454F-8D79-3D356F1ED2F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5004755" y="541020"/>
            <a:ext cx="4010888" cy="4360184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D9A971D-687A-4D72-83A8-4A7869309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Arduino IDE – Setup</a:t>
            </a:r>
          </a:p>
        </p:txBody>
      </p:sp>
      <p:sp>
        <p:nvSpPr>
          <p:cNvPr id="43" name="Content Placeholder 42">
            <a:extLst>
              <a:ext uri="{FF2B5EF4-FFF2-40B4-BE49-F238E27FC236}">
                <a16:creationId xmlns:a16="http://schemas.microsoft.com/office/drawing/2014/main" id="{77D61BB1-42E6-444A-B303-CCE47F5217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306576" cy="2561630"/>
          </a:xfrm>
        </p:spPr>
        <p:txBody>
          <a:bodyPr>
            <a:normAutofit/>
          </a:bodyPr>
          <a:lstStyle/>
          <a:p>
            <a:r>
              <a:rPr lang="en-US" dirty="0"/>
              <a:t>Connect the Arduino to your laptop using the USB cable.</a:t>
            </a:r>
          </a:p>
          <a:p>
            <a:endParaRPr lang="en-US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dirty="0"/>
              <a:t>Set up:</a:t>
            </a:r>
          </a:p>
          <a:p>
            <a:r>
              <a:rPr lang="en-US" sz="1800" dirty="0">
                <a:solidFill>
                  <a:srgbClr val="0070C0"/>
                </a:solidFill>
                <a:sym typeface="Wingdings" panose="05000000000000000000" pitchFamily="2" charset="2"/>
              </a:rPr>
              <a:t> </a:t>
            </a:r>
            <a:r>
              <a:rPr lang="en-US" sz="1800" dirty="0">
                <a:solidFill>
                  <a:srgbClr val="0070C0"/>
                </a:solidFill>
              </a:rPr>
              <a:t>Tools </a:t>
            </a:r>
            <a:r>
              <a:rPr lang="en-US" sz="1800" dirty="0">
                <a:solidFill>
                  <a:srgbClr val="0070C0"/>
                </a:solidFill>
                <a:sym typeface="Wingdings 3" panose="05040102010807070707" pitchFamily="18" charset="2"/>
              </a:rPr>
              <a:t></a:t>
            </a:r>
            <a:r>
              <a:rPr lang="en-US" sz="1800" dirty="0">
                <a:solidFill>
                  <a:srgbClr val="0070C0"/>
                </a:solidFill>
                <a:sym typeface="Wingdings" panose="05000000000000000000" pitchFamily="2" charset="2"/>
              </a:rPr>
              <a:t> Board </a:t>
            </a:r>
            <a:r>
              <a:rPr lang="en-US" sz="1800" dirty="0">
                <a:solidFill>
                  <a:srgbClr val="0070C0"/>
                </a:solidFill>
                <a:sym typeface="Wingdings 3" panose="05040102010807070707" pitchFamily="18" charset="2"/>
              </a:rPr>
              <a:t> </a:t>
            </a:r>
            <a:r>
              <a:rPr lang="en-US" sz="1800" i="1" dirty="0">
                <a:solidFill>
                  <a:srgbClr val="0070C0"/>
                </a:solidFill>
                <a:sym typeface="Wingdings" panose="05000000000000000000" pitchFamily="2" charset="2"/>
              </a:rPr>
              <a:t>Leonardo or Uno</a:t>
            </a:r>
          </a:p>
          <a:p>
            <a:r>
              <a:rPr lang="en-US" sz="1800" dirty="0">
                <a:solidFill>
                  <a:srgbClr val="0070C0"/>
                </a:solidFill>
                <a:sym typeface="Wingdings" panose="05000000000000000000" pitchFamily="2" charset="2"/>
              </a:rPr>
              <a:t> Tools </a:t>
            </a:r>
            <a:r>
              <a:rPr lang="en-US" sz="1800" dirty="0">
                <a:solidFill>
                  <a:srgbClr val="0070C0"/>
                </a:solidFill>
                <a:sym typeface="Wingdings 3" panose="05040102010807070707" pitchFamily="18" charset="2"/>
              </a:rPr>
              <a:t></a:t>
            </a:r>
            <a:r>
              <a:rPr lang="en-US" sz="1800" dirty="0">
                <a:solidFill>
                  <a:srgbClr val="0070C0"/>
                </a:solidFill>
                <a:sym typeface="Wingdings" panose="05000000000000000000" pitchFamily="2" charset="2"/>
              </a:rPr>
              <a:t> Port </a:t>
            </a:r>
            <a:r>
              <a:rPr lang="en-US" sz="1800" dirty="0">
                <a:solidFill>
                  <a:srgbClr val="0070C0"/>
                </a:solidFill>
                <a:sym typeface="Wingdings 3" panose="05040102010807070707" pitchFamily="18" charset="2"/>
              </a:rPr>
              <a:t> </a:t>
            </a:r>
            <a:r>
              <a:rPr lang="en-US" sz="1800" i="1" dirty="0">
                <a:solidFill>
                  <a:srgbClr val="0070C0"/>
                </a:solidFill>
                <a:sym typeface="Wingdings 3" panose="05040102010807070707" pitchFamily="18" charset="2"/>
              </a:rPr>
              <a:t>Arduino</a:t>
            </a:r>
            <a:r>
              <a:rPr lang="en-US" sz="1800" i="1" dirty="0">
                <a:solidFill>
                  <a:srgbClr val="0070C0"/>
                </a:solidFill>
                <a:sym typeface="Wingdings" panose="05000000000000000000" pitchFamily="2" charset="2"/>
              </a:rPr>
              <a:t> com port</a:t>
            </a:r>
          </a:p>
          <a:p>
            <a:r>
              <a:rPr lang="en-US" sz="1800" dirty="0">
                <a:solidFill>
                  <a:srgbClr val="0070C0"/>
                </a:solidFill>
                <a:sym typeface="Wingdings" panose="05000000000000000000" pitchFamily="2" charset="2"/>
              </a:rPr>
              <a:t> Tools </a:t>
            </a:r>
            <a:r>
              <a:rPr lang="en-US" sz="1800" dirty="0">
                <a:solidFill>
                  <a:srgbClr val="0070C0"/>
                </a:solidFill>
                <a:sym typeface="Wingdings 3" panose="05040102010807070707" pitchFamily="18" charset="2"/>
              </a:rPr>
              <a:t> </a:t>
            </a:r>
            <a:r>
              <a:rPr lang="en-US" sz="1800" dirty="0">
                <a:solidFill>
                  <a:srgbClr val="0070C0"/>
                </a:solidFill>
                <a:sym typeface="Wingdings" panose="05000000000000000000" pitchFamily="2" charset="2"/>
              </a:rPr>
              <a:t>Programmer </a:t>
            </a:r>
            <a:r>
              <a:rPr lang="en-US" sz="1800" dirty="0">
                <a:solidFill>
                  <a:srgbClr val="0070C0"/>
                </a:solidFill>
                <a:sym typeface="Wingdings 3" panose="05040102010807070707" pitchFamily="18" charset="2"/>
              </a:rPr>
              <a:t> </a:t>
            </a:r>
            <a:r>
              <a:rPr lang="en-US" sz="1800" i="1" dirty="0">
                <a:solidFill>
                  <a:srgbClr val="0070C0"/>
                </a:solidFill>
                <a:sym typeface="Wingdings" panose="05000000000000000000" pitchFamily="2" charset="2"/>
              </a:rPr>
              <a:t>AVRISP </a:t>
            </a:r>
            <a:r>
              <a:rPr lang="en-US" sz="1800" i="1" dirty="0" err="1">
                <a:solidFill>
                  <a:srgbClr val="0070C0"/>
                </a:solidFill>
                <a:sym typeface="Wingdings" panose="05000000000000000000" pitchFamily="2" charset="2"/>
              </a:rPr>
              <a:t>mkII</a:t>
            </a:r>
            <a:endParaRPr lang="en-US" sz="1800" i="1" dirty="0">
              <a:solidFill>
                <a:srgbClr val="0070C0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D5E1E5F-DF2A-4D2E-9CB5-3E70DC6E1BFA}"/>
              </a:ext>
            </a:extLst>
          </p:cNvPr>
          <p:cNvSpPr/>
          <p:nvPr/>
        </p:nvSpPr>
        <p:spPr>
          <a:xfrm>
            <a:off x="4991100" y="3136505"/>
            <a:ext cx="4024544" cy="3225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6E664B8-2022-41DD-9C53-19CF4C3790B0}"/>
              </a:ext>
            </a:extLst>
          </p:cNvPr>
          <p:cNvSpPr/>
          <p:nvPr/>
        </p:nvSpPr>
        <p:spPr>
          <a:xfrm>
            <a:off x="4991099" y="3465514"/>
            <a:ext cx="4024544" cy="2962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6C7119A-57D9-4657-925D-B70ABC891D7A}"/>
              </a:ext>
            </a:extLst>
          </p:cNvPr>
          <p:cNvSpPr/>
          <p:nvPr/>
        </p:nvSpPr>
        <p:spPr>
          <a:xfrm>
            <a:off x="4991099" y="4230209"/>
            <a:ext cx="4024544" cy="3419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42">
            <a:extLst>
              <a:ext uri="{FF2B5EF4-FFF2-40B4-BE49-F238E27FC236}">
                <a16:creationId xmlns:a16="http://schemas.microsoft.com/office/drawing/2014/main" id="{6280AC7E-EDAD-4786-BD4F-B574FE74A940}"/>
              </a:ext>
            </a:extLst>
          </p:cNvPr>
          <p:cNvSpPr txBox="1">
            <a:spLocks/>
          </p:cNvSpPr>
          <p:nvPr/>
        </p:nvSpPr>
        <p:spPr>
          <a:xfrm>
            <a:off x="352944" y="4025547"/>
            <a:ext cx="4219056" cy="404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FF0000"/>
                </a:solidFill>
              </a:rPr>
              <a:t>Important! Select the right board!</a:t>
            </a:r>
            <a:endParaRPr lang="en-US" sz="18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8917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Learning outcomes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You develop and program interactive embedded systems with sensors and actuators using different I/O programming techniques.</a:t>
            </a:r>
            <a:endParaRPr lang="nl-NL" dirty="0"/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348642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D809D-C64E-474F-95B4-5CC798F59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Arduino IDE – Blink demo</a:t>
            </a:r>
          </a:p>
        </p:txBody>
      </p:sp>
      <p:sp>
        <p:nvSpPr>
          <p:cNvPr id="9" name="Content Placeholder 42">
            <a:extLst>
              <a:ext uri="{FF2B5EF4-FFF2-40B4-BE49-F238E27FC236}">
                <a16:creationId xmlns:a16="http://schemas.microsoft.com/office/drawing/2014/main" id="{84662491-C106-4676-A295-D6CBC87E76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072933"/>
            <a:ext cx="4957638" cy="3736974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dirty="0"/>
              <a:t>Select:</a:t>
            </a:r>
          </a:p>
          <a:p>
            <a:pPr>
              <a:spcBef>
                <a:spcPts val="0"/>
              </a:spcBef>
            </a:pPr>
            <a:r>
              <a:rPr lang="en-US" sz="1800" dirty="0">
                <a:solidFill>
                  <a:srgbClr val="0070C0"/>
                </a:solidFill>
                <a:sym typeface="Wingdings" panose="05000000000000000000" pitchFamily="2" charset="2"/>
              </a:rPr>
              <a:t> </a:t>
            </a:r>
            <a:r>
              <a:rPr lang="en-US" sz="1800" dirty="0">
                <a:solidFill>
                  <a:srgbClr val="0070C0"/>
                </a:solidFill>
              </a:rPr>
              <a:t>File </a:t>
            </a:r>
            <a:r>
              <a:rPr lang="en-US" sz="1800" dirty="0">
                <a:solidFill>
                  <a:srgbClr val="0070C0"/>
                </a:solidFill>
                <a:sym typeface="Wingdings 3" panose="05040102010807070707" pitchFamily="18" charset="2"/>
              </a:rPr>
              <a:t></a:t>
            </a:r>
            <a:r>
              <a:rPr lang="en-US" sz="1800" dirty="0">
                <a:solidFill>
                  <a:srgbClr val="0070C0"/>
                </a:solidFill>
                <a:sym typeface="Wingdings" panose="05000000000000000000" pitchFamily="2" charset="2"/>
              </a:rPr>
              <a:t> Examples </a:t>
            </a:r>
            <a:r>
              <a:rPr lang="en-US" sz="1800" dirty="0">
                <a:solidFill>
                  <a:srgbClr val="0070C0"/>
                </a:solidFill>
                <a:sym typeface="Wingdings 3" panose="05040102010807070707" pitchFamily="18" charset="2"/>
              </a:rPr>
              <a:t> 01.Basics  </a:t>
            </a:r>
            <a:r>
              <a:rPr lang="en-US" sz="1800" dirty="0">
                <a:solidFill>
                  <a:srgbClr val="0070C0"/>
                </a:solidFill>
                <a:sym typeface="Wingdings" panose="05000000000000000000" pitchFamily="2" charset="2"/>
              </a:rPr>
              <a:t>Blink</a:t>
            </a:r>
          </a:p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en-US" dirty="0">
                <a:sym typeface="Wingdings" panose="05000000000000000000" pitchFamily="2" charset="2"/>
              </a:rPr>
              <a:t>The Blink example loads in a new editor.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dirty="0">
                <a:sym typeface="Wingdings" panose="05000000000000000000" pitchFamily="2" charset="2"/>
              </a:rPr>
              <a:t>Build and upload the example:</a:t>
            </a:r>
          </a:p>
          <a:p>
            <a:pPr marL="269875" indent="-269875">
              <a:spcBef>
                <a:spcPts val="600"/>
              </a:spcBef>
              <a:spcAft>
                <a:spcPts val="600"/>
              </a:spcAft>
            </a:pPr>
            <a:r>
              <a:rPr lang="en-US" sz="1800" dirty="0">
                <a:solidFill>
                  <a:srgbClr val="0070C0"/>
                </a:solidFill>
                <a:sym typeface="Wingdings" panose="05000000000000000000" pitchFamily="2" charset="2"/>
              </a:rPr>
              <a:t> Press       and observe the LEDs on Arduino</a:t>
            </a:r>
          </a:p>
          <a:p>
            <a:pPr>
              <a:lnSpc>
                <a:spcPct val="120000"/>
              </a:lnSpc>
              <a:spcBef>
                <a:spcPts val="1800"/>
              </a:spcBef>
            </a:pPr>
            <a:r>
              <a:rPr lang="en-US" dirty="0">
                <a:sym typeface="Wingdings" panose="05000000000000000000" pitchFamily="2" charset="2"/>
              </a:rPr>
              <a:t>If the LED blinks on the Arduino then it’s OK         otherwise troubleshooting…</a:t>
            </a:r>
          </a:p>
          <a:p>
            <a:endParaRPr lang="en-US" sz="1800" dirty="0">
              <a:sym typeface="Wingdings" panose="05000000000000000000" pitchFamily="2" charset="2"/>
            </a:endParaRPr>
          </a:p>
        </p:txBody>
      </p: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B41A7872-005B-4199-999E-974DB246BE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8403" y="3146340"/>
            <a:ext cx="295275" cy="304800"/>
          </a:xfrm>
          <a:prstGeom prst="rect">
            <a:avLst/>
          </a:prstGeom>
        </p:spPr>
      </p:pic>
      <p:pic>
        <p:nvPicPr>
          <p:cNvPr id="16" name="Afbeelding 15">
            <a:extLst>
              <a:ext uri="{FF2B5EF4-FFF2-40B4-BE49-F238E27FC236}">
                <a16:creationId xmlns:a16="http://schemas.microsoft.com/office/drawing/2014/main" id="{A497A5C5-9730-4E3A-9E94-6F2E801F54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1812" y="838200"/>
            <a:ext cx="3441850" cy="4191000"/>
          </a:xfrm>
          <a:prstGeom prst="rect">
            <a:avLst/>
          </a:prstGeom>
        </p:spPr>
      </p:pic>
      <p:sp>
        <p:nvSpPr>
          <p:cNvPr id="3" name="Lachebekje 2"/>
          <p:cNvSpPr/>
          <p:nvPr/>
        </p:nvSpPr>
        <p:spPr>
          <a:xfrm>
            <a:off x="1065475" y="4110823"/>
            <a:ext cx="326002" cy="333954"/>
          </a:xfrm>
          <a:prstGeom prst="smileyFac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105139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D809D-C64E-474F-95B4-5CC798F59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Arduino IDE – Blink demo</a:t>
            </a:r>
          </a:p>
        </p:txBody>
      </p:sp>
      <p:pic>
        <p:nvPicPr>
          <p:cNvPr id="6" name="Content Placeholder 7">
            <a:extLst>
              <a:ext uri="{FF2B5EF4-FFF2-40B4-BE49-F238E27FC236}">
                <a16:creationId xmlns:a16="http://schemas.microsoft.com/office/drawing/2014/main" id="{BE5DEFA3-7884-4152-9CE9-9293350BEC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65231" y="769258"/>
            <a:ext cx="7964543" cy="4031342"/>
          </a:xfrm>
        </p:spPr>
      </p:pic>
    </p:spTree>
    <p:extLst>
      <p:ext uri="{BB962C8B-B14F-4D97-AF65-F5344CB8AC3E}">
        <p14:creationId xmlns:p14="http://schemas.microsoft.com/office/powerpoint/2010/main" val="3104224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CE0E143-A790-4995-A395-18263899A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Arduino IDE – New Sketch</a:t>
            </a:r>
          </a:p>
        </p:txBody>
      </p:sp>
      <p:sp>
        <p:nvSpPr>
          <p:cNvPr id="2" name="Rechthoek 1"/>
          <p:cNvSpPr/>
          <p:nvPr/>
        </p:nvSpPr>
        <p:spPr>
          <a:xfrm>
            <a:off x="406424" y="1136563"/>
            <a:ext cx="7780314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9875" indent="-269875">
              <a:lnSpc>
                <a:spcPct val="120000"/>
              </a:lnSpc>
              <a:spcBef>
                <a:spcPts val="1200"/>
              </a:spcBef>
            </a:pPr>
            <a:r>
              <a:rPr lang="en-US" dirty="0">
                <a:solidFill>
                  <a:srgbClr val="0070C0"/>
                </a:solidFill>
                <a:sym typeface="Wingdings" panose="05000000000000000000" pitchFamily="2" charset="2"/>
              </a:rPr>
              <a:t> 	</a:t>
            </a:r>
            <a:r>
              <a:rPr lang="en-US" dirty="0">
                <a:solidFill>
                  <a:srgbClr val="0070C0"/>
                </a:solidFill>
              </a:rPr>
              <a:t>Start a new Sketch …</a:t>
            </a:r>
          </a:p>
        </p:txBody>
      </p:sp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8D730F51-2D0E-4312-956D-D9413C9A93A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7130753"/>
              </p:ext>
            </p:extLst>
          </p:nvPr>
        </p:nvGraphicFramePr>
        <p:xfrm>
          <a:off x="928688" y="1801737"/>
          <a:ext cx="7258050" cy="2300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7" name="Document" r:id="rId4" imgW="3229560" imgH="1022040" progId="Word.OpenDocumentText.12">
                  <p:embed/>
                </p:oleObj>
              </mc:Choice>
              <mc:Fallback>
                <p:oleObj name="Document" r:id="rId4" imgW="3229560" imgH="1022040" progId="Word.OpenDocumentText.12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8D730F51-2D0E-4312-956D-D9413C9A93A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28688" y="1801737"/>
                        <a:ext cx="7258050" cy="2300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" name="Groep 13">
            <a:extLst>
              <a:ext uri="{FF2B5EF4-FFF2-40B4-BE49-F238E27FC236}">
                <a16:creationId xmlns:a16="http://schemas.microsoft.com/office/drawing/2014/main" id="{BDDB07CB-E2C7-4BCF-A8FD-B7924F626A6C}"/>
              </a:ext>
            </a:extLst>
          </p:cNvPr>
          <p:cNvGrpSpPr/>
          <p:nvPr/>
        </p:nvGrpSpPr>
        <p:grpSpPr>
          <a:xfrm>
            <a:off x="1346316" y="2019777"/>
            <a:ext cx="4995794" cy="2583527"/>
            <a:chOff x="1346316" y="1590406"/>
            <a:chExt cx="4995794" cy="2583527"/>
          </a:xfrm>
        </p:grpSpPr>
        <p:sp>
          <p:nvSpPr>
            <p:cNvPr id="15" name="Content Placeholder 5">
              <a:extLst>
                <a:ext uri="{FF2B5EF4-FFF2-40B4-BE49-F238E27FC236}">
                  <a16:creationId xmlns:a16="http://schemas.microsoft.com/office/drawing/2014/main" id="{335D06E9-F6A0-49C0-B292-DFA6B0A16DEB}"/>
                </a:ext>
              </a:extLst>
            </p:cNvPr>
            <p:cNvSpPr txBox="1">
              <a:spLocks/>
            </p:cNvSpPr>
            <p:nvPr/>
          </p:nvSpPr>
          <p:spPr>
            <a:xfrm>
              <a:off x="2213191" y="3316875"/>
              <a:ext cx="3053965" cy="857058"/>
            </a:xfrm>
            <a:prstGeom prst="rect">
              <a:avLst/>
            </a:prstGeom>
            <a:solidFill>
              <a:srgbClr val="FFC000"/>
            </a:solidFill>
          </p:spPr>
          <p:txBody>
            <a:bodyPr vert="horz" lIns="91440" tIns="45720" rIns="91440" bIns="45720" rtlCol="0">
              <a:normAutofit/>
            </a:bodyPr>
            <a:lstStyle>
              <a:lvl1pPr marL="0" indent="0" algn="l" defTabSz="457200" rtl="0" eaLnBrk="1" latinLnBrk="0" hangingPunct="1"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1pPr>
              <a:lvl2pPr marL="457200" indent="0" algn="l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457200" rtl="0" eaLnBrk="1" latinLnBrk="0" hangingPunct="1"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sz="2000" dirty="0">
                  <a:solidFill>
                    <a:schemeClr val="accent1">
                      <a:lumMod val="50000"/>
                    </a:schemeClr>
                  </a:solidFill>
                </a:rPr>
                <a:t>Syntax highlighting </a:t>
              </a:r>
              <a:br>
                <a:rPr lang="en-US" sz="2000" dirty="0">
                  <a:solidFill>
                    <a:schemeClr val="accent1">
                      <a:lumMod val="50000"/>
                    </a:schemeClr>
                  </a:solidFill>
                </a:rPr>
              </a:br>
              <a:r>
                <a:rPr lang="en-US" sz="2000" dirty="0">
                  <a:solidFill>
                    <a:schemeClr val="accent1">
                      <a:lumMod val="50000"/>
                    </a:schemeClr>
                  </a:solidFill>
                </a:rPr>
                <a:t>improves readability</a:t>
              </a:r>
            </a:p>
            <a:p>
              <a:pPr algn="ctr">
                <a:lnSpc>
                  <a:spcPct val="120000"/>
                </a:lnSpc>
              </a:pPr>
              <a:endParaRPr lang="en-US" sz="20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cxnSp>
          <p:nvCxnSpPr>
            <p:cNvPr id="16" name="Rechte verbindingslijn met pijl 15">
              <a:extLst>
                <a:ext uri="{FF2B5EF4-FFF2-40B4-BE49-F238E27FC236}">
                  <a16:creationId xmlns:a16="http://schemas.microsoft.com/office/drawing/2014/main" id="{1EC86F90-FA7B-4B05-B1BF-97528210866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02008" y="1610837"/>
              <a:ext cx="1307927" cy="1605830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8" name="Rechte verbindingslijn met pijl 17">
              <a:extLst>
                <a:ext uri="{FF2B5EF4-FFF2-40B4-BE49-F238E27FC236}">
                  <a16:creationId xmlns:a16="http://schemas.microsoft.com/office/drawing/2014/main" id="{9AA670CA-22A5-4D2A-A156-0B310D5455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20002" y="1847938"/>
              <a:ext cx="340422" cy="1368729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9" name="Rechte verbindingslijn met pijl 18">
              <a:extLst>
                <a:ext uri="{FF2B5EF4-FFF2-40B4-BE49-F238E27FC236}">
                  <a16:creationId xmlns:a16="http://schemas.microsoft.com/office/drawing/2014/main" id="{E5DE2CE8-D1E1-4C95-B7CF-212FEC76784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46316" y="1590406"/>
              <a:ext cx="1255691" cy="1626261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20" name="Content Placeholder 5">
              <a:extLst>
                <a:ext uri="{FF2B5EF4-FFF2-40B4-BE49-F238E27FC236}">
                  <a16:creationId xmlns:a16="http://schemas.microsoft.com/office/drawing/2014/main" id="{1BAB13CA-3E5A-4D0F-B09E-38E0B09810D5}"/>
                </a:ext>
              </a:extLst>
            </p:cNvPr>
            <p:cNvSpPr txBox="1">
              <a:spLocks/>
            </p:cNvSpPr>
            <p:nvPr/>
          </p:nvSpPr>
          <p:spPr>
            <a:xfrm>
              <a:off x="1673053" y="2112117"/>
              <a:ext cx="1544396" cy="530044"/>
            </a:xfrm>
            <a:prstGeom prst="rect">
              <a:avLst/>
            </a:prstGeom>
            <a:noFill/>
          </p:spPr>
          <p:txBody>
            <a:bodyPr vert="horz" lIns="91440" tIns="45720" rIns="91440" bIns="45720" rtlCol="0">
              <a:normAutofit/>
            </a:bodyPr>
            <a:lstStyle>
              <a:lvl1pPr marL="0" indent="0" algn="l" defTabSz="457200" rtl="0" eaLnBrk="1" latinLnBrk="0" hangingPunct="1"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1pPr>
              <a:lvl2pPr marL="457200" indent="0" algn="l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457200" rtl="0" eaLnBrk="1" latinLnBrk="0" hangingPunct="1"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sz="1200" i="1" dirty="0">
                  <a:solidFill>
                    <a:schemeClr val="accent1">
                      <a:lumMod val="50000"/>
                    </a:schemeClr>
                  </a:solidFill>
                </a:rPr>
                <a:t>keywords</a:t>
              </a:r>
            </a:p>
          </p:txBody>
        </p:sp>
        <p:sp>
          <p:nvSpPr>
            <p:cNvPr id="21" name="Content Placeholder 5">
              <a:extLst>
                <a:ext uri="{FF2B5EF4-FFF2-40B4-BE49-F238E27FC236}">
                  <a16:creationId xmlns:a16="http://schemas.microsoft.com/office/drawing/2014/main" id="{4626DFC7-6FF3-49ED-B82F-E91BA0028EAA}"/>
                </a:ext>
              </a:extLst>
            </p:cNvPr>
            <p:cNvSpPr txBox="1">
              <a:spLocks/>
            </p:cNvSpPr>
            <p:nvPr/>
          </p:nvSpPr>
          <p:spPr>
            <a:xfrm>
              <a:off x="4889110" y="2170024"/>
              <a:ext cx="1453000" cy="530044"/>
            </a:xfrm>
            <a:prstGeom prst="rect">
              <a:avLst/>
            </a:prstGeom>
            <a:noFill/>
          </p:spPr>
          <p:txBody>
            <a:bodyPr vert="horz" lIns="91440" tIns="45720" rIns="91440" bIns="45720" rtlCol="0">
              <a:normAutofit/>
            </a:bodyPr>
            <a:lstStyle>
              <a:lvl1pPr marL="0" indent="0" algn="l" defTabSz="457200" rtl="0" eaLnBrk="1" latinLnBrk="0" hangingPunct="1"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1pPr>
              <a:lvl2pPr marL="457200" indent="0" algn="l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457200" rtl="0" eaLnBrk="1" latinLnBrk="0" hangingPunct="1"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sz="1200" i="1" dirty="0">
                  <a:solidFill>
                    <a:schemeClr val="accent1">
                      <a:lumMod val="50000"/>
                    </a:schemeClr>
                  </a:solidFill>
                </a:rPr>
                <a:t>comments</a:t>
              </a:r>
            </a:p>
          </p:txBody>
        </p:sp>
        <p:sp>
          <p:nvSpPr>
            <p:cNvPr id="24" name="Content Placeholder 5">
              <a:extLst>
                <a:ext uri="{FF2B5EF4-FFF2-40B4-BE49-F238E27FC236}">
                  <a16:creationId xmlns:a16="http://schemas.microsoft.com/office/drawing/2014/main" id="{543854DE-63B9-4B31-8226-34B7F33CEB23}"/>
                </a:ext>
              </a:extLst>
            </p:cNvPr>
            <p:cNvSpPr txBox="1">
              <a:spLocks/>
            </p:cNvSpPr>
            <p:nvPr/>
          </p:nvSpPr>
          <p:spPr>
            <a:xfrm>
              <a:off x="2964129" y="1952621"/>
              <a:ext cx="2096295" cy="579941"/>
            </a:xfrm>
            <a:prstGeom prst="rect">
              <a:avLst/>
            </a:prstGeom>
            <a:noFill/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457200" rtl="0" eaLnBrk="1" latinLnBrk="0" hangingPunct="1"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1pPr>
              <a:lvl2pPr marL="457200" indent="0" algn="l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457200" rtl="0" eaLnBrk="1" latinLnBrk="0" hangingPunct="1"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sz="1200" i="1" dirty="0">
                  <a:solidFill>
                    <a:schemeClr val="accent1">
                      <a:lumMod val="50000"/>
                    </a:schemeClr>
                  </a:solidFill>
                </a:rPr>
                <a:t>structural</a:t>
              </a:r>
              <a:br>
                <a:rPr lang="en-US" sz="1200" i="1" dirty="0">
                  <a:solidFill>
                    <a:schemeClr val="accent1">
                      <a:lumMod val="50000"/>
                    </a:schemeClr>
                  </a:solidFill>
                </a:rPr>
              </a:br>
              <a:r>
                <a:rPr lang="en-US" sz="1200" i="1" dirty="0">
                  <a:solidFill>
                    <a:schemeClr val="accent1">
                      <a:lumMod val="50000"/>
                    </a:schemeClr>
                  </a:solidFill>
                </a:rPr>
                <a:t>characters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16885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>
            <a:extLst>
              <a:ext uri="{FF2B5EF4-FFF2-40B4-BE49-F238E27FC236}">
                <a16:creationId xmlns:a16="http://schemas.microsoft.com/office/drawing/2014/main" id="{7D74F08C-226B-41F7-B866-0DC0D418B8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1350" y="1748313"/>
            <a:ext cx="3600450" cy="1085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A4CC3A9-0C69-4738-912F-0E6D282CF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 communication</a:t>
            </a:r>
          </a:p>
        </p:txBody>
      </p:sp>
      <p:sp>
        <p:nvSpPr>
          <p:cNvPr id="7" name="Tijdelijke aanduiding voor inhoud 6">
            <a:extLst>
              <a:ext uri="{FF2B5EF4-FFF2-40B4-BE49-F238E27FC236}">
                <a16:creationId xmlns:a16="http://schemas.microsoft.com/office/drawing/2014/main" id="{08E8D2E5-496A-42F1-9C08-96AEB4723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736974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sz="2000" dirty="0"/>
              <a:t>Serial communication passes the characters one-by-one </a:t>
            </a:r>
            <a:br>
              <a:rPr lang="en-US" sz="2000" dirty="0"/>
            </a:br>
            <a:r>
              <a:rPr lang="en-US" sz="2000" dirty="0"/>
              <a:t>with a pattern of serial bits</a:t>
            </a:r>
          </a:p>
          <a:p>
            <a:pPr>
              <a:lnSpc>
                <a:spcPct val="130000"/>
              </a:lnSpc>
            </a:pPr>
            <a:endParaRPr lang="en-US" sz="2000" dirty="0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7A855495-FC9B-4F7C-9B6C-334705E284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556" y="2251857"/>
            <a:ext cx="4827588" cy="2139429"/>
          </a:xfrm>
          <a:prstGeom prst="rect">
            <a:avLst/>
          </a:prstGeom>
        </p:spPr>
      </p:pic>
      <p:sp>
        <p:nvSpPr>
          <p:cNvPr id="11" name="Tijdelijke aanduiding voor inhoud 6">
            <a:extLst>
              <a:ext uri="{FF2B5EF4-FFF2-40B4-BE49-F238E27FC236}">
                <a16:creationId xmlns:a16="http://schemas.microsoft.com/office/drawing/2014/main" id="{5AF72628-E8C1-4D52-A5BA-7B19ABF31B79}"/>
              </a:ext>
            </a:extLst>
          </p:cNvPr>
          <p:cNvSpPr txBox="1">
            <a:spLocks/>
          </p:cNvSpPr>
          <p:nvPr/>
        </p:nvSpPr>
        <p:spPr>
          <a:xfrm>
            <a:off x="3588544" y="4037580"/>
            <a:ext cx="4013200" cy="857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sz="1600" dirty="0"/>
              <a:t>Information is transmitted as zeros (‘0’) and ones (‘1’) …. also known as bits.</a:t>
            </a:r>
          </a:p>
          <a:p>
            <a:pPr>
              <a:lnSpc>
                <a:spcPct val="130000"/>
              </a:lnSpc>
            </a:pPr>
            <a:endParaRPr lang="en-US" sz="1600" dirty="0"/>
          </a:p>
        </p:txBody>
      </p:sp>
      <p:sp>
        <p:nvSpPr>
          <p:cNvPr id="12" name="Tijdelijke aanduiding voor inhoud 6">
            <a:extLst>
              <a:ext uri="{FF2B5EF4-FFF2-40B4-BE49-F238E27FC236}">
                <a16:creationId xmlns:a16="http://schemas.microsoft.com/office/drawing/2014/main" id="{0AD786B3-C6EC-4975-A358-255C9ACA1C9F}"/>
              </a:ext>
            </a:extLst>
          </p:cNvPr>
          <p:cNvSpPr txBox="1">
            <a:spLocks/>
          </p:cNvSpPr>
          <p:nvPr/>
        </p:nvSpPr>
        <p:spPr>
          <a:xfrm>
            <a:off x="6904434" y="2057401"/>
            <a:ext cx="2092722" cy="54583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sz="1200" i="1" dirty="0"/>
              <a:t>Electrical signal combining clock (baud-rate) and data</a:t>
            </a:r>
          </a:p>
          <a:p>
            <a:pPr>
              <a:lnSpc>
                <a:spcPct val="130000"/>
              </a:lnSpc>
            </a:pPr>
            <a:endParaRPr lang="en-US" sz="1200" i="1" dirty="0"/>
          </a:p>
        </p:txBody>
      </p:sp>
      <p:sp>
        <p:nvSpPr>
          <p:cNvPr id="13" name="Tijdelijke aanduiding voor inhoud 6">
            <a:extLst>
              <a:ext uri="{FF2B5EF4-FFF2-40B4-BE49-F238E27FC236}">
                <a16:creationId xmlns:a16="http://schemas.microsoft.com/office/drawing/2014/main" id="{4688A2F4-F573-4940-BCC3-F7AD1E616899}"/>
              </a:ext>
            </a:extLst>
          </p:cNvPr>
          <p:cNvSpPr txBox="1">
            <a:spLocks/>
          </p:cNvSpPr>
          <p:nvPr/>
        </p:nvSpPr>
        <p:spPr>
          <a:xfrm>
            <a:off x="3400822" y="2827068"/>
            <a:ext cx="536178" cy="4419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en-US" sz="1200" dirty="0"/>
              <a:t>USB</a:t>
            </a:r>
          </a:p>
          <a:p>
            <a:pPr algn="ctr">
              <a:lnSpc>
                <a:spcPct val="130000"/>
              </a:lnSpc>
            </a:pP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11575619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CC3A9-0C69-4738-912F-0E6D282CF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 communication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315944C-7C25-4219-A2AE-A46E25DCC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0"/>
            <a:ext cx="8445500" cy="3321049"/>
          </a:xfrm>
        </p:spPr>
        <p:txBody>
          <a:bodyPr>
            <a:normAutofit fontScale="92500"/>
          </a:bodyPr>
          <a:lstStyle/>
          <a:p>
            <a:pPr>
              <a:lnSpc>
                <a:spcPct val="130000"/>
              </a:lnSpc>
              <a:spcBef>
                <a:spcPts val="1200"/>
              </a:spcBef>
            </a:pPr>
            <a:r>
              <a:rPr lang="en-US" sz="2000" dirty="0"/>
              <a:t>The laptop and Arduino communicate via the USB cable </a:t>
            </a:r>
            <a:r>
              <a:rPr lang="en-US" sz="1700" dirty="0"/>
              <a:t>(Universal Serial Bus)</a:t>
            </a:r>
            <a:endParaRPr lang="en-US" sz="2000" dirty="0"/>
          </a:p>
          <a:p>
            <a:pPr marL="342900" indent="-342900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Powers the Arduino (+5V, 0V)</a:t>
            </a:r>
          </a:p>
          <a:p>
            <a:pPr marL="342900" indent="-342900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Upload program to the Arduino</a:t>
            </a:r>
          </a:p>
          <a:p>
            <a:pPr marL="342900" indent="-342900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Send messages to the Arduino</a:t>
            </a:r>
          </a:p>
          <a:p>
            <a:pPr marL="342900" indent="-342900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Receive messages from the Arduino</a:t>
            </a:r>
          </a:p>
          <a:p>
            <a:pPr>
              <a:lnSpc>
                <a:spcPct val="130000"/>
              </a:lnSpc>
              <a:spcBef>
                <a:spcPts val="1200"/>
              </a:spcBef>
            </a:pPr>
            <a:r>
              <a:rPr lang="en-US" sz="2000" dirty="0"/>
              <a:t>It’s useful to send feedback of the program state on the Arduino </a:t>
            </a:r>
            <a:br>
              <a:rPr lang="en-US" sz="2000" dirty="0"/>
            </a:br>
            <a:r>
              <a:rPr lang="en-US" sz="2000" dirty="0"/>
              <a:t>to the serial monitor on the laptop </a:t>
            </a:r>
            <a:r>
              <a:rPr lang="en-US" sz="2000" dirty="0">
                <a:sym typeface="Wingdings 3" panose="05040102010807070707" pitchFamily="18" charset="2"/>
              </a:rPr>
              <a:t> to solve run-errors </a:t>
            </a:r>
            <a:r>
              <a:rPr lang="en-US" sz="1700" dirty="0">
                <a:sym typeface="Wingdings 3" panose="05040102010807070707" pitchFamily="18" charset="2"/>
              </a:rPr>
              <a:t>(=debugging)</a:t>
            </a:r>
            <a:endParaRPr lang="en-US" sz="2000" dirty="0"/>
          </a:p>
          <a:p>
            <a:pPr>
              <a:lnSpc>
                <a:spcPct val="130000"/>
              </a:lnSpc>
              <a:spcBef>
                <a:spcPts val="1200"/>
              </a:spcBef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087493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CC3A9-0C69-4738-912F-0E6D282CF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 communication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739FE1D-32C7-4DD0-946E-D624E5B41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6970" y="1059089"/>
            <a:ext cx="7699829" cy="3589563"/>
          </a:xfrm>
        </p:spPr>
        <p:txBody>
          <a:bodyPr>
            <a:normAutofit lnSpcReduction="10000"/>
          </a:bodyPr>
          <a:lstStyle/>
          <a:p>
            <a:r>
              <a:rPr lang="en-US" sz="2000" noProof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000" noProof="1">
                <a:solidFill>
                  <a:srgbClr val="000000"/>
                </a:solidFill>
                <a:latin typeface="Consolas" panose="020B0609020204030204" pitchFamily="49" charset="0"/>
              </a:rPr>
              <a:t> setup()</a:t>
            </a:r>
          </a:p>
          <a:p>
            <a:r>
              <a:rPr lang="en-US" sz="2000" noProof="1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000" noProof="1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000" noProof="1">
                <a:solidFill>
                  <a:srgbClr val="008000"/>
                </a:solidFill>
                <a:latin typeface="Consolas" panose="020B0609020204030204" pitchFamily="49" charset="0"/>
              </a:rPr>
              <a:t>// Set serial speed</a:t>
            </a:r>
            <a:endParaRPr lang="en-US" sz="200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noProof="1">
                <a:solidFill>
                  <a:srgbClr val="000000"/>
                </a:solidFill>
                <a:latin typeface="Consolas" panose="020B0609020204030204" pitchFamily="49" charset="0"/>
              </a:rPr>
              <a:t>  Serial.begin(9600); </a:t>
            </a:r>
          </a:p>
          <a:p>
            <a:r>
              <a:rPr lang="en-US" sz="2000" noProof="1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000" noProof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000" noProof="1">
                <a:solidFill>
                  <a:srgbClr val="000000"/>
                </a:solidFill>
                <a:latin typeface="Consolas" panose="020B0609020204030204" pitchFamily="49" charset="0"/>
              </a:rPr>
              <a:t> loop()</a:t>
            </a:r>
          </a:p>
          <a:p>
            <a:r>
              <a:rPr lang="en-US" sz="2000" noProof="1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000" noProof="1">
                <a:solidFill>
                  <a:srgbClr val="008000"/>
                </a:solidFill>
                <a:latin typeface="Consolas" panose="020B0609020204030204" pitchFamily="49" charset="0"/>
              </a:rPr>
              <a:t>  // Send a string to the serial monitor</a:t>
            </a:r>
            <a:endParaRPr lang="en-US" sz="200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noProof="1">
                <a:solidFill>
                  <a:srgbClr val="000000"/>
                </a:solidFill>
                <a:latin typeface="Consolas" panose="020B0609020204030204" pitchFamily="49" charset="0"/>
              </a:rPr>
              <a:t>  Serial.print(</a:t>
            </a:r>
            <a:r>
              <a:rPr lang="en-US" sz="2000" noProof="1">
                <a:solidFill>
                  <a:srgbClr val="A31515"/>
                </a:solidFill>
                <a:latin typeface="Consolas" panose="020B0609020204030204" pitchFamily="49" charset="0"/>
              </a:rPr>
              <a:t>“Hello World!"</a:t>
            </a:r>
            <a:r>
              <a:rPr lang="en-US" sz="2000" noProof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 noProof="1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000" noProof="1"/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81F47C1F-F359-45B3-A4D8-4F962764ED46}"/>
              </a:ext>
            </a:extLst>
          </p:cNvPr>
          <p:cNvSpPr txBox="1">
            <a:spLocks/>
          </p:cNvSpPr>
          <p:nvPr/>
        </p:nvSpPr>
        <p:spPr>
          <a:xfrm>
            <a:off x="5333999" y="1059089"/>
            <a:ext cx="3619169" cy="2224800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7188" indent="-357188">
              <a:lnSpc>
                <a:spcPct val="120000"/>
              </a:lnSpc>
            </a:pPr>
            <a:r>
              <a:rPr lang="en-US" sz="1600" dirty="0">
                <a:solidFill>
                  <a:schemeClr val="bg1"/>
                </a:solidFill>
                <a:sym typeface="Wingdings" panose="05000000000000000000" pitchFamily="2" charset="2"/>
              </a:rPr>
              <a:t>Use previous sketch or create new</a:t>
            </a:r>
            <a:endParaRPr lang="en-US" sz="1600" dirty="0">
              <a:solidFill>
                <a:schemeClr val="bg1"/>
              </a:solidFill>
            </a:endParaRPr>
          </a:p>
          <a:p>
            <a:pPr marL="357188" indent="-357188">
              <a:lnSpc>
                <a:spcPct val="120000"/>
              </a:lnSpc>
            </a:pPr>
            <a:r>
              <a:rPr lang="en-US" sz="1600" dirty="0">
                <a:solidFill>
                  <a:schemeClr val="bg1"/>
                </a:solidFill>
                <a:sym typeface="Wingdings" panose="05000000000000000000" pitchFamily="2" charset="2"/>
              </a:rPr>
              <a:t>	</a:t>
            </a:r>
            <a:r>
              <a:rPr lang="en-US" sz="1600" dirty="0">
                <a:solidFill>
                  <a:schemeClr val="bg1"/>
                </a:solidFill>
              </a:rPr>
              <a:t>Edit the program</a:t>
            </a:r>
          </a:p>
          <a:p>
            <a:pPr marL="357188" indent="-357188">
              <a:lnSpc>
                <a:spcPct val="120000"/>
              </a:lnSpc>
            </a:pPr>
            <a:r>
              <a:rPr lang="en-US" sz="1600" dirty="0">
                <a:solidFill>
                  <a:schemeClr val="bg1"/>
                </a:solidFill>
                <a:sym typeface="Wingdings" panose="05000000000000000000" pitchFamily="2" charset="2"/>
              </a:rPr>
              <a:t>	</a:t>
            </a:r>
            <a:r>
              <a:rPr lang="en-US" sz="1600" dirty="0">
                <a:solidFill>
                  <a:schemeClr val="bg1"/>
                </a:solidFill>
              </a:rPr>
              <a:t>Build and upload the program</a:t>
            </a:r>
          </a:p>
          <a:p>
            <a:pPr marL="357188" indent="-357188">
              <a:lnSpc>
                <a:spcPct val="120000"/>
              </a:lnSpc>
            </a:pPr>
            <a:r>
              <a:rPr lang="en-US" sz="1600" dirty="0">
                <a:solidFill>
                  <a:schemeClr val="bg1"/>
                </a:solidFill>
                <a:sym typeface="Wingdings" panose="05000000000000000000" pitchFamily="2" charset="2"/>
              </a:rPr>
              <a:t>	</a:t>
            </a:r>
            <a:r>
              <a:rPr lang="en-US" sz="1600" dirty="0">
                <a:solidFill>
                  <a:schemeClr val="bg1"/>
                </a:solidFill>
              </a:rPr>
              <a:t>Open the serial monitor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(</a:t>
            </a:r>
            <a:r>
              <a:rPr lang="en-US" sz="1600" dirty="0" err="1">
                <a:solidFill>
                  <a:schemeClr val="bg1"/>
                </a:solidFill>
              </a:rPr>
              <a:t>baudrate</a:t>
            </a:r>
            <a:r>
              <a:rPr lang="en-US" sz="1600" dirty="0">
                <a:solidFill>
                  <a:schemeClr val="bg1"/>
                </a:solidFill>
              </a:rPr>
              <a:t> must be 9600)</a:t>
            </a:r>
          </a:p>
          <a:p>
            <a:pPr marL="357188" indent="-357188">
              <a:lnSpc>
                <a:spcPct val="120000"/>
              </a:lnSpc>
            </a:pPr>
            <a:r>
              <a:rPr lang="en-US" sz="1600" dirty="0">
                <a:solidFill>
                  <a:schemeClr val="bg1"/>
                </a:solidFill>
                <a:sym typeface="Wingdings" panose="05000000000000000000" pitchFamily="2" charset="2"/>
              </a:rPr>
              <a:t>	</a:t>
            </a:r>
            <a:r>
              <a:rPr lang="en-US" sz="1600" dirty="0">
                <a:solidFill>
                  <a:schemeClr val="bg1"/>
                </a:solidFill>
              </a:rPr>
              <a:t>What do you see?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372C0C-ED2E-4FDF-A317-20EE33A98685}"/>
              </a:ext>
            </a:extLst>
          </p:cNvPr>
          <p:cNvSpPr txBox="1">
            <a:spLocks/>
          </p:cNvSpPr>
          <p:nvPr/>
        </p:nvSpPr>
        <p:spPr>
          <a:xfrm>
            <a:off x="5334000" y="4123596"/>
            <a:ext cx="3441699" cy="734274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7188" indent="-357188">
              <a:lnSpc>
                <a:spcPct val="120000"/>
              </a:lnSpc>
            </a:pPr>
            <a:r>
              <a:rPr lang="en-US" sz="1600" dirty="0">
                <a:solidFill>
                  <a:schemeClr val="bg1"/>
                </a:solidFill>
                <a:sym typeface="Wingdings" panose="05000000000000000000" pitchFamily="2" charset="2"/>
              </a:rPr>
              <a:t>	</a:t>
            </a:r>
            <a:r>
              <a:rPr lang="en-US" sz="1600" dirty="0">
                <a:solidFill>
                  <a:schemeClr val="bg1"/>
                </a:solidFill>
              </a:rPr>
              <a:t>Replace print into </a:t>
            </a:r>
            <a:r>
              <a:rPr lang="en-US" sz="1600" dirty="0" err="1">
                <a:solidFill>
                  <a:schemeClr val="bg1"/>
                </a:solidFill>
              </a:rPr>
              <a:t>println</a:t>
            </a:r>
            <a:endParaRPr lang="en-US" sz="1600" dirty="0">
              <a:solidFill>
                <a:schemeClr val="bg1"/>
              </a:solidFill>
            </a:endParaRPr>
          </a:p>
          <a:p>
            <a:pPr marL="357188" indent="-357188">
              <a:lnSpc>
                <a:spcPct val="120000"/>
              </a:lnSpc>
            </a:pPr>
            <a:r>
              <a:rPr lang="en-US" sz="1600" dirty="0">
                <a:solidFill>
                  <a:schemeClr val="bg1"/>
                </a:solidFill>
                <a:sym typeface="Wingdings" panose="05000000000000000000" pitchFamily="2" charset="2"/>
              </a:rPr>
              <a:t>	</a:t>
            </a:r>
            <a:r>
              <a:rPr lang="en-US" sz="1600" dirty="0">
                <a:solidFill>
                  <a:schemeClr val="bg1"/>
                </a:solidFill>
              </a:rPr>
              <a:t>Repeat steps 3..5</a:t>
            </a:r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9426" y="2137001"/>
            <a:ext cx="295275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9817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CC3A9-0C69-4738-912F-0E6D282CF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 Communication – Getting feedback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739FE1D-32C7-4DD0-946E-D624E5B41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6970" y="1059089"/>
            <a:ext cx="7699829" cy="3589563"/>
          </a:xfrm>
        </p:spPr>
        <p:txBody>
          <a:bodyPr>
            <a:normAutofit fontScale="85000" lnSpcReduction="20000"/>
          </a:bodyPr>
          <a:lstStyle/>
          <a:p>
            <a:r>
              <a:rPr lang="en-US" noProof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noProof="1">
                <a:solidFill>
                  <a:srgbClr val="000000"/>
                </a:solidFill>
                <a:latin typeface="Consolas" panose="020B0609020204030204" pitchFamily="49" charset="0"/>
              </a:rPr>
              <a:t> setup()</a:t>
            </a:r>
          </a:p>
          <a:p>
            <a:r>
              <a:rPr lang="en-US" noProof="1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noProof="1">
                <a:solidFill>
                  <a:srgbClr val="000000"/>
                </a:solidFill>
                <a:latin typeface="Consolas" panose="020B0609020204030204" pitchFamily="49" charset="0"/>
              </a:rPr>
              <a:t>  Serial.begin(9600); </a:t>
            </a:r>
            <a:r>
              <a:rPr lang="en-US" noProof="1">
                <a:solidFill>
                  <a:srgbClr val="008000"/>
                </a:solidFill>
                <a:latin typeface="Consolas" panose="020B0609020204030204" pitchFamily="49" charset="0"/>
              </a:rPr>
              <a:t>// Serial speed</a:t>
            </a:r>
          </a:p>
          <a:p>
            <a:r>
              <a:rPr lang="en-US" noProof="1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noProof="1">
                <a:solidFill>
                  <a:srgbClr val="008000"/>
                </a:solidFill>
                <a:latin typeface="Consolas" panose="020B0609020204030204" pitchFamily="49" charset="0"/>
              </a:rPr>
              <a:t>// … your code here</a:t>
            </a:r>
          </a:p>
          <a:p>
            <a:r>
              <a:rPr lang="en-US" noProof="1">
                <a:solidFill>
                  <a:srgbClr val="000000"/>
                </a:solidFill>
                <a:latin typeface="Consolas" panose="020B0609020204030204" pitchFamily="49" charset="0"/>
              </a:rPr>
              <a:t>  Serial.println(</a:t>
            </a:r>
            <a:r>
              <a:rPr lang="en-US" noProof="1">
                <a:solidFill>
                  <a:srgbClr val="A31515"/>
                </a:solidFill>
                <a:latin typeface="Consolas" panose="020B0609020204030204" pitchFamily="49" charset="0"/>
              </a:rPr>
              <a:t>“Initialized”</a:t>
            </a:r>
            <a:r>
              <a:rPr lang="en-US" noProof="1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noProof="1">
                <a:solidFill>
                  <a:srgbClr val="008000"/>
                </a:solidFill>
                <a:latin typeface="Consolas" panose="020B0609020204030204" pitchFamily="49" charset="0"/>
              </a:rPr>
              <a:t>// send state</a:t>
            </a:r>
          </a:p>
          <a:p>
            <a:r>
              <a:rPr lang="en-US" noProof="1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noProof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noProof="1">
                <a:solidFill>
                  <a:srgbClr val="000000"/>
                </a:solidFill>
                <a:latin typeface="Consolas" panose="020B0609020204030204" pitchFamily="49" charset="0"/>
              </a:rPr>
              <a:t> loop()</a:t>
            </a:r>
          </a:p>
          <a:p>
            <a:r>
              <a:rPr lang="en-US" noProof="1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noProof="1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noProof="1">
                <a:solidFill>
                  <a:srgbClr val="008000"/>
                </a:solidFill>
                <a:latin typeface="Consolas" panose="020B0609020204030204" pitchFamily="49" charset="0"/>
              </a:rPr>
              <a:t>// … your code here</a:t>
            </a:r>
            <a:endParaRPr lang="en-US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noProof="1">
                <a:solidFill>
                  <a:srgbClr val="000000"/>
                </a:solidFill>
                <a:latin typeface="Consolas" panose="020B0609020204030204" pitchFamily="49" charset="0"/>
              </a:rPr>
              <a:t>  Serial.println(</a:t>
            </a:r>
            <a:r>
              <a:rPr lang="en-US" noProof="1">
                <a:solidFill>
                  <a:srgbClr val="A31515"/>
                </a:solidFill>
                <a:latin typeface="Consolas" panose="020B0609020204030204" pitchFamily="49" charset="0"/>
              </a:rPr>
              <a:t>"It's working"</a:t>
            </a:r>
            <a:r>
              <a:rPr lang="en-US" noProof="1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noProof="1">
                <a:solidFill>
                  <a:srgbClr val="008000"/>
                </a:solidFill>
                <a:latin typeface="Consolas" panose="020B0609020204030204" pitchFamily="49" charset="0"/>
              </a:rPr>
              <a:t>// send state</a:t>
            </a:r>
            <a:endParaRPr lang="en-US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noProof="1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387310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hthoek 59">
            <a:extLst>
              <a:ext uri="{FF2B5EF4-FFF2-40B4-BE49-F238E27FC236}">
                <a16:creationId xmlns:a16="http://schemas.microsoft.com/office/drawing/2014/main" id="{6541BC8F-9D8C-4CB2-8B19-1C7AAA75CB49}"/>
              </a:ext>
            </a:extLst>
          </p:cNvPr>
          <p:cNvSpPr/>
          <p:nvPr/>
        </p:nvSpPr>
        <p:spPr>
          <a:xfrm>
            <a:off x="8041940" y="4200924"/>
            <a:ext cx="1089360" cy="8572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CF87248-0ECC-49C9-B318-06C030FF6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</p:spPr>
        <p:txBody>
          <a:bodyPr/>
          <a:lstStyle/>
          <a:p>
            <a:r>
              <a:rPr lang="en-US" dirty="0"/>
              <a:t>Programming – Basic steps</a:t>
            </a:r>
          </a:p>
        </p:txBody>
      </p:sp>
      <p:sp>
        <p:nvSpPr>
          <p:cNvPr id="2" name="Rechthoek 1">
            <a:extLst>
              <a:ext uri="{FF2B5EF4-FFF2-40B4-BE49-F238E27FC236}">
                <a16:creationId xmlns:a16="http://schemas.microsoft.com/office/drawing/2014/main" id="{149F6883-ED76-4C62-9523-6AF5F3DC4E38}"/>
              </a:ext>
            </a:extLst>
          </p:cNvPr>
          <p:cNvSpPr/>
          <p:nvPr/>
        </p:nvSpPr>
        <p:spPr>
          <a:xfrm>
            <a:off x="495300" y="1041400"/>
            <a:ext cx="1384300" cy="6985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Create</a:t>
            </a:r>
            <a:r>
              <a:rPr lang="nl-NL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br>
              <a:rPr lang="nl-NL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nl-NL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new sketch</a:t>
            </a:r>
            <a:endParaRPr 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22390B11-4B1C-4082-B70A-1855A900AABA}"/>
              </a:ext>
            </a:extLst>
          </p:cNvPr>
          <p:cNvSpPr/>
          <p:nvPr/>
        </p:nvSpPr>
        <p:spPr>
          <a:xfrm>
            <a:off x="2133600" y="1041400"/>
            <a:ext cx="1384300" cy="6985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Load </a:t>
            </a:r>
            <a:br>
              <a:rPr lang="nl-NL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nl-NL" sz="1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example</a:t>
            </a:r>
            <a:endParaRPr 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21562441-F376-4A05-B0AF-A4F9B43316F3}"/>
              </a:ext>
            </a:extLst>
          </p:cNvPr>
          <p:cNvSpPr/>
          <p:nvPr/>
        </p:nvSpPr>
        <p:spPr>
          <a:xfrm>
            <a:off x="3784600" y="1054100"/>
            <a:ext cx="1384300" cy="6985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Load </a:t>
            </a:r>
            <a:br>
              <a:rPr lang="nl-NL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nl-NL" sz="1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existing</a:t>
            </a:r>
            <a:r>
              <a:rPr lang="nl-NL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sketch</a:t>
            </a:r>
            <a:endParaRPr 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2500C4BB-A990-4532-A1E4-9E3E4C303954}"/>
              </a:ext>
            </a:extLst>
          </p:cNvPr>
          <p:cNvSpPr/>
          <p:nvPr/>
        </p:nvSpPr>
        <p:spPr>
          <a:xfrm>
            <a:off x="2133600" y="2183577"/>
            <a:ext cx="1384301" cy="6985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Edit</a:t>
            </a:r>
            <a:r>
              <a:rPr lang="nl-NL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code</a:t>
            </a:r>
            <a:endParaRPr 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E6664D58-3D34-4281-89D3-DA094C75A587}"/>
              </a:ext>
            </a:extLst>
          </p:cNvPr>
          <p:cNvSpPr/>
          <p:nvPr/>
        </p:nvSpPr>
        <p:spPr>
          <a:xfrm>
            <a:off x="2133600" y="3306704"/>
            <a:ext cx="1384300" cy="6985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Build</a:t>
            </a:r>
            <a:endParaRPr 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3B596B14-9850-40AE-BFE3-7D0319601EF2}"/>
              </a:ext>
            </a:extLst>
          </p:cNvPr>
          <p:cNvSpPr/>
          <p:nvPr/>
        </p:nvSpPr>
        <p:spPr>
          <a:xfrm>
            <a:off x="5861050" y="3306704"/>
            <a:ext cx="1384300" cy="6985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Upload </a:t>
            </a:r>
            <a:r>
              <a:rPr lang="nl-NL" sz="1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hex</a:t>
            </a:r>
            <a:r>
              <a:rPr lang="nl-NL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br>
              <a:rPr lang="nl-NL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nl-NL" sz="1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</a:t>
            </a:r>
            <a:r>
              <a:rPr lang="nl-NL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nl-NL" sz="1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Arduino</a:t>
            </a:r>
            <a:endParaRPr 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uit 2">
            <a:extLst>
              <a:ext uri="{FF2B5EF4-FFF2-40B4-BE49-F238E27FC236}">
                <a16:creationId xmlns:a16="http://schemas.microsoft.com/office/drawing/2014/main" id="{4934018D-C4AA-421D-B30F-AD45F53D152B}"/>
              </a:ext>
            </a:extLst>
          </p:cNvPr>
          <p:cNvSpPr/>
          <p:nvPr/>
        </p:nvSpPr>
        <p:spPr>
          <a:xfrm>
            <a:off x="3867150" y="3122965"/>
            <a:ext cx="1651000" cy="1065977"/>
          </a:xfrm>
          <a:prstGeom prst="diamond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Syntax </a:t>
            </a:r>
            <a:r>
              <a:rPr lang="nl-NL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errors</a:t>
            </a:r>
            <a:r>
              <a:rPr lang="nl-NL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1" name="Verbindingslijn: gebogen 10">
            <a:extLst>
              <a:ext uri="{FF2B5EF4-FFF2-40B4-BE49-F238E27FC236}">
                <a16:creationId xmlns:a16="http://schemas.microsoft.com/office/drawing/2014/main" id="{9B78ABF8-A641-41C5-AA4D-91B78EEBECAF}"/>
              </a:ext>
            </a:extLst>
          </p:cNvPr>
          <p:cNvCxnSpPr>
            <a:stCxn id="2" idx="2"/>
            <a:endCxn id="8" idx="0"/>
          </p:cNvCxnSpPr>
          <p:nvPr/>
        </p:nvCxnSpPr>
        <p:spPr>
          <a:xfrm rot="16200000" flipH="1">
            <a:off x="1784762" y="1142587"/>
            <a:ext cx="443677" cy="163830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Verbindingslijn: gebogen 13">
            <a:extLst>
              <a:ext uri="{FF2B5EF4-FFF2-40B4-BE49-F238E27FC236}">
                <a16:creationId xmlns:a16="http://schemas.microsoft.com/office/drawing/2014/main" id="{FC2BEF37-8B19-4C48-A0D3-3635A150CA11}"/>
              </a:ext>
            </a:extLst>
          </p:cNvPr>
          <p:cNvCxnSpPr>
            <a:stCxn id="6" idx="2"/>
            <a:endCxn id="8" idx="0"/>
          </p:cNvCxnSpPr>
          <p:nvPr/>
        </p:nvCxnSpPr>
        <p:spPr>
          <a:xfrm rot="16200000" flipH="1">
            <a:off x="2603912" y="1961737"/>
            <a:ext cx="443677" cy="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Verbindingslijn: gebogen 17">
            <a:extLst>
              <a:ext uri="{FF2B5EF4-FFF2-40B4-BE49-F238E27FC236}">
                <a16:creationId xmlns:a16="http://schemas.microsoft.com/office/drawing/2014/main" id="{92518150-B0DD-4B7F-861E-3495D2994B30}"/>
              </a:ext>
            </a:extLst>
          </p:cNvPr>
          <p:cNvCxnSpPr>
            <a:stCxn id="7" idx="2"/>
            <a:endCxn id="8" idx="0"/>
          </p:cNvCxnSpPr>
          <p:nvPr/>
        </p:nvCxnSpPr>
        <p:spPr>
          <a:xfrm rot="5400000">
            <a:off x="3435763" y="1142589"/>
            <a:ext cx="430977" cy="165099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Rechte verbindingslijn met pijl 19">
            <a:extLst>
              <a:ext uri="{FF2B5EF4-FFF2-40B4-BE49-F238E27FC236}">
                <a16:creationId xmlns:a16="http://schemas.microsoft.com/office/drawing/2014/main" id="{3EA0C133-35B3-4EBD-8DD9-2144F21F1F30}"/>
              </a:ext>
            </a:extLst>
          </p:cNvPr>
          <p:cNvCxnSpPr>
            <a:stCxn id="8" idx="2"/>
            <a:endCxn id="9" idx="0"/>
          </p:cNvCxnSpPr>
          <p:nvPr/>
        </p:nvCxnSpPr>
        <p:spPr>
          <a:xfrm flipH="1">
            <a:off x="2825750" y="2882077"/>
            <a:ext cx="1" cy="4246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Rechte verbindingslijn met pijl 21">
            <a:extLst>
              <a:ext uri="{FF2B5EF4-FFF2-40B4-BE49-F238E27FC236}">
                <a16:creationId xmlns:a16="http://schemas.microsoft.com/office/drawing/2014/main" id="{8EBFF17B-90FD-4F25-940A-0FA844493776}"/>
              </a:ext>
            </a:extLst>
          </p:cNvPr>
          <p:cNvCxnSpPr>
            <a:cxnSpLocks/>
            <a:stCxn id="9" idx="3"/>
            <a:endCxn id="3" idx="1"/>
          </p:cNvCxnSpPr>
          <p:nvPr/>
        </p:nvCxnSpPr>
        <p:spPr>
          <a:xfrm>
            <a:off x="3517900" y="3655954"/>
            <a:ext cx="3492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Rechte verbindingslijn met pijl 23">
            <a:extLst>
              <a:ext uri="{FF2B5EF4-FFF2-40B4-BE49-F238E27FC236}">
                <a16:creationId xmlns:a16="http://schemas.microsoft.com/office/drawing/2014/main" id="{6F617C96-AE0A-4E86-81AC-888499EC956A}"/>
              </a:ext>
            </a:extLst>
          </p:cNvPr>
          <p:cNvCxnSpPr>
            <a:cxnSpLocks/>
            <a:stCxn id="3" idx="3"/>
            <a:endCxn id="10" idx="1"/>
          </p:cNvCxnSpPr>
          <p:nvPr/>
        </p:nvCxnSpPr>
        <p:spPr>
          <a:xfrm>
            <a:off x="5518150" y="3655954"/>
            <a:ext cx="3429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Verbindingslijn: gebogen 25">
            <a:extLst>
              <a:ext uri="{FF2B5EF4-FFF2-40B4-BE49-F238E27FC236}">
                <a16:creationId xmlns:a16="http://schemas.microsoft.com/office/drawing/2014/main" id="{1411A9D8-C2C1-4342-9C54-DE85E88C02B0}"/>
              </a:ext>
            </a:extLst>
          </p:cNvPr>
          <p:cNvCxnSpPr>
            <a:cxnSpLocks/>
            <a:stCxn id="3" idx="0"/>
            <a:endCxn id="65" idx="3"/>
          </p:cNvCxnSpPr>
          <p:nvPr/>
        </p:nvCxnSpPr>
        <p:spPr>
          <a:xfrm rot="16200000" flipV="1">
            <a:off x="3862074" y="2292389"/>
            <a:ext cx="499102" cy="116205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kstvak 26">
            <a:extLst>
              <a:ext uri="{FF2B5EF4-FFF2-40B4-BE49-F238E27FC236}">
                <a16:creationId xmlns:a16="http://schemas.microsoft.com/office/drawing/2014/main" id="{8EFAC9E7-5DD3-4EAE-99EB-9D32BFE1B323}"/>
              </a:ext>
            </a:extLst>
          </p:cNvPr>
          <p:cNvSpPr txBox="1"/>
          <p:nvPr/>
        </p:nvSpPr>
        <p:spPr>
          <a:xfrm>
            <a:off x="4724400" y="2658408"/>
            <a:ext cx="1841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dirty="0"/>
              <a:t>Yes, correct </a:t>
            </a:r>
            <a:r>
              <a:rPr lang="nl-NL" sz="1600" dirty="0" err="1"/>
              <a:t>errors</a:t>
            </a:r>
            <a:endParaRPr lang="en-US" sz="1600" dirty="0"/>
          </a:p>
        </p:txBody>
      </p:sp>
      <p:sp>
        <p:nvSpPr>
          <p:cNvPr id="28" name="Tekstvak 27">
            <a:extLst>
              <a:ext uri="{FF2B5EF4-FFF2-40B4-BE49-F238E27FC236}">
                <a16:creationId xmlns:a16="http://schemas.microsoft.com/office/drawing/2014/main" id="{9FE10F5F-FFBE-44AF-B1CA-F190206BA012}"/>
              </a:ext>
            </a:extLst>
          </p:cNvPr>
          <p:cNvSpPr txBox="1"/>
          <p:nvPr/>
        </p:nvSpPr>
        <p:spPr>
          <a:xfrm>
            <a:off x="5416550" y="3306704"/>
            <a:ext cx="5143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dirty="0"/>
              <a:t>No</a:t>
            </a:r>
            <a:endParaRPr lang="en-US" sz="1600" dirty="0"/>
          </a:p>
        </p:txBody>
      </p:sp>
      <p:sp>
        <p:nvSpPr>
          <p:cNvPr id="29" name="Tekstvak 28">
            <a:extLst>
              <a:ext uri="{FF2B5EF4-FFF2-40B4-BE49-F238E27FC236}">
                <a16:creationId xmlns:a16="http://schemas.microsoft.com/office/drawing/2014/main" id="{FA1873F3-10FF-40AC-98BF-4E5123AE7CCD}"/>
              </a:ext>
            </a:extLst>
          </p:cNvPr>
          <p:cNvSpPr txBox="1"/>
          <p:nvPr/>
        </p:nvSpPr>
        <p:spPr>
          <a:xfrm>
            <a:off x="1476372" y="2930050"/>
            <a:ext cx="13843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dirty="0"/>
              <a:t>Ready editing</a:t>
            </a:r>
            <a:endParaRPr lang="en-US" sz="1600" dirty="0"/>
          </a:p>
        </p:txBody>
      </p:sp>
      <p:sp>
        <p:nvSpPr>
          <p:cNvPr id="30" name="Rechthoek 29">
            <a:extLst>
              <a:ext uri="{FF2B5EF4-FFF2-40B4-BE49-F238E27FC236}">
                <a16:creationId xmlns:a16="http://schemas.microsoft.com/office/drawing/2014/main" id="{D9533EF6-7293-419D-885F-D08942EBF6D9}"/>
              </a:ext>
            </a:extLst>
          </p:cNvPr>
          <p:cNvSpPr/>
          <p:nvPr/>
        </p:nvSpPr>
        <p:spPr>
          <a:xfrm>
            <a:off x="361951" y="2181223"/>
            <a:ext cx="1384300" cy="6985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Save sketch</a:t>
            </a:r>
            <a:endParaRPr 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1" name="Rechte verbindingslijn met pijl 30">
            <a:extLst>
              <a:ext uri="{FF2B5EF4-FFF2-40B4-BE49-F238E27FC236}">
                <a16:creationId xmlns:a16="http://schemas.microsoft.com/office/drawing/2014/main" id="{5017AA3F-33D0-4E78-865A-92062C7AA638}"/>
              </a:ext>
            </a:extLst>
          </p:cNvPr>
          <p:cNvCxnSpPr>
            <a:cxnSpLocks/>
            <a:stCxn id="8" idx="1"/>
            <a:endCxn id="30" idx="3"/>
          </p:cNvCxnSpPr>
          <p:nvPr/>
        </p:nvCxnSpPr>
        <p:spPr>
          <a:xfrm flipH="1" flipV="1">
            <a:off x="1746251" y="2530473"/>
            <a:ext cx="387349" cy="23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kstvak 33">
            <a:extLst>
              <a:ext uri="{FF2B5EF4-FFF2-40B4-BE49-F238E27FC236}">
                <a16:creationId xmlns:a16="http://schemas.microsoft.com/office/drawing/2014/main" id="{184FD856-ED42-459B-8DDB-56E6AC76BD75}"/>
              </a:ext>
            </a:extLst>
          </p:cNvPr>
          <p:cNvSpPr txBox="1"/>
          <p:nvPr/>
        </p:nvSpPr>
        <p:spPr>
          <a:xfrm>
            <a:off x="7741368" y="4515703"/>
            <a:ext cx="108936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nl-NL" sz="2400" b="1" dirty="0"/>
              <a:t>Yeah!</a:t>
            </a:r>
            <a:endParaRPr lang="en-US" sz="2400" b="1" dirty="0"/>
          </a:p>
        </p:txBody>
      </p:sp>
      <p:sp>
        <p:nvSpPr>
          <p:cNvPr id="35" name="Ruit 34">
            <a:extLst>
              <a:ext uri="{FF2B5EF4-FFF2-40B4-BE49-F238E27FC236}">
                <a16:creationId xmlns:a16="http://schemas.microsoft.com/office/drawing/2014/main" id="{8076D4D8-9D6B-48D0-99ED-5833F0468DC0}"/>
              </a:ext>
            </a:extLst>
          </p:cNvPr>
          <p:cNvSpPr/>
          <p:nvPr/>
        </p:nvSpPr>
        <p:spPr>
          <a:xfrm>
            <a:off x="7539038" y="3124969"/>
            <a:ext cx="1504774" cy="1065977"/>
          </a:xfrm>
          <a:prstGeom prst="diamond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6" name="Verbindingslijn: gebogen 35">
            <a:extLst>
              <a:ext uri="{FF2B5EF4-FFF2-40B4-BE49-F238E27FC236}">
                <a16:creationId xmlns:a16="http://schemas.microsoft.com/office/drawing/2014/main" id="{2C1B4E79-A31E-4163-88DA-A59D69E71DE7}"/>
              </a:ext>
            </a:extLst>
          </p:cNvPr>
          <p:cNvCxnSpPr>
            <a:cxnSpLocks/>
            <a:stCxn id="35" idx="0"/>
            <a:endCxn id="62" idx="3"/>
          </p:cNvCxnSpPr>
          <p:nvPr/>
        </p:nvCxnSpPr>
        <p:spPr>
          <a:xfrm rot="16200000" flipV="1">
            <a:off x="5552510" y="386053"/>
            <a:ext cx="704306" cy="477352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kstvak 38">
            <a:extLst>
              <a:ext uri="{FF2B5EF4-FFF2-40B4-BE49-F238E27FC236}">
                <a16:creationId xmlns:a16="http://schemas.microsoft.com/office/drawing/2014/main" id="{5940859A-9FFD-4608-8EEA-217DDCA9E225}"/>
              </a:ext>
            </a:extLst>
          </p:cNvPr>
          <p:cNvSpPr txBox="1"/>
          <p:nvPr/>
        </p:nvSpPr>
        <p:spPr>
          <a:xfrm>
            <a:off x="7010400" y="2046846"/>
            <a:ext cx="1993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dirty="0"/>
              <a:t>No, </a:t>
            </a:r>
            <a:r>
              <a:rPr lang="nl-NL" sz="1600" dirty="0" err="1"/>
              <a:t>improve</a:t>
            </a:r>
            <a:r>
              <a:rPr lang="nl-NL" sz="1600" dirty="0"/>
              <a:t> program</a:t>
            </a:r>
            <a:endParaRPr lang="en-US" sz="1600" dirty="0"/>
          </a:p>
        </p:txBody>
      </p:sp>
      <p:cxnSp>
        <p:nvCxnSpPr>
          <p:cNvPr id="40" name="Rechte verbindingslijn met pijl 39">
            <a:extLst>
              <a:ext uri="{FF2B5EF4-FFF2-40B4-BE49-F238E27FC236}">
                <a16:creationId xmlns:a16="http://schemas.microsoft.com/office/drawing/2014/main" id="{8B869A35-56C1-498D-ADA2-C92A1967EB75}"/>
              </a:ext>
            </a:extLst>
          </p:cNvPr>
          <p:cNvCxnSpPr>
            <a:cxnSpLocks/>
            <a:stCxn id="10" idx="3"/>
            <a:endCxn id="35" idx="1"/>
          </p:cNvCxnSpPr>
          <p:nvPr/>
        </p:nvCxnSpPr>
        <p:spPr>
          <a:xfrm>
            <a:off x="7245350" y="3655954"/>
            <a:ext cx="293688" cy="20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Rechte verbindingslijn met pijl 42">
            <a:extLst>
              <a:ext uri="{FF2B5EF4-FFF2-40B4-BE49-F238E27FC236}">
                <a16:creationId xmlns:a16="http://schemas.microsoft.com/office/drawing/2014/main" id="{7D992BDE-8B2B-494F-8094-C635000E6D9E}"/>
              </a:ext>
            </a:extLst>
          </p:cNvPr>
          <p:cNvCxnSpPr>
            <a:cxnSpLocks/>
            <a:stCxn id="35" idx="2"/>
            <a:endCxn id="34" idx="0"/>
          </p:cNvCxnSpPr>
          <p:nvPr/>
        </p:nvCxnSpPr>
        <p:spPr>
          <a:xfrm flipH="1">
            <a:off x="8286048" y="4190946"/>
            <a:ext cx="5377" cy="3247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Pijl: links 51">
            <a:extLst>
              <a:ext uri="{FF2B5EF4-FFF2-40B4-BE49-F238E27FC236}">
                <a16:creationId xmlns:a16="http://schemas.microsoft.com/office/drawing/2014/main" id="{446D7F88-8209-4B9E-8E03-5ED9B660D6DB}"/>
              </a:ext>
            </a:extLst>
          </p:cNvPr>
          <p:cNvSpPr/>
          <p:nvPr/>
        </p:nvSpPr>
        <p:spPr>
          <a:xfrm>
            <a:off x="5486400" y="1168611"/>
            <a:ext cx="952500" cy="418277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Pijl: links 52">
            <a:extLst>
              <a:ext uri="{FF2B5EF4-FFF2-40B4-BE49-F238E27FC236}">
                <a16:creationId xmlns:a16="http://schemas.microsoft.com/office/drawing/2014/main" id="{58B94D33-4D50-4DCF-9035-A3A6284A39A9}"/>
              </a:ext>
            </a:extLst>
          </p:cNvPr>
          <p:cNvSpPr/>
          <p:nvPr/>
        </p:nvSpPr>
        <p:spPr>
          <a:xfrm flipH="1">
            <a:off x="6623768" y="4548312"/>
            <a:ext cx="952500" cy="418277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kstvak 53">
            <a:extLst>
              <a:ext uri="{FF2B5EF4-FFF2-40B4-BE49-F238E27FC236}">
                <a16:creationId xmlns:a16="http://schemas.microsoft.com/office/drawing/2014/main" id="{4BF1DD5A-2E0E-4026-A0CA-03F7D6CD314B}"/>
              </a:ext>
            </a:extLst>
          </p:cNvPr>
          <p:cNvSpPr txBox="1"/>
          <p:nvPr/>
        </p:nvSpPr>
        <p:spPr>
          <a:xfrm>
            <a:off x="6451600" y="1208472"/>
            <a:ext cx="7937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dirty="0"/>
              <a:t>Start</a:t>
            </a:r>
            <a:endParaRPr lang="en-US" sz="1600" dirty="0"/>
          </a:p>
        </p:txBody>
      </p:sp>
      <p:sp>
        <p:nvSpPr>
          <p:cNvPr id="55" name="Tekstvak 54">
            <a:extLst>
              <a:ext uri="{FF2B5EF4-FFF2-40B4-BE49-F238E27FC236}">
                <a16:creationId xmlns:a16="http://schemas.microsoft.com/office/drawing/2014/main" id="{1632C291-6B30-42C5-AC66-CB1903B6B937}"/>
              </a:ext>
            </a:extLst>
          </p:cNvPr>
          <p:cNvSpPr txBox="1"/>
          <p:nvPr/>
        </p:nvSpPr>
        <p:spPr>
          <a:xfrm>
            <a:off x="5817318" y="4588173"/>
            <a:ext cx="7937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dirty="0"/>
              <a:t>End</a:t>
            </a:r>
            <a:endParaRPr lang="en-US" sz="1600" dirty="0"/>
          </a:p>
        </p:txBody>
      </p:sp>
      <p:sp>
        <p:nvSpPr>
          <p:cNvPr id="58" name="Tekstvak 57">
            <a:extLst>
              <a:ext uri="{FF2B5EF4-FFF2-40B4-BE49-F238E27FC236}">
                <a16:creationId xmlns:a16="http://schemas.microsoft.com/office/drawing/2014/main" id="{64FA8985-4C17-4615-A266-4B5D5155FEA9}"/>
              </a:ext>
            </a:extLst>
          </p:cNvPr>
          <p:cNvSpPr txBox="1"/>
          <p:nvPr/>
        </p:nvSpPr>
        <p:spPr>
          <a:xfrm>
            <a:off x="1765300" y="1190445"/>
            <a:ext cx="5143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dirty="0"/>
              <a:t>or</a:t>
            </a:r>
            <a:endParaRPr lang="en-US" sz="1600" dirty="0"/>
          </a:p>
        </p:txBody>
      </p:sp>
      <p:sp>
        <p:nvSpPr>
          <p:cNvPr id="59" name="Tekstvak 58">
            <a:extLst>
              <a:ext uri="{FF2B5EF4-FFF2-40B4-BE49-F238E27FC236}">
                <a16:creationId xmlns:a16="http://schemas.microsoft.com/office/drawing/2014/main" id="{83EE42FF-A251-45B4-8641-16C2FBCEB1ED}"/>
              </a:ext>
            </a:extLst>
          </p:cNvPr>
          <p:cNvSpPr txBox="1"/>
          <p:nvPr/>
        </p:nvSpPr>
        <p:spPr>
          <a:xfrm>
            <a:off x="3403600" y="1189032"/>
            <a:ext cx="5143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dirty="0"/>
              <a:t>or</a:t>
            </a:r>
            <a:endParaRPr lang="en-US" sz="1600" dirty="0"/>
          </a:p>
        </p:txBody>
      </p:sp>
      <p:sp>
        <p:nvSpPr>
          <p:cNvPr id="61" name="Ruit 60">
            <a:extLst>
              <a:ext uri="{FF2B5EF4-FFF2-40B4-BE49-F238E27FC236}">
                <a16:creationId xmlns:a16="http://schemas.microsoft.com/office/drawing/2014/main" id="{2205DD26-6BC4-4015-97CF-B7E2B42F2D58}"/>
              </a:ext>
            </a:extLst>
          </p:cNvPr>
          <p:cNvSpPr/>
          <p:nvPr/>
        </p:nvSpPr>
        <p:spPr>
          <a:xfrm>
            <a:off x="7418212" y="3131238"/>
            <a:ext cx="1801988" cy="1065977"/>
          </a:xfrm>
          <a:prstGeom prst="diamond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Working</a:t>
            </a:r>
            <a:r>
              <a:rPr lang="nl-NL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as </a:t>
            </a:r>
            <a:r>
              <a:rPr lang="nl-NL" sz="1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intended</a:t>
            </a:r>
            <a:r>
              <a:rPr lang="nl-NL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  <a:endParaRPr 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2" name="Rechthoek 61">
            <a:extLst>
              <a:ext uri="{FF2B5EF4-FFF2-40B4-BE49-F238E27FC236}">
                <a16:creationId xmlns:a16="http://schemas.microsoft.com/office/drawing/2014/main" id="{3D4C4181-E609-468B-9BC9-D70312C62CF8}"/>
              </a:ext>
            </a:extLst>
          </p:cNvPr>
          <p:cNvSpPr/>
          <p:nvPr/>
        </p:nvSpPr>
        <p:spPr>
          <a:xfrm>
            <a:off x="3340100" y="2345736"/>
            <a:ext cx="177800" cy="14985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hthoek 64">
            <a:extLst>
              <a:ext uri="{FF2B5EF4-FFF2-40B4-BE49-F238E27FC236}">
                <a16:creationId xmlns:a16="http://schemas.microsoft.com/office/drawing/2014/main" id="{2F234CAB-63BC-4C3D-91D0-0F3552A2CC51}"/>
              </a:ext>
            </a:extLst>
          </p:cNvPr>
          <p:cNvSpPr/>
          <p:nvPr/>
        </p:nvSpPr>
        <p:spPr>
          <a:xfrm>
            <a:off x="3352800" y="2548936"/>
            <a:ext cx="177800" cy="14985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kstvak 67">
            <a:extLst>
              <a:ext uri="{FF2B5EF4-FFF2-40B4-BE49-F238E27FC236}">
                <a16:creationId xmlns:a16="http://schemas.microsoft.com/office/drawing/2014/main" id="{4899CA2F-D577-4C59-941C-EE9D1E37E709}"/>
              </a:ext>
            </a:extLst>
          </p:cNvPr>
          <p:cNvSpPr txBox="1"/>
          <p:nvPr/>
        </p:nvSpPr>
        <p:spPr>
          <a:xfrm>
            <a:off x="8271936" y="4134803"/>
            <a:ext cx="6095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dirty="0"/>
              <a:t>Yes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40877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668D03F-77C8-4FA1-BE75-D9D94BE67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Teachers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DA6A66-05FC-4307-9318-5D67D2EEDD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8538882" cy="2874582"/>
          </a:xfrm>
        </p:spPr>
        <p:txBody>
          <a:bodyPr>
            <a:normAutofit/>
          </a:bodyPr>
          <a:lstStyle/>
          <a:p>
            <a:pPr>
              <a:tabLst>
                <a:tab pos="3200400" algn="l"/>
                <a:tab pos="5083175" algn="l"/>
              </a:tabLst>
            </a:pPr>
            <a:r>
              <a:rPr lang="nl-NL" dirty="0"/>
              <a:t>Gerald Hilderink	room 2.42	</a:t>
            </a:r>
            <a:r>
              <a:rPr lang="en-US" dirty="0"/>
              <a:t>g.hilderink@fontys.nl</a:t>
            </a:r>
            <a:endParaRPr lang="nl-NL" dirty="0"/>
          </a:p>
          <a:p>
            <a:pPr>
              <a:tabLst>
                <a:tab pos="3200400" algn="l"/>
                <a:tab pos="5083175" algn="l"/>
              </a:tabLst>
            </a:pPr>
            <a:r>
              <a:rPr lang="nl-NL" dirty="0"/>
              <a:t>Jaap Geurts</a:t>
            </a:r>
          </a:p>
          <a:p>
            <a:pPr>
              <a:tabLst>
                <a:tab pos="3200400" algn="l"/>
                <a:tab pos="5083175" algn="l"/>
              </a:tabLst>
            </a:pPr>
            <a:r>
              <a:rPr lang="nl-NL" dirty="0"/>
              <a:t>Sabina </a:t>
            </a:r>
            <a:r>
              <a:rPr lang="nl-NL" dirty="0" err="1"/>
              <a:t>Pencheva</a:t>
            </a:r>
            <a:endParaRPr lang="nl-NL" dirty="0"/>
          </a:p>
          <a:p>
            <a:pPr>
              <a:tabLst>
                <a:tab pos="3200400" algn="l"/>
                <a:tab pos="5083175" algn="l"/>
              </a:tabLst>
            </a:pPr>
            <a:r>
              <a:rPr lang="nl-NL" dirty="0"/>
              <a:t>Stan van </a:t>
            </a:r>
            <a:r>
              <a:rPr lang="nl-NL" dirty="0" err="1"/>
              <a:t>Hartingsveldt</a:t>
            </a:r>
            <a:endParaRPr lang="nl-NL" dirty="0"/>
          </a:p>
          <a:p>
            <a:pPr>
              <a:tabLst>
                <a:tab pos="3200400" algn="l"/>
                <a:tab pos="5083175" algn="l"/>
              </a:tabLst>
            </a:pPr>
            <a:r>
              <a:rPr lang="nl-NL" dirty="0" err="1"/>
              <a:t>Qin</a:t>
            </a:r>
            <a:r>
              <a:rPr lang="nl-NL" dirty="0"/>
              <a:t> </a:t>
            </a:r>
            <a:r>
              <a:rPr lang="nl-NL" dirty="0" err="1"/>
              <a:t>Zhao</a:t>
            </a:r>
            <a:endParaRPr lang="nl-NL" dirty="0"/>
          </a:p>
          <a:p>
            <a:pPr>
              <a:tabLst>
                <a:tab pos="3200400" algn="l"/>
                <a:tab pos="5083175" algn="l"/>
              </a:tabLst>
            </a:pPr>
            <a:r>
              <a:rPr lang="nl-NL" dirty="0" err="1"/>
              <a:t>Xuemei</a:t>
            </a:r>
            <a:r>
              <a:rPr lang="nl-NL" dirty="0"/>
              <a:t> Pu</a:t>
            </a:r>
          </a:p>
        </p:txBody>
      </p:sp>
    </p:spTree>
    <p:extLst>
      <p:ext uri="{BB962C8B-B14F-4D97-AF65-F5344CB8AC3E}">
        <p14:creationId xmlns:p14="http://schemas.microsoft.com/office/powerpoint/2010/main" val="2858886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9731009-E268-4BD8-9945-2084D9B76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Course Structure - Orientation Phase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9743D4-94E4-4EB5-A55D-318AE7DE41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175079"/>
          </a:xfrm>
        </p:spPr>
        <p:txBody>
          <a:bodyPr>
            <a:normAutofit/>
          </a:bodyPr>
          <a:lstStyle/>
          <a:p>
            <a:r>
              <a:rPr lang="en-GB" b="1" dirty="0"/>
              <a:t>Week 1-6 and 7-12 </a:t>
            </a:r>
            <a:r>
              <a:rPr lang="en-GB" b="1" dirty="0">
                <a:sym typeface="Wingdings 3" panose="05040102010807070707" pitchFamily="18" charset="2"/>
              </a:rPr>
              <a:t> two half days per week</a:t>
            </a:r>
            <a:endParaRPr lang="en-GB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Lessons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Exercises</a:t>
            </a:r>
          </a:p>
          <a:p>
            <a:pPr>
              <a:spcBef>
                <a:spcPts val="2400"/>
              </a:spcBef>
            </a:pPr>
            <a:r>
              <a:rPr lang="en-GB" b="1" dirty="0"/>
              <a:t>Week 6 and 12</a:t>
            </a:r>
          </a:p>
          <a:p>
            <a:pPr marL="342900" indent="-3429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GB" dirty="0"/>
              <a:t>Assessment weeks</a:t>
            </a:r>
          </a:p>
        </p:txBody>
      </p:sp>
    </p:spTree>
    <p:extLst>
      <p:ext uri="{BB962C8B-B14F-4D97-AF65-F5344CB8AC3E}">
        <p14:creationId xmlns:p14="http://schemas.microsoft.com/office/powerpoint/2010/main" val="2874546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1EC159C-A354-46B1-B708-CD3E6CCAA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Structure – Advanced Phase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C00B4B-7C94-4A9F-9499-CAEAA0D8C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603343"/>
          </a:xfrm>
        </p:spPr>
        <p:txBody>
          <a:bodyPr>
            <a:normAutofit/>
          </a:bodyPr>
          <a:lstStyle/>
          <a:p>
            <a:r>
              <a:rPr lang="en-GB" b="1" dirty="0"/>
              <a:t>Week 13-16 </a:t>
            </a:r>
            <a:r>
              <a:rPr lang="en-GB" b="1" dirty="0">
                <a:sym typeface="Wingdings 3" panose="05040102010807070707" pitchFamily="18" charset="2"/>
              </a:rPr>
              <a:t> two half days per week</a:t>
            </a:r>
            <a:endParaRPr lang="en-GB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Lessons &amp; assignments (60% time)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Project &amp; workshops (40% time)</a:t>
            </a:r>
          </a:p>
          <a:p>
            <a:pPr>
              <a:spcBef>
                <a:spcPts val="2400"/>
              </a:spcBef>
            </a:pPr>
            <a:r>
              <a:rPr lang="en-GB" b="1" dirty="0"/>
              <a:t>Week 17-18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Assessment week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Final delivery of projects:</a:t>
            </a:r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9B183A06-926F-4987-9456-821547EACEF3}"/>
              </a:ext>
            </a:extLst>
          </p:cNvPr>
          <p:cNvSpPr txBox="1">
            <a:spLocks/>
          </p:cNvSpPr>
          <p:nvPr/>
        </p:nvSpPr>
        <p:spPr>
          <a:xfrm>
            <a:off x="5413094" y="3204501"/>
            <a:ext cx="2700760" cy="1182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product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documentation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presentation</a:t>
            </a:r>
          </a:p>
        </p:txBody>
      </p:sp>
    </p:spTree>
    <p:extLst>
      <p:ext uri="{BB962C8B-B14F-4D97-AF65-F5344CB8AC3E}">
        <p14:creationId xmlns:p14="http://schemas.microsoft.com/office/powerpoint/2010/main" val="554746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B5812C7-094F-4982-88B8-8328C783E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Overview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90850F-3C2E-4B5D-9213-A03734172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to Arduino Sketch</a:t>
            </a:r>
          </a:p>
          <a:p>
            <a:r>
              <a:rPr lang="en-US" dirty="0"/>
              <a:t>Introduction to Rich-Shield</a:t>
            </a:r>
          </a:p>
          <a:p>
            <a:r>
              <a:rPr lang="en-US" dirty="0"/>
              <a:t>Introduction to Programming</a:t>
            </a:r>
          </a:p>
          <a:p>
            <a:r>
              <a:rPr lang="en-US" dirty="0"/>
              <a:t>Communication</a:t>
            </a:r>
          </a:p>
          <a:p>
            <a:r>
              <a:rPr lang="en-US" dirty="0"/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1649707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embedded systems">
            <a:extLst>
              <a:ext uri="{FF2B5EF4-FFF2-40B4-BE49-F238E27FC236}">
                <a16:creationId xmlns:a16="http://schemas.microsoft.com/office/drawing/2014/main" id="{B9D7CA2F-828A-492C-8C18-907DFFD1E3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558" y="315524"/>
            <a:ext cx="8836884" cy="4512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hthoek 13">
            <a:extLst>
              <a:ext uri="{FF2B5EF4-FFF2-40B4-BE49-F238E27FC236}">
                <a16:creationId xmlns:a16="http://schemas.microsoft.com/office/drawing/2014/main" id="{2BFEB51C-C61F-45FF-8B0E-5042D5A619CF}"/>
              </a:ext>
            </a:extLst>
          </p:cNvPr>
          <p:cNvSpPr/>
          <p:nvPr/>
        </p:nvSpPr>
        <p:spPr>
          <a:xfrm>
            <a:off x="1088571" y="1509486"/>
            <a:ext cx="7039429" cy="2510971"/>
          </a:xfrm>
          <a:prstGeom prst="rect">
            <a:avLst/>
          </a:prstGeom>
          <a:solidFill>
            <a:srgbClr val="000000">
              <a:alpha val="32941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90D02409-C157-420E-A34E-75E741550FDE}"/>
              </a:ext>
            </a:extLst>
          </p:cNvPr>
          <p:cNvSpPr txBox="1"/>
          <p:nvPr/>
        </p:nvSpPr>
        <p:spPr>
          <a:xfrm>
            <a:off x="153558" y="1775904"/>
            <a:ext cx="883688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Embedded Systems </a:t>
            </a:r>
            <a:br>
              <a:rPr lang="nl-NL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nl-NL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are </a:t>
            </a:r>
            <a:r>
              <a:rPr lang="nl-NL" sz="6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Everywhere</a:t>
            </a:r>
            <a:endParaRPr lang="en-US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itel 12">
            <a:extLst>
              <a:ext uri="{FF2B5EF4-FFF2-40B4-BE49-F238E27FC236}">
                <a16:creationId xmlns:a16="http://schemas.microsoft.com/office/drawing/2014/main" id="{013B4466-5782-42E8-B1EC-44C3BB5D9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980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BB810A5-737C-49BB-AEFB-1EC1385AF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Embedded Systems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976F75-0F95-4C05-B1F7-E4868F04D4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199" y="1200151"/>
            <a:ext cx="4360587" cy="2894954"/>
          </a:xfrm>
        </p:spPr>
        <p:txBody>
          <a:bodyPr>
            <a:normAutofit/>
          </a:bodyPr>
          <a:lstStyle/>
          <a:p>
            <a:r>
              <a:rPr lang="en-US" dirty="0"/>
              <a:t>What is an Embedded System?</a:t>
            </a:r>
          </a:p>
          <a:p>
            <a:endParaRPr lang="en-US" dirty="0"/>
          </a:p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embedded system is a controller with a dedicated function embedded within a larger mechanical or electrical system to automate real-time processes. This is a device including hardware, software and mechanical parts.</a:t>
            </a:r>
          </a:p>
          <a:p>
            <a:endParaRPr lang="en-US" dirty="0"/>
          </a:p>
        </p:txBody>
      </p:sp>
      <p:pic>
        <p:nvPicPr>
          <p:cNvPr id="2050" name="Picture 2" descr="Image result for embedded systems">
            <a:extLst>
              <a:ext uri="{FF2B5EF4-FFF2-40B4-BE49-F238E27FC236}">
                <a16:creationId xmlns:a16="http://schemas.microsoft.com/office/drawing/2014/main" id="{923D5423-8540-4CC9-9FF0-37A0EBACDB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0116" y="815863"/>
            <a:ext cx="4078741" cy="3142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5114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BB810A5-737C-49BB-AEFB-1EC1385AF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Embedded Systems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976F75-0F95-4C05-B1F7-E4868F04D4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198" y="1200151"/>
            <a:ext cx="5384803" cy="12954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What is Embedded System Engineering?</a:t>
            </a:r>
          </a:p>
          <a:p>
            <a:pPr>
              <a:spcBef>
                <a:spcPts val="1200"/>
              </a:spcBef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Embedded System Engineering is multidisciplinary field of expertise required to automate processes with embedded systems.</a:t>
            </a:r>
            <a:endParaRPr 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150" name="Picture 6" descr="Related image">
            <a:extLst>
              <a:ext uri="{FF2B5EF4-FFF2-40B4-BE49-F238E27FC236}">
                <a16:creationId xmlns:a16="http://schemas.microsoft.com/office/drawing/2014/main" id="{1C9A3B4F-DEEF-4F5F-B4D9-EE4D49C96E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001" y="768362"/>
            <a:ext cx="3149600" cy="2100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A828F12E-EA90-4A77-AF78-F1670715672E}"/>
              </a:ext>
            </a:extLst>
          </p:cNvPr>
          <p:cNvSpPr txBox="1">
            <a:spLocks/>
          </p:cNvSpPr>
          <p:nvPr/>
        </p:nvSpPr>
        <p:spPr>
          <a:xfrm>
            <a:off x="1293632" y="2589366"/>
            <a:ext cx="3071635" cy="2038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It consists of </a:t>
            </a:r>
          </a:p>
          <a:p>
            <a:pPr marL="342900" indent="-342900">
              <a:spcBef>
                <a:spcPts val="300"/>
              </a:spcBef>
              <a:buFont typeface="Arial" panose="020B0604020202020204" pitchFamily="34" charset="0"/>
              <a:buChar char="•"/>
              <a:tabLst>
                <a:tab pos="3886200" algn="l"/>
              </a:tabLst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Software engineering</a:t>
            </a:r>
            <a:endParaRPr lang="en-US" sz="1800" i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300"/>
              </a:spcBef>
              <a:buFont typeface="Arial" panose="020B0604020202020204" pitchFamily="34" charset="0"/>
              <a:buChar char="•"/>
              <a:tabLst>
                <a:tab pos="3886200" algn="l"/>
              </a:tabLst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Computer engineering</a:t>
            </a:r>
            <a:endParaRPr lang="en-US" sz="1800" i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300"/>
              </a:spcBef>
              <a:buFont typeface="Arial" panose="020B0604020202020204" pitchFamily="34" charset="0"/>
              <a:buChar char="•"/>
              <a:tabLst>
                <a:tab pos="3886200" algn="l"/>
              </a:tabLst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Electrical engineering</a:t>
            </a:r>
            <a:endParaRPr lang="en-US" sz="1800" i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300"/>
              </a:spcBef>
              <a:buFont typeface="Arial" panose="020B0604020202020204" pitchFamily="34" charset="0"/>
              <a:buChar char="•"/>
              <a:tabLst>
                <a:tab pos="3886200" algn="l"/>
              </a:tabLst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Control engineering</a:t>
            </a:r>
            <a:endParaRPr lang="en-US" sz="1800" i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300"/>
              </a:spcBef>
              <a:buFont typeface="Arial" panose="020B0604020202020204" pitchFamily="34" charset="0"/>
              <a:buChar char="•"/>
              <a:tabLst>
                <a:tab pos="3886200" algn="l"/>
              </a:tabLst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Physics</a:t>
            </a:r>
            <a:endParaRPr lang="en-US" sz="1800" i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752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theme/theme1.xml><?xml version="1.0" encoding="utf-8"?>
<a:theme xmlns:a="http://schemas.openxmlformats.org/drawingml/2006/main" name="Universa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C8C8FA53F524F4B9A77423524BE0D9C" ma:contentTypeVersion="1" ma:contentTypeDescription="Create a new document." ma:contentTypeScope="" ma:versionID="81abae34243988b7c0d95c15bd0bc0be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26e4863383729cb444416dcdc8f5e0b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0529B60-DD64-431D-A359-D347F548DB8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6746031-01A2-4115-9946-436590971A4E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3E7E5108-A946-48AE-9358-28B58793E0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7881</TotalTime>
  <Words>967</Words>
  <Application>Microsoft Office PowerPoint</Application>
  <PresentationFormat>Diavoorstelling (16:9)</PresentationFormat>
  <Paragraphs>202</Paragraphs>
  <Slides>27</Slides>
  <Notes>11</Notes>
  <HiddenSlides>1</HiddenSlides>
  <MMClips>1</MMClips>
  <ScaleCrop>false</ScaleCrop>
  <HeadingPairs>
    <vt:vector size="8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Ingesloten OLE-bronprogramma's</vt:lpstr>
      </vt:variant>
      <vt:variant>
        <vt:i4>1</vt:i4>
      </vt:variant>
      <vt:variant>
        <vt:lpstr>Diatitels</vt:lpstr>
      </vt:variant>
      <vt:variant>
        <vt:i4>27</vt:i4>
      </vt:variant>
    </vt:vector>
  </HeadingPairs>
  <TitlesOfParts>
    <vt:vector size="33" baseType="lpstr">
      <vt:lpstr>Arial</vt:lpstr>
      <vt:lpstr>Calibri</vt:lpstr>
      <vt:lpstr>Consolas</vt:lpstr>
      <vt:lpstr>Times New Roman</vt:lpstr>
      <vt:lpstr>Universal</vt:lpstr>
      <vt:lpstr>Document</vt:lpstr>
      <vt:lpstr>Embedded Systems Orientation Phase</vt:lpstr>
      <vt:lpstr>Learning outcomes</vt:lpstr>
      <vt:lpstr>Teachers</vt:lpstr>
      <vt:lpstr>Course Structure - Orientation Phase</vt:lpstr>
      <vt:lpstr>Course Structure – Advanced Phase</vt:lpstr>
      <vt:lpstr>Week Overview</vt:lpstr>
      <vt:lpstr>PowerPoint-presentatie</vt:lpstr>
      <vt:lpstr>Embedded Systems</vt:lpstr>
      <vt:lpstr>Embedded Systems</vt:lpstr>
      <vt:lpstr>Arduino</vt:lpstr>
      <vt:lpstr>Arduino</vt:lpstr>
      <vt:lpstr>PowerPoint-presentatie</vt:lpstr>
      <vt:lpstr>Arduino – Hardware</vt:lpstr>
      <vt:lpstr>Arduino – Microcontroller</vt:lpstr>
      <vt:lpstr>Arduino – Shields</vt:lpstr>
      <vt:lpstr>Arduino – Programming</vt:lpstr>
      <vt:lpstr>Arduino – Programming</vt:lpstr>
      <vt:lpstr>Arduino IDE</vt:lpstr>
      <vt:lpstr>Arduino IDE – Setup</vt:lpstr>
      <vt:lpstr>Arduino IDE – Blink demo</vt:lpstr>
      <vt:lpstr>Arduino IDE – Blink demo</vt:lpstr>
      <vt:lpstr>Arduino IDE – New Sketch</vt:lpstr>
      <vt:lpstr>Serial communication</vt:lpstr>
      <vt:lpstr>Serial communication</vt:lpstr>
      <vt:lpstr>Serial communication</vt:lpstr>
      <vt:lpstr>Serial Communication – Getting feedback</vt:lpstr>
      <vt:lpstr>Programming – Basic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Vincent van Brink</dc:creator>
  <cp:lastModifiedBy>Gerald Hilderink</cp:lastModifiedBy>
  <cp:revision>285</cp:revision>
  <cp:lastPrinted>2014-08-19T14:33:34Z</cp:lastPrinted>
  <dcterms:created xsi:type="dcterms:W3CDTF">2014-08-06T13:54:14Z</dcterms:created>
  <dcterms:modified xsi:type="dcterms:W3CDTF">2019-09-02T18:48:59Z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0x0101008C8C8FA53F524F4B9A77423524BE0D9C</vt:lpwstr>
  </property>
</Properties>
</file>