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4"/>
  </p:sldMasterIdLst>
  <p:notesMasterIdLst>
    <p:notesMasterId r:id="rId31"/>
  </p:notesMasterIdLst>
  <p:handoutMasterIdLst>
    <p:handoutMasterId r:id="rId32"/>
  </p:handoutMasterIdLst>
  <p:sldIdLst>
    <p:sldId id="294" r:id="rId5"/>
    <p:sldId id="291" r:id="rId6"/>
    <p:sldId id="295" r:id="rId7"/>
    <p:sldId id="305" r:id="rId8"/>
    <p:sldId id="303" r:id="rId9"/>
    <p:sldId id="296" r:id="rId10"/>
    <p:sldId id="298" r:id="rId11"/>
    <p:sldId id="367" r:id="rId12"/>
    <p:sldId id="297" r:id="rId13"/>
    <p:sldId id="304" r:id="rId14"/>
    <p:sldId id="306" r:id="rId15"/>
    <p:sldId id="307" r:id="rId16"/>
    <p:sldId id="308" r:id="rId17"/>
    <p:sldId id="374" r:id="rId18"/>
    <p:sldId id="378" r:id="rId19"/>
    <p:sldId id="377" r:id="rId20"/>
    <p:sldId id="379" r:id="rId21"/>
    <p:sldId id="380" r:id="rId22"/>
    <p:sldId id="309" r:id="rId23"/>
    <p:sldId id="381" r:id="rId24"/>
    <p:sldId id="376" r:id="rId25"/>
    <p:sldId id="375" r:id="rId26"/>
    <p:sldId id="382" r:id="rId27"/>
    <p:sldId id="301" r:id="rId28"/>
    <p:sldId id="373" r:id="rId29"/>
    <p:sldId id="302" r:id="rId30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94"/>
            <p14:sldId id="291"/>
            <p14:sldId id="295"/>
            <p14:sldId id="305"/>
            <p14:sldId id="303"/>
            <p14:sldId id="296"/>
            <p14:sldId id="298"/>
            <p14:sldId id="367"/>
            <p14:sldId id="297"/>
            <p14:sldId id="304"/>
            <p14:sldId id="306"/>
            <p14:sldId id="307"/>
            <p14:sldId id="308"/>
            <p14:sldId id="374"/>
            <p14:sldId id="378"/>
            <p14:sldId id="377"/>
            <p14:sldId id="379"/>
            <p14:sldId id="380"/>
            <p14:sldId id="309"/>
            <p14:sldId id="381"/>
            <p14:sldId id="376"/>
            <p14:sldId id="375"/>
            <p14:sldId id="382"/>
            <p14:sldId id="301"/>
            <p14:sldId id="37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4703" autoAdjust="0"/>
  </p:normalViewPr>
  <p:slideViewPr>
    <p:cSldViewPr snapToGrid="0" snapToObjects="1">
      <p:cViewPr varScale="1">
        <p:scale>
          <a:sx n="106" d="100"/>
          <a:sy n="106" d="100"/>
        </p:scale>
        <p:origin x="498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29-Aug-19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F43B5-BCA4-422B-A9A1-FAD99592B630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86324-8142-4373-BD88-D80955F0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3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what Arduino can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86324-8142-4373-BD88-D80955F077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2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bridge to 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86324-8142-4373-BD88-D80955F077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37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program. The way it runs (setup and loop). Line by line. semicolon at end of statement. Comments. Setting </a:t>
            </a:r>
            <a:r>
              <a:rPr lang="en-US" dirty="0" err="1"/>
              <a:t>pinmode</a:t>
            </a:r>
            <a:r>
              <a:rPr lang="en-US" dirty="0"/>
              <a:t> &amp; writing HIGH and Low. Delay to sleep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86324-8142-4373-BD88-D80955F077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81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truth tables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86324-8142-4373-BD88-D80955F077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5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err="1"/>
              <a:t>Title</a:t>
            </a:r>
            <a:r>
              <a:rPr lang="nl-NL" dirty="0"/>
              <a:t> next page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400">
                <a:latin typeface="Arial"/>
                <a:cs typeface="Arial"/>
              </a:defRPr>
            </a:lvl1pPr>
            <a:lvl2pPr marL="457200" indent="0">
              <a:buNone/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niversal-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4076" cy="5143499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402114" y="4630341"/>
            <a:ext cx="5456467" cy="273844"/>
          </a:xfrm>
          <a:prstGeom prst="rect">
            <a:avLst/>
          </a:prstGeom>
        </p:spPr>
        <p:txBody>
          <a:bodyPr/>
          <a:lstStyle/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112578" y="1400775"/>
            <a:ext cx="6763408" cy="857250"/>
          </a:xfrm>
        </p:spPr>
        <p:txBody>
          <a:bodyPr/>
          <a:lstStyle>
            <a:lvl1pPr algn="r">
              <a:defRPr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112578" y="2221509"/>
            <a:ext cx="6763408" cy="2874582"/>
          </a:xfrm>
        </p:spPr>
        <p:txBody>
          <a:bodyPr/>
          <a:lstStyle>
            <a:lvl1pPr marL="0" indent="0" algn="r">
              <a:buNone/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10949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D0B43-231A-4B6E-9CF0-17A1AB918903}" type="slidenum">
              <a:rPr lang="es-ES" altLang="nl-NL"/>
              <a:pPr>
                <a:defRPr/>
              </a:pPr>
              <a:t>‹#›</a:t>
            </a:fld>
            <a:endParaRPr lang="es-ES" alt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92411" y="1275606"/>
            <a:ext cx="7106003" cy="302418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600075" indent="-257175">
              <a:buFont typeface="Arial" panose="020B0604020202020204" pitchFamily="34" charset="0"/>
              <a:buChar char="•"/>
              <a:defRPr/>
            </a:lvl2pPr>
            <a:lvl3pPr marL="942975" indent="-257175">
              <a:buFont typeface="Arial" panose="020B0604020202020204" pitchFamily="34" charset="0"/>
              <a:buChar char="•"/>
              <a:defRPr/>
            </a:lvl3pPr>
            <a:lvl4pPr marL="1243013" indent="-214313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020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" y="0"/>
            <a:ext cx="9132634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err="1"/>
              <a:t>Title</a:t>
            </a:r>
            <a:r>
              <a:rPr lang="nl-NL" dirty="0"/>
              <a:t> of </a:t>
            </a:r>
            <a:r>
              <a:rPr lang="nl-NL" dirty="0" err="1"/>
              <a:t>presentation</a:t>
            </a:r>
            <a:r>
              <a:rPr lang="nl-NL" dirty="0"/>
              <a:t>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2" r:id="rId5"/>
    <p:sldLayoutId id="214748383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wxjerCHCEM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variables/constants/constants/" TargetMode="External"/><Relationship Id="rId2" Type="http://schemas.openxmlformats.org/officeDocument/2006/relationships/hyperlink" Target="https://youtu.be/wxjerCHCEM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rduino.cc/en/tutorial/butt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Embeddes Systems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Digital Input &amp; Output</a:t>
            </a:r>
          </a:p>
        </p:txBody>
      </p:sp>
    </p:spTree>
    <p:extLst>
      <p:ext uri="{BB962C8B-B14F-4D97-AF65-F5344CB8AC3E}">
        <p14:creationId xmlns:p14="http://schemas.microsoft.com/office/powerpoint/2010/main" val="159537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30E88B-FFB7-4200-BB40-884F4C7D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usage INPUT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BF837-751B-402F-9252-4D81DB082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noProof="1"/>
              <a:t>Set with:</a:t>
            </a:r>
          </a:p>
          <a:p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	pinMode(8, INPUT_PULLUP); </a:t>
            </a:r>
            <a:r>
              <a:rPr lang="en-US" sz="2000" noProof="1">
                <a:solidFill>
                  <a:srgbClr val="008000"/>
                </a:solidFill>
                <a:latin typeface="Consolas" panose="020B0609020204030204" pitchFamily="49" charset="0"/>
              </a:rPr>
              <a:t>// set button1 as input</a:t>
            </a:r>
          </a:p>
          <a:p>
            <a:endParaRPr lang="en-US" sz="2000" noProof="1"/>
          </a:p>
          <a:p>
            <a:r>
              <a:rPr lang="en-US" sz="2000" noProof="1"/>
              <a:t>Read with:</a:t>
            </a:r>
          </a:p>
          <a:p>
            <a:r>
              <a:rPr lang="en-US" sz="2000" noProof="1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button1 = digitalRead(8);</a:t>
            </a: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383436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40C1-8326-4BC0-9082-6354A019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98A4-DBB7-4131-A370-046288D30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Port D12 is configured as INPUT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6D2108-1227-450A-B58E-B6B46B78B6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5098" y="1200150"/>
            <a:ext cx="2464804" cy="2895599"/>
          </a:xfrm>
        </p:spPr>
      </p:pic>
    </p:spTree>
    <p:extLst>
      <p:ext uri="{BB962C8B-B14F-4D97-AF65-F5344CB8AC3E}">
        <p14:creationId xmlns:p14="http://schemas.microsoft.com/office/powerpoint/2010/main" val="303922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1DC4-4C94-43BA-8F86-B316F377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program.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FFD78-8CB4-41B1-BAD1-3E2A5625C4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Switch on Led when button is pressed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Design/Make flow 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8AA2D66-E07F-48B7-84BD-B5B4CB9BF642}"/>
              </a:ext>
            </a:extLst>
          </p:cNvPr>
          <p:cNvCxnSpPr>
            <a:stCxn id="11" idx="3"/>
            <a:endCxn id="9" idx="3"/>
          </p:cNvCxnSpPr>
          <p:nvPr/>
        </p:nvCxnSpPr>
        <p:spPr>
          <a:xfrm flipH="1" flipV="1">
            <a:off x="7334249" y="1654175"/>
            <a:ext cx="228601" cy="2028180"/>
          </a:xfrm>
          <a:prstGeom prst="bentConnector3">
            <a:avLst>
              <a:gd name="adj1" fmla="val -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19B0CE-106C-45FF-B7AD-96D215D1C744}"/>
              </a:ext>
            </a:extLst>
          </p:cNvPr>
          <p:cNvGrpSpPr/>
          <p:nvPr/>
        </p:nvGrpSpPr>
        <p:grpSpPr>
          <a:xfrm>
            <a:off x="5905501" y="440680"/>
            <a:ext cx="2695574" cy="4496445"/>
            <a:chOff x="5905501" y="440680"/>
            <a:chExt cx="2695574" cy="4496445"/>
          </a:xfrm>
        </p:grpSpPr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37B7D158-BF31-420A-8655-8A7001661DB0}"/>
                </a:ext>
              </a:extLst>
            </p:cNvPr>
            <p:cNvSpPr/>
            <p:nvPr/>
          </p:nvSpPr>
          <p:spPr>
            <a:xfrm>
              <a:off x="6067425" y="440680"/>
              <a:ext cx="1266825" cy="6096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</a:t>
              </a:r>
            </a:p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10AB6DA1-AF22-4C96-A638-E2F9B49D357E}"/>
                </a:ext>
              </a:extLst>
            </p:cNvPr>
            <p:cNvSpPr/>
            <p:nvPr/>
          </p:nvSpPr>
          <p:spPr>
            <a:xfrm>
              <a:off x="6067424" y="1349375"/>
              <a:ext cx="1266825" cy="6096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Write program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4F792BE9-BDF6-48DD-BC9B-218E78404258}"/>
                </a:ext>
              </a:extLst>
            </p:cNvPr>
            <p:cNvSpPr/>
            <p:nvPr/>
          </p:nvSpPr>
          <p:spPr>
            <a:xfrm>
              <a:off x="6067425" y="2326630"/>
              <a:ext cx="1266825" cy="6096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</a:t>
              </a:r>
            </a:p>
          </p:txBody>
        </p: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D8F70356-9F6D-4F74-AEA4-28F418624B5B}"/>
                </a:ext>
              </a:extLst>
            </p:cNvPr>
            <p:cNvSpPr/>
            <p:nvPr/>
          </p:nvSpPr>
          <p:spPr>
            <a:xfrm>
              <a:off x="5905501" y="3253730"/>
              <a:ext cx="1657349" cy="857250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Correct?</a:t>
              </a:r>
            </a:p>
          </p:txBody>
        </p:sp>
        <p:sp>
          <p:nvSpPr>
            <p:cNvPr id="12" name="Flowchart: Terminator 11">
              <a:extLst>
                <a:ext uri="{FF2B5EF4-FFF2-40B4-BE49-F238E27FC236}">
                  <a16:creationId xmlns:a16="http://schemas.microsoft.com/office/drawing/2014/main" id="{D25F5DA3-CEE5-4577-B8CF-815DF4CA4CC5}"/>
                </a:ext>
              </a:extLst>
            </p:cNvPr>
            <p:cNvSpPr/>
            <p:nvPr/>
          </p:nvSpPr>
          <p:spPr>
            <a:xfrm>
              <a:off x="6067425" y="4410075"/>
              <a:ext cx="1266825" cy="527050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Congrats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6760B8C-585F-4562-9E3C-463764CF71F3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6700837" y="1050280"/>
              <a:ext cx="1" cy="29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AEDC9F2-C406-43E3-98FB-7896E7F7B3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5125" y="2009130"/>
              <a:ext cx="1" cy="29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2BC3069-858E-4BD5-93F8-3F5DCB808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5125" y="2922885"/>
              <a:ext cx="1" cy="29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A13CEC7-E476-49FA-AC6E-547C15F10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5126" y="4110980"/>
              <a:ext cx="1" cy="29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704473-2BC3-4F3B-9497-7F464803B904}"/>
                </a:ext>
              </a:extLst>
            </p:cNvPr>
            <p:cNvSpPr txBox="1"/>
            <p:nvPr/>
          </p:nvSpPr>
          <p:spPr>
            <a:xfrm>
              <a:off x="7943850" y="2428875"/>
              <a:ext cx="657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CCD570-5912-4C43-9FA8-ACD7A488B891}"/>
                </a:ext>
              </a:extLst>
            </p:cNvPr>
            <p:cNvSpPr txBox="1"/>
            <p:nvPr/>
          </p:nvSpPr>
          <p:spPr>
            <a:xfrm>
              <a:off x="6810376" y="4088239"/>
              <a:ext cx="657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69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E0FB-6580-456B-9C47-9A07AFA1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program (make the flow chart)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1CA8-64FC-4B2B-B9FE-76C01559B4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Read the button</a:t>
            </a:r>
          </a:p>
          <a:p>
            <a:pPr marL="457200" indent="-457200">
              <a:buAutoNum type="arabicPeriod"/>
            </a:pPr>
            <a:r>
              <a:rPr lang="en-US" dirty="0"/>
              <a:t>If button pushed</a:t>
            </a:r>
          </a:p>
          <a:p>
            <a:pPr lvl="1" indent="0">
              <a:buNone/>
            </a:pPr>
            <a:r>
              <a:rPr lang="en-US" dirty="0"/>
              <a:t>Set led on</a:t>
            </a:r>
          </a:p>
          <a:p>
            <a:pPr marL="457200" indent="-457200">
              <a:buAutoNum type="arabicPeriod"/>
            </a:pPr>
            <a:r>
              <a:rPr lang="en-US" dirty="0"/>
              <a:t>Not pushed</a:t>
            </a:r>
          </a:p>
          <a:p>
            <a:pPr lvl="1" indent="0">
              <a:buNone/>
            </a:pPr>
            <a:r>
              <a:rPr lang="en-US" dirty="0"/>
              <a:t>Set led off</a:t>
            </a:r>
          </a:p>
          <a:p>
            <a:pPr marL="457200" indent="-457200">
              <a:buAutoNum type="arabicPeriod"/>
            </a:pPr>
            <a:r>
              <a:rPr lang="en-US" dirty="0"/>
              <a:t>Repeat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6F6714-B219-48C8-8FFF-CD420F44A78F}"/>
              </a:ext>
            </a:extLst>
          </p:cNvPr>
          <p:cNvGrpSpPr/>
          <p:nvPr/>
        </p:nvGrpSpPr>
        <p:grpSpPr>
          <a:xfrm>
            <a:off x="4648202" y="1720850"/>
            <a:ext cx="3090862" cy="2184400"/>
            <a:chOff x="5338763" y="1063625"/>
            <a:chExt cx="3090862" cy="2184400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5EB454EE-2F7F-4B33-BB7C-D2DD5526FF57}"/>
                </a:ext>
              </a:extLst>
            </p:cNvPr>
            <p:cNvSpPr/>
            <p:nvPr/>
          </p:nvSpPr>
          <p:spPr>
            <a:xfrm>
              <a:off x="6315075" y="1063625"/>
              <a:ext cx="1057275" cy="52705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button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8DF24C90-560D-4319-B5BA-1015036E5C04}"/>
                </a:ext>
              </a:extLst>
            </p:cNvPr>
            <p:cNvSpPr/>
            <p:nvPr/>
          </p:nvSpPr>
          <p:spPr>
            <a:xfrm>
              <a:off x="5410199" y="2720975"/>
              <a:ext cx="1057275" cy="52705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 Led on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F6C27171-88C6-4188-8EA8-2D32EF42FA53}"/>
                </a:ext>
              </a:extLst>
            </p:cNvPr>
            <p:cNvSpPr/>
            <p:nvPr/>
          </p:nvSpPr>
          <p:spPr>
            <a:xfrm>
              <a:off x="7372350" y="2714625"/>
              <a:ext cx="1057275" cy="52705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 Led Off</a:t>
              </a: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1A796ACD-346E-44C4-8EFA-C8D19D1564B3}"/>
                </a:ext>
              </a:extLst>
            </p:cNvPr>
            <p:cNvSpPr/>
            <p:nvPr/>
          </p:nvSpPr>
          <p:spPr>
            <a:xfrm>
              <a:off x="5938837" y="1812925"/>
              <a:ext cx="1809750" cy="762000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Button pushed?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937B3B-5BF3-4567-AE7F-D712D2FA72A3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 flipH="1">
              <a:off x="6843712" y="1590675"/>
              <a:ext cx="1" cy="2222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346F358-BE08-4DEE-80E6-9AFC9E794994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5938837" y="2193925"/>
              <a:ext cx="2" cy="52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254B39-FC21-4953-82E0-6BA03E1F7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3349" y="2187575"/>
              <a:ext cx="2" cy="52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A85AAA-7D09-4599-B0F1-A9DDE71A8705}"/>
                </a:ext>
              </a:extLst>
            </p:cNvPr>
            <p:cNvSpPr txBox="1"/>
            <p:nvPr/>
          </p:nvSpPr>
          <p:spPr>
            <a:xfrm>
              <a:off x="7829551" y="2266434"/>
              <a:ext cx="523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67BA18-0321-4A4F-B732-CEA891B7C811}"/>
                </a:ext>
              </a:extLst>
            </p:cNvPr>
            <p:cNvSpPr txBox="1"/>
            <p:nvPr/>
          </p:nvSpPr>
          <p:spPr>
            <a:xfrm>
              <a:off x="5338763" y="2205593"/>
              <a:ext cx="523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007836F-2834-433D-A8C9-A6C614529137}"/>
                </a:ext>
              </a:extLst>
            </p:cNvPr>
            <p:cNvCxnSpPr>
              <a:stCxn id="6" idx="1"/>
              <a:endCxn id="5" idx="1"/>
            </p:cNvCxnSpPr>
            <p:nvPr/>
          </p:nvCxnSpPr>
          <p:spPr>
            <a:xfrm rot="10800000" flipH="1">
              <a:off x="5410199" y="1327150"/>
              <a:ext cx="904876" cy="1657350"/>
            </a:xfrm>
            <a:prstGeom prst="bentConnector3">
              <a:avLst>
                <a:gd name="adj1" fmla="val -25263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5924F11-3EF7-4561-B6C2-4D186D7374BA}"/>
                </a:ext>
              </a:extLst>
            </p:cNvPr>
            <p:cNvCxnSpPr>
              <a:cxnSpLocks/>
              <a:stCxn id="7" idx="3"/>
              <a:endCxn id="5" idx="3"/>
            </p:cNvCxnSpPr>
            <p:nvPr/>
          </p:nvCxnSpPr>
          <p:spPr>
            <a:xfrm flipH="1" flipV="1">
              <a:off x="7372350" y="1327150"/>
              <a:ext cx="1057275" cy="1651000"/>
            </a:xfrm>
            <a:prstGeom prst="bentConnector3">
              <a:avLst>
                <a:gd name="adj1" fmla="val -2162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23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46E0-C083-4936-A8A5-C9571A2A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 the decision?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B2CD-930E-4190-9350-430DA99D72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button1;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button1 = digitalRead(8);</a:t>
            </a: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(button1 == HIGH) {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	digitalWrite(4, HIGH);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	digitalWrite(4, LOW);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noProof="1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E32FE2-CC0A-49EE-B4CA-4D0F0092720F}"/>
              </a:ext>
            </a:extLst>
          </p:cNvPr>
          <p:cNvGrpSpPr/>
          <p:nvPr/>
        </p:nvGrpSpPr>
        <p:grpSpPr>
          <a:xfrm>
            <a:off x="5343527" y="1273175"/>
            <a:ext cx="3090862" cy="2184400"/>
            <a:chOff x="5338763" y="1063625"/>
            <a:chExt cx="3090862" cy="2184400"/>
          </a:xfrm>
        </p:grpSpPr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31B56135-35B6-408B-8A81-18052D9EDC2C}"/>
                </a:ext>
              </a:extLst>
            </p:cNvPr>
            <p:cNvSpPr/>
            <p:nvPr/>
          </p:nvSpPr>
          <p:spPr>
            <a:xfrm>
              <a:off x="6315075" y="1063625"/>
              <a:ext cx="1057275" cy="52705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button</a:t>
              </a:r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1574B7CD-DD1D-4187-89F2-3D484B8BD986}"/>
                </a:ext>
              </a:extLst>
            </p:cNvPr>
            <p:cNvSpPr/>
            <p:nvPr/>
          </p:nvSpPr>
          <p:spPr>
            <a:xfrm>
              <a:off x="5410199" y="2720975"/>
              <a:ext cx="1057275" cy="52705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 Led on</a:t>
              </a:r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FDCD8298-C59E-4075-A71D-352D2C288FCA}"/>
                </a:ext>
              </a:extLst>
            </p:cNvPr>
            <p:cNvSpPr/>
            <p:nvPr/>
          </p:nvSpPr>
          <p:spPr>
            <a:xfrm>
              <a:off x="7372350" y="2714625"/>
              <a:ext cx="1057275" cy="52705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 Led Off</a:t>
              </a: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FC7151E8-392E-4799-8877-FD0D96D35445}"/>
                </a:ext>
              </a:extLst>
            </p:cNvPr>
            <p:cNvSpPr/>
            <p:nvPr/>
          </p:nvSpPr>
          <p:spPr>
            <a:xfrm>
              <a:off x="5938837" y="1812925"/>
              <a:ext cx="1809750" cy="762000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Button pushed?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3B0CCC5-AE59-4E61-B439-4CA7970DC855}"/>
                </a:ext>
              </a:extLst>
            </p:cNvPr>
            <p:cNvCxnSpPr>
              <a:stCxn id="18" idx="2"/>
              <a:endCxn id="21" idx="0"/>
            </p:cNvCxnSpPr>
            <p:nvPr/>
          </p:nvCxnSpPr>
          <p:spPr>
            <a:xfrm flipH="1">
              <a:off x="6843712" y="1590675"/>
              <a:ext cx="1" cy="2222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84780C9-C828-4C69-A986-4022F27B0095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5938837" y="2193925"/>
              <a:ext cx="2" cy="52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329D022-BDFF-43DB-A7FF-02999CD1E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3349" y="2187575"/>
              <a:ext cx="2" cy="52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1C8241-68BE-4B0C-8BB7-504BE13CDD56}"/>
                </a:ext>
              </a:extLst>
            </p:cNvPr>
            <p:cNvSpPr txBox="1"/>
            <p:nvPr/>
          </p:nvSpPr>
          <p:spPr>
            <a:xfrm>
              <a:off x="7829551" y="2266434"/>
              <a:ext cx="523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BD0E1C-EAB8-4E7F-9111-60EE8384660C}"/>
                </a:ext>
              </a:extLst>
            </p:cNvPr>
            <p:cNvSpPr txBox="1"/>
            <p:nvPr/>
          </p:nvSpPr>
          <p:spPr>
            <a:xfrm>
              <a:off x="5338763" y="2205593"/>
              <a:ext cx="523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E3E9A380-9759-4C6C-B60A-9D13E503C867}"/>
                </a:ext>
              </a:extLst>
            </p:cNvPr>
            <p:cNvCxnSpPr>
              <a:stCxn id="19" idx="1"/>
              <a:endCxn id="18" idx="1"/>
            </p:cNvCxnSpPr>
            <p:nvPr/>
          </p:nvCxnSpPr>
          <p:spPr>
            <a:xfrm rot="10800000" flipH="1">
              <a:off x="5410199" y="1327150"/>
              <a:ext cx="904876" cy="1657350"/>
            </a:xfrm>
            <a:prstGeom prst="bentConnector3">
              <a:avLst>
                <a:gd name="adj1" fmla="val -25263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F0A2AC9-794D-43FC-9A3F-674EA5377CA0}"/>
                </a:ext>
              </a:extLst>
            </p:cNvPr>
            <p:cNvCxnSpPr>
              <a:cxnSpLocks/>
              <a:stCxn id="20" idx="3"/>
              <a:endCxn id="18" idx="3"/>
            </p:cNvCxnSpPr>
            <p:nvPr/>
          </p:nvCxnSpPr>
          <p:spPr>
            <a:xfrm flipH="1" flipV="1">
              <a:off x="7372350" y="1327150"/>
              <a:ext cx="1057275" cy="1651000"/>
            </a:xfrm>
            <a:prstGeom prst="bentConnector3">
              <a:avLst>
                <a:gd name="adj1" fmla="val -2162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59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F6CE-694D-4E86-B556-A4866969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by line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427ED9-9DA8-4869-A10F-AF10AC52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 button1;				</a:t>
            </a:r>
            <a:r>
              <a:rPr lang="en-US" sz="1800" noProof="1">
                <a:solidFill>
                  <a:srgbClr val="008000"/>
                </a:solidFill>
                <a:latin typeface="Consolas" panose="020B0609020204030204" pitchFamily="49" charset="0"/>
              </a:rPr>
              <a:t>// declare variable button1</a:t>
            </a:r>
            <a:endParaRPr lang="en-US" sz="1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button1 = digitalRead(8);	// read the button and assign the</a:t>
            </a: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						   result to button1</a:t>
            </a: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if (button1 == HIGH) {	// was button1 high?</a:t>
            </a: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digitalWrite(4, HIGH);	// yes, so set the led to on</a:t>
            </a: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else {						// no, it was low</a:t>
            </a: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digitalWrite(4, LOW);	// so set the led to off</a:t>
            </a: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noProof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5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B38E-8C47-4C7B-936A-9468625B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0D085-9A84-4360-A86E-5CD7A0330D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 has variables.</a:t>
            </a:r>
          </a:p>
          <a:p>
            <a:endParaRPr lang="en-US" dirty="0"/>
          </a:p>
          <a:p>
            <a:r>
              <a:rPr lang="en-US" dirty="0"/>
              <a:t>A variable is a box to store a value in.</a:t>
            </a:r>
          </a:p>
          <a:p>
            <a:endParaRPr lang="en-US" dirty="0"/>
          </a:p>
          <a:p>
            <a:r>
              <a:rPr lang="en-US" dirty="0"/>
              <a:t>Most common: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n;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integer numbers (ℤ)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letters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real numbers (ℝ)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C0362-7239-4CC6-84AD-3C1224C91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0724" y="1200151"/>
            <a:ext cx="2886075" cy="180975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>
            <a:normAutofit fontScale="85000" lnSpcReduction="10000"/>
          </a:bodyPr>
          <a:lstStyle/>
          <a:p>
            <a:r>
              <a:rPr lang="en-US" dirty="0"/>
              <a:t>Usage: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10;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 = 5;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letter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= 1.414;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2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A2B2C3-BBDE-43C0-AD1C-C49AD05D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by line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F9837E-7F3D-4D1F-B3F5-05CCAEB9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74582"/>
          </a:xfrm>
        </p:spPr>
        <p:txBody>
          <a:bodyPr>
            <a:normAutofit lnSpcReduction="10000"/>
          </a:bodyPr>
          <a:lstStyle/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 button1;				// declare variable button1</a:t>
            </a:r>
          </a:p>
          <a:p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button1 = digitalRead(8);	</a:t>
            </a:r>
            <a:r>
              <a:rPr lang="en-US" sz="1800" noProof="1">
                <a:solidFill>
                  <a:srgbClr val="008000"/>
                </a:solidFill>
                <a:latin typeface="Consolas" panose="020B0609020204030204" pitchFamily="49" charset="0"/>
              </a:rPr>
              <a:t>// read the button and assign the</a:t>
            </a:r>
          </a:p>
          <a:p>
            <a:r>
              <a:rPr lang="en-US" sz="1800" noProof="1">
                <a:solidFill>
                  <a:srgbClr val="008000"/>
                </a:solidFill>
                <a:latin typeface="Consolas" panose="020B0609020204030204" pitchFamily="49" charset="0"/>
              </a:rPr>
              <a:t>							   result to button1</a:t>
            </a:r>
            <a:endParaRPr lang="en-US" sz="1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if (button1 == HIGH) {	// was button1 high?</a:t>
            </a: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digitalWrite(4, HIGH);	// yes, so set the led to on</a:t>
            </a: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else {						// no, it was low</a:t>
            </a: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digitalWrite(4, LOW);	// so set the led to off</a:t>
            </a: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noProof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10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4F83C-525C-4D99-BFA7-7CD32B9E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by line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F81A71-CCE9-49D8-86A0-BAE14C586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74582"/>
          </a:xfrm>
        </p:spPr>
        <p:txBody>
          <a:bodyPr>
            <a:normAutofit lnSpcReduction="10000"/>
          </a:bodyPr>
          <a:lstStyle/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 button1;				// declare variable button1</a:t>
            </a: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button1 = digitalRead(8);	// read the button and assign the</a:t>
            </a: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						   result to button1</a:t>
            </a:r>
          </a:p>
          <a:p>
            <a:r>
              <a:rPr lang="en-US" sz="18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 (button1 == HIGH) {	</a:t>
            </a:r>
            <a:r>
              <a:rPr lang="en-US" sz="1800" noProof="1">
                <a:solidFill>
                  <a:srgbClr val="008000"/>
                </a:solidFill>
                <a:latin typeface="Consolas" panose="020B0609020204030204" pitchFamily="49" charset="0"/>
              </a:rPr>
              <a:t>// was button1 high?</a:t>
            </a:r>
            <a:endParaRPr lang="en-US" sz="1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  digitalWrite(4, HIGH);	</a:t>
            </a:r>
            <a:r>
              <a:rPr lang="en-US" sz="1800" noProof="1">
                <a:solidFill>
                  <a:srgbClr val="008000"/>
                </a:solidFill>
                <a:latin typeface="Consolas" panose="020B0609020204030204" pitchFamily="49" charset="0"/>
              </a:rPr>
              <a:t>// yes, so set the led to on</a:t>
            </a:r>
            <a:endParaRPr lang="en-US" sz="1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else {						// no, it was low</a:t>
            </a: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digitalWrite(4, LOW);	// so set the led to off</a:t>
            </a: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noProof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51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A356-6061-479A-BC1B-8C3A62ED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2583-CFEA-4583-9B9A-51B32F988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1: 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condition*/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GB" sz="2100" dirty="0">
                <a:highlight>
                  <a:srgbClr val="C0C0C0"/>
                </a:highlight>
                <a:latin typeface="Consolas" panose="020B0609020204030204" pitchFamily="49" charset="0"/>
              </a:rPr>
              <a:t>2: 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only if condition is true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100" dirty="0">
                <a:highlight>
                  <a:srgbClr val="C0C0C0"/>
                </a:highlight>
                <a:latin typeface="Consolas" panose="020B0609020204030204" pitchFamily="49" charset="0"/>
              </a:rPr>
              <a:t>3: 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go to line 5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100" dirty="0">
                <a:highlight>
                  <a:srgbClr val="C0C0C0"/>
                </a:highlight>
                <a:latin typeface="Consolas" panose="020B0609020204030204" pitchFamily="49" charset="0"/>
              </a:rPr>
              <a:t>4: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100" dirty="0">
                <a:highlight>
                  <a:srgbClr val="C0C0C0"/>
                </a:highlight>
                <a:latin typeface="Consolas" panose="020B0609020204030204" pitchFamily="49" charset="0"/>
              </a:rPr>
              <a:t>5: 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always continue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6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Week overview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Digital I/O</a:t>
            </a:r>
          </a:p>
          <a:p>
            <a:pPr lvl="1"/>
            <a:r>
              <a:rPr lang="nl-NL" dirty="0"/>
              <a:t>Ports (initialization)</a:t>
            </a:r>
          </a:p>
          <a:p>
            <a:r>
              <a:rPr lang="nl-NL" dirty="0"/>
              <a:t>Led &amp; Button</a:t>
            </a:r>
          </a:p>
          <a:p>
            <a:r>
              <a:rPr lang="nl-NL" dirty="0"/>
              <a:t>Programming</a:t>
            </a:r>
          </a:p>
          <a:p>
            <a:pPr lvl="1"/>
            <a:r>
              <a:rPr lang="nl-NL" dirty="0"/>
              <a:t>Flowchart</a:t>
            </a:r>
          </a:p>
          <a:p>
            <a:pPr lvl="1"/>
            <a:r>
              <a:rPr lang="nl-NL" dirty="0"/>
              <a:t>Variables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...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...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486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630D-2706-40DC-AE5D-93A806C6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by 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B234AE-8282-49F6-ADEE-3C3FBA5D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74582"/>
          </a:xfrm>
        </p:spPr>
        <p:txBody>
          <a:bodyPr>
            <a:normAutofit lnSpcReduction="10000"/>
          </a:bodyPr>
          <a:lstStyle/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 button1;				// declare variable button1</a:t>
            </a: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button1 = digitalRead(8);	// read the button and assign the</a:t>
            </a:r>
          </a:p>
          <a:p>
            <a:r>
              <a:rPr lang="en-US" sz="1800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						   result to button1</a:t>
            </a:r>
          </a:p>
          <a:p>
            <a:r>
              <a:rPr lang="en-US" sz="18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 (button1 == HIGH) {	</a:t>
            </a:r>
            <a:r>
              <a:rPr lang="en-US" sz="1800" noProof="1">
                <a:solidFill>
                  <a:srgbClr val="008000"/>
                </a:solidFill>
                <a:latin typeface="Consolas" panose="020B0609020204030204" pitchFamily="49" charset="0"/>
              </a:rPr>
              <a:t>// was button1 high?</a:t>
            </a:r>
            <a:endParaRPr lang="en-US" sz="1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  digitalWrite(4, HIGH);	</a:t>
            </a:r>
            <a:r>
              <a:rPr lang="en-US" sz="1800" noProof="1">
                <a:solidFill>
                  <a:srgbClr val="008000"/>
                </a:solidFill>
                <a:latin typeface="Consolas" panose="020B0609020204030204" pitchFamily="49" charset="0"/>
              </a:rPr>
              <a:t>// yes, so set the led to on</a:t>
            </a:r>
            <a:endParaRPr lang="en-US" sz="1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 {						</a:t>
            </a:r>
            <a:r>
              <a:rPr lang="en-US" sz="1800" noProof="1">
                <a:solidFill>
                  <a:srgbClr val="008000"/>
                </a:solidFill>
                <a:latin typeface="Consolas" panose="020B0609020204030204" pitchFamily="49" charset="0"/>
              </a:rPr>
              <a:t>// no, it was low</a:t>
            </a:r>
            <a:endParaRPr lang="en-US" sz="1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  digitalWrite(4, LOW);	</a:t>
            </a:r>
            <a:r>
              <a:rPr lang="en-US" sz="1800" noProof="1">
                <a:solidFill>
                  <a:srgbClr val="008000"/>
                </a:solidFill>
                <a:latin typeface="Consolas" panose="020B0609020204030204" pitchFamily="49" charset="0"/>
              </a:rPr>
              <a:t>// so set the led to off</a:t>
            </a:r>
            <a:endParaRPr lang="en-US" sz="1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46091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A356-6061-479A-BC1B-8C3A62ED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2583-CFEA-4583-9B9A-51B32F988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134459"/>
            <a:ext cx="7029450" cy="2874582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1: 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condition*/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100" dirty="0">
                <a:highlight>
                  <a:srgbClr val="C0C0C0"/>
                </a:highlight>
                <a:latin typeface="Consolas" panose="020B0609020204030204" pitchFamily="49" charset="0"/>
              </a:rPr>
              <a:t>2: 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if condition is true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highlight>
                  <a:srgbClr val="C0C0C0"/>
                </a:highlight>
                <a:latin typeface="Consolas" panose="020B0609020204030204" pitchFamily="49" charset="0"/>
              </a:rPr>
              <a:t>3: 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go to line 9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highlight>
                  <a:srgbClr val="C0C0C0"/>
                </a:highlight>
                <a:latin typeface="Consolas" panose="020B0609020204030204" pitchFamily="49" charset="0"/>
              </a:rPr>
              <a:t>4: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100" dirty="0">
                <a:highlight>
                  <a:srgbClr val="C0C0C0"/>
                </a:highlight>
                <a:latin typeface="Consolas" panose="020B0609020204030204" pitchFamily="49" charset="0"/>
              </a:rPr>
              <a:t>5: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2100" dirty="0">
                <a:highlight>
                  <a:srgbClr val="C0C0C0"/>
                </a:highlight>
                <a:latin typeface="Consolas" panose="020B0609020204030204" pitchFamily="49" charset="0"/>
              </a:rPr>
              <a:t>6: 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do something if condition is NOT true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highlight>
                  <a:srgbClr val="C0C0C0"/>
                </a:highlight>
                <a:latin typeface="Consolas" panose="020B0609020204030204" pitchFamily="49" charset="0"/>
              </a:rPr>
              <a:t>7: 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go to line 9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highlight>
                  <a:srgbClr val="C0C0C0"/>
                </a:highlight>
                <a:latin typeface="Consolas" panose="020B0609020204030204" pitchFamily="49" charset="0"/>
              </a:rPr>
              <a:t>8: 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100" dirty="0">
                <a:highlight>
                  <a:srgbClr val="C0C0C0"/>
                </a:highlight>
                <a:latin typeface="Consolas" panose="020B0609020204030204" pitchFamily="49" charset="0"/>
              </a:rPr>
              <a:t>9: 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always continue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1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4239-5FE6-4D2E-AA68-8B7ADF40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7A9A-AC8C-417D-A2C9-87A580329A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condition can be any </a:t>
            </a:r>
            <a:r>
              <a:rPr lang="en-US" dirty="0" err="1"/>
              <a:t>boolean</a:t>
            </a:r>
            <a:r>
              <a:rPr lang="en-US" dirty="0"/>
              <a:t> expression. I.e. anything that evaluates to true or false.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a == b</a:t>
            </a:r>
          </a:p>
          <a:p>
            <a:r>
              <a:rPr lang="en-US" dirty="0">
                <a:latin typeface="Consolas" panose="020B0609020204030204" pitchFamily="49" charset="0"/>
              </a:rPr>
              <a:t>6 &lt; 1</a:t>
            </a:r>
          </a:p>
          <a:p>
            <a:r>
              <a:rPr lang="en-US" dirty="0">
                <a:latin typeface="Consolas" panose="020B0609020204030204" pitchFamily="49" charset="0"/>
              </a:rPr>
              <a:t>x &gt;= 5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A6032BD-7810-4086-B2AE-C4160FFE4F4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38943381"/>
              </p:ext>
            </p:extLst>
          </p:nvPr>
        </p:nvGraphicFramePr>
        <p:xfrm>
          <a:off x="4648202" y="1499225"/>
          <a:ext cx="40385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99">
                  <a:extLst>
                    <a:ext uri="{9D8B030D-6E8A-4147-A177-3AD203B41FA5}">
                      <a16:colId xmlns:a16="http://schemas.microsoft.com/office/drawing/2014/main" val="68670033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719046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8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1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14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1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3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67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631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10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67E3-08C8-48D9-AC9A-56D0DCBD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the button work correctly?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F873-AA4C-44FA-B4CB-2A8AAAE196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3D18D-F8F1-4C81-AF68-8BD6351E34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44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06F5CA-8371-477B-AD17-DEE9E77D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up resistor</a:t>
            </a:r>
          </a:p>
        </p:txBody>
      </p:sp>
      <p:pic>
        <p:nvPicPr>
          <p:cNvPr id="7" name="Online Media 6" title="Pull Up Resistor Tutorial | AddOhms #15">
            <a:hlinkClick r:id="" action="ppaction://media"/>
            <a:extLst>
              <a:ext uri="{FF2B5EF4-FFF2-40B4-BE49-F238E27FC236}">
                <a16:creationId xmlns:a16="http://schemas.microsoft.com/office/drawing/2014/main" id="{90E1FA86-625F-44D1-9FDB-F46CB3EDF24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1350963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2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D0B43-231A-4B6E-9CF0-17A1AB918903}" type="slidenum">
              <a:rPr lang="es-ES" altLang="nl-NL" smtClean="0"/>
              <a:pPr>
                <a:defRPr/>
              </a:pPr>
              <a:t>25</a:t>
            </a:fld>
            <a:endParaRPr lang="es-ES" altLang="nl-NL" dirty="0"/>
          </a:p>
        </p:txBody>
      </p:sp>
      <p:pic>
        <p:nvPicPr>
          <p:cNvPr id="52" name="Picture 6" descr="http://www.ladyada.net/images/arduino/buttonlegsdia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1" y="1599642"/>
            <a:ext cx="4107656" cy="3031451"/>
          </a:xfrm>
          <a:prstGeom prst="rect">
            <a:avLst/>
          </a:prstGeom>
          <a:noFill/>
        </p:spPr>
      </p:pic>
      <p:pic>
        <p:nvPicPr>
          <p:cNvPr id="3074" name="Picture 2" descr="Image result for arduino button wor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66" y="2139702"/>
            <a:ext cx="3071813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7040B7B5-1D60-4491-89F4-1AEC63C61964}"/>
              </a:ext>
            </a:extLst>
          </p:cNvPr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3055595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E75F-74EF-45EE-A022-C80A5265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49B34E-349D-4DE7-A6AA-C68EC69C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https://youtu.be/wxjerCHCEMg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https://www.arduino.cc/reference/en/language/variables/constants/constants/</a:t>
            </a:r>
            <a:endParaRPr lang="en-US" dirty="0"/>
          </a:p>
          <a:p>
            <a:r>
              <a:rPr lang="en-US" dirty="0">
                <a:hlinkClick r:id="rId4"/>
              </a:rPr>
              <a:t>https://www.arduino.cc/en/tutorial/button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5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EA4E8C-F054-4ECF-BE98-4FF3DC1F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on the Leonardo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118E8-B499-4AD7-B92F-CB782465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has 20 ports. GPIO (general purpose input output)</a:t>
            </a:r>
          </a:p>
          <a:p>
            <a:r>
              <a:rPr lang="en-US" dirty="0"/>
              <a:t>All ports can be configured as Digital Input &amp; Output</a:t>
            </a:r>
          </a:p>
          <a:p>
            <a:r>
              <a:rPr lang="en-US" dirty="0"/>
              <a:t>Some ports have additional special functions. </a:t>
            </a:r>
            <a:r>
              <a:rPr lang="en-US" sz="1800" dirty="0"/>
              <a:t>Analog/PWM/Interrupt/serial comm</a:t>
            </a:r>
          </a:p>
          <a:p>
            <a:r>
              <a:rPr lang="en-US" dirty="0"/>
              <a:t>Devices can be connected to ports.</a:t>
            </a:r>
          </a:p>
          <a:p>
            <a:r>
              <a:rPr lang="en-US" dirty="0"/>
              <a:t>Today: </a:t>
            </a:r>
            <a:r>
              <a:rPr lang="en-US" dirty="0" err="1"/>
              <a:t>Leds</a:t>
            </a:r>
            <a:r>
              <a:rPr lang="en-US" dirty="0"/>
              <a:t> and Buttons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2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97276A-51D6-4915-821B-D6B148BB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I/O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EA2D88-1D11-4446-A7CD-26421CD7F145}"/>
              </a:ext>
            </a:extLst>
          </p:cNvPr>
          <p:cNvGrpSpPr/>
          <p:nvPr/>
        </p:nvGrpSpPr>
        <p:grpSpPr>
          <a:xfrm>
            <a:off x="289563" y="879396"/>
            <a:ext cx="8651237" cy="4030710"/>
            <a:chOff x="289563" y="879395"/>
            <a:chExt cx="10697591" cy="5063121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DC6036A1-BA85-4217-BB34-AA6436A005B4}"/>
                </a:ext>
              </a:extLst>
            </p:cNvPr>
            <p:cNvSpPr txBox="1">
              <a:spLocks/>
            </p:cNvSpPr>
            <p:nvPr/>
          </p:nvSpPr>
          <p:spPr>
            <a:xfrm>
              <a:off x="289563" y="1667179"/>
              <a:ext cx="2171104" cy="377068"/>
            </a:xfrm>
            <a:prstGeom prst="rect">
              <a:avLst/>
            </a:prstGeom>
          </p:spPr>
          <p:txBody>
            <a:bodyPr/>
            <a:lstStyle>
              <a:lvl1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5pPr>
              <a:lvl6pPr marL="4572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6pPr>
              <a:lvl7pPr marL="9144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7pPr>
              <a:lvl8pPr marL="13716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8pPr>
              <a:lvl9pPr marL="18288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9pPr>
            </a:lstStyle>
            <a:p>
              <a:r>
                <a:rPr lang="en-US" altLang="en-US" sz="1800" dirty="0">
                  <a:solidFill>
                    <a:schemeClr val="tx1"/>
                  </a:solidFill>
                  <a:latin typeface="+mn-lt"/>
                </a:rPr>
                <a:t>14 digital input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DBBDA231-DD6D-46F8-81D1-2479FF6A77DD}"/>
                </a:ext>
              </a:extLst>
            </p:cNvPr>
            <p:cNvSpPr txBox="1">
              <a:spLocks/>
            </p:cNvSpPr>
            <p:nvPr/>
          </p:nvSpPr>
          <p:spPr>
            <a:xfrm>
              <a:off x="361571" y="2482492"/>
              <a:ext cx="2027088" cy="377068"/>
            </a:xfrm>
            <a:prstGeom prst="rect">
              <a:avLst/>
            </a:prstGeom>
          </p:spPr>
          <p:txBody>
            <a:bodyPr/>
            <a:lstStyle>
              <a:lvl1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5pPr>
              <a:lvl6pPr marL="4572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6pPr>
              <a:lvl7pPr marL="9144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7pPr>
              <a:lvl8pPr marL="13716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8pPr>
              <a:lvl9pPr marL="18288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9pPr>
            </a:lstStyle>
            <a:p>
              <a:r>
                <a:rPr lang="en-US" altLang="en-US" sz="1800" dirty="0">
                  <a:solidFill>
                    <a:schemeClr val="tx1"/>
                  </a:solidFill>
                  <a:latin typeface="+mn-lt"/>
                </a:rPr>
                <a:t>6 analog input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9A1D9BB-D0E2-4CA7-9633-728ADA79117E}"/>
                </a:ext>
              </a:extLst>
            </p:cNvPr>
            <p:cNvSpPr txBox="1">
              <a:spLocks/>
            </p:cNvSpPr>
            <p:nvPr/>
          </p:nvSpPr>
          <p:spPr>
            <a:xfrm>
              <a:off x="8244403" y="1520640"/>
              <a:ext cx="2250752" cy="787823"/>
            </a:xfrm>
            <a:prstGeom prst="rect">
              <a:avLst/>
            </a:prstGeom>
          </p:spPr>
          <p:txBody>
            <a:bodyPr/>
            <a:lstStyle>
              <a:lvl1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5pPr>
              <a:lvl6pPr marL="4572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6pPr>
              <a:lvl7pPr marL="9144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7pPr>
              <a:lvl8pPr marL="13716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8pPr>
              <a:lvl9pPr marL="18288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chemeClr val="tx1"/>
                  </a:solidFill>
                  <a:latin typeface="+mn-lt"/>
                </a:rPr>
                <a:t>14 digital output</a:t>
              </a:r>
              <a:br>
                <a:rPr lang="en-US" altLang="en-US" sz="1800" dirty="0">
                  <a:solidFill>
                    <a:schemeClr val="tx1"/>
                  </a:solidFill>
                  <a:latin typeface="+mn-lt"/>
                </a:rPr>
              </a:br>
              <a:r>
                <a:rPr lang="en-US" altLang="en-US" sz="1400" dirty="0">
                  <a:solidFill>
                    <a:schemeClr val="tx1"/>
                  </a:solidFill>
                  <a:latin typeface="+mn-lt"/>
                </a:rPr>
                <a:t>(of which 6 PWM)</a:t>
              </a:r>
            </a:p>
          </p:txBody>
        </p:sp>
        <p:sp>
          <p:nvSpPr>
            <p:cNvPr id="10" name="PIJL-RECHTS 8">
              <a:extLst>
                <a:ext uri="{FF2B5EF4-FFF2-40B4-BE49-F238E27FC236}">
                  <a16:creationId xmlns:a16="http://schemas.microsoft.com/office/drawing/2014/main" id="{1379523F-AEB9-4B04-8039-8F7AE34ABAB5}"/>
                </a:ext>
              </a:extLst>
            </p:cNvPr>
            <p:cNvSpPr/>
            <p:nvPr/>
          </p:nvSpPr>
          <p:spPr>
            <a:xfrm>
              <a:off x="2516503" y="1675935"/>
              <a:ext cx="1301452" cy="432048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PIJL-RECHTS 9">
              <a:extLst>
                <a:ext uri="{FF2B5EF4-FFF2-40B4-BE49-F238E27FC236}">
                  <a16:creationId xmlns:a16="http://schemas.microsoft.com/office/drawing/2014/main" id="{2BBBDD4C-9770-49FF-BD0C-BA9B45B7C006}"/>
                </a:ext>
              </a:extLst>
            </p:cNvPr>
            <p:cNvSpPr/>
            <p:nvPr/>
          </p:nvSpPr>
          <p:spPr>
            <a:xfrm>
              <a:off x="2532403" y="2482492"/>
              <a:ext cx="1301452" cy="432048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E685D6D2-EF88-4ED7-8EFA-5F5FC0D9E15D}"/>
                </a:ext>
              </a:extLst>
            </p:cNvPr>
            <p:cNvSpPr txBox="1">
              <a:spLocks/>
            </p:cNvSpPr>
            <p:nvPr/>
          </p:nvSpPr>
          <p:spPr>
            <a:xfrm>
              <a:off x="289563" y="1124802"/>
              <a:ext cx="1739056" cy="377068"/>
            </a:xfrm>
            <a:prstGeom prst="rect">
              <a:avLst/>
            </a:prstGeom>
          </p:spPr>
          <p:txBody>
            <a:bodyPr/>
            <a:lstStyle>
              <a:lvl1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5pPr>
              <a:lvl6pPr marL="4572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6pPr>
              <a:lvl7pPr marL="9144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7pPr>
              <a:lvl8pPr marL="13716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8pPr>
              <a:lvl9pPr marL="18288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9pPr>
            </a:lstStyle>
            <a:p>
              <a:pPr algn="ctr"/>
              <a:r>
                <a:rPr lang="en-US" altLang="en-US" sz="2400" i="1" dirty="0">
                  <a:solidFill>
                    <a:schemeClr val="tx1"/>
                  </a:solidFill>
                  <a:latin typeface="+mn-lt"/>
                </a:rPr>
                <a:t>sensors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58417C3E-CAD3-498F-8056-1CCEAD5497DD}"/>
                </a:ext>
              </a:extLst>
            </p:cNvPr>
            <p:cNvSpPr txBox="1">
              <a:spLocks/>
            </p:cNvSpPr>
            <p:nvPr/>
          </p:nvSpPr>
          <p:spPr>
            <a:xfrm>
              <a:off x="8138435" y="879395"/>
              <a:ext cx="1739056" cy="377068"/>
            </a:xfrm>
            <a:prstGeom prst="rect">
              <a:avLst/>
            </a:prstGeom>
          </p:spPr>
          <p:txBody>
            <a:bodyPr/>
            <a:lstStyle>
              <a:lvl1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5pPr>
              <a:lvl6pPr marL="4572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6pPr>
              <a:lvl7pPr marL="9144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7pPr>
              <a:lvl8pPr marL="13716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8pPr>
              <a:lvl9pPr marL="18288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anose="020F0302020204030204" pitchFamily="34" charset="0"/>
                </a:defRPr>
              </a:lvl9pPr>
            </a:lstStyle>
            <a:p>
              <a:pPr algn="ctr"/>
              <a:r>
                <a:rPr lang="en-US" altLang="en-US" sz="2400" i="1" dirty="0">
                  <a:solidFill>
                    <a:schemeClr val="tx1"/>
                  </a:solidFill>
                  <a:latin typeface="+mn-lt"/>
                </a:rPr>
                <a:t>actuators</a:t>
              </a:r>
            </a:p>
          </p:txBody>
        </p:sp>
        <p:sp>
          <p:nvSpPr>
            <p:cNvPr id="14" name="PIJL-RECHTS 13">
              <a:extLst>
                <a:ext uri="{FF2B5EF4-FFF2-40B4-BE49-F238E27FC236}">
                  <a16:creationId xmlns:a16="http://schemas.microsoft.com/office/drawing/2014/main" id="{FE54F570-6246-41D7-B9EB-929F1369C3F8}"/>
                </a:ext>
              </a:extLst>
            </p:cNvPr>
            <p:cNvSpPr/>
            <p:nvPr/>
          </p:nvSpPr>
          <p:spPr>
            <a:xfrm>
              <a:off x="6820776" y="1612199"/>
              <a:ext cx="1301452" cy="432048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931FA4B6-F4CF-48FA-83EA-53850DA4E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344" y="3711601"/>
              <a:ext cx="3109982" cy="1391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800100" indent="-34290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marL="0" indent="0" eaLnBrk="1" hangingPunct="1">
                <a:spcBef>
                  <a:spcPct val="0"/>
                </a:spcBef>
                <a:buNone/>
              </a:pPr>
              <a:r>
                <a:rPr lang="en-US" altLang="en-US" sz="1800" dirty="0">
                  <a:solidFill>
                    <a:prstClr val="black"/>
                  </a:solidFill>
                  <a:latin typeface="Arial" charset="0"/>
                  <a:cs typeface="+mn-cs"/>
                </a:rPr>
                <a:t>breadboard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en-US" sz="1600" dirty="0">
                  <a:solidFill>
                    <a:prstClr val="black"/>
                  </a:solidFill>
                  <a:latin typeface="Arial" charset="0"/>
                  <a:cs typeface="+mn-cs"/>
                </a:rPr>
                <a:t>RGB led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en-US" sz="1600" dirty="0">
                  <a:solidFill>
                    <a:prstClr val="black"/>
                  </a:solidFill>
                  <a:latin typeface="Arial" charset="0"/>
                  <a:cs typeface="+mn-cs"/>
                </a:rPr>
                <a:t>temp sensor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en-US" sz="1600" dirty="0">
                  <a:solidFill>
                    <a:prstClr val="black"/>
                  </a:solidFill>
                  <a:latin typeface="Arial" charset="0"/>
                  <a:cs typeface="+mn-cs"/>
                </a:rPr>
                <a:t> …</a:t>
              </a: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2535B5C1-ADB7-4C69-97FC-989FFC50E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2561" y="3622860"/>
              <a:ext cx="2250751" cy="2319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800100" indent="-34290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marL="0" indent="0" eaLnBrk="1" hangingPunct="1">
                <a:spcBef>
                  <a:spcPct val="0"/>
                </a:spcBef>
                <a:buNone/>
              </a:pPr>
              <a:r>
                <a:rPr lang="en-US" altLang="en-US" sz="1800" dirty="0">
                  <a:solidFill>
                    <a:prstClr val="black"/>
                  </a:solidFill>
                  <a:latin typeface="Arial" charset="0"/>
                  <a:cs typeface="+mn-cs"/>
                </a:rPr>
                <a:t>shield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en-US" sz="1600" dirty="0" err="1">
                  <a:solidFill>
                    <a:prstClr val="black"/>
                  </a:solidFill>
                  <a:latin typeface="Arial" charset="0"/>
                  <a:cs typeface="+mn-cs"/>
                </a:rPr>
                <a:t>Zigbee</a:t>
              </a:r>
              <a:endParaRPr lang="en-US" altLang="en-US" sz="1600" dirty="0">
                <a:solidFill>
                  <a:prstClr val="black"/>
                </a:solidFill>
                <a:latin typeface="Arial" charset="0"/>
                <a:cs typeface="+mn-cs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US" altLang="en-US" sz="1600" dirty="0">
                  <a:solidFill>
                    <a:prstClr val="black"/>
                  </a:solidFill>
                  <a:latin typeface="Arial" charset="0"/>
                  <a:cs typeface="+mn-cs"/>
                </a:rPr>
                <a:t>GPS logger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en-US" sz="1600" dirty="0">
                  <a:solidFill>
                    <a:prstClr val="black"/>
                  </a:solidFill>
                  <a:latin typeface="Arial" charset="0"/>
                  <a:cs typeface="+mn-cs"/>
                </a:rPr>
                <a:t>RFID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en-US" sz="1600" dirty="0">
                  <a:solidFill>
                    <a:prstClr val="black"/>
                  </a:solidFill>
                  <a:latin typeface="Arial" charset="0"/>
                  <a:cs typeface="+mn-cs"/>
                </a:rPr>
                <a:t>display 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en-US" sz="1600" dirty="0">
                  <a:solidFill>
                    <a:prstClr val="black"/>
                  </a:solidFill>
                  <a:latin typeface="Arial" charset="0"/>
                  <a:cs typeface="+mn-cs"/>
                </a:rPr>
                <a:t>touchscreens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en-US" sz="1600" dirty="0">
                  <a:solidFill>
                    <a:prstClr val="black"/>
                  </a:solidFill>
                  <a:latin typeface="Arial" charset="0"/>
                  <a:cs typeface="+mn-cs"/>
                </a:rPr>
                <a:t>…</a:t>
              </a:r>
            </a:p>
          </p:txBody>
        </p:sp>
        <p:pic>
          <p:nvPicPr>
            <p:cNvPr id="17" name="Picture 11" descr="http://www.ladyada.net/images/arduino/led13bb.jpg">
              <a:extLst>
                <a:ext uri="{FF2B5EF4-FFF2-40B4-BE49-F238E27FC236}">
                  <a16:creationId xmlns:a16="http://schemas.microsoft.com/office/drawing/2014/main" id="{AEBBF358-407B-4081-AEC8-D7A2A08D8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149"/>
            <a:stretch>
              <a:fillRect/>
            </a:stretch>
          </p:blipFill>
          <p:spPr bwMode="auto">
            <a:xfrm>
              <a:off x="3113500" y="3753154"/>
              <a:ext cx="1928591" cy="167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B947E2B1-6AD6-4466-867A-2861284A7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1129" y="3395371"/>
              <a:ext cx="2486025" cy="2085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5FBA39D0-F315-406A-A4E9-5CE4C4F38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159865" y="1037064"/>
            <a:ext cx="2332419" cy="169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7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EDA4-9D24-45D8-AFD4-9AD06995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I/O?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413E93-A1A1-484A-A6CB-4CFABC94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I/O is a signal that is either HIGH or LOW.</a:t>
            </a:r>
          </a:p>
          <a:p>
            <a:r>
              <a:rPr lang="en-US" dirty="0"/>
              <a:t>In many digital systems </a:t>
            </a:r>
            <a:r>
              <a:rPr lang="en-US" sz="2000" dirty="0"/>
              <a:t>(Computers, Embedded Controllers)</a:t>
            </a:r>
            <a:endParaRPr lang="en-US" dirty="0"/>
          </a:p>
          <a:p>
            <a:r>
              <a:rPr lang="en-US" dirty="0"/>
              <a:t>	High is 5V or 3.3V</a:t>
            </a:r>
          </a:p>
          <a:p>
            <a:r>
              <a:rPr lang="en-US" dirty="0"/>
              <a:t>	Low is 0V or GND</a:t>
            </a:r>
          </a:p>
          <a:p>
            <a:r>
              <a:rPr lang="en-US" dirty="0"/>
              <a:t>If an output is HIGH a led might be lit up.</a:t>
            </a:r>
          </a:p>
          <a:p>
            <a:r>
              <a:rPr lang="en-US" dirty="0"/>
              <a:t>If an input is LOW a button might be pressed etc.</a:t>
            </a:r>
          </a:p>
        </p:txBody>
      </p:sp>
    </p:spTree>
    <p:extLst>
      <p:ext uri="{BB962C8B-B14F-4D97-AF65-F5344CB8AC3E}">
        <p14:creationId xmlns:p14="http://schemas.microsoft.com/office/powerpoint/2010/main" val="78382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DEB0E4-1F91-4503-A8AE-D5ED6AC2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Usage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39150-9D69-4238-95B0-2C81B099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Ports should be initialized as INPUT or OUTPUT</a:t>
            </a:r>
          </a:p>
          <a:p>
            <a:endParaRPr lang="en-US" dirty="0"/>
          </a:p>
          <a:p>
            <a:r>
              <a:rPr lang="en-US" dirty="0"/>
              <a:t>Output: Set with: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pinMode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(13, OUTPUT);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Set built-in led as output</a:t>
            </a:r>
          </a:p>
          <a:p>
            <a:endParaRPr lang="en-US" dirty="0"/>
          </a:p>
          <a:p>
            <a:r>
              <a:rPr lang="en-US" dirty="0"/>
              <a:t>Ports can then be set HIGH or LOW (= On or Off)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(13, HIGH);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9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E71CFA-154F-466D-87F7-7C04A467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F5C7A0-85C6-459B-B824-CD240F31C2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Port D13 configured as output acts like a switch between HIGH(5v) and (LOW)ground.</a:t>
            </a:r>
          </a:p>
          <a:p>
            <a:endParaRPr lang="en-US" dirty="0"/>
          </a:p>
          <a:p>
            <a:r>
              <a:rPr lang="en-US" dirty="0"/>
              <a:t>when the switch is up (HIGH) 5 volt is applied to the LED</a:t>
            </a:r>
          </a:p>
          <a:p>
            <a:endParaRPr lang="en-US" dirty="0"/>
          </a:p>
          <a:p>
            <a:r>
              <a:rPr lang="en-US" dirty="0"/>
              <a:t>when the switch is down (LOW) no current flows.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3F1D17B-5BE1-4643-96CB-C741C34DB1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96165" y="1063624"/>
            <a:ext cx="2811568" cy="3483359"/>
          </a:xfrm>
        </p:spPr>
      </p:pic>
    </p:spTree>
    <p:extLst>
      <p:ext uri="{BB962C8B-B14F-4D97-AF65-F5344CB8AC3E}">
        <p14:creationId xmlns:p14="http://schemas.microsoft.com/office/powerpoint/2010/main" val="414636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D0B43-231A-4B6E-9CF0-17A1AB918903}" type="slidenum">
              <a:rPr lang="es-ES" altLang="nl-NL" smtClean="0"/>
              <a:pPr>
                <a:defRPr/>
              </a:pPr>
              <a:t>8</a:t>
            </a:fld>
            <a:endParaRPr lang="es-ES" altLang="nl-NL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32700" y="995031"/>
            <a:ext cx="8229600" cy="318635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100000"/>
              </a:lnSpc>
              <a:spcBef>
                <a:spcPts val="200"/>
              </a:spcBef>
            </a:pPr>
            <a:r>
              <a:rPr lang="en-US" altLang="en-US" sz="2200" dirty="0">
                <a:solidFill>
                  <a:schemeClr val="tx1"/>
                </a:solidFill>
              </a:rPr>
              <a:t>converts energy into light</a:t>
            </a:r>
          </a:p>
          <a:p>
            <a:pPr indent="-228600">
              <a:lnSpc>
                <a:spcPct val="100000"/>
              </a:lnSpc>
              <a:spcBef>
                <a:spcPts val="200"/>
              </a:spcBef>
            </a:pPr>
            <a:r>
              <a:rPr lang="en-US" altLang="en-US" sz="2200" dirty="0">
                <a:solidFill>
                  <a:schemeClr val="tx1"/>
                </a:solidFill>
              </a:rPr>
              <a:t>diode = one way street for current</a:t>
            </a:r>
          </a:p>
          <a:p>
            <a:pPr indent="-228600">
              <a:lnSpc>
                <a:spcPct val="100000"/>
              </a:lnSpc>
              <a:spcBef>
                <a:spcPts val="200"/>
              </a:spcBef>
            </a:pPr>
            <a:r>
              <a:rPr lang="en-US" altLang="en-US" sz="2200" dirty="0">
                <a:solidFill>
                  <a:schemeClr val="tx1"/>
                </a:solidFill>
              </a:rPr>
              <a:t>correct direction = no resistance (or 0</a:t>
            </a:r>
            <a:r>
              <a:rPr lang="el-GR" altLang="en-US" sz="2200" dirty="0">
                <a:solidFill>
                  <a:schemeClr val="tx1"/>
                </a:solidFill>
              </a:rPr>
              <a:t>Ω</a:t>
            </a:r>
            <a:r>
              <a:rPr lang="nl-NL" altLang="en-US" sz="2200" dirty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  <a:p>
            <a:pPr indent="-228600">
              <a:lnSpc>
                <a:spcPct val="100000"/>
              </a:lnSpc>
              <a:spcBef>
                <a:spcPts val="200"/>
              </a:spcBef>
            </a:pPr>
            <a:r>
              <a:rPr lang="en-US" altLang="en-US" sz="2200" dirty="0">
                <a:solidFill>
                  <a:schemeClr val="tx1"/>
                </a:solidFill>
              </a:rPr>
              <a:t>wrong direction = high resistance</a:t>
            </a:r>
          </a:p>
          <a:p>
            <a:pPr lvl="1"/>
            <a:endParaRPr lang="en-US" altLang="en-US" sz="1800" dirty="0"/>
          </a:p>
          <a:p>
            <a:pPr indent="-342900">
              <a:lnSpc>
                <a:spcPct val="100000"/>
              </a:lnSpc>
              <a:spcBef>
                <a:spcPts val="200"/>
              </a:spcBef>
            </a:pPr>
            <a:r>
              <a:rPr lang="en-US" altLang="en-US" sz="2200" dirty="0">
                <a:solidFill>
                  <a:schemeClr val="tx1"/>
                </a:solidFill>
              </a:rPr>
              <a:t>Find positive/negative side of a LED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en-US" sz="2200" dirty="0">
                <a:solidFill>
                  <a:schemeClr val="tx1"/>
                </a:solidFill>
              </a:rPr>
              <a:t>long lead: +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en-US" sz="2200" dirty="0">
                <a:solidFill>
                  <a:schemeClr val="tx1"/>
                </a:solidFill>
              </a:rPr>
              <a:t>short lead: -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en-US" sz="2200" dirty="0">
                <a:solidFill>
                  <a:schemeClr val="tx1"/>
                </a:solidFill>
              </a:rPr>
              <a:t>flat side: -</a:t>
            </a:r>
          </a:p>
          <a:p>
            <a:pPr lvl="1"/>
            <a:endParaRPr lang="en-US" altLang="en-US" sz="1800" dirty="0"/>
          </a:p>
        </p:txBody>
      </p:sp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" r="3337" b="76364"/>
          <a:stretch>
            <a:fillRect/>
          </a:stretch>
        </p:blipFill>
        <p:spPr bwMode="auto">
          <a:xfrm>
            <a:off x="6495402" y="3547559"/>
            <a:ext cx="722893" cy="40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" t="27274" r="101" b="20000"/>
          <a:stretch>
            <a:fillRect/>
          </a:stretch>
        </p:blipFill>
        <p:spPr bwMode="auto">
          <a:xfrm>
            <a:off x="5641090" y="3557973"/>
            <a:ext cx="748137" cy="9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99" r="3337" b="-1817"/>
          <a:stretch>
            <a:fillRect/>
          </a:stretch>
        </p:blipFill>
        <p:spPr bwMode="auto">
          <a:xfrm>
            <a:off x="6464229" y="4112789"/>
            <a:ext cx="754066" cy="37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501" y="3291052"/>
            <a:ext cx="795245" cy="127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47" y="971551"/>
            <a:ext cx="2100968" cy="210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4190503-662E-4FEB-B220-C7BD97D630F5}"/>
              </a:ext>
            </a:extLst>
          </p:cNvPr>
          <p:cNvGrpSpPr/>
          <p:nvPr/>
        </p:nvGrpSpPr>
        <p:grpSpPr>
          <a:xfrm>
            <a:off x="5491746" y="1232115"/>
            <a:ext cx="869027" cy="1278920"/>
            <a:chOff x="5093623" y="2228422"/>
            <a:chExt cx="398450" cy="64807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5594" y="2228422"/>
              <a:ext cx="396479" cy="289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623" y="2587174"/>
              <a:ext cx="396479" cy="289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Title 4">
            <a:extLst>
              <a:ext uri="{FF2B5EF4-FFF2-40B4-BE49-F238E27FC236}">
                <a16:creationId xmlns:a16="http://schemas.microsoft.com/office/drawing/2014/main" id="{3D651D33-45C9-416E-8C85-CA2530F2C7F9}"/>
              </a:ext>
            </a:extLst>
          </p:cNvPr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LED (Light Emitting Diode)</a:t>
            </a:r>
          </a:p>
        </p:txBody>
      </p:sp>
    </p:spTree>
    <p:extLst>
      <p:ext uri="{BB962C8B-B14F-4D97-AF65-F5344CB8AC3E}">
        <p14:creationId xmlns:p14="http://schemas.microsoft.com/office/powerpoint/2010/main" val="22092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560246-D165-48A1-989C-F3BE1C0B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(example blink program)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E99D1-32E5-467B-8DDB-F288BA6A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noProof="1">
                <a:solidFill>
                  <a:srgbClr val="008000"/>
                </a:solidFill>
                <a:latin typeface="Consolas" panose="020B0609020204030204" pitchFamily="49" charset="0"/>
              </a:rPr>
              <a:t>// the setup function runs once when you press reset or power the board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setup() {</a:t>
            </a:r>
          </a:p>
          <a:p>
            <a:r>
              <a:rPr lang="en-US" noProof="1">
                <a:solidFill>
                  <a:srgbClr val="008000"/>
                </a:solidFill>
                <a:latin typeface="Consolas" panose="020B0609020204030204" pitchFamily="49" charset="0"/>
              </a:rPr>
              <a:t>  // initialize digital pin LED_BUILTIN as an output.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	pinMode(LED_BUILTIN, OUTPUT);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008000"/>
                </a:solidFill>
                <a:latin typeface="Consolas" panose="020B0609020204030204" pitchFamily="49" charset="0"/>
              </a:rPr>
              <a:t>/* the loop function runs over and over again forever */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loop() {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	digitalWrite(LED_BUILTIN, HIGH);   </a:t>
            </a:r>
            <a:r>
              <a:rPr lang="en-US" noProof="1">
                <a:solidFill>
                  <a:srgbClr val="008000"/>
                </a:solidFill>
                <a:latin typeface="Consolas" panose="020B0609020204030204" pitchFamily="49" charset="0"/>
              </a:rPr>
              <a:t>// turn the LED on (HIGH is the voltage level)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	delay(1000);                       </a:t>
            </a:r>
            <a:r>
              <a:rPr lang="en-US" noProof="1">
                <a:solidFill>
                  <a:srgbClr val="008000"/>
                </a:solidFill>
                <a:latin typeface="Consolas" panose="020B0609020204030204" pitchFamily="49" charset="0"/>
              </a:rPr>
              <a:t>// wait for a second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	digitalWrite(LED_BUILTIN, LOW);    </a:t>
            </a:r>
            <a:r>
              <a:rPr lang="en-US" noProof="1">
                <a:solidFill>
                  <a:srgbClr val="008000"/>
                </a:solidFill>
                <a:latin typeface="Consolas" panose="020B0609020204030204" pitchFamily="49" charset="0"/>
              </a:rPr>
              <a:t>// turn the LED off by making the voltage LOW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	delay(1000);                       </a:t>
            </a:r>
            <a:r>
              <a:rPr lang="en-US" noProof="1">
                <a:solidFill>
                  <a:srgbClr val="008000"/>
                </a:solidFill>
                <a:latin typeface="Consolas" panose="020B0609020204030204" pitchFamily="49" charset="0"/>
              </a:rPr>
              <a:t>// wait for a second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51836774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C8FA53F524F4B9A77423524BE0D9C" ma:contentTypeVersion="1" ma:contentTypeDescription="Create a new document." ma:contentTypeScope="" ma:versionID="81abae34243988b7c0d95c15bd0bc0b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7E5108-A946-48AE-9358-28B58793E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529B60-DD64-431D-A359-D347F548DB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746031-01A2-4115-9946-436590971A4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752</Words>
  <Application>Microsoft Office PowerPoint</Application>
  <PresentationFormat>On-screen Show (16:9)</PresentationFormat>
  <Paragraphs>240</Paragraphs>
  <Slides>26</Slides>
  <Notes>4</Notes>
  <HiddenSlides>3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Universal</vt:lpstr>
      <vt:lpstr>Embeddes Systems</vt:lpstr>
      <vt:lpstr>Week overview</vt:lpstr>
      <vt:lpstr>Ports on the Leonardo</vt:lpstr>
      <vt:lpstr>Arduino I/O</vt:lpstr>
      <vt:lpstr>What is digital I/O?</vt:lpstr>
      <vt:lpstr>Port Usage</vt:lpstr>
      <vt:lpstr>Digital output</vt:lpstr>
      <vt:lpstr>PowerPoint Presentation</vt:lpstr>
      <vt:lpstr>Code structure (example blink program)</vt:lpstr>
      <vt:lpstr>Port usage INPUT</vt:lpstr>
      <vt:lpstr>Digital input</vt:lpstr>
      <vt:lpstr>Build a program.</vt:lpstr>
      <vt:lpstr>Design program (make the flow chart)</vt:lpstr>
      <vt:lpstr>How to code the decision?</vt:lpstr>
      <vt:lpstr>Line by line</vt:lpstr>
      <vt:lpstr>Variables</vt:lpstr>
      <vt:lpstr>Line by line</vt:lpstr>
      <vt:lpstr>Line by line</vt:lpstr>
      <vt:lpstr>The IF statement</vt:lpstr>
      <vt:lpstr>Line by line</vt:lpstr>
      <vt:lpstr>The IF statement</vt:lpstr>
      <vt:lpstr>The condition</vt:lpstr>
      <vt:lpstr>Did the button work correctly?</vt:lpstr>
      <vt:lpstr>Pull up resistor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Vincent van Brink</dc:creator>
  <cp:lastModifiedBy>Jaap Geurts</cp:lastModifiedBy>
  <cp:revision>78</cp:revision>
  <cp:lastPrinted>2014-08-19T14:33:34Z</cp:lastPrinted>
  <dcterms:created xsi:type="dcterms:W3CDTF">2014-08-06T13:54:14Z</dcterms:created>
  <dcterms:modified xsi:type="dcterms:W3CDTF">2019-08-29T13:09:06Z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0x0101008C8C8FA53F524F4B9A77423524BE0D9C</vt:lpwstr>
  </property>
</Properties>
</file>