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32"/>
  </p:notesMasterIdLst>
  <p:handoutMasterIdLst>
    <p:handoutMasterId r:id="rId33"/>
  </p:handoutMasterIdLst>
  <p:sldIdLst>
    <p:sldId id="294" r:id="rId5"/>
    <p:sldId id="291" r:id="rId6"/>
    <p:sldId id="296" r:id="rId7"/>
    <p:sldId id="295" r:id="rId8"/>
    <p:sldId id="428" r:id="rId9"/>
    <p:sldId id="443" r:id="rId10"/>
    <p:sldId id="298" r:id="rId11"/>
    <p:sldId id="299" r:id="rId12"/>
    <p:sldId id="520" r:id="rId13"/>
    <p:sldId id="297" r:id="rId14"/>
    <p:sldId id="300" r:id="rId15"/>
    <p:sldId id="301" r:id="rId16"/>
    <p:sldId id="521" r:id="rId17"/>
    <p:sldId id="306" r:id="rId18"/>
    <p:sldId id="304" r:id="rId19"/>
    <p:sldId id="307" r:id="rId20"/>
    <p:sldId id="308" r:id="rId21"/>
    <p:sldId id="519" r:id="rId22"/>
    <p:sldId id="302" r:id="rId23"/>
    <p:sldId id="437" r:id="rId24"/>
    <p:sldId id="491" r:id="rId25"/>
    <p:sldId id="490" r:id="rId26"/>
    <p:sldId id="493" r:id="rId27"/>
    <p:sldId id="432" r:id="rId28"/>
    <p:sldId id="517" r:id="rId29"/>
    <p:sldId id="303" r:id="rId30"/>
    <p:sldId id="309" r:id="rId31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4"/>
            <p14:sldId id="291"/>
            <p14:sldId id="296"/>
            <p14:sldId id="295"/>
            <p14:sldId id="428"/>
            <p14:sldId id="443"/>
            <p14:sldId id="298"/>
            <p14:sldId id="299"/>
            <p14:sldId id="520"/>
            <p14:sldId id="297"/>
            <p14:sldId id="300"/>
            <p14:sldId id="301"/>
            <p14:sldId id="521"/>
            <p14:sldId id="306"/>
            <p14:sldId id="304"/>
            <p14:sldId id="307"/>
            <p14:sldId id="308"/>
            <p14:sldId id="519"/>
            <p14:sldId id="302"/>
            <p14:sldId id="437"/>
            <p14:sldId id="491"/>
            <p14:sldId id="490"/>
            <p14:sldId id="493"/>
            <p14:sldId id="432"/>
            <p14:sldId id="517"/>
            <p14:sldId id="30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4703" autoAdjust="0"/>
  </p:normalViewPr>
  <p:slideViewPr>
    <p:cSldViewPr snapToGrid="0" snapToObjects="1">
      <p:cViewPr varScale="1">
        <p:scale>
          <a:sx n="106" d="100"/>
          <a:sy n="106" d="100"/>
        </p:scale>
        <p:origin x="13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29-Aug-19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8A636-6841-4789-94D2-1F158AF4D0C6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6395-4B35-4F7D-BD37-E219745F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speed could be “sensed”?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36395-4B35-4F7D-BD37-E219745F0F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Definition: An analog signal is a continuous wave denoted by a sine wave and may vary in signal strength (amplitude) or frequency (time).</a:t>
            </a:r>
            <a:r>
              <a:rPr 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Most analog signals are a composition of different sine waves.</a:t>
            </a:r>
            <a:endParaRPr lang="nl-NL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3C213-83C3-41A6-82CE-2AC96EE27A26}" type="slidenum">
              <a:rPr lang="nl-NL" smtClean="0">
                <a:solidFill>
                  <a:prstClr val="black"/>
                </a:solidFill>
              </a:rPr>
              <a:pPr/>
              <a:t>5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0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Definition: An analog signal is a continuous wave denoted by a sine wave and may vary in signal strength (amplitude) or frequency (time).</a:t>
            </a:r>
            <a:r>
              <a:rPr 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Most analog signals are a composition of different sine waves.</a:t>
            </a:r>
            <a:endParaRPr lang="nl-NL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3C213-83C3-41A6-82CE-2AC96EE27A26}" type="slidenum">
              <a:rPr lang="nl-NL" smtClean="0">
                <a:solidFill>
                  <a:prstClr val="black"/>
                </a:solidFill>
              </a:rPr>
              <a:pPr/>
              <a:t>6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actual size depends on the processor. int could be 16bit or 32bit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36395-4B35-4F7D-BD37-E219745F0F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7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9F58668-76AA-4CE4-9679-6D13ED31BD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464EDD3-A51E-4CE5-AD38-70111BE24E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9E033E1-31EC-4B88-94A3-A2566E591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968D3F-B123-4112-A3A1-25A834E842F1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EDAE20F-8691-4002-87E7-45CE2219DB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2EB5220-8AD9-4DF4-964B-AA76BF228B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Buiten de block scope is de variabele NIET bekend.</a:t>
            </a:r>
          </a:p>
          <a:p>
            <a:r>
              <a:rPr lang="en-US" altLang="en-US"/>
              <a:t>Hoe het probleem in dit voorbeeld op te lossen: globale scope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2DC3B4E-AF15-45FB-B30B-FC80914F9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65DC6-1959-4AFC-9533-8EB92270E0E1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81861A9-F354-436E-8647-8D7E2DF716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9D12D1F-1253-4A06-96F8-1B5EB09CB5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  <a:p>
            <a:endParaRPr lang="nl-NL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D14DF9D-3EB5-423D-AD03-1DA14C727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CAD42E-4F85-4D4D-822E-ACB6509C3461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38A17A5-47A8-48E2-8FEA-266E8FFFF0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75759E1-3F75-440E-8AE2-38ACFB2C97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96B3EEB-79FC-4A42-B991-7D77E59E7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7F315-562D-4469-B0D5-7856935D2ECA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073897"/>
            <a:ext cx="4040188" cy="21739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73897"/>
            <a:ext cx="4041775" cy="21739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E29BE-2B4D-42DC-BB55-58D12416B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5612" y="1196975"/>
            <a:ext cx="8229601" cy="669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076" cy="5143499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4" y="4630341"/>
            <a:ext cx="5456467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112578" y="1400775"/>
            <a:ext cx="6763408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12578" y="2221509"/>
            <a:ext cx="6763408" cy="2874582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0949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D0B43-231A-4B6E-9CF0-17A1AB918903}" type="slidenum">
              <a:rPr lang="es-ES" alt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92411" y="1275606"/>
            <a:ext cx="7106003" cy="30241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00075" indent="-257175">
              <a:buFont typeface="Arial" panose="020B0604020202020204" pitchFamily="34" charset="0"/>
              <a:buChar char="•"/>
              <a:defRPr/>
            </a:lvl2pPr>
            <a:lvl3pPr marL="942975" indent="-257175">
              <a:buFont typeface="Arial" panose="020B0604020202020204" pitchFamily="34" charset="0"/>
              <a:buChar char="•"/>
              <a:defRPr/>
            </a:lvl3pPr>
            <a:lvl4pPr marL="1243013" indent="-214313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30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0"/>
            <a:ext cx="9132634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2" r:id="rId5"/>
    <p:sldLayoutId id="214748383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types/integer" TargetMode="External"/><Relationship Id="rId2" Type="http://schemas.openxmlformats.org/officeDocument/2006/relationships/hyperlink" Target="https://en.wikipedia.org/wiki/C_data_types#Basic_typ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Systems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Analog I/O</a:t>
            </a:r>
          </a:p>
          <a:p>
            <a:pPr marL="0" indent="0">
              <a:buNone/>
            </a:pPr>
            <a:r>
              <a:rPr lang="nl-NL" dirty="0"/>
              <a:t>Variable scope</a:t>
            </a:r>
          </a:p>
          <a:p>
            <a:pPr marL="0" indent="0">
              <a:buNone/>
            </a:pPr>
            <a:r>
              <a:rPr lang="nl-NL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59537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8B74-9B2E-44E7-8E45-87DB3515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B4B7-C023-4880-9DAA-6934160E7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inlet fence</a:t>
            </a:r>
          </a:p>
          <a:p>
            <a:endParaRPr lang="en-US" dirty="0"/>
          </a:p>
          <a:p>
            <a:r>
              <a:rPr lang="en-US" dirty="0"/>
              <a:t>Connect a potentiometer to the fence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id="{F60BF3ED-5655-4548-9BBC-7145A7DDC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7100" y="1200150"/>
            <a:ext cx="3860800" cy="2895600"/>
          </a:xfrm>
        </p:spPr>
      </p:pic>
    </p:spTree>
    <p:extLst>
      <p:ext uri="{BB962C8B-B14F-4D97-AF65-F5344CB8AC3E}">
        <p14:creationId xmlns:p14="http://schemas.microsoft.com/office/powerpoint/2010/main" val="5304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3D0-C1B0-4077-925B-D0814622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BD24-EE59-4653-A257-21958FD43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Arduino has a dedicated port for reading an analog I/O</a:t>
            </a:r>
          </a:p>
          <a:p>
            <a:endParaRPr lang="en-US" dirty="0"/>
          </a:p>
          <a:p>
            <a:r>
              <a:rPr lang="en-US" dirty="0"/>
              <a:t>Use a potentiometer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87040B23-1DAE-492F-8EBD-59CCF10ED2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7396" y="1200150"/>
            <a:ext cx="3260208" cy="2895600"/>
          </a:xfrm>
        </p:spPr>
      </p:pic>
    </p:spTree>
    <p:extLst>
      <p:ext uri="{BB962C8B-B14F-4D97-AF65-F5344CB8AC3E}">
        <p14:creationId xmlns:p14="http://schemas.microsoft.com/office/powerpoint/2010/main" val="13449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971E-0BE5-40CF-97DB-80F0774B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6F67-3CD1-4A2E-B07B-06060BFB5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Values run from 0 – 1023</a:t>
            </a:r>
          </a:p>
          <a:p>
            <a:endParaRPr lang="en-US" dirty="0"/>
          </a:p>
          <a:p>
            <a:r>
              <a:rPr lang="en-US" dirty="0"/>
              <a:t>Connected to Analog Input</a:t>
            </a:r>
          </a:p>
          <a:p>
            <a:endParaRPr lang="en-US" dirty="0"/>
          </a:p>
          <a:p>
            <a:r>
              <a:rPr lang="en-US" dirty="0"/>
              <a:t>Configure port: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(POTPIN, INPUT);</a:t>
            </a:r>
          </a:p>
          <a:p>
            <a:endParaRPr lang="en-US" dirty="0"/>
          </a:p>
          <a:p>
            <a:r>
              <a:rPr lang="en-US" dirty="0"/>
              <a:t>read value with: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(POTPIN);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A2FACA-2586-4EE0-896D-1646FFB53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9301" y="1063625"/>
            <a:ext cx="2554229" cy="2054356"/>
          </a:xfr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CD75A3A-7462-4031-A4FA-6A142AFB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26" y="3476745"/>
            <a:ext cx="1517130" cy="9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F0277D-686F-41E1-826B-90EFEF7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E734-440D-4FB2-B50C-FDA6E8013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POTPIN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(POTPIN, INPUT);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(LEDPIN, OUTPUT);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1C4AC-02AF-440D-8432-1213D8B7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200150"/>
            <a:ext cx="4191000" cy="289495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(POTPIN);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(LEDPIN, HIGH);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delay(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(LEDPIN, LOW);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delay(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362-0249-4140-9A18-B7E008BB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Revisited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CE941F-D543-473B-8A72-E00A7C2C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A403-CDF9-4227-AE55-C6243B46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&amp;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6C25-8F55-408D-953D-34B290EFB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k, 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= 0, l = 0;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B2769-4673-42BD-A8B5-9A973F88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Valid characters are: a-z, A-Z, 0-9, _ </a:t>
            </a:r>
            <a:r>
              <a:rPr lang="en-US" sz="1600" i="1" dirty="0">
                <a:latin typeface="Book Antiqua" panose="02040602050305030304" pitchFamily="18" charset="0"/>
              </a:rPr>
              <a:t>(=underscore)</a:t>
            </a:r>
            <a:endParaRPr lang="en-US" i="1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Names must start with a letter(small or capital)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Uninitialized variables have an undefined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Declare variable closest to place of first use</a:t>
            </a:r>
          </a:p>
        </p:txBody>
      </p:sp>
    </p:spTree>
    <p:extLst>
      <p:ext uri="{BB962C8B-B14F-4D97-AF65-F5344CB8AC3E}">
        <p14:creationId xmlns:p14="http://schemas.microsoft.com/office/powerpoint/2010/main" val="109253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6010-012D-4F39-BE7E-85BDB876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2CA5-06F9-4637-BF58-AE8BD28CA1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types</a:t>
            </a:r>
          </a:p>
          <a:p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[unsigned]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[unsigned]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[unsigned]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[unsigned]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[unsigned]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E2D1-EE3F-454B-BA58-95479DCA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200150"/>
            <a:ext cx="4191000" cy="2894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Minimum (actual size depends)</a:t>
            </a:r>
          </a:p>
          <a:p>
            <a:r>
              <a:rPr lang="en-US" dirty="0"/>
              <a:t>8 bit (0-255, -127-127)</a:t>
            </a:r>
          </a:p>
          <a:p>
            <a:r>
              <a:rPr lang="en-US" dirty="0"/>
              <a:t>16 bit (0-65535, -32767-32767)</a:t>
            </a:r>
          </a:p>
          <a:p>
            <a:r>
              <a:rPr lang="en-US" dirty="0"/>
              <a:t>16 bit</a:t>
            </a:r>
          </a:p>
          <a:p>
            <a:r>
              <a:rPr lang="en-US" dirty="0"/>
              <a:t>32 bit (0-4294967295)</a:t>
            </a:r>
          </a:p>
          <a:p>
            <a:r>
              <a:rPr lang="en-US" dirty="0"/>
              <a:t>64 bit (0-18446744073709551615)</a:t>
            </a:r>
          </a:p>
          <a:p>
            <a:r>
              <a:rPr lang="en-US" dirty="0"/>
              <a:t>32 bit</a:t>
            </a:r>
          </a:p>
          <a:p>
            <a:r>
              <a:rPr lang="en-US" dirty="0"/>
              <a:t>64 bit</a:t>
            </a:r>
          </a:p>
        </p:txBody>
      </p:sp>
    </p:spTree>
    <p:extLst>
      <p:ext uri="{BB962C8B-B14F-4D97-AF65-F5344CB8AC3E}">
        <p14:creationId xmlns:p14="http://schemas.microsoft.com/office/powerpoint/2010/main" val="272250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F4FD-32B0-4FF1-817D-5BA3D880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C6D2-AF0B-4FB0-AB8A-2964A44D53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int8_t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uint8_t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int16_t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uint16_t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int32_t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uint32_t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23EB-C6F6-491B-B001-832852FE33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8 bit int signed</a:t>
            </a:r>
          </a:p>
          <a:p>
            <a:r>
              <a:rPr lang="en-US" dirty="0"/>
              <a:t>8 bit int unsigned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EC31-0AFC-48B6-B026-D49CCBD9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0078-D0BE-4EB8-8645-598CF60B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dirty="0"/>
              <a:t>variables can be made constant</a:t>
            </a:r>
          </a:p>
          <a:p>
            <a:endParaRPr lang="en-US" dirty="0"/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P_LED1 = 12;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7F51-7FEE-45CC-A938-3C9664F0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5330" y="1859583"/>
            <a:ext cx="3118919" cy="14243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dirty="0"/>
              <a:t>old way of doing this:</a:t>
            </a:r>
          </a:p>
          <a:p>
            <a:endParaRPr lang="en-US" dirty="0"/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P_LED1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0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C13-CD5B-458D-970A-B25BDDA8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444E-CF78-48AB-B44F-B824C148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38919"/>
            <a:ext cx="4040188" cy="2173976"/>
          </a:xfrm>
        </p:spPr>
        <p:txBody>
          <a:bodyPr/>
          <a:lstStyle/>
          <a:p>
            <a:r>
              <a:rPr lang="en-US" dirty="0"/>
              <a:t>Block Scope</a:t>
            </a:r>
          </a:p>
          <a:p>
            <a:endParaRPr lang="en-US" dirty="0"/>
          </a:p>
          <a:p>
            <a:r>
              <a:rPr lang="en-US" dirty="0"/>
              <a:t>Local to the block</a:t>
            </a:r>
          </a:p>
          <a:p>
            <a:r>
              <a:rPr lang="en-US" dirty="0"/>
              <a:t>(can’t be accessed outside)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C692-2E0A-43A5-9A5A-ADDAEAD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738919"/>
            <a:ext cx="4041775" cy="2173976"/>
          </a:xfrm>
        </p:spPr>
        <p:txBody>
          <a:bodyPr/>
          <a:lstStyle/>
          <a:p>
            <a:r>
              <a:rPr lang="en-US" dirty="0"/>
              <a:t>Global scope</a:t>
            </a:r>
          </a:p>
          <a:p>
            <a:endParaRPr lang="en-US" dirty="0"/>
          </a:p>
          <a:p>
            <a:r>
              <a:rPr lang="en-US" dirty="0"/>
              <a:t>Global to the program</a:t>
            </a:r>
          </a:p>
          <a:p>
            <a:r>
              <a:rPr lang="en-US" dirty="0"/>
              <a:t>(access anywhere)</a:t>
            </a:r>
          </a:p>
        </p:txBody>
      </p:sp>
    </p:spTree>
    <p:extLst>
      <p:ext uri="{BB962C8B-B14F-4D97-AF65-F5344CB8AC3E}">
        <p14:creationId xmlns:p14="http://schemas.microsoft.com/office/powerpoint/2010/main" val="57844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overview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Analog I/O</a:t>
            </a:r>
          </a:p>
          <a:p>
            <a:pPr marL="0" indent="0">
              <a:buNone/>
            </a:pPr>
            <a:r>
              <a:rPr lang="nl-NL" dirty="0"/>
              <a:t>	Potentiometer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Variable scope</a:t>
            </a:r>
          </a:p>
          <a:p>
            <a:pPr marL="0" indent="0">
              <a:buNone/>
            </a:pPr>
            <a:r>
              <a:rPr lang="nl-NL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83486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B5FC256-1B91-4650-B300-E02BEBD4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Scope of variables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47BAAA7-0080-41BF-9138-12D864A10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indent="-285750"/>
            <a:r>
              <a:rPr lang="nl-NL" altLang="en-US" dirty="0"/>
              <a:t>block scope, only valid between the matching { and }</a:t>
            </a:r>
          </a:p>
          <a:p>
            <a:pPr indent="-285750"/>
            <a:endParaRPr lang="nl-NL" altLang="en-US" sz="1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F563B5-07FF-4228-8B3E-946A1813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nl-NL" altLang="en-US" dirty="0"/>
              <a:t>global scope, valid in the whole program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404B-28CE-4446-BBC4-FB7DA94837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altLang="en-US" dirty="0"/>
              <a:t>In C you can only use a variable in the scope in which it is declared. </a:t>
            </a:r>
          </a:p>
          <a:p>
            <a:r>
              <a:rPr lang="nl-NL" altLang="en-US" dirty="0"/>
              <a:t>there are two kinds: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>
            <a:extLst>
              <a:ext uri="{FF2B5EF4-FFF2-40B4-BE49-F238E27FC236}">
                <a16:creationId xmlns:a16="http://schemas.microsoft.com/office/drawing/2014/main" id="{BF3A5FB2-0E72-4476-963E-B84598A0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Scope of variables (II)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5A85BF-2B68-4059-A2DB-893603E45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(LED_OFF)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14)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LOW);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EB88AC-446A-4C76-8B77-6251CD074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(LED_OFF)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14)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LOW);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37917FE8-D7BB-452A-A5F9-C94C2995A42D}"/>
              </a:ext>
            </a:extLst>
          </p:cNvPr>
          <p:cNvSpPr/>
          <p:nvPr/>
        </p:nvSpPr>
        <p:spPr>
          <a:xfrm>
            <a:off x="3341802" y="4172267"/>
            <a:ext cx="3648173" cy="634365"/>
          </a:xfrm>
          <a:prstGeom prst="bracePai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1">
            <a:spAutoFit/>
          </a:bodyPr>
          <a:lstStyle/>
          <a:p>
            <a:r>
              <a:rPr lang="nl-NL" altLang="en-US" dirty="0">
                <a:latin typeface="Book Antiqua" panose="02040602050305030304" pitchFamily="18" charset="0"/>
              </a:rPr>
              <a:t>good practice: make the scope as small as possible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C727E-46F9-49DC-BA3B-FC2F1217CC29}"/>
              </a:ext>
            </a:extLst>
          </p:cNvPr>
          <p:cNvSpPr/>
          <p:nvPr/>
        </p:nvSpPr>
        <p:spPr>
          <a:xfrm>
            <a:off x="863600" y="2057401"/>
            <a:ext cx="2540000" cy="13461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56BFA-1FC5-4BE4-BD76-F25ADDAE374A}"/>
              </a:ext>
            </a:extLst>
          </p:cNvPr>
          <p:cNvSpPr/>
          <p:nvPr/>
        </p:nvSpPr>
        <p:spPr>
          <a:xfrm>
            <a:off x="4902200" y="1651001"/>
            <a:ext cx="2540000" cy="19811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C890CBE-E62D-400A-A0C7-B5514149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Scope of variables (III)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423DC58-CA69-48C4-97EE-6D680B19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nrofLeds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nrofLeds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(LEDPIN0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HIGH);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altLang="en-US" sz="1900" b="1" dirty="0">
              <a:latin typeface="Courier New" panose="02070309020205020404" pitchFamily="49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09477C59-EB16-4A81-9BFA-D4B0F3E502C8}"/>
              </a:ext>
            </a:extLst>
          </p:cNvPr>
          <p:cNvSpPr/>
          <p:nvPr/>
        </p:nvSpPr>
        <p:spPr>
          <a:xfrm>
            <a:off x="2219326" y="1619250"/>
            <a:ext cx="1771650" cy="685800"/>
          </a:xfrm>
          <a:prstGeom prst="wedgeRectCallout">
            <a:avLst>
              <a:gd name="adj1" fmla="val -46995"/>
              <a:gd name="adj2" fmla="val 91569"/>
            </a:avLst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50" dirty="0" err="1">
                <a:solidFill>
                  <a:srgbClr val="000000"/>
                </a:solidFill>
              </a:rPr>
              <a:t>nrofLeds</a:t>
            </a:r>
            <a:r>
              <a:rPr lang="en-US" sz="1350" dirty="0">
                <a:solidFill>
                  <a:srgbClr val="000000"/>
                </a:solidFill>
              </a:rPr>
              <a:t> is unknown in this scope!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A90FB-3607-4A86-92C3-73A065764632}"/>
              </a:ext>
            </a:extLst>
          </p:cNvPr>
          <p:cNvCxnSpPr/>
          <p:nvPr/>
        </p:nvCxnSpPr>
        <p:spPr>
          <a:xfrm rot="5400000">
            <a:off x="333375" y="1619250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37669D-BF38-44E6-BFBE-FA9C0151C0B0}"/>
              </a:ext>
            </a:extLst>
          </p:cNvPr>
          <p:cNvCxnSpPr>
            <a:cxnSpLocks/>
          </p:cNvCxnSpPr>
          <p:nvPr/>
        </p:nvCxnSpPr>
        <p:spPr>
          <a:xfrm>
            <a:off x="457200" y="2408842"/>
            <a:ext cx="0" cy="1220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5896BFB-E1E7-492D-BE8D-7A081B7C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FF54-650D-409B-A0E4-C678A380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nrofLeds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nrofLeds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(LEDPIN0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HIGH);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D5B72-51DC-477E-881A-FE128574F801}"/>
              </a:ext>
            </a:extLst>
          </p:cNvPr>
          <p:cNvCxnSpPr>
            <a:cxnSpLocks/>
          </p:cNvCxnSpPr>
          <p:nvPr/>
        </p:nvCxnSpPr>
        <p:spPr>
          <a:xfrm>
            <a:off x="457200" y="1200151"/>
            <a:ext cx="0" cy="26574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BE854F-320A-457E-ABEC-87C648CC5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Good practice: coding standard (I)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BB0B2-0340-4064-9353-E5723516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l-NL" altLang="en-US" sz="1800" dirty="0">
                <a:solidFill>
                  <a:prstClr val="black"/>
                </a:solidFill>
                <a:latin typeface="Calibri"/>
                <a:cs typeface="+mn-cs"/>
              </a:rPr>
              <a:t>Coding standard = rules to write good software</a:t>
            </a:r>
          </a:p>
          <a:p>
            <a:pPr marL="457200" lvl="1" indent="0">
              <a:spcBef>
                <a:spcPts val="0"/>
              </a:spcBef>
              <a:buNone/>
            </a:pPr>
            <a:endParaRPr lang="nl-NL" altLang="en-US" sz="18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altLang="en-US" sz="1800" i="1" dirty="0">
                <a:solidFill>
                  <a:prstClr val="black"/>
                </a:solidFill>
                <a:latin typeface="Calibri"/>
                <a:cs typeface="+mn-cs"/>
              </a:rPr>
              <a:t>In an if, always use { and }, even if there is only one statement inside</a:t>
            </a:r>
          </a:p>
          <a:p>
            <a:pPr marL="457200" lvl="1" indent="0">
              <a:spcBef>
                <a:spcPts val="0"/>
              </a:spcBef>
              <a:buNone/>
            </a:pPr>
            <a:endParaRPr lang="nl-NL" altLang="en-US" sz="18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15)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(LEDPIN, HIGH);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alt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B2AE63A-11E5-4758-9E86-46B0AFBF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Good practice: coding standard (II)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950ED-46CF-431D-8DB2-9DE36897D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52825" cy="289495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nl-NL" altLang="en-US" sz="1800" i="1" dirty="0">
                <a:solidFill>
                  <a:prstClr val="black"/>
                </a:solidFill>
                <a:latin typeface="Calibri"/>
                <a:cs typeface="+mn-cs"/>
              </a:rPr>
              <a:t>{ and } are always on a new line</a:t>
            </a:r>
          </a:p>
          <a:p>
            <a:pPr lvl="0">
              <a:spcBef>
                <a:spcPts val="0"/>
              </a:spcBef>
            </a:pPr>
            <a:r>
              <a:rPr lang="nl-NL" altLang="en-US" sz="1800" i="1" dirty="0">
                <a:solidFill>
                  <a:prstClr val="black"/>
                </a:solidFill>
                <a:latin typeface="Calibri"/>
                <a:cs typeface="+mn-cs"/>
              </a:rPr>
              <a:t>indent the code in the block</a:t>
            </a:r>
          </a:p>
          <a:p>
            <a:pPr lvl="0">
              <a:spcBef>
                <a:spcPts val="0"/>
              </a:spcBef>
            </a:pPr>
            <a:r>
              <a:rPr lang="nl-NL" altLang="en-US" sz="1800" i="1" dirty="0">
                <a:solidFill>
                  <a:prstClr val="black"/>
                </a:solidFill>
                <a:latin typeface="Calibri"/>
                <a:cs typeface="+mn-cs"/>
              </a:rPr>
              <a:t>between { and } </a:t>
            </a:r>
          </a:p>
          <a:p>
            <a:pPr lvl="0">
              <a:spcBef>
                <a:spcPts val="0"/>
              </a:spcBef>
            </a:pPr>
            <a:endParaRPr lang="nl-NL" altLang="en-US" sz="1800" i="1" dirty="0">
              <a:solidFill>
                <a:prstClr val="black"/>
              </a:solidFill>
              <a:latin typeface="Calibri"/>
              <a:cs typeface="+mn-cs"/>
            </a:endParaRPr>
          </a:p>
          <a:p>
            <a:pPr lvl="0">
              <a:spcBef>
                <a:spcPts val="0"/>
              </a:spcBef>
            </a:pPr>
            <a:r>
              <a:rPr lang="nl-NL" altLang="en-US" sz="1800" i="1" dirty="0">
                <a:solidFill>
                  <a:prstClr val="black"/>
                </a:solidFill>
                <a:latin typeface="Calibri"/>
                <a:cs typeface="+mn-cs"/>
              </a:rPr>
              <a:t>use spaces around the operators:</a:t>
            </a:r>
          </a:p>
          <a:p>
            <a:pPr lvl="0">
              <a:spcBef>
                <a:spcPts val="0"/>
              </a:spcBef>
            </a:pPr>
            <a:r>
              <a:rPr lang="nl-NL" altLang="en-US" sz="1800" i="1" dirty="0">
                <a:solidFill>
                  <a:prstClr val="black"/>
                </a:solidFill>
                <a:latin typeface="Calibri"/>
                <a:cs typeface="+mn-cs"/>
              </a:rPr>
              <a:t> +, -, /, ||, &amp;&amp;, etc.</a:t>
            </a:r>
          </a:p>
          <a:p>
            <a:pPr lvl="0">
              <a:spcBef>
                <a:spcPts val="0"/>
              </a:spcBef>
            </a:pPr>
            <a:endParaRPr lang="nl-NL" altLang="en-US" sz="135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12F38-0A15-4259-AFDE-5B46B2D9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0025" y="1200150"/>
            <a:ext cx="4676775" cy="2894955"/>
          </a:xfrm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 15) &amp;&amp; (k &lt; 100))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(LEDPIN, HIGH);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delay(100);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alt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2D1DB44C-D222-4FB5-8212-EA67350EEEAA}"/>
              </a:ext>
            </a:extLst>
          </p:cNvPr>
          <p:cNvSpPr/>
          <p:nvPr/>
        </p:nvSpPr>
        <p:spPr>
          <a:xfrm>
            <a:off x="3341802" y="4172267"/>
            <a:ext cx="3648173" cy="634365"/>
          </a:xfrm>
          <a:prstGeom prst="bracePai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1">
            <a:spAutoFit/>
          </a:bodyPr>
          <a:lstStyle/>
          <a:p>
            <a:r>
              <a:rPr lang="en-GB" altLang="en-US" dirty="0">
                <a:latin typeface="Book Antiqua" panose="02040602050305030304" pitchFamily="18" charset="0"/>
              </a:rPr>
              <a:t>tip: Ctrl-T for auto-format in the Arduino IDE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49BE-D4CB-4443-9AAD-01DBCA9E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DE73-95FF-4BC2-AEE4-16342160F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 = a + b</a:t>
            </a:r>
          </a:p>
          <a:p>
            <a:r>
              <a:rPr lang="en-US" dirty="0">
                <a:latin typeface="Consolas" panose="020B0609020204030204" pitchFamily="49" charset="0"/>
              </a:rPr>
              <a:t>a = a - b</a:t>
            </a:r>
          </a:p>
          <a:p>
            <a:r>
              <a:rPr lang="en-US" dirty="0">
                <a:latin typeface="Consolas" panose="020B0609020204030204" pitchFamily="49" charset="0"/>
              </a:rPr>
              <a:t>c = a++</a:t>
            </a:r>
          </a:p>
          <a:p>
            <a:r>
              <a:rPr lang="en-US" dirty="0">
                <a:latin typeface="Consolas" panose="020B0609020204030204" pitchFamily="49" charset="0"/>
              </a:rPr>
              <a:t>a = ++a</a:t>
            </a:r>
          </a:p>
          <a:p>
            <a:r>
              <a:rPr lang="en-US" dirty="0">
                <a:latin typeface="Consolas" panose="020B0609020204030204" pitchFamily="49" charset="0"/>
              </a:rPr>
              <a:t>c = a--</a:t>
            </a:r>
          </a:p>
          <a:p>
            <a:r>
              <a:rPr lang="en-US" dirty="0">
                <a:latin typeface="Consolas" panose="020B0609020204030204" pitchFamily="49" charset="0"/>
              </a:rPr>
              <a:t>a = --a	</a:t>
            </a:r>
          </a:p>
          <a:p>
            <a:r>
              <a:rPr lang="en-US" dirty="0">
                <a:latin typeface="Consolas" panose="020B0609020204030204" pitchFamily="49" charset="0"/>
              </a:rPr>
              <a:t>a -= b</a:t>
            </a:r>
          </a:p>
          <a:p>
            <a:r>
              <a:rPr lang="en-US" dirty="0">
                <a:latin typeface="Consolas" panose="020B0609020204030204" pitchFamily="49" charset="0"/>
              </a:rPr>
              <a:t>b += c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817D-D079-4019-A13E-EE232BB7C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=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&lt;=</a:t>
            </a:r>
          </a:p>
          <a:p>
            <a:r>
              <a:rPr lang="en-US" dirty="0"/>
              <a:t>&gt;=</a:t>
            </a:r>
          </a:p>
          <a:p>
            <a:endParaRPr lang="en-US" dirty="0"/>
          </a:p>
          <a:p>
            <a:r>
              <a:rPr lang="en-US" dirty="0"/>
              <a:t>&amp;&amp;</a:t>
            </a:r>
          </a:p>
          <a:p>
            <a:r>
              <a:rPr lang="en-US" dirty="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4008587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64227-3D15-43D5-B097-91AFF9F0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97791-77F6-436A-8FFC-36F4D74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https://en.wikipedia.org/wiki/C_data_types#Basic_types</a:t>
            </a:r>
            <a:endParaRPr lang="en-US" dirty="0"/>
          </a:p>
          <a:p>
            <a:r>
              <a:rPr lang="en-US" dirty="0">
                <a:hlinkClick r:id="rId3"/>
              </a:rPr>
              <a:t>https://en.cppreference.com/w/c/types/integer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9324C3-340F-44A8-973D-DF293412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61702-45B8-4AE3-BD7A-90D3B58843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  <a:p>
            <a:r>
              <a:rPr lang="en-US" dirty="0"/>
              <a:t>Input is either HIGH/LOW (on/off).</a:t>
            </a:r>
          </a:p>
          <a:p>
            <a:r>
              <a:rPr lang="en-US" dirty="0"/>
              <a:t>We can ‘sense/measure’ many things digitally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7E2D0-2B1A-40E0-9D54-B96B44FE3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656" y="1200150"/>
            <a:ext cx="3834143" cy="289495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E.g.</a:t>
            </a:r>
          </a:p>
          <a:p>
            <a:pPr marL="457200" indent="-457200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Elevator door open/closed</a:t>
            </a:r>
          </a:p>
          <a:p>
            <a:pPr marL="457200" indent="-457200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Speed (how?)</a:t>
            </a:r>
          </a:p>
          <a:p>
            <a:pPr marL="457200" indent="-457200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Location of a bottle in plant</a:t>
            </a:r>
          </a:p>
          <a:p>
            <a:pPr marL="457200" indent="-457200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Reading a bar-code</a:t>
            </a:r>
          </a:p>
          <a:p>
            <a:pPr marL="457200" indent="-457200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Computer mouse motion</a:t>
            </a:r>
          </a:p>
        </p:txBody>
      </p:sp>
    </p:spTree>
    <p:extLst>
      <p:ext uri="{BB962C8B-B14F-4D97-AF65-F5344CB8AC3E}">
        <p14:creationId xmlns:p14="http://schemas.microsoft.com/office/powerpoint/2010/main" val="315867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502-2D29-4333-81A3-6343272D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00BDC-6229-48CA-9D8A-952C7A13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is mostly analog. I.e. not On or Off, but something in between.</a:t>
            </a:r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en-US" dirty="0"/>
              <a:t>Temperature, Brightness, Pressure, Audio volume, etc.</a:t>
            </a:r>
          </a:p>
        </p:txBody>
      </p:sp>
    </p:spTree>
    <p:extLst>
      <p:ext uri="{BB962C8B-B14F-4D97-AF65-F5344CB8AC3E}">
        <p14:creationId xmlns:p14="http://schemas.microsoft.com/office/powerpoint/2010/main" val="373400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sz="half" idx="1"/>
          </p:nvPr>
        </p:nvSpPr>
        <p:spPr>
          <a:xfrm>
            <a:off x="407929" y="289745"/>
            <a:ext cx="4038600" cy="28949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Analog – </a:t>
            </a:r>
            <a:r>
              <a:rPr lang="en-US" sz="1800" i="1" dirty="0"/>
              <a:t>continuous time and continuous value</a:t>
            </a:r>
            <a:br>
              <a:rPr lang="en-US" sz="1800" i="1" dirty="0"/>
            </a:br>
            <a:r>
              <a:rPr lang="en-US" sz="1350" dirty="0"/>
              <a:t>from very quiet to extremely loud (and everything in between) – infinite number of values</a:t>
            </a:r>
            <a:endParaRPr lang="en-US" sz="1200" dirty="0">
              <a:latin typeface="Arial Nova Cond Light" panose="020B0306020202020204" pitchFamily="34" charset="0"/>
            </a:endParaRPr>
          </a:p>
          <a:p>
            <a:pPr>
              <a:spcBef>
                <a:spcPts val="1350"/>
              </a:spcBef>
            </a:pPr>
            <a:endParaRPr lang="en-US" sz="1800" dirty="0"/>
          </a:p>
          <a:p>
            <a:pPr>
              <a:spcBef>
                <a:spcPts val="1350"/>
              </a:spcBef>
            </a:pPr>
            <a:r>
              <a:rPr lang="en-US" sz="1800" dirty="0"/>
              <a:t>Digital – </a:t>
            </a:r>
            <a:r>
              <a:rPr lang="en-US" sz="1800" i="1" dirty="0"/>
              <a:t>discrete time and quantized value </a:t>
            </a:r>
            <a:br>
              <a:rPr lang="en-US" sz="1800" i="1" dirty="0"/>
            </a:br>
            <a:r>
              <a:rPr lang="en-US" sz="1350" i="1" dirty="0"/>
              <a:t> button pressed or not, or music on CD or USB stick – finite number of values</a:t>
            </a:r>
          </a:p>
          <a:p>
            <a:endParaRPr lang="en-US" sz="1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D0B43-231A-4B6E-9CF0-17A1AB918903}" type="slidenum">
              <a:rPr lang="es-ES" alt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s-ES" alt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Gestreepte PIJL-RECHTS 44">
            <a:extLst>
              <a:ext uri="{FF2B5EF4-FFF2-40B4-BE49-F238E27FC236}">
                <a16:creationId xmlns:a16="http://schemas.microsoft.com/office/drawing/2014/main" id="{7EF4C038-7815-44C8-B8B2-60D9E6B8A684}"/>
              </a:ext>
            </a:extLst>
          </p:cNvPr>
          <p:cNvSpPr/>
          <p:nvPr/>
        </p:nvSpPr>
        <p:spPr>
          <a:xfrm rot="16200000" flipH="1">
            <a:off x="7234910" y="3462849"/>
            <a:ext cx="324036" cy="270030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>
              <a:solidFill>
                <a:prstClr val="white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7515328" y="3461697"/>
            <a:ext cx="351039" cy="1327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  <a:sym typeface="Wingdings 3"/>
              </a:rPr>
              <a:t>binary</a:t>
            </a:r>
            <a:endParaRPr lang="en-US" sz="825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D6A90F-1504-41F3-B50A-75E19698C3A2}"/>
              </a:ext>
            </a:extLst>
          </p:cNvPr>
          <p:cNvGrpSpPr/>
          <p:nvPr/>
        </p:nvGrpSpPr>
        <p:grpSpPr>
          <a:xfrm>
            <a:off x="1459533" y="3098041"/>
            <a:ext cx="6886500" cy="1332278"/>
            <a:chOff x="1459533" y="3098041"/>
            <a:chExt cx="6886500" cy="1332278"/>
          </a:xfrm>
        </p:grpSpPr>
        <p:cxnSp>
          <p:nvCxnSpPr>
            <p:cNvPr id="13" name="Rechte verbindingslijn met pijl 12"/>
            <p:cNvCxnSpPr/>
            <p:nvPr/>
          </p:nvCxnSpPr>
          <p:spPr>
            <a:xfrm flipV="1">
              <a:off x="4030779" y="4383970"/>
              <a:ext cx="847109" cy="9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2CD70E-3B7C-4A87-9872-A01E54A85C60}"/>
                </a:ext>
              </a:extLst>
            </p:cNvPr>
            <p:cNvGrpSpPr/>
            <p:nvPr/>
          </p:nvGrpSpPr>
          <p:grpSpPr>
            <a:xfrm>
              <a:off x="1459533" y="3098041"/>
              <a:ext cx="6886500" cy="1332278"/>
              <a:chOff x="1600935" y="3484860"/>
              <a:chExt cx="6886500" cy="1332278"/>
            </a:xfrm>
          </p:grpSpPr>
          <p:pic>
            <p:nvPicPr>
              <p:cNvPr id="4100" name="Picture 4" descr="Image result for C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4930" y="3621144"/>
                <a:ext cx="1213763" cy="809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kstvak 17"/>
              <p:cNvSpPr txBox="1"/>
              <p:nvPr/>
            </p:nvSpPr>
            <p:spPr>
              <a:xfrm>
                <a:off x="3672985" y="3523530"/>
                <a:ext cx="520973" cy="115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  <a:t>MP3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  <a:t>WAV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  <a:t>FLAC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  <a:t>AIFF</a:t>
                </a:r>
                <a:b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</a:br>
                <a: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  <a:t>MP4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  <a:t>MKV</a:t>
                </a:r>
                <a:b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</a:br>
                <a:r>
                  <a:rPr lang="en-US" sz="900" dirty="0">
                    <a:solidFill>
                      <a:prstClr val="black"/>
                    </a:solidFill>
                    <a:latin typeface="Calibri Light" panose="020F0302020204030204"/>
                  </a:rPr>
                  <a:t>MPEG</a:t>
                </a:r>
              </a:p>
            </p:txBody>
          </p:sp>
          <p:pic>
            <p:nvPicPr>
              <p:cNvPr id="14" name="Afbeelding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935" y="3484860"/>
                <a:ext cx="1468677" cy="1101508"/>
              </a:xfrm>
              <a:prstGeom prst="rect">
                <a:avLst/>
              </a:prstGeom>
            </p:spPr>
          </p:pic>
          <p:sp>
            <p:nvSpPr>
              <p:cNvPr id="19" name="Tekstvak 18"/>
              <p:cNvSpPr txBox="1"/>
              <p:nvPr/>
            </p:nvSpPr>
            <p:spPr>
              <a:xfrm>
                <a:off x="6840252" y="4430318"/>
                <a:ext cx="1350150" cy="272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825" dirty="0">
                    <a:solidFill>
                      <a:prstClr val="black"/>
                    </a:solidFill>
                    <a:latin typeface="Calibri" panose="020F0502020204030204"/>
                    <a:sym typeface="Wingdings 3"/>
                  </a:rPr>
                  <a:t>Digital data stream or storage on CD, USB, HDD, Cloud, etc.</a:t>
                </a:r>
                <a:endParaRPr lang="en-US" sz="8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Tekstvak 19"/>
              <p:cNvSpPr txBox="1"/>
              <p:nvPr/>
            </p:nvSpPr>
            <p:spPr>
              <a:xfrm>
                <a:off x="1696427" y="4677984"/>
                <a:ext cx="1350150" cy="132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825" i="1" dirty="0">
                    <a:solidFill>
                      <a:prstClr val="black"/>
                    </a:solidFill>
                    <a:latin typeface="Calibri Light" panose="020F0302020204030204"/>
                    <a:sym typeface="Wingdings 3"/>
                  </a:rPr>
                  <a:t>Analog signal sampling</a:t>
                </a:r>
                <a:endParaRPr lang="en-US" sz="825" i="1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4198" y="3761723"/>
                <a:ext cx="2133237" cy="462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Gestreepte PIJL-RECHTS 44">
                <a:extLst>
                  <a:ext uri="{FF2B5EF4-FFF2-40B4-BE49-F238E27FC236}">
                    <a16:creationId xmlns:a16="http://schemas.microsoft.com/office/drawing/2014/main" id="{7EF4C038-7815-44C8-B8B2-60D9E6B8A684}"/>
                  </a:ext>
                </a:extLst>
              </p:cNvPr>
              <p:cNvSpPr/>
              <p:nvPr/>
            </p:nvSpPr>
            <p:spPr>
              <a:xfrm rot="10800000" flipH="1">
                <a:off x="4193958" y="3921899"/>
                <a:ext cx="324036" cy="270030"/>
              </a:xfrm>
              <a:prstGeom prst="striped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kstvak 33"/>
              <p:cNvSpPr txBox="1"/>
              <p:nvPr/>
            </p:nvSpPr>
            <p:spPr>
              <a:xfrm>
                <a:off x="3310775" y="4684409"/>
                <a:ext cx="1135754" cy="132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825" i="1" dirty="0">
                    <a:solidFill>
                      <a:prstClr val="black"/>
                    </a:solidFill>
                    <a:latin typeface="Calibri Light" panose="020F0302020204030204"/>
                    <a:sym typeface="Wingdings 3"/>
                  </a:rPr>
                  <a:t>Digital data</a:t>
                </a:r>
                <a:endParaRPr lang="en-US" sz="825" i="1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40" name="Gestreepte PIJL-RECHTS 44">
                <a:extLst>
                  <a:ext uri="{FF2B5EF4-FFF2-40B4-BE49-F238E27FC236}">
                    <a16:creationId xmlns:a16="http://schemas.microsoft.com/office/drawing/2014/main" id="{7EF4C038-7815-44C8-B8B2-60D9E6B8A684}"/>
                  </a:ext>
                </a:extLst>
              </p:cNvPr>
              <p:cNvSpPr/>
              <p:nvPr/>
            </p:nvSpPr>
            <p:spPr>
              <a:xfrm rot="10800000" flipH="1">
                <a:off x="3148757" y="3921900"/>
                <a:ext cx="324036" cy="270030"/>
              </a:xfrm>
              <a:prstGeom prst="stripedRigh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1" name="Tekstvak 40"/>
          <p:cNvSpPr txBox="1"/>
          <p:nvPr/>
        </p:nvSpPr>
        <p:spPr>
          <a:xfrm>
            <a:off x="3140841" y="4220018"/>
            <a:ext cx="351039" cy="1327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  <a:sym typeface="Wingdings 3"/>
              </a:rPr>
              <a:t>binary</a:t>
            </a:r>
            <a:endParaRPr lang="en-US" sz="82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48757" y="3759882"/>
            <a:ext cx="351039" cy="1327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  <a:sym typeface="Wingdings 3"/>
              </a:rPr>
              <a:t>ADC</a:t>
            </a:r>
            <a:endParaRPr lang="en-US" sz="825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421DA9-7B25-408F-B906-6336690280F9}"/>
              </a:ext>
            </a:extLst>
          </p:cNvPr>
          <p:cNvGrpSpPr/>
          <p:nvPr/>
        </p:nvGrpSpPr>
        <p:grpSpPr>
          <a:xfrm>
            <a:off x="5627367" y="358638"/>
            <a:ext cx="2425769" cy="1121569"/>
            <a:chOff x="1439652" y="1437624"/>
            <a:chExt cx="2425769" cy="11215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C3768C-C111-4D0F-8FB3-5FAC554F8F29}"/>
                </a:ext>
              </a:extLst>
            </p:cNvPr>
            <p:cNvGrpSpPr/>
            <p:nvPr/>
          </p:nvGrpSpPr>
          <p:grpSpPr>
            <a:xfrm>
              <a:off x="1444154" y="1437624"/>
              <a:ext cx="2421267" cy="1121569"/>
              <a:chOff x="1444154" y="1437624"/>
              <a:chExt cx="2421267" cy="1121569"/>
            </a:xfrm>
          </p:grpSpPr>
          <p:pic>
            <p:nvPicPr>
              <p:cNvPr id="6" name="Picture 20" descr="sig_2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9742" y="1437624"/>
                <a:ext cx="1615679" cy="112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" descr="http://www.designthinkingblog.com/wp-content/uploads/2009/08/microphone_faji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4154" y="1491630"/>
                <a:ext cx="595558" cy="89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Gestreepte PIJL-RECHTS 44">
                <a:extLst>
                  <a:ext uri="{FF2B5EF4-FFF2-40B4-BE49-F238E27FC236}">
                    <a16:creationId xmlns:a16="http://schemas.microsoft.com/office/drawing/2014/main" id="{7EF4C038-7815-44C8-B8B2-60D9E6B8A684}"/>
                  </a:ext>
                </a:extLst>
              </p:cNvPr>
              <p:cNvSpPr/>
              <p:nvPr/>
            </p:nvSpPr>
            <p:spPr>
              <a:xfrm rot="10800000" flipH="1">
                <a:off x="1979713" y="1943338"/>
                <a:ext cx="324036" cy="270030"/>
              </a:xfrm>
              <a:prstGeom prst="striped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Tekstvak 43"/>
            <p:cNvSpPr txBox="1"/>
            <p:nvPr/>
          </p:nvSpPr>
          <p:spPr>
            <a:xfrm>
              <a:off x="2382506" y="2409732"/>
              <a:ext cx="1350150" cy="1327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825" i="1" dirty="0">
                  <a:solidFill>
                    <a:prstClr val="black"/>
                  </a:solidFill>
                  <a:latin typeface="Calibri Light" panose="020F0302020204030204"/>
                  <a:sym typeface="Wingdings 3"/>
                </a:rPr>
                <a:t>Signal is analog</a:t>
              </a:r>
              <a:endParaRPr lang="en-US" sz="825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1439652" y="2409732"/>
              <a:ext cx="675075" cy="1327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825" i="1" dirty="0">
                  <a:solidFill>
                    <a:prstClr val="black"/>
                  </a:solidFill>
                  <a:latin typeface="Calibri Light" panose="020F0302020204030204"/>
                  <a:sym typeface="Wingdings 3"/>
                </a:rPr>
                <a:t>Input is analog</a:t>
              </a:r>
              <a:endParaRPr lang="en-US" sz="825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92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22DFA2-9DB4-4A55-96C1-0A030D55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data and analog signal</a:t>
            </a:r>
            <a:br>
              <a:rPr lang="en-US" sz="1800" dirty="0">
                <a:latin typeface="Arial Nova Cond Light" panose="020B0306020202020204" pitchFamily="34" charset="0"/>
              </a:rPr>
            </a:b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200" dirty="0">
              <a:latin typeface="Arial Nova Cond Light" panose="020B0306020202020204" pitchFamily="34" charset="0"/>
            </a:endParaRP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/>
          </a:p>
          <a:p>
            <a:endParaRPr lang="en-US" sz="1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D0B43-231A-4B6E-9CF0-17A1AB918903}" type="slidenum">
              <a:rPr lang="es-ES" alt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s-ES" altLang="nl-NL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B5F8E-6675-4B3F-A2C9-AAB4B3BDA2CF}"/>
              </a:ext>
            </a:extLst>
          </p:cNvPr>
          <p:cNvGrpSpPr/>
          <p:nvPr/>
        </p:nvGrpSpPr>
        <p:grpSpPr>
          <a:xfrm>
            <a:off x="967420" y="1674269"/>
            <a:ext cx="7209160" cy="1686793"/>
            <a:chOff x="1429199" y="2237651"/>
            <a:chExt cx="4860540" cy="1137265"/>
          </a:xfrm>
        </p:grpSpPr>
        <p:pic>
          <p:nvPicPr>
            <p:cNvPr id="16" name="Picture 4" descr="http://www.publicdomainpictures.net/pictures/2000/nahled/1-1232525546m4Pj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84"/>
            <a:stretch>
              <a:fillRect/>
            </a:stretch>
          </p:blipFill>
          <p:spPr bwMode="auto">
            <a:xfrm>
              <a:off x="1709683" y="2260714"/>
              <a:ext cx="637619" cy="736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Image result for digital signal scop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755" y="2336095"/>
              <a:ext cx="1451456" cy="87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Gestreepte PIJL-RECHTS 44">
              <a:extLst>
                <a:ext uri="{FF2B5EF4-FFF2-40B4-BE49-F238E27FC236}">
                  <a16:creationId xmlns:a16="http://schemas.microsoft.com/office/drawing/2014/main" id="{7EF4C038-7815-44C8-B8B2-60D9E6B8A684}"/>
                </a:ext>
              </a:extLst>
            </p:cNvPr>
            <p:cNvSpPr/>
            <p:nvPr/>
          </p:nvSpPr>
          <p:spPr>
            <a:xfrm rot="10800000" flipH="1">
              <a:off x="4300112" y="2572359"/>
              <a:ext cx="324036" cy="270030"/>
            </a:xfrm>
            <a:prstGeom prst="strip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>
                <a:solidFill>
                  <a:prstClr val="white"/>
                </a:solidFill>
              </a:endParaRPr>
            </a:p>
          </p:txBody>
        </p:sp>
        <p:sp>
          <p:nvSpPr>
            <p:cNvPr id="25" name="Gestreepte PIJL-RECHTS 44">
              <a:extLst>
                <a:ext uri="{FF2B5EF4-FFF2-40B4-BE49-F238E27FC236}">
                  <a16:creationId xmlns:a16="http://schemas.microsoft.com/office/drawing/2014/main" id="{7EF4C038-7815-44C8-B8B2-60D9E6B8A684}"/>
                </a:ext>
              </a:extLst>
            </p:cNvPr>
            <p:cNvSpPr/>
            <p:nvPr/>
          </p:nvSpPr>
          <p:spPr>
            <a:xfrm rot="10800000" flipH="1">
              <a:off x="2455313" y="2571750"/>
              <a:ext cx="324036" cy="270030"/>
            </a:xfrm>
            <a:prstGeom prst="strip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>
                <a:solidFill>
                  <a:prstClr val="white"/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863" y="2237651"/>
              <a:ext cx="1625845" cy="94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kstvak 30"/>
            <p:cNvSpPr txBox="1"/>
            <p:nvPr/>
          </p:nvSpPr>
          <p:spPr>
            <a:xfrm>
              <a:off x="4728755" y="3242187"/>
              <a:ext cx="1560984" cy="1327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825" i="1" dirty="0">
                  <a:solidFill>
                    <a:prstClr val="black"/>
                  </a:solidFill>
                  <a:latin typeface="Calibri Light" panose="020F0302020204030204"/>
                  <a:sym typeface="Wingdings 3"/>
                </a:rPr>
                <a:t>Signal is analog</a:t>
              </a:r>
              <a:endParaRPr lang="en-US" sz="825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43" name="Tekstvak 42"/>
            <p:cNvSpPr txBox="1"/>
            <p:nvPr/>
          </p:nvSpPr>
          <p:spPr>
            <a:xfrm>
              <a:off x="1429199" y="3057804"/>
              <a:ext cx="1350150" cy="1327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825" i="1" dirty="0">
                  <a:solidFill>
                    <a:prstClr val="black"/>
                  </a:solidFill>
                  <a:latin typeface="Calibri Light" panose="020F0302020204030204"/>
                  <a:sym typeface="Wingdings 3"/>
                </a:rPr>
                <a:t>Input is digital (on/off)</a:t>
              </a:r>
              <a:endParaRPr lang="en-US" sz="825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26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3B2C-1FB2-49C6-8389-6C846F50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analog?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D146-7D14-4F22-8E74-15C3EBD80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Intake gate for hydroelectric plant.</a:t>
            </a:r>
          </a:p>
          <a:p>
            <a:endParaRPr lang="en-US" dirty="0"/>
          </a:p>
          <a:p>
            <a:r>
              <a:rPr lang="en-US" dirty="0"/>
              <a:t>How far is a gate open?</a:t>
            </a:r>
          </a:p>
        </p:txBody>
      </p:sp>
      <p:pic>
        <p:nvPicPr>
          <p:cNvPr id="6" name="Content Placeholder 5" descr="Hydro Dam">
            <a:extLst>
              <a:ext uri="{FF2B5EF4-FFF2-40B4-BE49-F238E27FC236}">
                <a16:creationId xmlns:a16="http://schemas.microsoft.com/office/drawing/2014/main" id="{3C70CFC9-B738-4922-94AC-482F7D94A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1488" y="1200150"/>
            <a:ext cx="3872023" cy="2895600"/>
          </a:xfrm>
        </p:spPr>
      </p:pic>
    </p:spTree>
    <p:extLst>
      <p:ext uri="{BB962C8B-B14F-4D97-AF65-F5344CB8AC3E}">
        <p14:creationId xmlns:p14="http://schemas.microsoft.com/office/powerpoint/2010/main" val="403463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2ECD-E17A-4BC0-A606-129EFFE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99AE9-009C-4FA8-81BE-5A89A7D734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Attach many switches to the fence.</a:t>
            </a:r>
          </a:p>
          <a:p>
            <a:endParaRPr lang="en-US" dirty="0"/>
          </a:p>
          <a:p>
            <a:r>
              <a:rPr lang="en-US" dirty="0"/>
              <a:t>Now we have 4 levels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0C529D1-6029-4BBA-AAF5-466023674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1488" y="1200150"/>
            <a:ext cx="3872023" cy="2895600"/>
          </a:xfrm>
        </p:spPr>
      </p:pic>
    </p:spTree>
    <p:extLst>
      <p:ext uri="{BB962C8B-B14F-4D97-AF65-F5344CB8AC3E}">
        <p14:creationId xmlns:p14="http://schemas.microsoft.com/office/powerpoint/2010/main" val="313354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D0FA70-6F25-4C46-9ECF-5643AD61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2B5DE-FB91-4345-85CB-46A2111B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switches = not very efficient.</a:t>
            </a:r>
          </a:p>
          <a:p>
            <a:r>
              <a:rPr lang="en-US" dirty="0"/>
              <a:t>Suppose we want to know 100 levels</a:t>
            </a:r>
          </a:p>
        </p:txBody>
      </p:sp>
    </p:spTree>
    <p:extLst>
      <p:ext uri="{BB962C8B-B14F-4D97-AF65-F5344CB8AC3E}">
        <p14:creationId xmlns:p14="http://schemas.microsoft.com/office/powerpoint/2010/main" val="366935213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C8FA53F524F4B9A77423524BE0D9C" ma:contentTypeVersion="1" ma:contentTypeDescription="Create a new document." ma:contentTypeScope="" ma:versionID="81abae34243988b7c0d95c15bd0bc0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46031-01A2-4115-9946-436590971A4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7E5108-A946-48AE-9358-28B58793E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529B60-DD64-431D-A359-D347F548D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1129</Words>
  <Application>Microsoft Office PowerPoint</Application>
  <PresentationFormat>On-screen Show (16:9)</PresentationFormat>
  <Paragraphs>266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Nova Cond Light</vt:lpstr>
      <vt:lpstr>Book Antiqua</vt:lpstr>
      <vt:lpstr>Calibri</vt:lpstr>
      <vt:lpstr>Calibri Light</vt:lpstr>
      <vt:lpstr>Consolas</vt:lpstr>
      <vt:lpstr>Courier New</vt:lpstr>
      <vt:lpstr>Universal</vt:lpstr>
      <vt:lpstr>Embedded Systems</vt:lpstr>
      <vt:lpstr>Week overview</vt:lpstr>
      <vt:lpstr>Recap</vt:lpstr>
      <vt:lpstr>Analog Input</vt:lpstr>
      <vt:lpstr>PowerPoint Presentation</vt:lpstr>
      <vt:lpstr>Digital data and analog signal </vt:lpstr>
      <vt:lpstr>How to measure analog?</vt:lpstr>
      <vt:lpstr>Analog Input</vt:lpstr>
      <vt:lpstr>PowerPoint Presentation</vt:lpstr>
      <vt:lpstr>Analog Input</vt:lpstr>
      <vt:lpstr>Analog I/O</vt:lpstr>
      <vt:lpstr>Reading a potentiometer</vt:lpstr>
      <vt:lpstr>Example code</vt:lpstr>
      <vt:lpstr>Variables Revisited</vt:lpstr>
      <vt:lpstr>Variable declaration &amp; initialization</vt:lpstr>
      <vt:lpstr>Variables in C</vt:lpstr>
      <vt:lpstr>Better types</vt:lpstr>
      <vt:lpstr>Constants</vt:lpstr>
      <vt:lpstr>Variables have scope</vt:lpstr>
      <vt:lpstr>Scope of variables</vt:lpstr>
      <vt:lpstr>Scope of variables (II)</vt:lpstr>
      <vt:lpstr>Scope of variables (III)</vt:lpstr>
      <vt:lpstr>Global variables</vt:lpstr>
      <vt:lpstr>Good practice: coding standard (I)</vt:lpstr>
      <vt:lpstr>Good practice: coding standard (II)</vt:lpstr>
      <vt:lpstr>Operators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Jaap Geurts</cp:lastModifiedBy>
  <cp:revision>73</cp:revision>
  <cp:lastPrinted>2014-08-19T14:33:34Z</cp:lastPrinted>
  <dcterms:created xsi:type="dcterms:W3CDTF">2014-08-06T13:54:14Z</dcterms:created>
  <dcterms:modified xsi:type="dcterms:W3CDTF">2019-08-29T13:16:59Z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0x0101008C8C8FA53F524F4B9A77423524BE0D9C</vt:lpwstr>
  </property>
</Properties>
</file>