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25"/>
  </p:notesMasterIdLst>
  <p:handoutMasterIdLst>
    <p:handoutMasterId r:id="rId26"/>
  </p:handoutMasterIdLst>
  <p:sldIdLst>
    <p:sldId id="294" r:id="rId5"/>
    <p:sldId id="295" r:id="rId6"/>
    <p:sldId id="300" r:id="rId7"/>
    <p:sldId id="310" r:id="rId8"/>
    <p:sldId id="296" r:id="rId9"/>
    <p:sldId id="301" r:id="rId10"/>
    <p:sldId id="309" r:id="rId11"/>
    <p:sldId id="311" r:id="rId12"/>
    <p:sldId id="312" r:id="rId13"/>
    <p:sldId id="313" r:id="rId14"/>
    <p:sldId id="297" r:id="rId15"/>
    <p:sldId id="302" r:id="rId16"/>
    <p:sldId id="305" r:id="rId17"/>
    <p:sldId id="306" r:id="rId18"/>
    <p:sldId id="307" r:id="rId19"/>
    <p:sldId id="308" r:id="rId20"/>
    <p:sldId id="303" r:id="rId21"/>
    <p:sldId id="304" r:id="rId22"/>
    <p:sldId id="291" r:id="rId23"/>
    <p:sldId id="298" r:id="rId24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4"/>
            <p14:sldId id="295"/>
            <p14:sldId id="300"/>
            <p14:sldId id="310"/>
            <p14:sldId id="296"/>
            <p14:sldId id="301"/>
            <p14:sldId id="309"/>
            <p14:sldId id="311"/>
            <p14:sldId id="312"/>
            <p14:sldId id="313"/>
            <p14:sldId id="297"/>
            <p14:sldId id="302"/>
            <p14:sldId id="305"/>
            <p14:sldId id="306"/>
            <p14:sldId id="307"/>
            <p14:sldId id="308"/>
            <p14:sldId id="303"/>
            <p14:sldId id="304"/>
            <p14:sldId id="29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703" autoAdjust="0"/>
  </p:normalViewPr>
  <p:slideViewPr>
    <p:cSldViewPr snapToGrid="0" snapToObjects="1">
      <p:cViewPr varScale="1">
        <p:scale>
          <a:sx n="112" d="100"/>
          <a:sy n="112" d="100"/>
        </p:scale>
        <p:origin x="11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13-Jun-19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834FA-EEF2-496D-96EA-58DF9B336CF5}" type="datetimeFigureOut">
              <a:rPr lang="en-US" smtClean="0"/>
              <a:t>13-Jun-19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B6174-80A7-439F-A721-6C02C762D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left example we don’t know the range. because int = -32767 + 32767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B6174-80A7-439F-A721-6C02C762D5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49311"/>
            <a:ext cx="4040188" cy="2098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49311"/>
            <a:ext cx="4041775" cy="2098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CF8DF-CD9B-4689-961F-8CE1FD0A7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35075"/>
            <a:ext cx="8229600" cy="763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076" cy="5143499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4" y="4630341"/>
            <a:ext cx="5456467" cy="273844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112578" y="1400775"/>
            <a:ext cx="6763408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112578" y="2221509"/>
            <a:ext cx="6763408" cy="2874582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0949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0"/>
            <a:ext cx="9132634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2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Students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537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83EB-A3FF-4F94-9508-2F1AFEEA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C1F7-8060-4A09-A6FE-1935584995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 descr="A picture containing cup, sitting, table, indoor&#10;&#10;Description automatically generated">
            <a:extLst>
              <a:ext uri="{FF2B5EF4-FFF2-40B4-BE49-F238E27FC236}">
                <a16:creationId xmlns:a16="http://schemas.microsoft.com/office/drawing/2014/main" id="{3D61B136-5589-47C3-9A97-BAF49810C9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746" y="1200150"/>
            <a:ext cx="2271508" cy="2895600"/>
          </a:xfrm>
        </p:spPr>
      </p:pic>
    </p:spTree>
    <p:extLst>
      <p:ext uri="{BB962C8B-B14F-4D97-AF65-F5344CB8AC3E}">
        <p14:creationId xmlns:p14="http://schemas.microsoft.com/office/powerpoint/2010/main" val="396891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DBBF-A458-414E-A679-969CEEF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8888-9E51-42BB-AB27-2D8839140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Buzzer</a:t>
            </a:r>
          </a:p>
          <a:p>
            <a:endParaRPr lang="en-US" dirty="0"/>
          </a:p>
          <a:p>
            <a:r>
              <a:rPr lang="en-US" dirty="0"/>
              <a:t>Piezo electric device</a:t>
            </a:r>
          </a:p>
          <a:p>
            <a:r>
              <a:rPr lang="en-US" dirty="0"/>
              <a:t>produces sound when a (fixed) waveform is applied.</a:t>
            </a:r>
          </a:p>
        </p:txBody>
      </p:sp>
      <p:pic>
        <p:nvPicPr>
          <p:cNvPr id="6" name="Content Placeholder 5" descr="A picture containing cup, sitting, table, indoor&#10;&#10;Description automatically generated">
            <a:extLst>
              <a:ext uri="{FF2B5EF4-FFF2-40B4-BE49-F238E27FC236}">
                <a16:creationId xmlns:a16="http://schemas.microsoft.com/office/drawing/2014/main" id="{E5D9A65B-4D3F-4F15-BA96-DDF47407CC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6036" y="635000"/>
            <a:ext cx="1363040" cy="1737532"/>
          </a:xfr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D1F14EC-6183-4C9E-9E5A-5CB620CA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6" y="3071867"/>
            <a:ext cx="1436633" cy="14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5DFD-79FD-46AE-B000-89C61BFE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Piezo electric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3C4B-3225-4E97-B4D8-09E465D0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/>
          </a:bodyPr>
          <a:lstStyle/>
          <a:p>
            <a:r>
              <a:rPr lang="en-US" dirty="0"/>
              <a:t>A voltage is applied to a two layer membrane which contracts or expands.</a:t>
            </a:r>
          </a:p>
          <a:p>
            <a:r>
              <a:rPr lang="en-US" dirty="0"/>
              <a:t>Motion </a:t>
            </a:r>
            <a:r>
              <a:rPr lang="en-US" dirty="0">
                <a:sym typeface="Wingdings" panose="05000000000000000000" pitchFamily="2" charset="2"/>
              </a:rPr>
              <a:t> air movement  sound!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320A7-276C-4D8A-BA3B-FEA3F91B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824730"/>
            <a:ext cx="6773917" cy="16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9450-BE10-4F2C-AFCE-BFA70B43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9792-1CE2-442A-81A4-E56BCCC9F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we quickly expand and contract we produce a sound wave.</a:t>
            </a:r>
          </a:p>
          <a:p>
            <a:endParaRPr lang="en-US" dirty="0"/>
          </a:p>
          <a:p>
            <a:r>
              <a:rPr lang="en-US" dirty="0"/>
              <a:t>Typical frequency: 440Hz (for an 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5A6BB-8946-4551-BE6E-723599A26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FB55-3535-4285-8C85-D61E8144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with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0E36-86EA-4F24-A992-8E601AD0D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could do this ourselves.</a:t>
            </a:r>
          </a:p>
          <a:p>
            <a:endParaRPr lang="en-US" dirty="0"/>
          </a:p>
          <a:p>
            <a:r>
              <a:rPr lang="en-US" dirty="0"/>
              <a:t>But is limited in range and precision. </a:t>
            </a:r>
          </a:p>
          <a:p>
            <a:endParaRPr lang="en-US" dirty="0"/>
          </a:p>
          <a:p>
            <a:r>
              <a:rPr lang="en-US" dirty="0"/>
              <a:t>Code is busy while playing (i.e. can’t do anything else while playing a tone)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87B2A-1BF0-4509-AA9C-10906ACCFB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(BUZZER, HIGH);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@ 440hz period is 2.2ms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2.2 / 2 = 1ms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delay(1);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(BUZZER, LOW);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delay(1);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04A1-8409-4238-B6CF-C05AD83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with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DD6-5E44-4A0C-A9E1-FC698796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tone() </a:t>
            </a:r>
            <a:r>
              <a:rPr lang="en-US" dirty="0"/>
              <a:t>function is specifically used for buzzers.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tone(pin, frequency, duration);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where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pin</a:t>
            </a:r>
            <a:r>
              <a:rPr lang="en-US" dirty="0"/>
              <a:t> is the pin the buzzer is connected to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frequency</a:t>
            </a:r>
            <a:r>
              <a:rPr lang="en-US" dirty="0"/>
              <a:t> is in Hz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duration</a:t>
            </a:r>
            <a:r>
              <a:rPr lang="en-US" dirty="0"/>
              <a:t> is in </a:t>
            </a:r>
            <a:r>
              <a:rPr lang="en-US" dirty="0" err="1"/>
              <a:t>ms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7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36DE-5D73-459E-AE23-5CEC1562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9C41-A94D-476A-83BF-F1BD692643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F4-9EF5-4072-A3B9-04526768C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94B0-B1A6-49C7-B345-71699DD2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8993-1398-4376-81B2-C96C3FC7D8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Better names improve code readability: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button1_state;</a:t>
            </a: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(K1) == LOW)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button1_state = 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button1_state =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53353-DBE5-4EE6-8331-68B8CCF5A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Should not use magic numbers: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button1_state = 1;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/>
              <a:t>replace with: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PUSHED = 1;</a:t>
            </a:r>
          </a:p>
          <a:p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button1_state = PUSHED;</a:t>
            </a:r>
          </a:p>
        </p:txBody>
      </p:sp>
    </p:spTree>
    <p:extLst>
      <p:ext uri="{BB962C8B-B14F-4D97-AF65-F5344CB8AC3E}">
        <p14:creationId xmlns:p14="http://schemas.microsoft.com/office/powerpoint/2010/main" val="330515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6B2D-F941-4F1E-8105-D4C9DC48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5550-B3A7-4CC4-A763-4D64E780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improve this with an </a:t>
            </a:r>
            <a:r>
              <a:rPr lang="en-US" dirty="0" err="1"/>
              <a:t>enum</a:t>
            </a:r>
            <a:r>
              <a:rPr lang="en-US" dirty="0"/>
              <a:t> type:</a:t>
            </a:r>
          </a:p>
          <a:p>
            <a:endParaRPr lang="en-US" dirty="0"/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button_state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2F4F4F"/>
                </a:solidFill>
                <a:latin typeface="Consolas" panose="020B0609020204030204" pitchFamily="49" charset="0"/>
              </a:rPr>
              <a:t>PUSHED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F4F4F"/>
                </a:solidFill>
                <a:latin typeface="Consolas" panose="020B0609020204030204" pitchFamily="49" charset="0"/>
              </a:rPr>
              <a:t>RELEASED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button_state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button1 = </a:t>
            </a:r>
            <a:r>
              <a:rPr lang="en-GB" dirty="0">
                <a:solidFill>
                  <a:srgbClr val="2F4F4F"/>
                </a:solidFill>
                <a:latin typeface="Consolas" panose="020B0609020204030204" pitchFamily="49" charset="0"/>
              </a:rPr>
              <a:t>RELEASED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67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Variables &amp;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temp_inside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22.3;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temp_outside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15.8;</a:t>
            </a:r>
          </a:p>
          <a:p>
            <a:endParaRPr lang="nl-NL" dirty="0"/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The range &amp; unit is unknown*/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3B0B9-D301-4621-BE4F-3ECF79CB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7389" y="2149311"/>
            <a:ext cx="4189412" cy="2098562"/>
          </a:xfrm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temp_inside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22.3;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temp_outside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15.8;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it is clear what the range &amp; unit is */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AF6C92-8600-4ECC-A984-5D0E73AFBA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Creating a new type helps code readability:</a:t>
            </a:r>
          </a:p>
          <a:p>
            <a:r>
              <a:rPr lang="nl-NL" dirty="0"/>
              <a:t>Compare: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2E48-F075-4418-A4B8-12C6B168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2178-A04C-425C-B1A4-DFCC8DAD6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LDR</a:t>
            </a:r>
          </a:p>
          <a:p>
            <a:r>
              <a:rPr lang="en-US" dirty="0"/>
              <a:t>Light Dependent Resistor</a:t>
            </a:r>
          </a:p>
          <a:p>
            <a:endParaRPr lang="en-US" dirty="0"/>
          </a:p>
          <a:p>
            <a:r>
              <a:rPr lang="en-US" dirty="0"/>
              <a:t>like a </a:t>
            </a:r>
            <a:r>
              <a:rPr lang="en-US" dirty="0" err="1"/>
              <a:t>potmeter</a:t>
            </a:r>
            <a:r>
              <a:rPr lang="en-US" dirty="0"/>
              <a:t> but changes according to amount of light.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8DCC0DB1-B361-44BF-84B5-1E29F69A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07" y="762176"/>
            <a:ext cx="3238952" cy="1314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194FE-CBFF-4DD5-A473-C126718A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34" y="2942848"/>
            <a:ext cx="231489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7FB0-5C28-425D-B184-7867272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98954-A19D-4151-A733-EE356E06BE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to create a new type:</a:t>
            </a:r>
          </a:p>
          <a:p>
            <a:endParaRPr lang="en-US" dirty="0"/>
          </a:p>
          <a:p>
            <a:r>
              <a:rPr lang="en-US" dirty="0"/>
              <a:t>From here on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celsius</a:t>
            </a:r>
            <a:r>
              <a:rPr lang="en-US" dirty="0"/>
              <a:t> can be used.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1CB304-6231-4AC1-9C35-FE7CDBCAD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inside_temp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22.5;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039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B7DE-1A99-411A-A9B9-7CB07DC6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LDR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C3A0-B52E-4879-A65A-1BB7C460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641"/>
            <a:ext cx="8229600" cy="2874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resistance of an LDR changes depending on how much light falls onto it.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analogRead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will return a different value depending on light intensity.</a:t>
            </a:r>
          </a:p>
          <a:p>
            <a:endParaRPr lang="en-US" dirty="0"/>
          </a:p>
          <a:p>
            <a:r>
              <a:rPr lang="en-US" dirty="0"/>
              <a:t>More light </a:t>
            </a:r>
            <a:r>
              <a:rPr lang="en-US" dirty="0">
                <a:sym typeface="Wingdings" panose="05000000000000000000" pitchFamily="2" charset="2"/>
              </a:rPr>
              <a:t> less resistance  higher value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D02F-3DF4-494A-BE20-AF1E0984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6CA8-D995-4022-8131-0AF98EB7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LDR_IN = 14;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LIGHT_THRESHOLD = 82;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brightness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analogRead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(LDR_IN);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(brightness &gt; LIGHT_THRESHOLD)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too bright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normal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0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5071-8F6A-4B93-8DDA-09EF5F13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24BD-9846-4C37-BE6C-9A4DB65127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NTC</a:t>
            </a:r>
          </a:p>
          <a:p>
            <a:r>
              <a:rPr lang="en-US" dirty="0"/>
              <a:t>Negative Temperature Coefficient</a:t>
            </a:r>
          </a:p>
          <a:p>
            <a:endParaRPr lang="en-US" dirty="0"/>
          </a:p>
          <a:p>
            <a:r>
              <a:rPr lang="en-US" dirty="0"/>
              <a:t>Like a </a:t>
            </a:r>
            <a:r>
              <a:rPr lang="en-US" dirty="0" err="1"/>
              <a:t>potmeter</a:t>
            </a:r>
            <a:r>
              <a:rPr lang="en-US" dirty="0"/>
              <a:t> but changes according to temperature</a:t>
            </a:r>
          </a:p>
        </p:txBody>
      </p:sp>
      <p:pic>
        <p:nvPicPr>
          <p:cNvPr id="6" name="Picture 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18FBF924-89BD-4AE6-A43F-40358DF9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041" y="1016518"/>
            <a:ext cx="2992011" cy="2571750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01E028CF-FFA4-421B-BBB4-1DDE78A0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649" y="3714052"/>
            <a:ext cx="141942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9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6393-53B4-4D53-8A71-7822BD5F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7F33A9-C6C9-45B3-9A9D-080C930D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resistance of an NTC changes with temperature.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analogRead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will return a different value depending on light intensity.</a:t>
            </a:r>
          </a:p>
          <a:p>
            <a:endParaRPr lang="en-US" dirty="0"/>
          </a:p>
          <a:p>
            <a:r>
              <a:rPr lang="en-US" dirty="0"/>
              <a:t>More heat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lower resistance </a:t>
            </a:r>
            <a:r>
              <a:rPr lang="en-US" dirty="0">
                <a:sym typeface="Wingdings" panose="05000000000000000000" pitchFamily="2" charset="2"/>
              </a:rPr>
              <a:t> higher value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9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CF77-762B-4701-844B-88CCAEB9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AC28-B249-485C-85E0-5F6C2D7F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NTC_IN = 15;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TEMP_THRESHOLD = 149;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analogRead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(NTC_IN);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(temp &gt; TEMP_THRESHOLD)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too hot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normal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F6F2-A638-49CC-B08A-EB16E3A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analog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7899-168B-4E96-8596-2E7DD985A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if the read value is close to the threshold?</a:t>
            </a:r>
          </a:p>
          <a:p>
            <a:endParaRPr lang="en-US" dirty="0"/>
          </a:p>
          <a:p>
            <a:r>
              <a:rPr lang="en-US" dirty="0"/>
              <a:t>The real world isn’t discreet nor constant.</a:t>
            </a:r>
          </a:p>
          <a:p>
            <a:endParaRPr lang="en-US" dirty="0"/>
          </a:p>
          <a:p>
            <a:r>
              <a:rPr lang="en-US" dirty="0"/>
              <a:t>The read value will hover around the threshold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239EE-0C32-4775-B474-9655C7AFFC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57-F3DE-4974-9F2D-9FA632E7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hovering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FEE3-41A8-4EEE-946E-2925825C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379076" cy="2894954"/>
          </a:xfrm>
        </p:spPr>
        <p:txBody>
          <a:bodyPr>
            <a:normAutofit fontScale="92500"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UPPER = 149;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LOWER = 125;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warning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51D15-010E-4AFA-B92F-0D93E4D2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4952" y="1200150"/>
            <a:ext cx="4671848" cy="289495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loop() {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analogRead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(NTC_IN);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(!warning &amp;&amp; temp &gt; UPPER)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warning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(warning &amp;&amp; temp &lt; LOWER)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warning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else don't change anything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9382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C8FA53F524F4B9A77423524BE0D9C" ma:contentTypeVersion="1" ma:contentTypeDescription="Create a new document." ma:contentTypeScope="" ma:versionID="81abae34243988b7c0d95c15bd0bc0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46031-01A2-4115-9946-436590971A4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7E5108-A946-48AE-9358-28B58793E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529B60-DD64-431D-A359-D347F548D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646</Words>
  <Application>Microsoft Office PowerPoint</Application>
  <PresentationFormat>On-screen Show (16:9)</PresentationFormat>
  <Paragraphs>148</Paragraphs>
  <Slides>20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Universal</vt:lpstr>
      <vt:lpstr>Embedded Students</vt:lpstr>
      <vt:lpstr>Analog components</vt:lpstr>
      <vt:lpstr>Explain LDR</vt:lpstr>
      <vt:lpstr>LDR usage</vt:lpstr>
      <vt:lpstr>Analog Input</vt:lpstr>
      <vt:lpstr>NTC</vt:lpstr>
      <vt:lpstr>NTC usage</vt:lpstr>
      <vt:lpstr>Reading analog values</vt:lpstr>
      <vt:lpstr>Threshold hovering solved</vt:lpstr>
      <vt:lpstr>Buzzer</vt:lpstr>
      <vt:lpstr>Digital</vt:lpstr>
      <vt:lpstr>Piezo electric effect</vt:lpstr>
      <vt:lpstr>Buzzer</vt:lpstr>
      <vt:lpstr>Sound with Arduino</vt:lpstr>
      <vt:lpstr>Sound with Arduino</vt:lpstr>
      <vt:lpstr>Code readability</vt:lpstr>
      <vt:lpstr>Code readability</vt:lpstr>
      <vt:lpstr>Enum type</vt:lpstr>
      <vt:lpstr>Variables &amp; Types</vt:lpstr>
      <vt:lpstr>New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Jaap Geurts</cp:lastModifiedBy>
  <cp:revision>80</cp:revision>
  <cp:lastPrinted>2014-08-19T14:33:34Z</cp:lastPrinted>
  <dcterms:created xsi:type="dcterms:W3CDTF">2014-08-06T13:54:14Z</dcterms:created>
  <dcterms:modified xsi:type="dcterms:W3CDTF">2019-06-13T13:06:40Z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0x0101008C8C8FA53F524F4B9A77423524BE0D9C</vt:lpwstr>
  </property>
</Properties>
</file>