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4"/>
    <p:sldMasterId id="2147483744" r:id="rId5"/>
  </p:sldMasterIdLst>
  <p:notesMasterIdLst>
    <p:notesMasterId r:id="rId45"/>
  </p:notesMasterIdLst>
  <p:handoutMasterIdLst>
    <p:handoutMasterId r:id="rId46"/>
  </p:handoutMasterIdLst>
  <p:sldIdLst>
    <p:sldId id="256" r:id="rId6"/>
    <p:sldId id="332" r:id="rId7"/>
    <p:sldId id="257" r:id="rId8"/>
    <p:sldId id="311" r:id="rId9"/>
    <p:sldId id="312" r:id="rId10"/>
    <p:sldId id="313" r:id="rId11"/>
    <p:sldId id="314" r:id="rId12"/>
    <p:sldId id="333" r:id="rId13"/>
    <p:sldId id="319" r:id="rId14"/>
    <p:sldId id="334" r:id="rId15"/>
    <p:sldId id="328" r:id="rId16"/>
    <p:sldId id="335" r:id="rId17"/>
    <p:sldId id="315" r:id="rId18"/>
    <p:sldId id="304" r:id="rId19"/>
    <p:sldId id="318" r:id="rId20"/>
    <p:sldId id="320" r:id="rId21"/>
    <p:sldId id="321" r:id="rId22"/>
    <p:sldId id="327" r:id="rId23"/>
    <p:sldId id="310" r:id="rId24"/>
    <p:sldId id="331" r:id="rId25"/>
    <p:sldId id="322" r:id="rId26"/>
    <p:sldId id="323" r:id="rId27"/>
    <p:sldId id="326" r:id="rId28"/>
    <p:sldId id="325" r:id="rId29"/>
    <p:sldId id="340" r:id="rId30"/>
    <p:sldId id="341" r:id="rId31"/>
    <p:sldId id="342" r:id="rId32"/>
    <p:sldId id="286" r:id="rId33"/>
    <p:sldId id="288" r:id="rId34"/>
    <p:sldId id="329" r:id="rId35"/>
    <p:sldId id="330" r:id="rId36"/>
    <p:sldId id="290" r:id="rId37"/>
    <p:sldId id="336" r:id="rId38"/>
    <p:sldId id="337" r:id="rId39"/>
    <p:sldId id="338" r:id="rId40"/>
    <p:sldId id="339" r:id="rId41"/>
    <p:sldId id="292" r:id="rId42"/>
    <p:sldId id="275" r:id="rId43"/>
    <p:sldId id="27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50F22A2-A8E0-459A-BCB6-D64892F751B0}">
          <p14:sldIdLst>
            <p14:sldId id="256"/>
            <p14:sldId id="332"/>
            <p14:sldId id="257"/>
          </p14:sldIdLst>
        </p14:section>
        <p14:section name="if-statement" id="{AD16C229-E0FB-4A1E-BA17-11E8E0B57B52}">
          <p14:sldIdLst>
            <p14:sldId id="311"/>
            <p14:sldId id="312"/>
            <p14:sldId id="313"/>
            <p14:sldId id="314"/>
            <p14:sldId id="333"/>
            <p14:sldId id="319"/>
            <p14:sldId id="334"/>
            <p14:sldId id="328"/>
            <p14:sldId id="335"/>
            <p14:sldId id="315"/>
          </p14:sldIdLst>
        </p14:section>
        <p14:section name="Operators" id="{7A815B49-2AAF-4148-9878-C9B72B33C192}">
          <p14:sldIdLst>
            <p14:sldId id="304"/>
            <p14:sldId id="318"/>
            <p14:sldId id="320"/>
            <p14:sldId id="321"/>
            <p14:sldId id="327"/>
            <p14:sldId id="310"/>
            <p14:sldId id="331"/>
          </p14:sldIdLst>
        </p14:section>
        <p14:section name="Styling" id="{4866833A-2070-41FF-819E-2469693E3591}">
          <p14:sldIdLst>
            <p14:sldId id="322"/>
            <p14:sldId id="323"/>
            <p14:sldId id="326"/>
            <p14:sldId id="325"/>
            <p14:sldId id="340"/>
            <p14:sldId id="341"/>
            <p14:sldId id="342"/>
          </p14:sldIdLst>
        </p14:section>
        <p14:section name="Controls" id="{7BA466DD-5DAB-497C-8032-10A58379A507}">
          <p14:sldIdLst>
            <p14:sldId id="286"/>
            <p14:sldId id="288"/>
            <p14:sldId id="329"/>
            <p14:sldId id="330"/>
            <p14:sldId id="290"/>
            <p14:sldId id="336"/>
            <p14:sldId id="337"/>
            <p14:sldId id="338"/>
            <p14:sldId id="339"/>
          </p14:sldIdLst>
        </p14:section>
        <p14:section name="End" id="{3536A985-C536-4FF6-88E7-83C471B70155}">
          <p14:sldIdLst>
            <p14:sldId id="292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4125" autoAdjust="0"/>
  </p:normalViewPr>
  <p:slideViewPr>
    <p:cSldViewPr snapToGrid="0">
      <p:cViewPr varScale="1">
        <p:scale>
          <a:sx n="61" d="100"/>
          <a:sy n="61" d="100"/>
        </p:scale>
        <p:origin x="10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0956A-0A82-4A05-AA15-DA6DB62239BF}" type="datetimeFigureOut">
              <a:rPr lang="nl-NL" smtClean="0"/>
              <a:t>20-8-2019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7A00-E330-4A20-8883-7337349C1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87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85A62-667C-4E2E-A0E2-F8A6A87B708D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2701-B948-4F78-A110-622E069254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3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731FE-9EB0-48E6-8122-2C9EC5B56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2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94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96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0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66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2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4A59-224E-4DDC-9865-0AC9BA1FC8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633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4A59-224E-4DDC-9865-0AC9BA1FC8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142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4A59-224E-4DDC-9865-0AC9BA1FC8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747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7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0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4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still need to check whether</a:t>
            </a:r>
            <a:r>
              <a:rPr lang="en-US" baseline="0" dirty="0"/>
              <a:t> the </a:t>
            </a:r>
            <a:r>
              <a:rPr lang="en-US" baseline="0" dirty="0" err="1"/>
              <a:t>CheckBox</a:t>
            </a:r>
            <a:r>
              <a:rPr lang="en-US" baseline="0" dirty="0"/>
              <a:t> is checked.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2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KISS = Keep It Simple, Stupid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38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represent</a:t>
            </a:r>
            <a:r>
              <a:rPr lang="en-US" baseline="0" dirty="0"/>
              <a:t> the same behavior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7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4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913A-4975-4D13-BD56-A552D922A5B5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/28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30D-71F6-475F-A530-2DF5CC32EE12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B5E-6381-476F-8420-9193B758D24A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2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C1D8-ADFD-4E83-B467-3110888855DC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0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2384-14AB-4412-ACB9-9F7D9E176E6F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25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68A8-B07F-432A-9B83-2A2151CC183D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81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0CBA-F621-4737-9E75-5334D61B8CA0}" type="datetime1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81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0550-9659-4B09-9B7E-FE0C5600671C}" type="datetime1">
              <a:rPr lang="en-GB" smtClean="0"/>
              <a:t>20/08/2019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642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EE10-8846-4D04-8676-0C6EC13D0B11}" type="datetime1">
              <a:rPr lang="en-GB" smtClean="0"/>
              <a:t>20/08/2019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367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3056-CB01-416A-9D68-B1220979F725}" type="datetime1">
              <a:rPr lang="en-GB" smtClean="0"/>
              <a:t>20/08/2019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62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17BFED-FA69-4659-AF46-D8244E76E3E4}" type="datetime1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31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CE4-F2F3-48BE-B60E-EF08A786160B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43732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E813-74B3-4873-80E0-B310C166A438}" type="datetime1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916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1759-3383-4BDF-9FB9-3F46D1A37376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97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D951-ECA2-46AC-9DB1-98452870B9A9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43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7778-73B9-4FA4-AC3D-C73127DB201F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81B9-A6B0-40BD-8881-6BED1773965E}" type="datetime1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4D5E-1D57-4782-8B6D-92E40E27A91C}" type="datetime1">
              <a:rPr lang="en-GB" smtClean="0"/>
              <a:t>20/08/2019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3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47FE-1283-409A-9F51-74FC3C6E454E}" type="datetime1">
              <a:rPr lang="en-GB" smtClean="0"/>
              <a:t>20/08/2019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842A-21FD-40C3-92F2-FEDAAD4B6C96}" type="datetime1">
              <a:rPr lang="en-GB" smtClean="0"/>
              <a:t>20/08/2019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2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24B721-805B-4880-9F23-06D64572B572}" type="datetime1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6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6075-7DAC-4BDF-B087-1759DC0136D4}" type="datetime1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8AD71E-B1B0-4E35-9AC4-21A3CF927F9D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/28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2AC0B1-0D30-4D12-A1BB-8F70AE95806A}" type="datetime1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/28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9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</a:t>
            </a:r>
            <a:br>
              <a:rPr lang="en-GB" dirty="0"/>
            </a:br>
            <a:r>
              <a:rPr lang="en-GB" dirty="0"/>
              <a:t>Development</a:t>
            </a:r>
            <a:br>
              <a:rPr lang="en-GB" dirty="0"/>
            </a:br>
            <a:r>
              <a:rPr lang="en-GB" dirty="0"/>
              <a:t>Orienting –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If-Statement and Styling</a:t>
            </a:r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Controls: checkbox and </a:t>
            </a:r>
            <a:r>
              <a:rPr lang="en-GB" dirty="0" err="1"/>
              <a:t>radiobutton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To select and choose between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Radiobuttons</a:t>
            </a:r>
            <a:r>
              <a:rPr lang="en-GB" sz="2400" dirty="0"/>
              <a:t> are exclusive, checkboxes are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Both have a .Checked property that indicates if they are selected by a Boolean value. (e.g. </a:t>
            </a:r>
            <a:r>
              <a:rPr lang="en-GB" sz="2400" dirty="0" err="1"/>
              <a:t>rbnDrink.Checked</a:t>
            </a:r>
            <a:r>
              <a:rPr lang="en-GB" sz="2400" dirty="0"/>
              <a:t> or </a:t>
            </a:r>
            <a:r>
              <a:rPr lang="en-GB" sz="2400" dirty="0" err="1"/>
              <a:t>cbAge.Checked</a:t>
            </a:r>
            <a:r>
              <a:rPr lang="en-GB" sz="24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50" y="3978454"/>
            <a:ext cx="5983860" cy="145732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525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and events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922903"/>
            <a:ext cx="9845040" cy="16558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CheckBox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945" y="-71214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591" y="2477005"/>
            <a:ext cx="154479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CheckBoxes</a:t>
            </a:r>
            <a:r>
              <a:rPr lang="en-US" sz="2000" dirty="0"/>
              <a:t> in the form</a:t>
            </a:r>
            <a:endParaRPr lang="nl-NL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739942" y="1972564"/>
            <a:ext cx="2369816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Events of the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39942" y="3115545"/>
            <a:ext cx="1690058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Event for un-/checking the Control</a:t>
            </a:r>
            <a:endParaRPr lang="nl-NL" sz="2000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8677020" y="2172619"/>
            <a:ext cx="1062922" cy="8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8677020" y="3623377"/>
            <a:ext cx="1062922" cy="311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16" y="3158420"/>
            <a:ext cx="2691825" cy="9727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58"/>
          <a:stretch/>
        </p:blipFill>
        <p:spPr>
          <a:xfrm>
            <a:off x="5370791" y="1777812"/>
            <a:ext cx="3306229" cy="23842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269208" y="4381952"/>
            <a:ext cx="92872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cbSmoker_CheckedChanged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 		    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cbSmoker.Checked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&lt;statements&gt;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4400" dirty="0"/>
          </a:p>
        </p:txBody>
      </p:sp>
      <p:cxnSp>
        <p:nvCxnSpPr>
          <p:cNvPr id="9" name="Straight Arrow Connector 8"/>
          <p:cNvCxnSpPr>
            <a:stCxn id="10" idx="3"/>
            <a:endCxn id="21" idx="0"/>
          </p:cNvCxnSpPr>
          <p:nvPr/>
        </p:nvCxnSpPr>
        <p:spPr>
          <a:xfrm>
            <a:off x="1859388" y="2830948"/>
            <a:ext cx="1614241" cy="327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Expand your previous app to contain a choice of drinks (by </a:t>
            </a:r>
            <a:r>
              <a:rPr lang="en-GB" sz="2400" dirty="0" err="1"/>
              <a:t>radiobutton</a:t>
            </a:r>
            <a:r>
              <a:rPr lang="en-GB" sz="2400" dirty="0"/>
              <a:t>) and a checkbox to indicate if the user is old enough to order beer.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Show a message for each possible situation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326" y="2690046"/>
            <a:ext cx="4552873" cy="328742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6241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2010"/>
            <a:ext cx="10058400" cy="1450757"/>
          </a:xfrm>
        </p:spPr>
        <p:txBody>
          <a:bodyPr/>
          <a:lstStyle/>
          <a:p>
            <a:r>
              <a:rPr lang="en-GB" dirty="0"/>
              <a:t>Intro: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Applications might require to perform different kinds of comparisons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 Relational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 Equality operators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Additionally, you might want to check for multiple conditions within one conditional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Logical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3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</a:t>
            </a:r>
          </a:p>
        </p:txBody>
      </p:sp>
      <p:pic>
        <p:nvPicPr>
          <p:cNvPr id="11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878138" y="2162175"/>
            <a:ext cx="6496050" cy="33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(cont.)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471965"/>
              </p:ext>
            </p:extLst>
          </p:nvPr>
        </p:nvGraphicFramePr>
        <p:xfrm>
          <a:off x="1139569" y="2651268"/>
          <a:ext cx="10016111" cy="302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111">
                  <a:extLst>
                    <a:ext uri="{9D8B030D-6E8A-4147-A177-3AD203B41FA5}">
                      <a16:colId xmlns:a16="http://schemas.microsoft.com/office/drawing/2014/main" val="1431093255"/>
                    </a:ext>
                  </a:extLst>
                </a:gridCol>
                <a:gridCol w="1714437">
                  <a:extLst>
                    <a:ext uri="{9D8B030D-6E8A-4147-A177-3AD203B41FA5}">
                      <a16:colId xmlns:a16="http://schemas.microsoft.com/office/drawing/2014/main" val="3179497635"/>
                    </a:ext>
                  </a:extLst>
                </a:gridCol>
                <a:gridCol w="1840675">
                  <a:extLst>
                    <a:ext uri="{9D8B030D-6E8A-4147-A177-3AD203B41FA5}">
                      <a16:colId xmlns:a16="http://schemas.microsoft.com/office/drawing/2014/main" val="3516223233"/>
                    </a:ext>
                  </a:extLst>
                </a:gridCol>
                <a:gridCol w="4306888">
                  <a:extLst>
                    <a:ext uri="{9D8B030D-6E8A-4147-A177-3AD203B41FA5}">
                      <a16:colId xmlns:a16="http://schemas.microsoft.com/office/drawing/2014/main" val="3381589786"/>
                    </a:ext>
                  </a:extLst>
                </a:gridCol>
              </a:tblGrid>
              <a:tr h="778434">
                <a:tc>
                  <a:txBody>
                    <a:bodyPr/>
                    <a:lstStyle/>
                    <a:p>
                      <a:r>
                        <a:rPr lang="en-US" sz="2200" dirty="0"/>
                        <a:t>Logical</a:t>
                      </a:r>
                      <a:r>
                        <a:rPr lang="en-US" sz="2200" baseline="0" dirty="0"/>
                        <a:t> Operator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C# </a:t>
                      </a:r>
                      <a:r>
                        <a:rPr lang="en-US" sz="2200" baseline="0" dirty="0"/>
                        <a:t> Operator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C# expression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Meaning</a:t>
                      </a:r>
                      <a:endParaRPr lang="nl-NL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74216"/>
                  </a:ext>
                </a:extLst>
              </a:tr>
              <a:tr h="687426">
                <a:tc>
                  <a:txBody>
                    <a:bodyPr/>
                    <a:lstStyle/>
                    <a:p>
                      <a:r>
                        <a:rPr lang="en-US" sz="2200" dirty="0"/>
                        <a:t>Logical Negation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!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!p</a:t>
                      </a:r>
                      <a:endParaRPr lang="nl-NL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Reverse the meaning of p</a:t>
                      </a:r>
                      <a:endParaRPr lang="nl-NL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1477"/>
                  </a:ext>
                </a:extLst>
              </a:tr>
              <a:tr h="778434">
                <a:tc>
                  <a:txBody>
                    <a:bodyPr/>
                    <a:lstStyle/>
                    <a:p>
                      <a:r>
                        <a:rPr lang="en-US" sz="2200" dirty="0"/>
                        <a:t>Conditional And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&amp;&amp;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p &amp;&amp; q </a:t>
                      </a:r>
                      <a:endParaRPr lang="nl-NL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True if both of its</a:t>
                      </a:r>
                      <a:r>
                        <a:rPr lang="en-US" sz="2200" baseline="0" dirty="0"/>
                        <a:t> operands are true (stops if p is false)</a:t>
                      </a:r>
                      <a:endParaRPr lang="nl-NL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28586"/>
                  </a:ext>
                </a:extLst>
              </a:tr>
              <a:tr h="778434">
                <a:tc>
                  <a:txBody>
                    <a:bodyPr/>
                    <a:lstStyle/>
                    <a:p>
                      <a:r>
                        <a:rPr lang="en-US" sz="2200" dirty="0"/>
                        <a:t>Conditional</a:t>
                      </a:r>
                      <a:r>
                        <a:rPr lang="en-US" sz="2200" baseline="0" dirty="0"/>
                        <a:t> Or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||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p || q </a:t>
                      </a:r>
                      <a:endParaRPr lang="nl-NL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True if either</a:t>
                      </a:r>
                      <a:r>
                        <a:rPr lang="en-US" sz="2200" baseline="0" dirty="0"/>
                        <a:t> of its operands is true (stops if p is true)</a:t>
                      </a:r>
                      <a:endParaRPr lang="nl-NL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4107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97280" y="1840371"/>
            <a:ext cx="5209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nl-NL" sz="2000" dirty="0" err="1">
                <a:solidFill>
                  <a:srgbClr val="07704A"/>
                </a:solidFill>
                <a:latin typeface="Consolas" panose="020B0609020204030204" pitchFamily="49" charset="0"/>
              </a:rPr>
              <a:t>true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 = </a:t>
            </a:r>
            <a:r>
              <a:rPr lang="nl-NL" sz="2000" dirty="0" err="1">
                <a:solidFill>
                  <a:srgbClr val="07704A"/>
                </a:solidFill>
                <a:latin typeface="Consolas" panose="020B0609020204030204" pitchFamily="49" charset="0"/>
              </a:rPr>
              <a:t>false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64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7567" y="2320388"/>
            <a:ext cx="9397825" cy="3448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"Single"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“Twin"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&lt;statements&gt;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“Twin"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nrOfDays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5)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&lt;statements&gt;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&lt;statements&gt;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If you used nested if statements in your drink ordering app, replace them using logical operators.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874156\Desktop\Q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t="21482" r="6940" b="16998"/>
          <a:stretch/>
        </p:blipFill>
        <p:spPr bwMode="auto">
          <a:xfrm>
            <a:off x="5747104" y="3218447"/>
            <a:ext cx="5465379" cy="265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Previously</a:t>
            </a:r>
            <a:r>
              <a:rPr lang="nl-NL" dirty="0"/>
              <a:t> in ADO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last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Introduction to ADO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Programming languages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Windows Forms Applications and basic Controls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Variables and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hthoek 4"/>
          <p:cNvSpPr/>
          <p:nvPr/>
        </p:nvSpPr>
        <p:spPr>
          <a:xfrm>
            <a:off x="5059520" y="1502923"/>
            <a:ext cx="2133919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0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64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How to improve readability of code?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Pragmatics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How to make sure you know what you/other developer meant?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Naming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Space &amp; indentation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Curly brackets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KISS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63779"/>
            <a:ext cx="10058400" cy="7559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Bad vs Good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5925" y="1790695"/>
            <a:ext cx="8347841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monthsInYear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12;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bonusPercentage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0.08;</a:t>
            </a:r>
            <a:endParaRPr lang="nl-NL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bonus = 0;</a:t>
            </a:r>
          </a:p>
          <a:p>
            <a:endParaRPr lang="nl-NL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tbMonthlyIncome.Text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holidayIncome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tbHolidayIncome.Text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getsBonus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tbBonus.Text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yearlyIncome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monthsInYear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getsBonus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”yes”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bonus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yearlyIncome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bonusPercentage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yearlyIncome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yearlyIncome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holidayIncome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+ bonus;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378722"/>
            <a:ext cx="6249451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(textBox1.Text);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(textBox2.Text);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c = textBox3.Text; 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d = 12 * a;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e =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(c ==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”yes”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 = d * 0.08;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 = d + e + b;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8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Include single-line comments by using //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Include multiline comments by using /* … */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Follow naming conventions: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For now, lowercase names for variables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Also, </a:t>
            </a:r>
            <a:r>
              <a:rPr lang="en-GB" sz="2200" dirty="0" err="1"/>
              <a:t>camelCase</a:t>
            </a:r>
            <a:r>
              <a:rPr lang="en-GB" sz="2200" dirty="0"/>
              <a:t> for variable names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22575" y="3193012"/>
            <a:ext cx="94078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 This is a multiline comment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 Can be used for explaining the purpose of different elements</a:t>
            </a:r>
          </a:p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nl-NL" sz="4800" dirty="0"/>
          </a:p>
        </p:txBody>
      </p:sp>
      <p:sp>
        <p:nvSpPr>
          <p:cNvPr id="7" name="Rectangle 6"/>
          <p:cNvSpPr/>
          <p:nvPr/>
        </p:nvSpPr>
        <p:spPr>
          <a:xfrm>
            <a:off x="1422575" y="2243817"/>
            <a:ext cx="9407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this is a comment</a:t>
            </a:r>
          </a:p>
        </p:txBody>
      </p:sp>
    </p:spTree>
    <p:extLst>
      <p:ext uri="{BB962C8B-B14F-4D97-AF65-F5344CB8AC3E}">
        <p14:creationId xmlns:p14="http://schemas.microsoft.com/office/powerpoint/2010/main" val="1236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strings: several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label1.Text = a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a/b;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label2.Text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{a/b}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label3.Text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"{0} / {1} = {2}"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a, b, a/b);</a:t>
            </a:r>
          </a:p>
          <a:p>
            <a:endParaRPr lang="en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label4.Text = (a/b).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B5E98-7C7A-4583-A284-2FADEF805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825" y="4130549"/>
            <a:ext cx="2512695" cy="2189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BD4E90-63B2-4F00-A4B8-DAB4362C3966}"/>
              </a:ext>
            </a:extLst>
          </p:cNvPr>
          <p:cNvSpPr txBox="1"/>
          <p:nvPr/>
        </p:nvSpPr>
        <p:spPr>
          <a:xfrm>
            <a:off x="9778298" y="3532370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  <a:endParaRPr lang="en-NL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F835C4-CB29-49AC-BEF0-EEE3D5A23053}"/>
              </a:ext>
            </a:extLst>
          </p:cNvPr>
          <p:cNvSpPr/>
          <p:nvPr/>
        </p:nvSpPr>
        <p:spPr>
          <a:xfrm>
            <a:off x="9232392" y="2926080"/>
            <a:ext cx="545906" cy="1581912"/>
          </a:xfrm>
          <a:prstGeom prst="rightBrace">
            <a:avLst>
              <a:gd name="adj1" fmla="val 45183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1E2C8E6-5016-45ED-9106-815F6CAFA6F6}"/>
              </a:ext>
            </a:extLst>
          </p:cNvPr>
          <p:cNvSpPr/>
          <p:nvPr/>
        </p:nvSpPr>
        <p:spPr>
          <a:xfrm>
            <a:off x="5670647" y="4956048"/>
            <a:ext cx="245521" cy="539496"/>
          </a:xfrm>
          <a:prstGeom prst="rightBrace">
            <a:avLst>
              <a:gd name="adj1" fmla="val 45183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8045A-B3A1-435B-B7D7-750546005DAB}"/>
              </a:ext>
            </a:extLst>
          </p:cNvPr>
          <p:cNvSpPr txBox="1"/>
          <p:nvPr/>
        </p:nvSpPr>
        <p:spPr>
          <a:xfrm>
            <a:off x="5985714" y="5041130"/>
            <a:ext cx="191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conversion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3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strings: fixing decimals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label1.Text = a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{a/b: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label2.Text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{a/b: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label3.Text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"{0} / {1} = </a:t>
            </a:r>
            <a:r>
              <a:rPr lang="en-NL" dirty="0">
                <a:solidFill>
                  <a:srgbClr val="A31515"/>
                </a:solidFill>
                <a:latin typeface="Consolas" panose="020B0609020204030204" pitchFamily="49" charset="0"/>
              </a:rPr>
              <a:t>{2:0.0}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a, b, a/b);</a:t>
            </a:r>
          </a:p>
          <a:p>
            <a:endParaRPr lang="en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label4.Text = (a/b).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L" dirty="0">
                <a:solidFill>
                  <a:srgbClr val="A31515"/>
                </a:solidFill>
                <a:latin typeface="Consolas" panose="020B0609020204030204" pitchFamily="49" charset="0"/>
              </a:rPr>
              <a:t>"0.00"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3F86E8-1C9E-44F6-B5B4-02BD8308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319" y="1843052"/>
            <a:ext cx="2462213" cy="22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Controls: </a:t>
            </a:r>
            <a:r>
              <a:rPr lang="en-GB" dirty="0" err="1"/>
              <a:t>Picturebox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What if we wanted to add some pictures?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Picturebox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922903"/>
            <a:ext cx="9845040" cy="16558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PictureBox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9" y="2571346"/>
            <a:ext cx="2133898" cy="1771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441607"/>
            <a:ext cx="3073379" cy="48035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142910" y="3358055"/>
            <a:ext cx="13120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500" y="2979497"/>
            <a:ext cx="1354410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PictureBox</a:t>
            </a:r>
            <a:r>
              <a:rPr lang="en-US" sz="2000" dirty="0"/>
              <a:t> in the form</a:t>
            </a:r>
            <a:endParaRPr lang="nl-NL" sz="2000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8668150" y="2172619"/>
            <a:ext cx="1071792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39942" y="1972564"/>
            <a:ext cx="2299284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The selected picture</a:t>
            </a:r>
            <a:endParaRPr lang="nl-NL" sz="2000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8668151" y="5088984"/>
            <a:ext cx="1071792" cy="46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39943" y="4735041"/>
            <a:ext cx="229928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how the picture is shown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326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Conditional statements: if-statement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In-/equality and logical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Styling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Formatting strings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Controls: </a:t>
            </a:r>
            <a:r>
              <a:rPr lang="en-GB" sz="2200" dirty="0" err="1"/>
              <a:t>PictureBox</a:t>
            </a:r>
            <a:r>
              <a:rPr lang="en-GB" sz="2200" dirty="0"/>
              <a:t> &amp; </a:t>
            </a:r>
            <a:r>
              <a:rPr lang="en-GB" sz="2200" dirty="0" err="1"/>
              <a:t>CheckBox</a:t>
            </a: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Variable scope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Learning objectives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Implement alternative scenarios by using an if-statement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Build conditional statements using the corresponding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Produce readable and standardized code</a:t>
            </a:r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Picturebox</a:t>
            </a:r>
            <a:r>
              <a:rPr lang="en-GB" dirty="0"/>
              <a:t>: adding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Pictures can be added as resources to a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Right-click on Project Name -&gt; Properties -&gt; Resources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82" y="2587168"/>
            <a:ext cx="6289441" cy="369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87015" y="2467334"/>
            <a:ext cx="1953343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Add existing resources here</a:t>
            </a:r>
            <a:endParaRPr lang="nl-NL" sz="20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306209" y="2821277"/>
            <a:ext cx="3280806" cy="142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Select the image displayed in the </a:t>
            </a:r>
            <a:r>
              <a:rPr lang="en-GB" sz="2400" dirty="0" err="1"/>
              <a:t>PictureBox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Select </a:t>
            </a:r>
            <a:r>
              <a:rPr lang="en-GB" sz="2200" dirty="0" err="1"/>
              <a:t>PictureBox</a:t>
            </a:r>
            <a:r>
              <a:rPr lang="en-GB" sz="2200" dirty="0"/>
              <a:t> -&gt; Properties -&gt;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Select </a:t>
            </a:r>
            <a:r>
              <a:rPr lang="en-GB" sz="2200" dirty="0" err="1"/>
              <a:t>PictureBox</a:t>
            </a:r>
            <a:r>
              <a:rPr lang="en-GB" sz="2200" dirty="0"/>
              <a:t> -&gt; Properties -&gt; </a:t>
            </a:r>
            <a:r>
              <a:rPr lang="en-GB" sz="2200" dirty="0" err="1"/>
              <a:t>SizeMode</a:t>
            </a:r>
            <a:r>
              <a:rPr lang="en-GB" sz="2200" dirty="0"/>
              <a:t> to change the scaling of the picture</a:t>
            </a:r>
          </a:p>
          <a:p>
            <a:pPr marL="201168" lvl="1" indent="0">
              <a:buNone/>
            </a:pPr>
            <a:endParaRPr lang="en-GB" sz="2200" dirty="0"/>
          </a:p>
          <a:p>
            <a:pPr marL="201168" lvl="1" indent="0">
              <a:buNone/>
            </a:pP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601" y="3886104"/>
            <a:ext cx="1953343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See existing resources</a:t>
            </a:r>
            <a:endParaRPr lang="nl-N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7"/>
          <a:stretch/>
        </p:blipFill>
        <p:spPr>
          <a:xfrm>
            <a:off x="4950372" y="2929468"/>
            <a:ext cx="5325218" cy="371287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8" idx="3"/>
          </p:cNvCxnSpPr>
          <p:nvPr/>
        </p:nvCxnSpPr>
        <p:spPr>
          <a:xfrm flipH="1" flipV="1">
            <a:off x="2886944" y="4240047"/>
            <a:ext cx="2284146" cy="14276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Add some pictures to your app.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92" y="2879798"/>
            <a:ext cx="4829175" cy="22860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29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5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solidFill>
                  <a:schemeClr val="tx1"/>
                </a:solidFill>
              </a:rPr>
              <a:t>The scope of a variable, sometimes referred to as accessibility of a variable, refers to where the variable can be read from and/or written to, and the variable's lifetime, or how long it stays in memory. </a:t>
            </a:r>
          </a:p>
          <a:p>
            <a:pPr marL="0" indent="0" algn="r">
              <a:buNone/>
            </a:pPr>
            <a:r>
              <a:rPr lang="nl-NL" sz="2000" i="1" dirty="0">
                <a:solidFill>
                  <a:schemeClr val="tx1"/>
                </a:solidFill>
              </a:rPr>
              <a:t>-MSDN</a:t>
            </a:r>
            <a:endParaRPr lang="en-GB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In </a:t>
            </a:r>
            <a:r>
              <a:rPr lang="nl-NL" sz="2000" dirty="0" err="1">
                <a:solidFill>
                  <a:schemeClr val="tx1"/>
                </a:solidFill>
              </a:rPr>
              <a:t>general</a:t>
            </a:r>
            <a:r>
              <a:rPr lang="nl-NL" sz="2000" dirty="0">
                <a:solidFill>
                  <a:schemeClr val="tx1"/>
                </a:solidFill>
              </a:rPr>
              <a:t>, a </a:t>
            </a:r>
            <a:r>
              <a:rPr lang="nl-NL" sz="2000" dirty="0" err="1">
                <a:solidFill>
                  <a:schemeClr val="tx1"/>
                </a:solidFill>
              </a:rPr>
              <a:t>local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variable</a:t>
            </a:r>
            <a:r>
              <a:rPr lang="nl-NL" sz="2000" dirty="0">
                <a:solidFill>
                  <a:schemeClr val="tx1"/>
                </a:solidFill>
              </a:rPr>
              <a:t> is </a:t>
            </a:r>
            <a:r>
              <a:rPr lang="nl-NL" sz="2000" dirty="0" err="1">
                <a:solidFill>
                  <a:schemeClr val="tx1"/>
                </a:solidFill>
              </a:rPr>
              <a:t>only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available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after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declaration</a:t>
            </a:r>
            <a:r>
              <a:rPr lang="nl-NL" sz="2000" dirty="0">
                <a:solidFill>
                  <a:schemeClr val="tx1"/>
                </a:solidFill>
              </a:rPr>
              <a:t> in </a:t>
            </a:r>
            <a:r>
              <a:rPr lang="nl-NL" sz="2000" dirty="0" err="1">
                <a:solidFill>
                  <a:schemeClr val="tx1"/>
                </a:solidFill>
              </a:rPr>
              <a:t>the</a:t>
            </a:r>
            <a:r>
              <a:rPr lang="nl-NL" sz="2000" dirty="0">
                <a:solidFill>
                  <a:schemeClr val="tx1"/>
                </a:solidFill>
              </a:rPr>
              <a:t> block of code in </a:t>
            </a:r>
            <a:r>
              <a:rPr lang="nl-NL" sz="2000" dirty="0" err="1">
                <a:solidFill>
                  <a:schemeClr val="tx1"/>
                </a:solidFill>
              </a:rPr>
              <a:t>which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it</a:t>
            </a:r>
            <a:r>
              <a:rPr lang="nl-NL" sz="2000" dirty="0">
                <a:solidFill>
                  <a:schemeClr val="tx1"/>
                </a:solidFill>
              </a:rPr>
              <a:t> has been </a:t>
            </a:r>
            <a:r>
              <a:rPr lang="nl-NL" sz="2000" dirty="0" err="1">
                <a:solidFill>
                  <a:schemeClr val="tx1"/>
                </a:solidFill>
              </a:rPr>
              <a:t>declared</a:t>
            </a:r>
            <a:r>
              <a:rPr lang="nl-NL" sz="2000" dirty="0">
                <a:solidFill>
                  <a:schemeClr val="tx1"/>
                </a:solidFill>
              </a:rPr>
              <a:t>.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5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.ToDouble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tbInput.Text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4000" lvl="1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(a != 0)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1 / a;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"1 divided by {0} is {1} 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5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double a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Convert.ToDouble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tbInput.Text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324000" lvl="1" indent="0">
              <a:buNone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if (a != 0)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double b = 1 / a;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Messagebox.Show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("1 divided by {0} is {1} ", a, b);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4" name="PIJL-OMLAAG 3"/>
          <p:cNvSpPr/>
          <p:nvPr/>
        </p:nvSpPr>
        <p:spPr>
          <a:xfrm>
            <a:off x="2032000" y="2917371"/>
            <a:ext cx="348343" cy="2773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5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double a =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Convert.ToDouble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tbInput.Text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324000" lvl="1" indent="0">
              <a:buNone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if (a != 0)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double b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 / a;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Messagebox.Show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("1 divided by {0} is {1} ", a, b);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IJL-OMLAAG 5"/>
          <p:cNvSpPr/>
          <p:nvPr/>
        </p:nvSpPr>
        <p:spPr>
          <a:xfrm>
            <a:off x="2496457" y="4659085"/>
            <a:ext cx="348343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If-statements to implement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Relational, equality and logical operators to build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Best practices to improve code readability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WinForms</a:t>
            </a:r>
            <a:r>
              <a:rPr lang="en-GB" sz="2400" dirty="0"/>
              <a:t> components to design more complex user interfaces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week 2</a:t>
            </a:r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if-statement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To make a decision based on some given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E.g. an app where you can order beer only if older than 18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If your age is bigger than 18, then you can order beer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Else, show message that it is not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Two building blocks: </a:t>
            </a:r>
            <a:r>
              <a:rPr lang="en-GB" sz="2400" i="1" dirty="0"/>
              <a:t>if</a:t>
            </a:r>
            <a:r>
              <a:rPr lang="en-GB" sz="2400" dirty="0"/>
              <a:t>-block and (optional) </a:t>
            </a:r>
            <a:r>
              <a:rPr lang="en-GB" sz="2400" i="1" dirty="0"/>
              <a:t>else</a:t>
            </a:r>
            <a:r>
              <a:rPr lang="en-GB" sz="2400" dirty="0"/>
              <a:t>-block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21080" y="3125638"/>
            <a:ext cx="4079142" cy="22995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20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 err="1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000" i="1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nl-NL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//evaluates to true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&lt;statement(s)&gt;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74080" y="2578735"/>
            <a:ext cx="5257800" cy="33933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20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oolean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 err="1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i="1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&lt;statement(s)&gt;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nl-NL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//evaluates to false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i="1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&lt;statement(s)&gt;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17320" y="1864114"/>
            <a:ext cx="9216000" cy="1448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hasDiscount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cbDiscount.Checked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hasDiscount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have 20% off your purchase."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17320" y="3603942"/>
            <a:ext cx="9216000" cy="25530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tbAge.Text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18)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buy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beer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are not allowed to buy beer"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Curly brackets?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23" y="1845734"/>
            <a:ext cx="1120928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dirty="0"/>
              <a:t>In case of one statement in the body of the if-statement, you can omit the curly brackets.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For multiple statements, they are mandatory!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For better readability, always include them.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76000" y="4049711"/>
            <a:ext cx="3960000" cy="16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nrOfItems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6)</a:t>
            </a: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hasDiscount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0.8;</a:t>
            </a: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76000" y="3177540"/>
            <a:ext cx="8640000" cy="7372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nrOfItems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tbItems.Text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nrOfItems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4;</a:t>
            </a:r>
          </a:p>
          <a:p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456000" y="4033518"/>
            <a:ext cx="3960000" cy="16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nrOfItems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6)</a:t>
            </a:r>
          </a:p>
          <a:p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hasDiscount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0.8;</a:t>
            </a:r>
          </a:p>
          <a:p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63207" y="5862685"/>
            <a:ext cx="1763713" cy="4344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Input:5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874143" y="5862685"/>
            <a:ext cx="1763713" cy="4344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 = 20 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4143" y="5862685"/>
            <a:ext cx="1763713" cy="4344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 = 16</a:t>
            </a:r>
            <a:endParaRPr lang="nl-N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Create an app that asks a user to enter their age and lets them order a beer.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If they are over 18 years old, they can order a beer, otherwise, they cannot.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Show an appropriate message in each case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Make the GUI look somewhat like this   -&gt;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7237" r="1178" b="29671"/>
          <a:stretch/>
        </p:blipFill>
        <p:spPr>
          <a:xfrm>
            <a:off x="6955794" y="2920659"/>
            <a:ext cx="4903076" cy="294843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989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if-statements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83079" y="1912407"/>
            <a:ext cx="8686801" cy="4372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nrOfItems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tbItems.Text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tbPrice.Text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nrOfItems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nrOfItems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6)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nrOfItems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10)</a:t>
            </a: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	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//10% discount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0.9;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 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//20% discount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totalPrice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0.8;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0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84ACE2B530048BEF89B44F2C7995D" ma:contentTypeVersion="1" ma:contentTypeDescription="Create a new document." ma:contentTypeScope="" ma:versionID="c68c7424f65d7767e4d71c08e2e85a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9ED26-5870-498F-8779-15DEA1561F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9C6F46-923B-44F1-9B79-B1E35EBB08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854B59-207A-4DD9-BBDD-D411AEDD7F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1203</Words>
  <Application>Microsoft Office PowerPoint</Application>
  <PresentationFormat>Breedbeeld</PresentationFormat>
  <Paragraphs>326</Paragraphs>
  <Slides>39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Terugblik</vt:lpstr>
      <vt:lpstr>Application Development Orienting – Week 2</vt:lpstr>
      <vt:lpstr>Previously in ADO</vt:lpstr>
      <vt:lpstr>Content</vt:lpstr>
      <vt:lpstr>Intro: if-statement</vt:lpstr>
      <vt:lpstr>Syntax</vt:lpstr>
      <vt:lpstr>Examples</vt:lpstr>
      <vt:lpstr>Curly brackets?</vt:lpstr>
      <vt:lpstr>Your turn!</vt:lpstr>
      <vt:lpstr>Nested if-statements</vt:lpstr>
      <vt:lpstr>Controls: checkbox and radiobutton</vt:lpstr>
      <vt:lpstr>Properties and events</vt:lpstr>
      <vt:lpstr>Your turn!</vt:lpstr>
      <vt:lpstr>Questions?</vt:lpstr>
      <vt:lpstr>Intro: Operators </vt:lpstr>
      <vt:lpstr>Syntax </vt:lpstr>
      <vt:lpstr>Syntax (cont.) </vt:lpstr>
      <vt:lpstr>Examples</vt:lpstr>
      <vt:lpstr>Your turn!</vt:lpstr>
      <vt:lpstr>Questions?</vt:lpstr>
      <vt:lpstr>PowerPoint-presentatie</vt:lpstr>
      <vt:lpstr>Intro: Styling</vt:lpstr>
      <vt:lpstr>Examples</vt:lpstr>
      <vt:lpstr>Extra information</vt:lpstr>
      <vt:lpstr>Questions?</vt:lpstr>
      <vt:lpstr>Formatting strings: several ways</vt:lpstr>
      <vt:lpstr>Formatting strings: fixing decimals</vt:lpstr>
      <vt:lpstr>Questions?</vt:lpstr>
      <vt:lpstr>Controls: Picturebox</vt:lpstr>
      <vt:lpstr>Picturebox</vt:lpstr>
      <vt:lpstr>Picturebox: adding resources</vt:lpstr>
      <vt:lpstr>Extra information (cont.)</vt:lpstr>
      <vt:lpstr>Your turn!</vt:lpstr>
      <vt:lpstr>Variable scope</vt:lpstr>
      <vt:lpstr>Variable scope: example</vt:lpstr>
      <vt:lpstr>Variable scope: example</vt:lpstr>
      <vt:lpstr>Variable scope: example</vt:lpstr>
      <vt:lpstr>Questions?</vt:lpstr>
      <vt:lpstr>Summary</vt:lpstr>
      <vt:lpstr>What to do next?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PCSX – Week Y</dc:title>
  <dc:creator>Kuah,Chung W.C.</dc:creator>
  <cp:lastModifiedBy>Koehorst,Michiel M.W.</cp:lastModifiedBy>
  <cp:revision>160</cp:revision>
  <dcterms:created xsi:type="dcterms:W3CDTF">2017-12-20T07:36:00Z</dcterms:created>
  <dcterms:modified xsi:type="dcterms:W3CDTF">2019-08-20T14:47:44Z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0x010100E0984ACE2B530048BEF89B44F2C7995D</vt:lpwstr>
  </property>
</Properties>
</file>