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2" r:id="rId5"/>
  </p:sldMasterIdLst>
  <p:notesMasterIdLst>
    <p:notesMasterId r:id="rId40"/>
  </p:notesMasterIdLst>
  <p:handoutMasterIdLst>
    <p:handoutMasterId r:id="rId41"/>
  </p:handoutMasterIdLst>
  <p:sldIdLst>
    <p:sldId id="256" r:id="rId6"/>
    <p:sldId id="363" r:id="rId7"/>
    <p:sldId id="257" r:id="rId8"/>
    <p:sldId id="344" r:id="rId9"/>
    <p:sldId id="364" r:id="rId10"/>
    <p:sldId id="365" r:id="rId11"/>
    <p:sldId id="361" r:id="rId12"/>
    <p:sldId id="354" r:id="rId13"/>
    <p:sldId id="362" r:id="rId14"/>
    <p:sldId id="348" r:id="rId15"/>
    <p:sldId id="349" r:id="rId16"/>
    <p:sldId id="327" r:id="rId17"/>
    <p:sldId id="366" r:id="rId18"/>
    <p:sldId id="367" r:id="rId19"/>
    <p:sldId id="329" r:id="rId20"/>
    <p:sldId id="343" r:id="rId21"/>
    <p:sldId id="368" r:id="rId22"/>
    <p:sldId id="332" r:id="rId23"/>
    <p:sldId id="369" r:id="rId24"/>
    <p:sldId id="371" r:id="rId25"/>
    <p:sldId id="372" r:id="rId26"/>
    <p:sldId id="373" r:id="rId27"/>
    <p:sldId id="374" r:id="rId28"/>
    <p:sldId id="375" r:id="rId29"/>
    <p:sldId id="355" r:id="rId30"/>
    <p:sldId id="356" r:id="rId31"/>
    <p:sldId id="359" r:id="rId32"/>
    <p:sldId id="376" r:id="rId33"/>
    <p:sldId id="370" r:id="rId34"/>
    <p:sldId id="358" r:id="rId35"/>
    <p:sldId id="377" r:id="rId36"/>
    <p:sldId id="378" r:id="rId37"/>
    <p:sldId id="275" r:id="rId38"/>
    <p:sldId id="27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50F22A2-A8E0-459A-BCB6-D64892F751B0}">
          <p14:sldIdLst>
            <p14:sldId id="256"/>
            <p14:sldId id="363"/>
            <p14:sldId id="257"/>
          </p14:sldIdLst>
        </p14:section>
        <p14:section name="while-statement" id="{9222342C-5920-490A-8921-E7ABB9356797}">
          <p14:sldIdLst>
            <p14:sldId id="344"/>
            <p14:sldId id="364"/>
            <p14:sldId id="365"/>
            <p14:sldId id="361"/>
            <p14:sldId id="354"/>
            <p14:sldId id="362"/>
            <p14:sldId id="348"/>
            <p14:sldId id="349"/>
          </p14:sldIdLst>
        </p14:section>
        <p14:section name="do...while statement" id="{2BA1876A-AEE6-4644-922F-7E4EB5F398EF}">
          <p14:sldIdLst>
            <p14:sldId id="327"/>
            <p14:sldId id="366"/>
            <p14:sldId id="367"/>
            <p14:sldId id="329"/>
            <p14:sldId id="343"/>
            <p14:sldId id="368"/>
            <p14:sldId id="332"/>
          </p14:sldIdLst>
        </p14:section>
        <p14:section name="Random" id="{F14FE873-9141-44AD-A48F-E2C8F6EF96A2}">
          <p14:sldIdLst/>
        </p14:section>
        <p14:section name="ComboBox" id="{143D5057-3762-4263-87F9-CA0CB1016650}">
          <p14:sldIdLst>
            <p14:sldId id="369"/>
            <p14:sldId id="371"/>
            <p14:sldId id="372"/>
            <p14:sldId id="373"/>
            <p14:sldId id="374"/>
            <p14:sldId id="375"/>
            <p14:sldId id="355"/>
            <p14:sldId id="356"/>
            <p14:sldId id="359"/>
            <p14:sldId id="376"/>
            <p14:sldId id="370"/>
            <p14:sldId id="358"/>
            <p14:sldId id="377"/>
            <p14:sldId id="378"/>
          </p14:sldIdLst>
        </p14:section>
        <p14:section name="End" id="{3536A985-C536-4FF6-88E7-83C471B70155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125" autoAdjust="0"/>
  </p:normalViewPr>
  <p:slideViewPr>
    <p:cSldViewPr snapToGrid="0">
      <p:cViewPr varScale="1">
        <p:scale>
          <a:sx n="61" d="100"/>
          <a:sy n="61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0956A-0A82-4A05-AA15-DA6DB62239BF}" type="datetimeFigureOut">
              <a:rPr lang="nl-NL" smtClean="0"/>
              <a:t>21-8-2019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7A00-E330-4A20-8883-7337349C1A5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87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5A62-667C-4E2E-A0E2-F8A6A87B708D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2701-B948-4F78-A110-622E0692540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3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31FE-9EB0-48E6-8122-2C9EC5B56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50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9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Happiness</a:t>
            </a:r>
            <a:r>
              <a:rPr lang="nl-NL" dirty="0"/>
              <a:t>, long life, family </a:t>
            </a:r>
            <a:r>
              <a:rPr lang="nl-NL" dirty="0" err="1"/>
              <a:t>together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760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F4A59-224E-4DDC-9865-0AC9BA1FC8B3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77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8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4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7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1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52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E810-AD38-44D2-BF86-4606CB796F51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D7603-BE9D-4AD4-8BAB-1762AB9033CD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9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ADD-1021-45DD-8FCD-08DE31D8591A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42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9117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935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9746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8329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5446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00609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2670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944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767E-A928-42F3-8636-D31D0E2C9C6B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43732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0520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9977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7352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E7C0-E391-4625-B1BE-B03CC66270D6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4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E6C2-5D7F-41DB-8D5B-CFF0B195F0BD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9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E553-701A-42B7-BC1D-23A4A7EA7816}" type="datetime1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734AD-B756-4CAA-860B-A562C5DC8068}" type="datetime1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7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F7A7-7885-4824-8B24-22124E759FC5}" type="datetime1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2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3BE0E-90E6-4775-90B8-DB2B34DDA6DD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6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5E2A-3EB3-471E-977E-51BAA8B77E83}" type="datetime1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 dirty="0"/>
              <a:t>/30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429A2C-B096-410A-AE1D-228986931D6F}" type="datetime1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B35E35-8AB1-46C1-9C13-38EECD22E9F3}" type="slidenum">
              <a:rPr lang="en-GB" smtClean="0"/>
              <a:pPr/>
              <a:t>‹nr.›</a:t>
            </a:fld>
            <a:r>
              <a:rPr lang="en-GB"/>
              <a:t>/30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</a:t>
            </a:r>
            <a:br>
              <a:rPr lang="en-GB" dirty="0"/>
            </a:br>
            <a:r>
              <a:rPr lang="en-GB" dirty="0"/>
              <a:t>Development</a:t>
            </a:r>
            <a:br>
              <a:rPr lang="en-GB" dirty="0"/>
            </a:br>
            <a:r>
              <a:rPr lang="en-GB" dirty="0"/>
              <a:t>Orienting –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Loops Continued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</a:t>
            </a:fld>
            <a:r>
              <a:rPr lang="en-GB"/>
              <a:t>/30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Create an app that calculates the smallest Fibonacci number bigger than a given value.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The Fibonacci sequence is given by: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i="1" dirty="0"/>
              <a:t>F</a:t>
            </a:r>
            <a:r>
              <a:rPr lang="en-GB" sz="2200" i="1" baseline="-25000" dirty="0"/>
              <a:t>0</a:t>
            </a:r>
            <a:r>
              <a:rPr lang="en-GB" sz="2200" i="1" dirty="0"/>
              <a:t>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i="1" dirty="0"/>
              <a:t>F</a:t>
            </a:r>
            <a:r>
              <a:rPr lang="en-GB" sz="2200" i="1" baseline="-25000" dirty="0"/>
              <a:t>1</a:t>
            </a:r>
            <a:r>
              <a:rPr lang="en-GB" sz="2200" i="1" dirty="0"/>
              <a:t>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i="1" dirty="0" err="1"/>
              <a:t>F</a:t>
            </a:r>
            <a:r>
              <a:rPr lang="en-GB" sz="2200" i="1" baseline="-25000" dirty="0" err="1"/>
              <a:t>n</a:t>
            </a:r>
            <a:r>
              <a:rPr lang="en-GB" sz="2200" i="1" dirty="0"/>
              <a:t> = F</a:t>
            </a:r>
            <a:r>
              <a:rPr lang="en-GB" sz="2200" i="1" baseline="-25000" dirty="0"/>
              <a:t>n-1</a:t>
            </a:r>
            <a:r>
              <a:rPr lang="en-GB" sz="2200" i="1" dirty="0"/>
              <a:t> + F</a:t>
            </a:r>
            <a:r>
              <a:rPr lang="en-GB" sz="2200" i="1" baseline="-25000" dirty="0"/>
              <a:t>n-2</a:t>
            </a:r>
            <a:endParaRPr lang="en-GB" sz="2200" i="1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10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39" y="3007816"/>
            <a:ext cx="4528641" cy="28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2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11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6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010"/>
            <a:ext cx="10058400" cy="1450757"/>
          </a:xfrm>
        </p:spPr>
        <p:txBody>
          <a:bodyPr/>
          <a:lstStyle/>
          <a:p>
            <a:r>
              <a:rPr lang="en-GB" dirty="0"/>
              <a:t>Intro: do…while-statement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There may be scenarios where the repeating code has to execute at least once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/>
              <a:t>do…while-statement to achieve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12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4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629" y="2418020"/>
            <a:ext cx="7903702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&lt;statements&gt;;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		//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exit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loop,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condition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	//evaluate to false at some point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&gt;);</a:t>
            </a:r>
            <a:endParaRPr lang="nl-NL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3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12058" cy="42102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The statement begins by executing the loop-body.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After the loop-body is executed, the condition is evaluated. If this is true, then the loop-body is executed again.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If the condition evaluates to false, the </a:t>
            </a:r>
            <a:r>
              <a:rPr lang="en-US" sz="2200" dirty="0" err="1"/>
              <a:t>do..while</a:t>
            </a:r>
            <a:r>
              <a:rPr lang="en-US" sz="2200" dirty="0"/>
              <a:t>-statement is done. </a:t>
            </a:r>
            <a:endParaRPr lang="nl-NL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14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2"/>
          <a:stretch/>
        </p:blipFill>
        <p:spPr>
          <a:xfrm>
            <a:off x="8395794" y="1795908"/>
            <a:ext cx="3009327" cy="43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5309" y="2509545"/>
            <a:ext cx="4762342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counter++;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&lt;= 10);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sum = 0 + 1 + … + 10;</a:t>
            </a:r>
          </a:p>
          <a:p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counter = 11;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3714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Comparison between while and do…while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16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492" y="2584615"/>
            <a:ext cx="5029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counter = 12;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(counter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&lt;= 10)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counter++;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8144" y="2584615"/>
            <a:ext cx="50292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12;</a:t>
            </a: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counter++;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&lt;= 10);</a:t>
            </a:r>
            <a:endParaRPr lang="nl-NL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57492" y="5001530"/>
            <a:ext cx="1560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= 0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6348144" y="4984335"/>
            <a:ext cx="15607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 = 12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46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Change your Fibonacci app to use a do…while loop instead of a while loop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 marL="201168" lvl="1" indent="0">
              <a:buNone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17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39" y="3007816"/>
            <a:ext cx="4528641" cy="28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18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15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B35E35-8AB1-46C1-9C13-38EECD22E9F3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/28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5059520" y="1502923"/>
            <a:ext cx="2133919" cy="47089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0000" b="1" i="0" u="none" strike="noStrike" kern="1200" cap="none" spc="0" normalizeH="0" baseline="0" noProof="0" dirty="0">
                <a:ln w="6600">
                  <a:solidFill>
                    <a:srgbClr val="9B2D1F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9B2D1F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17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874156\Desktop\Q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21482" r="6940" b="16998"/>
          <a:stretch/>
        </p:blipFill>
        <p:spPr bwMode="auto">
          <a:xfrm>
            <a:off x="5747104" y="3218447"/>
            <a:ext cx="5465379" cy="26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Previously</a:t>
            </a:r>
            <a:r>
              <a:rPr lang="nl-NL" dirty="0"/>
              <a:t> in ADO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last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Void and typed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Compound, prefix and postfix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For-loops</a:t>
            </a: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37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</a:t>
            </a:r>
            <a:r>
              <a:rPr lang="en-GB" dirty="0" err="1"/>
              <a:t>ListBox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What would be needed to display multiple pieces of information?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ListBox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20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46" y="3019214"/>
            <a:ext cx="1295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Properties of </a:t>
            </a:r>
            <a:r>
              <a:rPr lang="en-GB" sz="2400" dirty="0" err="1"/>
              <a:t>ListBox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21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055" y="1505803"/>
            <a:ext cx="3485428" cy="47401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722" y="2571346"/>
            <a:ext cx="2302841" cy="296578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6451976" y="3543032"/>
            <a:ext cx="1405665" cy="770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2616" y="2881312"/>
            <a:ext cx="1729360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ListBox</a:t>
            </a:r>
            <a:r>
              <a:rPr lang="en-US" sz="2000" dirty="0"/>
              <a:t> displays each element in Items</a:t>
            </a:r>
            <a:endParaRPr lang="nl-NL" sz="2000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3713654" y="2881312"/>
            <a:ext cx="1008962" cy="661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You can also add an element to Items programmatically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You can remove all items from the </a:t>
            </a:r>
            <a:r>
              <a:rPr lang="en-GB" sz="2400" dirty="0" err="1"/>
              <a:t>ListBox</a:t>
            </a:r>
            <a:r>
              <a:rPr lang="en-GB" sz="2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22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2698" y="2406603"/>
            <a:ext cx="7583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lbPhoneBook.Items.Add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A31515"/>
                </a:solidFill>
                <a:latin typeface="Consolas" panose="020B0609020204030204" pitchFamily="49" charset="0"/>
              </a:rPr>
              <a:t>"Emily - 065884513"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2698" y="3937793"/>
            <a:ext cx="7583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lbPhoneBook.Items.Clear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0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Remember last week’s app to display a multiplication table?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Now make one that displays it in a </a:t>
            </a:r>
            <a:r>
              <a:rPr lang="en-GB" sz="2400" dirty="0" err="1">
                <a:solidFill>
                  <a:schemeClr val="tx1"/>
                </a:solidFill>
              </a:rPr>
              <a:t>ListBox</a:t>
            </a:r>
            <a:r>
              <a:rPr lang="en-GB" sz="24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23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43" y="2678219"/>
            <a:ext cx="4258027" cy="2389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55" y="2678219"/>
            <a:ext cx="3400425" cy="3190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77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24</a:t>
            </a:fld>
            <a:r>
              <a:rPr lang="en-GB"/>
              <a:t>/35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4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</a:t>
            </a:r>
            <a:r>
              <a:rPr lang="en-GB" dirty="0" err="1"/>
              <a:t>ComboBox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 What would be needed to display multiple options for a user to select?</a:t>
            </a:r>
            <a:br>
              <a:rPr lang="en-GB" sz="2400" dirty="0"/>
            </a:b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Listbox</a:t>
            </a:r>
            <a:r>
              <a:rPr lang="en-GB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ComboBox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25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44" y="2701898"/>
            <a:ext cx="1976996" cy="12580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83191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Properties of </a:t>
            </a:r>
            <a:r>
              <a:rPr lang="en-GB" sz="2400" dirty="0" err="1"/>
              <a:t>ComboBox</a:t>
            </a: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26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45" y="1249680"/>
            <a:ext cx="3274363" cy="498227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3682469" y="3635867"/>
            <a:ext cx="1803931" cy="21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1647" y="2974147"/>
            <a:ext cx="1760822" cy="132343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set of elements shown in the </a:t>
            </a:r>
            <a:r>
              <a:rPr lang="en-US" sz="2000" dirty="0" err="1"/>
              <a:t>ComboBox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8337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r>
              <a:rPr lang="en-GB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Setting the options: click on the 3 dots </a:t>
            </a:r>
            <a:r>
              <a:rPr lang="en-GB" sz="2400"/>
              <a:t>(…) after </a:t>
            </a:r>
            <a:r>
              <a:rPr lang="en-GB" sz="2400" dirty="0"/>
              <a:t>(Collection)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27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62" y="3079577"/>
            <a:ext cx="1976996" cy="12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8" y="2405853"/>
            <a:ext cx="3488407" cy="276321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066752" y="3433520"/>
            <a:ext cx="975993" cy="3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30" y="3079577"/>
            <a:ext cx="1760822" cy="70788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options to be displayed</a:t>
            </a:r>
            <a:endParaRPr lang="nl-N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25949" y="4372041"/>
            <a:ext cx="1760822" cy="40011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ComboBox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523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ComboBox</a:t>
            </a:r>
            <a:r>
              <a:rPr lang="en-GB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A </a:t>
            </a:r>
            <a:r>
              <a:rPr lang="en-GB" sz="2400" dirty="0" err="1"/>
              <a:t>ComboBox</a:t>
            </a:r>
            <a:r>
              <a:rPr lang="en-GB" sz="2400" dirty="0"/>
              <a:t> can be seen as a combination of a </a:t>
            </a:r>
            <a:r>
              <a:rPr lang="en-GB" sz="2400" dirty="0" err="1"/>
              <a:t>TextBox</a:t>
            </a:r>
            <a:r>
              <a:rPr lang="en-GB" sz="2400" dirty="0"/>
              <a:t> and a </a:t>
            </a:r>
            <a:r>
              <a:rPr lang="en-GB" sz="2400" dirty="0" err="1"/>
              <a:t>ListBox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There are multiple ways to get the value: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cmbLevel.Text</a:t>
            </a:r>
            <a:endParaRPr lang="nl-NL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cmbLevel.SelectedItem</a:t>
            </a:r>
            <a:endParaRPr lang="nl-NL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These are not equivalent! What would be the difference?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28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62" y="3088812"/>
            <a:ext cx="1976996" cy="12580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31549" y="4381276"/>
            <a:ext cx="176082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cmbLevel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33981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487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Write an app to add items to a grocery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Use a </a:t>
            </a:r>
            <a:r>
              <a:rPr lang="en-GB" sz="2400" dirty="0" err="1">
                <a:solidFill>
                  <a:schemeClr val="tx1"/>
                </a:solidFill>
              </a:rPr>
              <a:t>ComboBox</a:t>
            </a:r>
            <a:r>
              <a:rPr lang="en-GB" sz="2400" dirty="0">
                <a:solidFill>
                  <a:schemeClr val="tx1"/>
                </a:solidFill>
              </a:rPr>
              <a:t> for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Display the grocery list in a </a:t>
            </a:r>
            <a:r>
              <a:rPr lang="en-GB" sz="2400" dirty="0" err="1">
                <a:solidFill>
                  <a:schemeClr val="tx1"/>
                </a:solidFill>
              </a:rPr>
              <a:t>ListBox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29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90" y="2298914"/>
            <a:ext cx="3996893" cy="30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8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week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While-statement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Do…while-statement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Controls: </a:t>
            </a:r>
            <a:r>
              <a:rPr lang="en-GB" sz="2200" dirty="0" err="1"/>
              <a:t>ListBox</a:t>
            </a:r>
            <a:r>
              <a:rPr lang="en-GB" sz="2200" dirty="0"/>
              <a:t> &amp; </a:t>
            </a:r>
            <a:r>
              <a:rPr lang="en-GB" sz="2200" dirty="0" err="1"/>
              <a:t>ComboBox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Learning objectives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Implement repetitive behaviour in your application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Understand the difference between a while and do…while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Use </a:t>
            </a:r>
            <a:r>
              <a:rPr lang="en-GB" sz="2200" dirty="0" err="1"/>
              <a:t>ListBox</a:t>
            </a:r>
            <a:r>
              <a:rPr lang="en-GB" sz="2200" dirty="0"/>
              <a:t> and </a:t>
            </a:r>
            <a:r>
              <a:rPr lang="en-GB" sz="2200" dirty="0" err="1"/>
              <a:t>ComboBox</a:t>
            </a:r>
            <a:r>
              <a:rPr lang="en-GB" sz="2200" dirty="0"/>
              <a:t> to display multiple pieces of information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30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03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FizzBuzz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-622300" y="2205746"/>
            <a:ext cx="13728700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1 2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4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7 8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11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13 14 FizzBuzz16 17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19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22 23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26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28 29 FizzBuzz31 32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34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37 38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41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43 44 FizzBuzz46 47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49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52 53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56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58 59 FizzBuzz61 62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64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67 68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71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73 74 FizzBuzz76 77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79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82 83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86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88 89 FizzBuzz91 92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94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Buzz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r>
              <a:rPr lang="nl-NL" sz="4000" dirty="0">
                <a:solidFill>
                  <a:schemeClr val="bg1">
                    <a:lumMod val="95000"/>
                  </a:schemeClr>
                </a:solidFill>
              </a:rPr>
              <a:t> 97 98 </a:t>
            </a:r>
            <a:r>
              <a:rPr lang="nl-NL" sz="4000" dirty="0" err="1">
                <a:solidFill>
                  <a:schemeClr val="bg1">
                    <a:lumMod val="95000"/>
                  </a:schemeClr>
                </a:solidFill>
              </a:rPr>
              <a:t>Fizz</a:t>
            </a:r>
            <a:endParaRPr lang="nl-NL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82" y="1937802"/>
            <a:ext cx="4053596" cy="405359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89600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00" y="2292733"/>
            <a:ext cx="3974008" cy="3464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assignment</a:t>
            </a:r>
            <a:r>
              <a:rPr lang="nl-NL" dirty="0"/>
              <a:t>: FIZZBUZZ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80496"/>
            <a:ext cx="6461759" cy="3678303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Write a program that prints </a:t>
            </a:r>
            <a:r>
              <a:rPr lang="en-US" sz="2400"/>
              <a:t>the numbers 1 </a:t>
            </a:r>
            <a:r>
              <a:rPr lang="en-US" sz="2400" dirty="0"/>
              <a:t>to 100. </a:t>
            </a:r>
          </a:p>
          <a:p>
            <a:pPr marL="0" indent="0">
              <a:buNone/>
            </a:pPr>
            <a:r>
              <a:rPr lang="en-US" sz="2400" dirty="0"/>
              <a:t>But for multiples of three print "Fizz" instead of the number and for multiples of five print "Buzz". </a:t>
            </a:r>
          </a:p>
          <a:p>
            <a:pPr marL="0" indent="0">
              <a:buNone/>
            </a:pPr>
            <a:r>
              <a:rPr lang="en-US" sz="2400" dirty="0"/>
              <a:t>For numbers which are multiples of both three and five print "</a:t>
            </a:r>
            <a:r>
              <a:rPr lang="en-US" sz="2400" dirty="0" err="1"/>
              <a:t>FizzBuzz</a:t>
            </a:r>
            <a:r>
              <a:rPr lang="en-US" sz="2400" dirty="0"/>
              <a:t>".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Upload </a:t>
            </a:r>
            <a:r>
              <a:rPr lang="nl-NL" sz="2400" b="1" dirty="0" err="1"/>
              <a:t>to</a:t>
            </a:r>
            <a:r>
              <a:rPr lang="nl-NL" sz="2400" b="1" dirty="0"/>
              <a:t> Canvas </a:t>
            </a:r>
            <a:r>
              <a:rPr lang="nl-NL" sz="2400" b="1" dirty="0" err="1"/>
              <a:t>before</a:t>
            </a:r>
            <a:r>
              <a:rPr lang="nl-NL" sz="2400" b="1" dirty="0"/>
              <a:t> </a:t>
            </a:r>
            <a:r>
              <a:rPr lang="nl-NL" sz="2400" b="1" dirty="0" err="1"/>
              <a:t>the</a:t>
            </a:r>
            <a:r>
              <a:rPr lang="nl-NL" sz="2400" b="1" dirty="0"/>
              <a:t> deadline!</a:t>
            </a:r>
            <a:endParaRPr lang="nl-NL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99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While-statement to implement repetition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Do…while-statement to implement repetition that executed at least once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Use </a:t>
            </a:r>
            <a:r>
              <a:rPr lang="en-GB" sz="2400" dirty="0" err="1"/>
              <a:t>ListBox</a:t>
            </a:r>
            <a:r>
              <a:rPr lang="en-GB" sz="2400" dirty="0"/>
              <a:t> and </a:t>
            </a:r>
            <a:r>
              <a:rPr lang="en-GB" sz="2400" dirty="0" err="1"/>
              <a:t>ComboBox</a:t>
            </a:r>
            <a:r>
              <a:rPr lang="en-GB" sz="2400" dirty="0"/>
              <a:t> to handle multiple pieces of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33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Hand in your test assignment! </a:t>
            </a:r>
            <a:endParaRPr lang="nl-NL" sz="24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 err="1"/>
              <a:t>Assignments</a:t>
            </a:r>
            <a:r>
              <a:rPr lang="nl-NL" sz="2400" dirty="0"/>
              <a:t> week 4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34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010"/>
            <a:ext cx="10058400" cy="1450757"/>
          </a:xfrm>
        </p:spPr>
        <p:txBody>
          <a:bodyPr/>
          <a:lstStyle/>
          <a:p>
            <a:r>
              <a:rPr lang="en-GB" dirty="0"/>
              <a:t>Intro: 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Thus far, we have seen one way of implementing repetitive behaviour: a for-statement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However, there are more repetition statements (loops)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b="1" dirty="0"/>
              <a:t>while</a:t>
            </a:r>
            <a:r>
              <a:rPr lang="en-GB" sz="2200" dirty="0"/>
              <a:t> is one of them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4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5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44270" y="2832985"/>
            <a:ext cx="6764419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(&lt;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&lt;statements&gt;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exit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loop,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condition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should</a:t>
            </a:r>
            <a:r>
              <a:rPr lang="nl-NL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	//evaluate to false at some point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251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612058" cy="42102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The statement begins by evaluating the condition (a Boolean expression). If this is true, then execution proceeds by executing the loop-body.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Each time the loop-body is executed, the condition is evaluated again. If this is true, then execution proceeds as above.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If the condition evaluates to false, the while-statement is done. </a:t>
            </a:r>
            <a:endParaRPr lang="nl-NL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6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7"/>
          <a:stretch/>
        </p:blipFill>
        <p:spPr>
          <a:xfrm>
            <a:off x="7847024" y="1993483"/>
            <a:ext cx="3704896" cy="414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121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We would like to know what is the smallest power of 2 equal to or greater than a certain positive limit. The following method returns the required power of 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7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9690" y="2766280"/>
            <a:ext cx="873358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GetPowerOfTwo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limit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powerOfTwo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powerOfTwo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limit)</a:t>
            </a:r>
          </a:p>
          <a:p>
            <a:pPr lvl="1"/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powerOfTwo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2;</a:t>
            </a:r>
          </a:p>
          <a:p>
            <a:pPr lvl="1"/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2000" dirty="0"/>
          </a:p>
          <a:p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powerOfTwo</a:t>
            </a: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vs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Comparison between for and counter-controlled while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8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57250" y="2233487"/>
            <a:ext cx="5438774" cy="2025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counter_initialization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continuation_condition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action_after_each_iteration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&lt;statements&gt;;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491188" y="2233487"/>
            <a:ext cx="5029200" cy="20256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counter_initialization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continuation_condition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&lt;statements&gt;;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action_after_each_iteration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50" y="4349387"/>
            <a:ext cx="543877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counter &lt;= 10; counter++)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1188" y="4350354"/>
            <a:ext cx="50292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0, counter = 0;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(counter &lt;= 10)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counter;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counter++;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NL" sz="20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6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28542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When constructing a while-statement, there are 4 parts that can be distinguished: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The code that should be executed as the loop-body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The </a:t>
            </a:r>
            <a:r>
              <a:rPr lang="en-GB" sz="2200" dirty="0" err="1"/>
              <a:t>boolean</a:t>
            </a:r>
            <a:r>
              <a:rPr lang="en-GB" sz="2200" dirty="0"/>
              <a:t> expression to represent the condition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The initialisation of the while-statement (what should be done before the loop)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 The statements after the while-statement (what should be done after the loop)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9</a:t>
            </a:fld>
            <a:r>
              <a:rPr lang="en-GB"/>
              <a:t>/30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14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84ACE2B530048BEF89B44F2C7995D" ma:contentTypeVersion="1" ma:contentTypeDescription="Create a new document." ma:contentTypeScope="" ma:versionID="c68c7424f65d7767e4d71c08e2e85a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450E4-F903-434C-85B7-BFB716C7A9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780792-81C5-4F24-B8E7-FC2059933C68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F0BE3B-8E68-42B3-9408-8AA1C96736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982</Words>
  <Application>Microsoft Office PowerPoint</Application>
  <PresentationFormat>Breedbeeld</PresentationFormat>
  <Paragraphs>278</Paragraphs>
  <Slides>34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Terugblik</vt:lpstr>
      <vt:lpstr>Application Development Orienting – Week 4</vt:lpstr>
      <vt:lpstr>Previously in ADO</vt:lpstr>
      <vt:lpstr>Content</vt:lpstr>
      <vt:lpstr>Intro: while-statement</vt:lpstr>
      <vt:lpstr>Syntax</vt:lpstr>
      <vt:lpstr>Semantics</vt:lpstr>
      <vt:lpstr>Example</vt:lpstr>
      <vt:lpstr>for vs while</vt:lpstr>
      <vt:lpstr>Extra information</vt:lpstr>
      <vt:lpstr>Your turn!</vt:lpstr>
      <vt:lpstr>Questions?</vt:lpstr>
      <vt:lpstr>Intro: do…while-statement</vt:lpstr>
      <vt:lpstr>Syntax</vt:lpstr>
      <vt:lpstr>Semantics</vt:lpstr>
      <vt:lpstr>Examples</vt:lpstr>
      <vt:lpstr>Extra information</vt:lpstr>
      <vt:lpstr>Your turn!</vt:lpstr>
      <vt:lpstr>Questions?</vt:lpstr>
      <vt:lpstr>PowerPoint-presentatie</vt:lpstr>
      <vt:lpstr>Intro: ListBox</vt:lpstr>
      <vt:lpstr>Syntax</vt:lpstr>
      <vt:lpstr>Syntax (cont.)</vt:lpstr>
      <vt:lpstr>Your turn!</vt:lpstr>
      <vt:lpstr>Questions?</vt:lpstr>
      <vt:lpstr>Intro: ComboBox</vt:lpstr>
      <vt:lpstr>ComboBox</vt:lpstr>
      <vt:lpstr>ComboBox (cont.)</vt:lpstr>
      <vt:lpstr>ComboBox (cont.)</vt:lpstr>
      <vt:lpstr>Your turn!</vt:lpstr>
      <vt:lpstr>Questions?</vt:lpstr>
      <vt:lpstr>FizzBuzz</vt:lpstr>
      <vt:lpstr>Test assignment: FIZZBUZZ</vt:lpstr>
      <vt:lpstr>Summary</vt:lpstr>
      <vt:lpstr>What to do next?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PCSX – Week Y</dc:title>
  <dc:creator>Kuah,Chung W.C.</dc:creator>
  <cp:lastModifiedBy>Koehorst,Michiel M.W.</cp:lastModifiedBy>
  <cp:revision>288</cp:revision>
  <dcterms:created xsi:type="dcterms:W3CDTF">2017-12-20T07:36:00Z</dcterms:created>
  <dcterms:modified xsi:type="dcterms:W3CDTF">2019-08-21T11:17:33Z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0x010100E0984ACE2B530048BEF89B44F2C7995D</vt:lpwstr>
  </property>
</Properties>
</file>