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  <p:sldMasterId id="2147483732" r:id="rId5"/>
  </p:sldMasterIdLst>
  <p:notesMasterIdLst>
    <p:notesMasterId r:id="rId35"/>
  </p:notesMasterIdLst>
  <p:handoutMasterIdLst>
    <p:handoutMasterId r:id="rId36"/>
  </p:handoutMasterIdLst>
  <p:sldIdLst>
    <p:sldId id="256" r:id="rId6"/>
    <p:sldId id="363" r:id="rId7"/>
    <p:sldId id="257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369" r:id="rId26"/>
    <p:sldId id="315" r:id="rId27"/>
    <p:sldId id="298" r:id="rId28"/>
    <p:sldId id="299" r:id="rId29"/>
    <p:sldId id="404" r:id="rId30"/>
    <p:sldId id="303" r:id="rId31"/>
    <p:sldId id="329" r:id="rId32"/>
    <p:sldId id="275" r:id="rId33"/>
    <p:sldId id="27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50F22A2-A8E0-459A-BCB6-D64892F751B0}">
          <p14:sldIdLst>
            <p14:sldId id="256"/>
            <p14:sldId id="363"/>
            <p14:sldId id="257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369"/>
            <p14:sldId id="315"/>
            <p14:sldId id="298"/>
            <p14:sldId id="299"/>
            <p14:sldId id="404"/>
            <p14:sldId id="303"/>
            <p14:sldId id="329"/>
          </p14:sldIdLst>
        </p14:section>
        <p14:section name="End" id="{3536A985-C536-4FF6-88E7-83C471B70155}">
          <p14:sldIdLst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25" autoAdjust="0"/>
  </p:normalViewPr>
  <p:slideViewPr>
    <p:cSldViewPr snapToGrid="0">
      <p:cViewPr varScale="1">
        <p:scale>
          <a:sx n="61" d="100"/>
          <a:sy n="61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0956A-0A82-4A05-AA15-DA6DB62239BF}" type="datetimeFigureOut">
              <a:rPr lang="nl-NL" smtClean="0"/>
              <a:t>24-10-2019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67A00-E330-4A20-8883-7337349C1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87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85A62-667C-4E2E-A0E2-F8A6A87B708D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2701-B948-4F78-A110-622E069254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53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731FE-9EB0-48E6-8122-2C9EC5B565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81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971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48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094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550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080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424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817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079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68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074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981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33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88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587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08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7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146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26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09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86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97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E810-AD38-44D2-BF86-4606CB796F51}" type="datetime1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 dirty="0"/>
              <a:t>/30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0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7603-BE9D-4AD4-8BAB-1762AB9033CD}" type="datetime1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29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ADD-1021-45DD-8FCD-08DE31D8591A}" type="datetime1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2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117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0935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9746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8329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54463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00609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26709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429A2C-B096-410A-AE1D-228986931D6F}" type="datetime1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944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67E-A928-42F3-8636-D31D0E2C9C6B}" type="datetime1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3437320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60520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99774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7352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E7C0-E391-4625-B1BE-B03CC66270D6}" type="datetime1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4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E6C2-5D7F-41DB-8D5B-CFF0B195F0BD}" type="datetime1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9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E553-701A-42B7-BC1D-23A4A7EA7816}" type="datetime1">
              <a:rPr lang="en-GB" smtClean="0"/>
              <a:t>24/10/2019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3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4AD-B756-4CAA-860B-A562C5DC8068}" type="datetime1">
              <a:rPr lang="en-GB" smtClean="0"/>
              <a:t>24/10/2019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7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F7A7-7885-4824-8B24-22124E759FC5}" type="datetime1">
              <a:rPr lang="en-GB" smtClean="0"/>
              <a:t>24/10/2019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2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23BE0E-90E6-4775-90B8-DB2B34DDA6DD}" type="datetime1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36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5E2A-3EB3-471E-977E-51BAA8B77E83}" type="datetime1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9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429A2C-B096-410A-AE1D-228986931D6F}" type="datetime1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B35E35-8AB1-46C1-9C13-38EECD22E9F3}" type="slidenum">
              <a:rPr lang="en-GB" smtClean="0"/>
              <a:pPr/>
              <a:t>‹nr.›</a:t>
            </a:fld>
            <a:r>
              <a:rPr lang="en-GB" dirty="0"/>
              <a:t>/30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429A2C-B096-410A-AE1D-228986931D6F}" type="datetime1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Application</a:t>
            </a:r>
            <a:br>
              <a:rPr lang="en-GB" dirty="0"/>
            </a:br>
            <a:r>
              <a:rPr lang="en-GB" dirty="0"/>
              <a:t>Development</a:t>
            </a:r>
            <a:br>
              <a:rPr lang="en-GB" dirty="0"/>
            </a:br>
            <a:r>
              <a:rPr lang="en-GB" dirty="0"/>
              <a:t>Orienting – Week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LISTS and foreach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5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Lists are useful when you are not sure what amount of elements you will need, or that the amount of elements is flexible.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10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38195" y="5703404"/>
          <a:ext cx="1047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1">
                  <a:extLst>
                    <a:ext uri="{9D8B030D-6E8A-4147-A177-3AD203B41FA5}">
                      <a16:colId xmlns:a16="http://schemas.microsoft.com/office/drawing/2014/main" val="196029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myList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Value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05725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885536" y="5888070"/>
            <a:ext cx="288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Remove</a:t>
            </a:r>
            <a:r>
              <a:rPr lang="nl-NL" dirty="0"/>
              <a:t> element at index (1)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195" y="5700388"/>
          <a:ext cx="10473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1">
                  <a:extLst>
                    <a:ext uri="{9D8B030D-6E8A-4147-A177-3AD203B41FA5}">
                      <a16:colId xmlns:a16="http://schemas.microsoft.com/office/drawing/2014/main" val="196029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myList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541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85536" y="5886562"/>
            <a:ext cx="99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Clear list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989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Syntax: Declaration &amp;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Declaration: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&lt;type&gt;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&lt;identifier&gt;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  <a:p>
            <a:r>
              <a:rPr lang="en-GB" dirty="0"/>
              <a:t>Initialization: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&lt;identifier&gt;</a:t>
            </a:r>
            <a:r>
              <a:rPr lang="en-GB" dirty="0"/>
              <a:t> 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&lt;type&gt;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>Example:</a:t>
            </a:r>
          </a:p>
          <a:p>
            <a:r>
              <a:rPr lang="nl-NL" dirty="0">
                <a:solidFill>
                  <a:srgbClr val="0CBEAD"/>
                </a:solidFill>
                <a:latin typeface="Consolas" panose="020B0609020204030204" pitchFamily="49" charset="0"/>
              </a:rPr>
              <a:t>List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CBEAD"/>
                </a:solidFill>
                <a:latin typeface="Consolas" panose="020B0609020204030204" pitchFamily="49" charset="0"/>
              </a:rPr>
              <a:t>List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11</a:t>
            </a:fld>
            <a:r>
              <a:rPr lang="en-GB" dirty="0"/>
              <a:t>/42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15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dirty="0">
                <a:solidFill>
                  <a:srgbClr val="000000"/>
                </a:solidFill>
              </a:rPr>
              <a:t>Write </a:t>
            </a:r>
            <a:r>
              <a:rPr lang="nl-NL" sz="1800" dirty="0" err="1">
                <a:solidFill>
                  <a:srgbClr val="000000"/>
                </a:solidFill>
              </a:rPr>
              <a:t>an</a:t>
            </a:r>
            <a:r>
              <a:rPr lang="nl-NL" sz="1800" dirty="0">
                <a:solidFill>
                  <a:srgbClr val="000000"/>
                </a:solidFill>
              </a:rPr>
              <a:t> app </a:t>
            </a:r>
            <a:r>
              <a:rPr lang="nl-NL" sz="1800" dirty="0" err="1">
                <a:solidFill>
                  <a:srgbClr val="000000"/>
                </a:solidFill>
              </a:rPr>
              <a:t>that</a:t>
            </a:r>
            <a:r>
              <a:rPr lang="nl-NL" sz="1800" dirty="0">
                <a:solidFill>
                  <a:srgbClr val="000000"/>
                </a:solidFill>
              </a:rPr>
              <a:t> </a:t>
            </a:r>
            <a:r>
              <a:rPr lang="nl-NL" sz="1800" dirty="0" err="1">
                <a:solidFill>
                  <a:srgbClr val="000000"/>
                </a:solidFill>
              </a:rPr>
              <a:t>uses</a:t>
            </a:r>
            <a:r>
              <a:rPr lang="nl-NL" sz="1800" dirty="0">
                <a:solidFill>
                  <a:srgbClr val="000000"/>
                </a:solidFill>
              </a:rPr>
              <a:t> a list of integers, </a:t>
            </a:r>
            <a:r>
              <a:rPr lang="nl-NL" sz="1800" dirty="0" err="1">
                <a:solidFill>
                  <a:srgbClr val="000000"/>
                </a:solidFill>
              </a:rPr>
              <a:t>the</a:t>
            </a:r>
            <a:r>
              <a:rPr lang="nl-NL" sz="1800" dirty="0">
                <a:solidFill>
                  <a:srgbClr val="000000"/>
                </a:solidFill>
              </a:rPr>
              <a:t> GUI has </a:t>
            </a:r>
            <a:r>
              <a:rPr lang="nl-NL" sz="1800" dirty="0" err="1">
                <a:solidFill>
                  <a:srgbClr val="000000"/>
                </a:solidFill>
              </a:rPr>
              <a:t>one</a:t>
            </a:r>
            <a:r>
              <a:rPr lang="nl-NL" sz="1800" dirty="0">
                <a:solidFill>
                  <a:srgbClr val="000000"/>
                </a:solidFill>
              </a:rPr>
              <a:t> button </a:t>
            </a:r>
            <a:r>
              <a:rPr lang="nl-NL" sz="1800" dirty="0" err="1">
                <a:solidFill>
                  <a:srgbClr val="000000"/>
                </a:solidFill>
              </a:rPr>
              <a:t>and</a:t>
            </a:r>
            <a:r>
              <a:rPr lang="nl-NL" sz="1800" dirty="0">
                <a:solidFill>
                  <a:srgbClr val="000000"/>
                </a:solidFill>
              </a:rPr>
              <a:t> a </a:t>
            </a:r>
            <a:r>
              <a:rPr lang="nl-NL" sz="1800" dirty="0" err="1">
                <a:solidFill>
                  <a:srgbClr val="000000"/>
                </a:solidFill>
              </a:rPr>
              <a:t>listbox</a:t>
            </a:r>
            <a:r>
              <a:rPr lang="nl-NL" sz="1800" dirty="0">
                <a:solidFill>
                  <a:srgbClr val="000000"/>
                </a:solidFill>
              </a:rPr>
              <a:t> .</a:t>
            </a:r>
          </a:p>
          <a:p>
            <a:pPr marL="0" indent="0">
              <a:buNone/>
            </a:pPr>
            <a:endParaRPr lang="nl-NL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000000"/>
                </a:solidFill>
              </a:rPr>
              <a:t>Everytime</a:t>
            </a:r>
            <a:r>
              <a:rPr lang="nl-NL" sz="1800" dirty="0">
                <a:solidFill>
                  <a:srgbClr val="000000"/>
                </a:solidFill>
              </a:rPr>
              <a:t> </a:t>
            </a:r>
            <a:r>
              <a:rPr lang="nl-NL" sz="1800" dirty="0" err="1">
                <a:solidFill>
                  <a:srgbClr val="000000"/>
                </a:solidFill>
              </a:rPr>
              <a:t>the</a:t>
            </a:r>
            <a:r>
              <a:rPr lang="nl-NL" sz="1800" dirty="0">
                <a:solidFill>
                  <a:srgbClr val="000000"/>
                </a:solidFill>
              </a:rPr>
              <a:t> button is </a:t>
            </a:r>
            <a:r>
              <a:rPr lang="nl-NL" sz="1800" dirty="0" err="1">
                <a:solidFill>
                  <a:srgbClr val="000000"/>
                </a:solidFill>
              </a:rPr>
              <a:t>clicked</a:t>
            </a:r>
            <a:r>
              <a:rPr lang="nl-NL" sz="1800" dirty="0">
                <a:solidFill>
                  <a:srgbClr val="000000"/>
                </a:solidFill>
              </a:rPr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dirty="0" err="1">
                <a:solidFill>
                  <a:srgbClr val="000000"/>
                </a:solidFill>
              </a:rPr>
              <a:t>the</a:t>
            </a:r>
            <a:r>
              <a:rPr lang="nl-NL" sz="1800" dirty="0">
                <a:solidFill>
                  <a:srgbClr val="000000"/>
                </a:solidFill>
              </a:rPr>
              <a:t> next integer is </a:t>
            </a:r>
            <a:r>
              <a:rPr lang="nl-NL" sz="1800" dirty="0" err="1">
                <a:solidFill>
                  <a:srgbClr val="000000"/>
                </a:solidFill>
              </a:rPr>
              <a:t>added</a:t>
            </a:r>
            <a:r>
              <a:rPr lang="nl-NL" sz="1800" dirty="0">
                <a:solidFill>
                  <a:srgbClr val="000000"/>
                </a:solidFill>
              </a:rPr>
              <a:t> </a:t>
            </a:r>
            <a:r>
              <a:rPr lang="nl-NL" sz="1800" dirty="0" err="1">
                <a:solidFill>
                  <a:srgbClr val="000000"/>
                </a:solidFill>
              </a:rPr>
              <a:t>to</a:t>
            </a:r>
            <a:r>
              <a:rPr lang="nl-NL" sz="1800" dirty="0">
                <a:solidFill>
                  <a:srgbClr val="000000"/>
                </a:solidFill>
              </a:rPr>
              <a:t> </a:t>
            </a:r>
            <a:r>
              <a:rPr lang="nl-NL" sz="1800" dirty="0" err="1">
                <a:solidFill>
                  <a:srgbClr val="000000"/>
                </a:solidFill>
              </a:rPr>
              <a:t>the</a:t>
            </a:r>
            <a:r>
              <a:rPr lang="nl-NL" sz="1800" dirty="0">
                <a:solidFill>
                  <a:srgbClr val="000000"/>
                </a:solidFill>
              </a:rPr>
              <a:t> list (start </a:t>
            </a:r>
            <a:r>
              <a:rPr lang="nl-NL" sz="1800" dirty="0" err="1">
                <a:solidFill>
                  <a:srgbClr val="000000"/>
                </a:solidFill>
              </a:rPr>
              <a:t>with</a:t>
            </a:r>
            <a:r>
              <a:rPr lang="nl-NL" sz="1800" dirty="0">
                <a:solidFill>
                  <a:srgbClr val="000000"/>
                </a:solidFill>
              </a:rPr>
              <a:t> 0, </a:t>
            </a:r>
            <a:r>
              <a:rPr lang="nl-NL" sz="1800" dirty="0" err="1">
                <a:solidFill>
                  <a:srgbClr val="000000"/>
                </a:solidFill>
              </a:rPr>
              <a:t>then</a:t>
            </a:r>
            <a:r>
              <a:rPr lang="nl-NL" sz="1800" dirty="0">
                <a:solidFill>
                  <a:srgbClr val="000000"/>
                </a:solidFill>
              </a:rPr>
              <a:t> 1, </a:t>
            </a:r>
            <a:r>
              <a:rPr lang="nl-NL" sz="1800" dirty="0" err="1">
                <a:solidFill>
                  <a:srgbClr val="000000"/>
                </a:solidFill>
              </a:rPr>
              <a:t>then</a:t>
            </a:r>
            <a:r>
              <a:rPr lang="nl-NL" sz="1800" dirty="0">
                <a:solidFill>
                  <a:srgbClr val="000000"/>
                </a:solidFill>
              </a:rPr>
              <a:t> 2, </a:t>
            </a:r>
            <a:r>
              <a:rPr lang="nl-NL" sz="1800" dirty="0" err="1">
                <a:solidFill>
                  <a:srgbClr val="000000"/>
                </a:solidFill>
              </a:rPr>
              <a:t>and</a:t>
            </a:r>
            <a:r>
              <a:rPr lang="nl-NL" sz="1800" dirty="0">
                <a:solidFill>
                  <a:srgbClr val="000000"/>
                </a:solidFill>
              </a:rPr>
              <a:t> </a:t>
            </a:r>
            <a:r>
              <a:rPr lang="nl-NL" sz="1800" dirty="0" err="1">
                <a:solidFill>
                  <a:srgbClr val="000000"/>
                </a:solidFill>
              </a:rPr>
              <a:t>so</a:t>
            </a:r>
            <a:r>
              <a:rPr lang="nl-NL" sz="1800" dirty="0">
                <a:solidFill>
                  <a:srgbClr val="000000"/>
                </a:solidFill>
              </a:rPr>
              <a:t> on)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dirty="0" err="1">
                <a:solidFill>
                  <a:srgbClr val="000000"/>
                </a:solidFill>
              </a:rPr>
              <a:t>the</a:t>
            </a:r>
            <a:r>
              <a:rPr lang="nl-NL" sz="1800" dirty="0">
                <a:solidFill>
                  <a:srgbClr val="000000"/>
                </a:solidFill>
              </a:rPr>
              <a:t> </a:t>
            </a:r>
            <a:r>
              <a:rPr lang="nl-NL" sz="1800" dirty="0" err="1">
                <a:solidFill>
                  <a:srgbClr val="000000"/>
                </a:solidFill>
              </a:rPr>
              <a:t>updated</a:t>
            </a:r>
            <a:r>
              <a:rPr lang="nl-NL" sz="1800" dirty="0">
                <a:solidFill>
                  <a:srgbClr val="000000"/>
                </a:solidFill>
              </a:rPr>
              <a:t> list is </a:t>
            </a:r>
            <a:r>
              <a:rPr lang="nl-NL" sz="1800" dirty="0" err="1">
                <a:solidFill>
                  <a:srgbClr val="000000"/>
                </a:solidFill>
              </a:rPr>
              <a:t>shown</a:t>
            </a:r>
            <a:r>
              <a:rPr lang="nl-NL" sz="1800" dirty="0">
                <a:solidFill>
                  <a:srgbClr val="000000"/>
                </a:solidFill>
              </a:rPr>
              <a:t> in </a:t>
            </a:r>
            <a:r>
              <a:rPr lang="nl-NL" sz="1800" dirty="0" err="1">
                <a:solidFill>
                  <a:srgbClr val="000000"/>
                </a:solidFill>
              </a:rPr>
              <a:t>the</a:t>
            </a:r>
            <a:r>
              <a:rPr lang="nl-NL" sz="1800" dirty="0">
                <a:solidFill>
                  <a:srgbClr val="000000"/>
                </a:solidFill>
              </a:rPr>
              <a:t> </a:t>
            </a:r>
            <a:r>
              <a:rPr lang="nl-NL" sz="1800" dirty="0" err="1">
                <a:solidFill>
                  <a:srgbClr val="000000"/>
                </a:solidFill>
              </a:rPr>
              <a:t>listbox</a:t>
            </a:r>
            <a:r>
              <a:rPr lang="nl-NL" sz="18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nl-NL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000000"/>
                </a:solidFill>
              </a:rPr>
              <a:t>You</a:t>
            </a:r>
            <a:r>
              <a:rPr lang="nl-NL" sz="1800" dirty="0">
                <a:solidFill>
                  <a:srgbClr val="000000"/>
                </a:solidFill>
              </a:rPr>
              <a:t> </a:t>
            </a:r>
            <a:r>
              <a:rPr lang="nl-NL" sz="1800" dirty="0" err="1">
                <a:solidFill>
                  <a:srgbClr val="000000"/>
                </a:solidFill>
              </a:rPr>
              <a:t>will</a:t>
            </a:r>
            <a:r>
              <a:rPr lang="nl-NL" sz="1800" dirty="0">
                <a:solidFill>
                  <a:srgbClr val="000000"/>
                </a:solidFill>
              </a:rPr>
              <a:t> </a:t>
            </a:r>
            <a:r>
              <a:rPr lang="nl-NL" sz="1800" dirty="0" err="1">
                <a:solidFill>
                  <a:srgbClr val="000000"/>
                </a:solidFill>
              </a:rPr>
              <a:t>need</a:t>
            </a:r>
            <a:r>
              <a:rPr lang="nl-NL" sz="1800" dirty="0">
                <a:solidFill>
                  <a:srgbClr val="000000"/>
                </a:solidFill>
              </a:rPr>
              <a:t> </a:t>
            </a:r>
            <a:r>
              <a:rPr lang="nl-NL" sz="1800" dirty="0" err="1">
                <a:solidFill>
                  <a:srgbClr val="000000"/>
                </a:solidFill>
              </a:rPr>
              <a:t>this</a:t>
            </a:r>
            <a:r>
              <a:rPr lang="nl-NL" sz="1800" dirty="0">
                <a:solidFill>
                  <a:srgbClr val="000000"/>
                </a:solidFill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</a:rPr>
              <a:t>Adding new element: </a:t>
            </a:r>
            <a:r>
              <a:rPr lang="en-GB" sz="1800" dirty="0"/>
              <a:t>		</a:t>
            </a:r>
            <a:r>
              <a:rPr lang="en-US" sz="18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&lt;identifier&gt;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&lt;element&gt;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GB" sz="1800" dirty="0"/>
              <a:t> </a:t>
            </a:r>
          </a:p>
          <a:p>
            <a:r>
              <a:rPr lang="en-GB" sz="1800" dirty="0">
                <a:solidFill>
                  <a:schemeClr val="tx1"/>
                </a:solidFill>
              </a:rPr>
              <a:t>Retrieving element at index:	</a:t>
            </a:r>
            <a:r>
              <a:rPr lang="en-GB" sz="1800" dirty="0"/>
              <a:t>	</a:t>
            </a:r>
            <a:r>
              <a:rPr lang="en-US" sz="18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i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listType</a:t>
            </a:r>
            <a:r>
              <a:rPr lang="en-US" sz="18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elementAtIndex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&lt;identifier&gt;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i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GB" sz="1800" dirty="0"/>
          </a:p>
          <a:p>
            <a:r>
              <a:rPr lang="en-GB" sz="1800" dirty="0">
                <a:solidFill>
                  <a:schemeClr val="tx1"/>
                </a:solidFill>
              </a:rPr>
              <a:t>Amount of elements in the list:</a:t>
            </a:r>
            <a:r>
              <a:rPr lang="en-GB" sz="1800" dirty="0"/>
              <a:t>	</a:t>
            </a: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elementCount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&lt;identifier&gt;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800" dirty="0"/>
          </a:p>
          <a:p>
            <a:pPr marL="0" indent="0">
              <a:buNone/>
            </a:pPr>
            <a:endParaRPr lang="nl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that!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12</a:t>
            </a:fld>
            <a:r>
              <a:rPr lang="en-GB"/>
              <a:t>/42</a:t>
            </a:r>
            <a:endParaRPr lang="en-GB" dirty="0"/>
          </a:p>
        </p:txBody>
      </p:sp>
      <p:sp>
        <p:nvSpPr>
          <p:cNvPr id="7" name="Tekstvak 6"/>
          <p:cNvSpPr txBox="1"/>
          <p:nvPr/>
        </p:nvSpPr>
        <p:spPr>
          <a:xfrm>
            <a:off x="8551695" y="2103701"/>
            <a:ext cx="335059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CBEAD"/>
                </a:solidFill>
                <a:latin typeface="Consolas" panose="020B0609020204030204" pitchFamily="49" charset="0"/>
              </a:rPr>
              <a:t>List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CBEAD"/>
                </a:solidFill>
                <a:latin typeface="Consolas" panose="020B0609020204030204" pitchFamily="49" charset="0"/>
              </a:rPr>
              <a:t>List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nr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myList.Count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Syntax: Addition &amp;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Add new element: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&lt;identifier&gt;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&lt;element&gt;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GB" dirty="0"/>
              <a:t> </a:t>
            </a:r>
          </a:p>
          <a:p>
            <a:r>
              <a:rPr lang="en-GB" dirty="0"/>
              <a:t>Insert new element inside list: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 identifier&gt;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&lt;element&gt;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GB" dirty="0"/>
              <a:t> </a:t>
            </a:r>
          </a:p>
          <a:p>
            <a:r>
              <a:rPr lang="en-GB" dirty="0"/>
              <a:t>Remove element by value: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 identifier&gt;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&lt;element&gt;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  <a:p>
            <a:r>
              <a:rPr lang="en-GB" dirty="0"/>
              <a:t>Remove at specific index: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 identifier&gt;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RemoveAt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  <a:p>
            <a:r>
              <a:rPr lang="en-GB" dirty="0"/>
              <a:t>Clear the entire list: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 identifier&gt;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Clear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13</a:t>
            </a:fld>
            <a:r>
              <a:rPr lang="en-GB"/>
              <a:t>/42</a:t>
            </a:r>
            <a:endParaRPr lang="en-GB" dirty="0"/>
          </a:p>
        </p:txBody>
      </p:sp>
      <p:sp>
        <p:nvSpPr>
          <p:cNvPr id="5" name="Rectangular Callout 4"/>
          <p:cNvSpPr/>
          <p:nvPr/>
        </p:nvSpPr>
        <p:spPr>
          <a:xfrm>
            <a:off x="6799446" y="1635126"/>
            <a:ext cx="3622308" cy="1042736"/>
          </a:xfrm>
          <a:prstGeom prst="wedgeRectCallout">
            <a:avLst>
              <a:gd name="adj1" fmla="val -68439"/>
              <a:gd name="adj2" fmla="val -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Just like with arrays, the element should share the type of the list.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7534920" y="2934650"/>
            <a:ext cx="362076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400" dirty="0" err="1"/>
              <a:t>Now</a:t>
            </a:r>
            <a:r>
              <a:rPr lang="nl-NL" sz="2400" dirty="0"/>
              <a:t> go back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your</a:t>
            </a:r>
            <a:r>
              <a:rPr lang="nl-NL" sz="2400" dirty="0"/>
              <a:t> app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add</a:t>
            </a:r>
            <a:r>
              <a:rPr lang="nl-NL" sz="2400" dirty="0"/>
              <a:t> buttons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each</a:t>
            </a:r>
            <a:r>
              <a:rPr lang="nl-NL" sz="2400" dirty="0"/>
              <a:t> of these operations. </a:t>
            </a:r>
          </a:p>
          <a:p>
            <a:endParaRPr lang="nl-NL" sz="2400" dirty="0"/>
          </a:p>
          <a:p>
            <a:r>
              <a:rPr lang="nl-NL" sz="2400" dirty="0" err="1"/>
              <a:t>Also</a:t>
            </a:r>
            <a:r>
              <a:rPr lang="nl-NL" sz="2400" dirty="0"/>
              <a:t> </a:t>
            </a:r>
            <a:r>
              <a:rPr lang="nl-NL" sz="2400" dirty="0" err="1"/>
              <a:t>add</a:t>
            </a:r>
            <a:r>
              <a:rPr lang="nl-NL" sz="2400" dirty="0"/>
              <a:t> a way </a:t>
            </a:r>
            <a:r>
              <a:rPr lang="nl-NL" sz="2400" dirty="0" err="1"/>
              <a:t>to</a:t>
            </a:r>
            <a:r>
              <a:rPr lang="nl-NL" sz="2400" dirty="0"/>
              <a:t> input </a:t>
            </a:r>
            <a:r>
              <a:rPr lang="nl-NL" sz="2400" dirty="0" err="1"/>
              <a:t>the</a:t>
            </a:r>
            <a:r>
              <a:rPr lang="nl-NL" sz="2400" dirty="0"/>
              <a:t> index or element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insert</a:t>
            </a:r>
            <a:r>
              <a:rPr lang="nl-NL" sz="2400" dirty="0"/>
              <a:t>/</a:t>
            </a:r>
            <a:r>
              <a:rPr lang="nl-NL" sz="2400" dirty="0" err="1"/>
              <a:t>remove</a:t>
            </a:r>
            <a:r>
              <a:rPr lang="nl-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554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names.Add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names.Insert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(index, name);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RemoveNameAt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names.RemoveAt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(index);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14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7551808" y="2080865"/>
            <a:ext cx="360387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nl-NL" dirty="0">
              <a:solidFill>
                <a:srgbClr val="0CBEAD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CBEAD"/>
                </a:solidFill>
                <a:latin typeface="Consolas" panose="020B0609020204030204" pitchFamily="49" charset="0"/>
              </a:rPr>
              <a:t>List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CBEAD"/>
                </a:solidFill>
                <a:latin typeface="Consolas" panose="020B0609020204030204" pitchFamily="49" charset="0"/>
              </a:rPr>
              <a:t>List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Syntax: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Retrieving element at index: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i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listType</a:t>
            </a:r>
            <a:r>
              <a:rPr lang="en-US" sz="24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elementAtIndex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&lt;identifier&gt;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i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GB" sz="2400" dirty="0"/>
          </a:p>
          <a:p>
            <a:r>
              <a:rPr lang="en-GB" sz="2400" dirty="0"/>
              <a:t>Find index of element: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indexOfElement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&lt;identifier&gt;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&lt;element&gt;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/>
              <a:t>Check if value is in list:</a:t>
            </a:r>
          </a:p>
          <a:p>
            <a:pPr marL="0" indent="0">
              <a:buNone/>
            </a:pPr>
            <a:r>
              <a:rPr lang="nl-NL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elementInList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&lt;identifier&gt;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&lt;element&gt;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/>
              <a:t>Amount of elements in the list: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elementCount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&lt;identifier&gt;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15</a:t>
            </a:fld>
            <a:r>
              <a:rPr lang="en-GB"/>
              <a:t>/42</a:t>
            </a:r>
            <a:endParaRPr lang="en-GB" dirty="0"/>
          </a:p>
        </p:txBody>
      </p:sp>
      <p:sp>
        <p:nvSpPr>
          <p:cNvPr id="7" name="Tekstvak 6"/>
          <p:cNvSpPr txBox="1"/>
          <p:nvPr/>
        </p:nvSpPr>
        <p:spPr>
          <a:xfrm>
            <a:off x="9216119" y="5141108"/>
            <a:ext cx="26807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400" dirty="0" err="1"/>
              <a:t>Now</a:t>
            </a:r>
            <a:r>
              <a:rPr lang="nl-NL" sz="2400" dirty="0"/>
              <a:t> </a:t>
            </a:r>
            <a:r>
              <a:rPr lang="nl-NL" sz="2400" dirty="0" err="1"/>
              <a:t>add</a:t>
            </a:r>
            <a:r>
              <a:rPr lang="nl-NL" sz="2400" dirty="0"/>
              <a:t> buttons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your</a:t>
            </a:r>
            <a:r>
              <a:rPr lang="nl-NL" sz="2400" dirty="0"/>
              <a:t> app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this</a:t>
            </a:r>
            <a:r>
              <a:rPr lang="nl-NL" sz="2400" dirty="0"/>
              <a:t>!</a:t>
            </a: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NameCount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names.Count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nl-NL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FindName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nl-NL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users.Count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nl-NL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[i] == 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return </a:t>
            </a:r>
            <a:r>
              <a:rPr lang="nl-NL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nl-NL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16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7576457" y="3262823"/>
            <a:ext cx="43636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FindName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	return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names.Contains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Pijl-rechts 8"/>
          <p:cNvSpPr/>
          <p:nvPr/>
        </p:nvSpPr>
        <p:spPr>
          <a:xfrm>
            <a:off x="6426926" y="3648166"/>
            <a:ext cx="975360" cy="418495"/>
          </a:xfrm>
          <a:prstGeom prst="rightArrow">
            <a:avLst/>
          </a:prstGeom>
          <a:solidFill>
            <a:srgbClr val="0CB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CBEAD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6601097" y="343988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1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 (1)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Collections that have &lt;type&gt; behind their declaration are generic types:</a:t>
            </a:r>
            <a:endParaRPr lang="nl-NL" dirty="0"/>
          </a:p>
          <a:p>
            <a:pPr lvl="1"/>
            <a:r>
              <a:rPr lang="en-GB" dirty="0"/>
              <a:t>This means that the type between &lt; and &gt; restricts the collection to that specific type.</a:t>
            </a:r>
          </a:p>
          <a:p>
            <a:pPr lvl="1"/>
            <a:r>
              <a:rPr lang="en-GB" dirty="0"/>
              <a:t>E.g.: Declaring a list as </a:t>
            </a:r>
            <a:r>
              <a:rPr lang="en-GB" b="1" dirty="0"/>
              <a:t>List&lt;</a:t>
            </a:r>
            <a:r>
              <a:rPr lang="en-GB" b="1" dirty="0" err="1"/>
              <a:t>int</a:t>
            </a:r>
            <a:r>
              <a:rPr lang="en-GB" b="1" dirty="0"/>
              <a:t>&gt;</a:t>
            </a:r>
            <a:r>
              <a:rPr lang="en-GB" dirty="0"/>
              <a:t> would mean that you can only add integers, while </a:t>
            </a:r>
            <a:r>
              <a:rPr lang="en-GB" b="1" dirty="0"/>
              <a:t>List&lt;string&gt;</a:t>
            </a:r>
            <a:r>
              <a:rPr lang="en-GB" dirty="0"/>
              <a:t> would not allow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17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 err="1"/>
              <a:t>Lists</a:t>
            </a:r>
            <a:r>
              <a:rPr lang="nl-NL" dirty="0"/>
              <a:t> are </a:t>
            </a:r>
            <a:r>
              <a:rPr lang="nl-NL" b="1" u="sng" dirty="0"/>
              <a:t>a</a:t>
            </a:r>
            <a:r>
              <a:rPr lang="nl-NL" dirty="0"/>
              <a:t>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avoid</a:t>
            </a:r>
            <a:r>
              <a:rPr lang="nl-NL" dirty="0"/>
              <a:t>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limitations</a:t>
            </a:r>
            <a:r>
              <a:rPr lang="nl-NL" dirty="0"/>
              <a:t> of arrays:</a:t>
            </a:r>
          </a:p>
          <a:p>
            <a:pPr>
              <a:buFont typeface="Calibri" panose="020F0502020204030204" pitchFamily="34" charset="0"/>
              <a:buChar char="⁺"/>
            </a:pPr>
            <a:r>
              <a:rPr lang="nl-NL" dirty="0" err="1">
                <a:solidFill>
                  <a:srgbClr val="00B050"/>
                </a:solidFill>
              </a:rPr>
              <a:t>Dynamic</a:t>
            </a:r>
            <a:r>
              <a:rPr lang="nl-NL" dirty="0">
                <a:solidFill>
                  <a:srgbClr val="00B050"/>
                </a:solidFill>
              </a:rPr>
              <a:t> </a:t>
            </a:r>
            <a:r>
              <a:rPr lang="nl-NL" dirty="0" err="1">
                <a:solidFill>
                  <a:srgbClr val="00B050"/>
                </a:solidFill>
              </a:rPr>
              <a:t>size</a:t>
            </a:r>
            <a:endParaRPr lang="nl-NL" dirty="0">
              <a:solidFill>
                <a:srgbClr val="00B050"/>
              </a:solidFill>
            </a:endParaRPr>
          </a:p>
          <a:p>
            <a:pPr>
              <a:buFont typeface="Calibri" panose="020F0502020204030204" pitchFamily="34" charset="0"/>
              <a:buChar char="⁺"/>
            </a:pPr>
            <a:r>
              <a:rPr lang="nl-NL" dirty="0">
                <a:solidFill>
                  <a:srgbClr val="00B050"/>
                </a:solidFill>
              </a:rPr>
              <a:t>New </a:t>
            </a:r>
            <a:r>
              <a:rPr lang="nl-NL" dirty="0" err="1">
                <a:solidFill>
                  <a:srgbClr val="00B050"/>
                </a:solidFill>
              </a:rPr>
              <a:t>elements</a:t>
            </a:r>
            <a:r>
              <a:rPr lang="nl-NL" dirty="0">
                <a:solidFill>
                  <a:srgbClr val="00B050"/>
                </a:solidFill>
              </a:rPr>
              <a:t> are </a:t>
            </a:r>
            <a:r>
              <a:rPr lang="nl-NL" dirty="0" err="1">
                <a:solidFill>
                  <a:srgbClr val="00B050"/>
                </a:solidFill>
              </a:rPr>
              <a:t>automatically</a:t>
            </a:r>
            <a:r>
              <a:rPr lang="nl-NL" dirty="0">
                <a:solidFill>
                  <a:srgbClr val="00B050"/>
                </a:solidFill>
              </a:rPr>
              <a:t> </a:t>
            </a:r>
            <a:r>
              <a:rPr lang="nl-NL" dirty="0" err="1">
                <a:solidFill>
                  <a:srgbClr val="00B050"/>
                </a:solidFill>
              </a:rPr>
              <a:t>placed</a:t>
            </a:r>
            <a:r>
              <a:rPr lang="nl-NL" dirty="0">
                <a:solidFill>
                  <a:srgbClr val="00B050"/>
                </a:solidFill>
              </a:rPr>
              <a:t> at </a:t>
            </a:r>
            <a:r>
              <a:rPr lang="nl-NL" dirty="0" err="1">
                <a:solidFill>
                  <a:srgbClr val="00B050"/>
                </a:solidFill>
              </a:rPr>
              <a:t>the</a:t>
            </a:r>
            <a:r>
              <a:rPr lang="nl-NL" dirty="0">
                <a:solidFill>
                  <a:srgbClr val="00B050"/>
                </a:solidFill>
              </a:rPr>
              <a:t> end </a:t>
            </a:r>
          </a:p>
          <a:p>
            <a:pPr>
              <a:buFont typeface="Calibri" panose="020F0502020204030204" pitchFamily="34" charset="0"/>
              <a:buChar char="⁺"/>
            </a:pPr>
            <a:r>
              <a:rPr lang="nl-NL" dirty="0" err="1">
                <a:solidFill>
                  <a:srgbClr val="00B050"/>
                </a:solidFill>
              </a:rPr>
              <a:t>Remove</a:t>
            </a:r>
            <a:r>
              <a:rPr lang="nl-NL" dirty="0">
                <a:solidFill>
                  <a:srgbClr val="00B050"/>
                </a:solidFill>
              </a:rPr>
              <a:t> is </a:t>
            </a:r>
            <a:r>
              <a:rPr lang="nl-NL" dirty="0" err="1">
                <a:solidFill>
                  <a:srgbClr val="00B050"/>
                </a:solidFill>
              </a:rPr>
              <a:t>implemented</a:t>
            </a:r>
            <a:r>
              <a:rPr lang="nl-NL" dirty="0">
                <a:solidFill>
                  <a:srgbClr val="00B050"/>
                </a:solidFill>
              </a:rPr>
              <a:t> </a:t>
            </a:r>
            <a:r>
              <a:rPr lang="nl-NL" dirty="0" err="1">
                <a:solidFill>
                  <a:srgbClr val="00B050"/>
                </a:solidFill>
              </a:rPr>
              <a:t>for</a:t>
            </a:r>
            <a:r>
              <a:rPr lang="nl-NL" dirty="0">
                <a:solidFill>
                  <a:srgbClr val="00B050"/>
                </a:solidFill>
              </a:rPr>
              <a:t> </a:t>
            </a:r>
            <a:r>
              <a:rPr lang="nl-NL" dirty="0" err="1">
                <a:solidFill>
                  <a:srgbClr val="00B050"/>
                </a:solidFill>
              </a:rPr>
              <a:t>you</a:t>
            </a:r>
            <a:endParaRPr lang="nl-NL" dirty="0">
              <a:solidFill>
                <a:srgbClr val="00B050"/>
              </a:solidFill>
            </a:endParaRPr>
          </a:p>
          <a:p>
            <a:pPr>
              <a:buFont typeface="Calibri" panose="020F0502020204030204" pitchFamily="34" charset="0"/>
              <a:buChar char="⁻"/>
            </a:pPr>
            <a:r>
              <a:rPr lang="nl-NL" dirty="0" err="1">
                <a:solidFill>
                  <a:srgbClr val="FF0000"/>
                </a:solidFill>
              </a:rPr>
              <a:t>Possibly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less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efficient</a:t>
            </a:r>
            <a:endParaRPr lang="nl-NL" dirty="0">
              <a:solidFill>
                <a:srgbClr val="FF0000"/>
              </a:solidFill>
            </a:endParaRPr>
          </a:p>
          <a:p>
            <a:pPr>
              <a:buFont typeface="Calibri" panose="020F0502020204030204" pitchFamily="34" charset="0"/>
              <a:buChar char="⁻"/>
            </a:pPr>
            <a:r>
              <a:rPr lang="nl-NL" dirty="0" err="1">
                <a:solidFill>
                  <a:srgbClr val="FF0000"/>
                </a:solidFill>
              </a:rPr>
              <a:t>Often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requires</a:t>
            </a:r>
            <a:r>
              <a:rPr lang="nl-NL" dirty="0">
                <a:solidFill>
                  <a:srgbClr val="FF0000"/>
                </a:solidFill>
              </a:rPr>
              <a:t> more memory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:  </a:t>
            </a:r>
          </a:p>
          <a:p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&lt;identifier&gt;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&lt;element&gt;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nl-NL" dirty="0" err="1"/>
              <a:t>removes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u="sng" dirty="0"/>
              <a:t>first </a:t>
            </a:r>
            <a:r>
              <a:rPr lang="nl-NL" u="sng" dirty="0" err="1"/>
              <a:t>occurence</a:t>
            </a:r>
            <a:r>
              <a:rPr lang="nl-NL" dirty="0"/>
              <a:t> of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18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Sort</a:t>
            </a:r>
            <a:r>
              <a:rPr lang="nl-NL" dirty="0"/>
              <a:t>():</a:t>
            </a:r>
          </a:p>
          <a:p>
            <a:pPr lvl="1"/>
            <a:r>
              <a:rPr lang="en-GB" dirty="0"/>
              <a:t>We can sort a list in various ways.</a:t>
            </a:r>
            <a:endParaRPr lang="nl-NL" dirty="0"/>
          </a:p>
          <a:p>
            <a:r>
              <a:rPr lang="nl-NL" dirty="0"/>
              <a:t>Reverse():</a:t>
            </a:r>
          </a:p>
          <a:p>
            <a:pPr lvl="1"/>
            <a:r>
              <a:rPr lang="en-GB" dirty="0"/>
              <a:t>We can reverse the order of the elements.</a:t>
            </a:r>
            <a:endParaRPr lang="nl-NL" dirty="0"/>
          </a:p>
          <a:p>
            <a:r>
              <a:rPr lang="nl-NL" dirty="0" err="1"/>
              <a:t>ToArray</a:t>
            </a:r>
            <a:r>
              <a:rPr lang="nl-NL" dirty="0"/>
              <a:t>():</a:t>
            </a:r>
          </a:p>
          <a:p>
            <a:pPr lvl="1"/>
            <a:r>
              <a:rPr lang="en-GB" dirty="0"/>
              <a:t>Sometimes you need an array instead of a list.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19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8474978" y="3254568"/>
            <a:ext cx="268070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400" dirty="0" err="1"/>
              <a:t>Finally</a:t>
            </a:r>
            <a:r>
              <a:rPr lang="nl-NL" sz="2400" dirty="0"/>
              <a:t>, </a:t>
            </a:r>
            <a:r>
              <a:rPr lang="nl-NL" sz="2400" dirty="0" err="1"/>
              <a:t>add</a:t>
            </a:r>
            <a:r>
              <a:rPr lang="nl-NL" sz="2400" dirty="0"/>
              <a:t> buttons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sort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reverse </a:t>
            </a:r>
            <a:r>
              <a:rPr lang="nl-NL" sz="2400" dirty="0" err="1"/>
              <a:t>your</a:t>
            </a:r>
            <a:r>
              <a:rPr lang="nl-NL" sz="2400" dirty="0"/>
              <a:t> list.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6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874156\Desktop\Q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" t="21482" r="6940" b="16998"/>
          <a:stretch/>
        </p:blipFill>
        <p:spPr bwMode="auto">
          <a:xfrm>
            <a:off x="5747104" y="3218447"/>
            <a:ext cx="5465379" cy="265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Previously</a:t>
            </a:r>
            <a:r>
              <a:rPr lang="nl-NL" dirty="0"/>
              <a:t> in ADO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 of last week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Arrays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3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20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6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B35E35-8AB1-46C1-9C13-38EECD22E9F3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/28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5059520" y="1502923"/>
            <a:ext cx="2133919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0000" b="1" i="0" u="none" strike="noStrike" kern="1200" cap="none" spc="0" normalizeH="0" baseline="0" noProof="0" dirty="0">
                <a:ln w="6600">
                  <a:solidFill>
                    <a:srgbClr val="9B2D1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9B2D1F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17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Looping </a:t>
            </a:r>
            <a:r>
              <a:rPr lang="nl-NL" dirty="0" err="1"/>
              <a:t>through</a:t>
            </a:r>
            <a:r>
              <a:rPr lang="nl-NL" dirty="0"/>
              <a:t> a </a:t>
            </a:r>
            <a:r>
              <a:rPr lang="nl-NL" dirty="0" err="1"/>
              <a:t>collection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nn-NO" sz="1800" dirty="0">
                <a:latin typeface="Consolas" panose="020B0609020204030204" pitchFamily="49" charset="0"/>
              </a:rPr>
              <a:t>sum = 0;</a:t>
            </a:r>
            <a:endParaRPr lang="nn-NO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myArray.Length; i++)</a:t>
            </a:r>
            <a:b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800" dirty="0">
                <a:latin typeface="Consolas" panose="020B0609020204030204" pitchFamily="49" charset="0"/>
              </a:rPr>
              <a:t>sum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  <a:b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000" dirty="0" err="1"/>
              <a:t>Observe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code </a:t>
            </a:r>
            <a:r>
              <a:rPr lang="nl-NL" sz="2000" dirty="0" err="1"/>
              <a:t>above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could</a:t>
            </a:r>
            <a:r>
              <a:rPr lang="nl-NL" sz="2000" dirty="0"/>
              <a:t> </a:t>
            </a:r>
            <a:r>
              <a:rPr lang="nl-NL" sz="2000" dirty="0" err="1"/>
              <a:t>use</a:t>
            </a:r>
            <a:r>
              <a:rPr lang="nl-NL" sz="2000" dirty="0"/>
              <a:t> </a:t>
            </a:r>
            <a:r>
              <a:rPr lang="nl-NL" sz="2000" dirty="0" err="1"/>
              <a:t>an</a:t>
            </a:r>
            <a:r>
              <a:rPr lang="nl-NL" sz="2000" dirty="0"/>
              <a:t> </a:t>
            </a:r>
            <a:r>
              <a:rPr lang="nl-NL" sz="2000" dirty="0" err="1"/>
              <a:t>initialized</a:t>
            </a:r>
            <a:r>
              <a:rPr lang="nl-NL" sz="2000" dirty="0"/>
              <a:t> array:</a:t>
            </a:r>
          </a:p>
          <a:p>
            <a:r>
              <a:rPr lang="nl-NL" sz="2000" dirty="0"/>
              <a:t>For </a:t>
            </a:r>
            <a:r>
              <a:rPr lang="nl-NL" sz="2000" dirty="0" err="1"/>
              <a:t>each</a:t>
            </a:r>
            <a:r>
              <a:rPr lang="nl-NL" sz="2000" dirty="0"/>
              <a:t> element, we </a:t>
            </a:r>
            <a:r>
              <a:rPr lang="nl-NL" sz="2000" dirty="0" err="1"/>
              <a:t>add</a:t>
            </a:r>
            <a:r>
              <a:rPr lang="nl-NL" sz="2000" dirty="0"/>
              <a:t> </a:t>
            </a:r>
            <a:r>
              <a:rPr lang="nl-NL" sz="2000" dirty="0" err="1"/>
              <a:t>its</a:t>
            </a:r>
            <a:r>
              <a:rPr lang="nl-NL" sz="2000" dirty="0"/>
              <a:t> </a:t>
            </a:r>
            <a:r>
              <a:rPr lang="nl-NL" sz="2000" dirty="0" err="1"/>
              <a:t>value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sum</a:t>
            </a:r>
            <a:r>
              <a:rPr lang="nl-NL" sz="2000" dirty="0"/>
              <a:t>.</a:t>
            </a:r>
          </a:p>
          <a:p>
            <a:endParaRPr lang="en-GB" sz="2000" dirty="0"/>
          </a:p>
          <a:p>
            <a:r>
              <a:rPr lang="nl-NL" sz="2000" dirty="0" err="1"/>
              <a:t>What</a:t>
            </a:r>
            <a:r>
              <a:rPr lang="nl-NL" sz="2000" dirty="0"/>
              <a:t> is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purpose</a:t>
            </a:r>
            <a:r>
              <a:rPr lang="nl-NL" sz="2000" dirty="0"/>
              <a:t> of </a:t>
            </a:r>
            <a:r>
              <a:rPr lang="nl-NL" sz="2000" dirty="0" err="1"/>
              <a:t>the</a:t>
            </a:r>
            <a:r>
              <a:rPr lang="nl-NL" sz="2000" dirty="0"/>
              <a:t> integer “i”?</a:t>
            </a:r>
          </a:p>
          <a:p>
            <a:r>
              <a:rPr lang="nl-NL" sz="2000" dirty="0"/>
              <a:t>Do we </a:t>
            </a:r>
            <a:r>
              <a:rPr lang="nl-NL" sz="2000" dirty="0" err="1"/>
              <a:t>really</a:t>
            </a:r>
            <a:r>
              <a:rPr lang="nl-NL" sz="2000" dirty="0"/>
              <a:t> </a:t>
            </a:r>
            <a:r>
              <a:rPr lang="nl-NL" sz="2000" dirty="0" err="1"/>
              <a:t>need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r>
              <a:rPr lang="nl-NL" sz="2000" dirty="0"/>
              <a:t> here?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22</a:t>
            </a:fld>
            <a:r>
              <a:rPr lang="en-GB"/>
              <a:t>/42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6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</a:t>
            </a:r>
            <a:r>
              <a:rPr lang="en-GB" dirty="0" err="1"/>
              <a:t>foreach</a:t>
            </a:r>
            <a:r>
              <a:rPr lang="en-GB" dirty="0"/>
              <a:t>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Foreach</a:t>
            </a:r>
            <a:r>
              <a:rPr lang="en-GB" dirty="0"/>
              <a:t> loops are useful when the location of an element is not important, or we want to check each element in the collection.</a:t>
            </a:r>
          </a:p>
          <a:p>
            <a:r>
              <a:rPr lang="en-GB" dirty="0"/>
              <a:t>Foreach relates to individual elements of the collection.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23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77647" y="3403503"/>
          <a:ext cx="52367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1">
                  <a:extLst>
                    <a:ext uri="{9D8B030D-6E8A-4147-A177-3AD203B41FA5}">
                      <a16:colId xmlns:a16="http://schemas.microsoft.com/office/drawing/2014/main" val="1960293692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2460845213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3209291398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4161986937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2477876377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myCollection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Value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Value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Value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Value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0572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06325" y="5239983"/>
            <a:ext cx="1379349" cy="4339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myElement</a:t>
            </a:r>
            <a:endParaRPr lang="nl-NL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4048125" y="4145183"/>
            <a:ext cx="2047875" cy="109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072062" y="4145183"/>
            <a:ext cx="1023939" cy="109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2"/>
          </p:cNvCxnSpPr>
          <p:nvPr/>
        </p:nvCxnSpPr>
        <p:spPr>
          <a:xfrm flipH="1" flipV="1">
            <a:off x="6095999" y="4145183"/>
            <a:ext cx="1" cy="109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</p:cNvCxnSpPr>
          <p:nvPr/>
        </p:nvCxnSpPr>
        <p:spPr>
          <a:xfrm flipV="1">
            <a:off x="6096000" y="4145183"/>
            <a:ext cx="1023937" cy="109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</p:cNvCxnSpPr>
          <p:nvPr/>
        </p:nvCxnSpPr>
        <p:spPr>
          <a:xfrm flipV="1">
            <a:off x="6096000" y="4145183"/>
            <a:ext cx="2133600" cy="109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9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xit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xit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88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nn-NO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92608" lvl="1" indent="0"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&lt;type&gt;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&lt;identifier&gt;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&lt;collection&gt;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&lt;statement(s)&gt;</a:t>
            </a:r>
            <a:br>
              <a:rPr lang="en-US" sz="2000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</a:rPr>
              <a:t>For </a:t>
            </a:r>
            <a:r>
              <a:rPr lang="nl-NL" dirty="0" err="1">
                <a:solidFill>
                  <a:srgbClr val="000000"/>
                </a:solidFill>
              </a:rPr>
              <a:t>example</a:t>
            </a:r>
            <a:r>
              <a:rPr lang="nl-NL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nl-NL" dirty="0">
              <a:solidFill>
                <a:srgbClr val="000000"/>
              </a:solidFill>
            </a:endParaRPr>
          </a:p>
          <a:p>
            <a:pPr marL="292608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92608" lvl="1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92608" lvl="1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listbox1.Items.Add(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92608" lvl="1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24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 err="1"/>
              <a:t>Foreach</a:t>
            </a:r>
            <a:r>
              <a:rPr lang="en-GB" dirty="0"/>
              <a:t> vs.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6973"/>
            <a:ext cx="11631168" cy="4025367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endParaRPr lang="nl-NL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ContainsName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nl-N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names.Count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nl-N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[i] == name)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return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ContainsName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foreach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entry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nl-N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(entry == name)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return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25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We </a:t>
            </a:r>
            <a:r>
              <a:rPr lang="nl-NL" b="1" u="sng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foreach</a:t>
            </a:r>
            <a:r>
              <a:rPr lang="nl-NL" dirty="0"/>
              <a:t> on a “</a:t>
            </a:r>
            <a:r>
              <a:rPr lang="nl-NL" dirty="0" err="1"/>
              <a:t>collection</a:t>
            </a:r>
            <a:r>
              <a:rPr lang="nl-NL" dirty="0"/>
              <a:t>” </a:t>
            </a:r>
            <a:r>
              <a:rPr lang="nl-NL" dirty="0" err="1"/>
              <a:t>if</a:t>
            </a:r>
            <a:r>
              <a:rPr lang="nl-NL" dirty="0"/>
              <a:t> we want </a:t>
            </a:r>
            <a:r>
              <a:rPr lang="nl-NL" dirty="0" err="1"/>
              <a:t>to</a:t>
            </a:r>
            <a:r>
              <a:rPr lang="nl-NL" dirty="0"/>
              <a:t>:</a:t>
            </a:r>
          </a:p>
          <a:p>
            <a:r>
              <a:rPr lang="nl-NL" dirty="0" err="1"/>
              <a:t>Inspect</a:t>
            </a:r>
            <a:r>
              <a:rPr lang="nl-NL" dirty="0"/>
              <a:t>/make </a:t>
            </a:r>
            <a:r>
              <a:rPr lang="nl-NL" dirty="0" err="1"/>
              <a:t>use</a:t>
            </a:r>
            <a:r>
              <a:rPr lang="nl-NL" dirty="0"/>
              <a:t> of </a:t>
            </a:r>
            <a:r>
              <a:rPr lang="nl-NL" dirty="0" err="1"/>
              <a:t>elements</a:t>
            </a:r>
            <a:endParaRPr lang="nl-NL" dirty="0"/>
          </a:p>
          <a:p>
            <a:r>
              <a:rPr lang="nl-NL" dirty="0" err="1"/>
              <a:t>Retrieve</a:t>
            </a:r>
            <a:r>
              <a:rPr lang="nl-NL" dirty="0"/>
              <a:t> </a:t>
            </a:r>
            <a:r>
              <a:rPr lang="nl-NL" dirty="0" err="1"/>
              <a:t>elements</a:t>
            </a:r>
            <a:endParaRPr lang="nl-NL" dirty="0"/>
          </a:p>
          <a:p>
            <a:r>
              <a:rPr lang="en-GB" dirty="0"/>
              <a:t>Adjust the elements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We </a:t>
            </a:r>
            <a:r>
              <a:rPr lang="nl-NL" b="1" u="sng" dirty="0" err="1"/>
              <a:t>cannot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foreach</a:t>
            </a:r>
            <a:r>
              <a:rPr lang="nl-NL" dirty="0"/>
              <a:t> on a “</a:t>
            </a:r>
            <a:r>
              <a:rPr lang="nl-NL" dirty="0" err="1"/>
              <a:t>collection</a:t>
            </a:r>
            <a:r>
              <a:rPr lang="nl-NL" dirty="0"/>
              <a:t>” </a:t>
            </a:r>
            <a:r>
              <a:rPr lang="nl-NL" dirty="0" err="1"/>
              <a:t>if</a:t>
            </a:r>
            <a:r>
              <a:rPr lang="nl-NL" dirty="0"/>
              <a:t> we want </a:t>
            </a:r>
            <a:r>
              <a:rPr lang="nl-NL" dirty="0" err="1"/>
              <a:t>to</a:t>
            </a:r>
            <a:r>
              <a:rPr lang="nl-NL" dirty="0"/>
              <a:t>:</a:t>
            </a:r>
          </a:p>
          <a:p>
            <a:r>
              <a:rPr lang="nl-NL" dirty="0" err="1"/>
              <a:t>Adjust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(</a:t>
            </a:r>
            <a:r>
              <a:rPr lang="nl-NL" dirty="0" err="1"/>
              <a:t>add</a:t>
            </a:r>
            <a:r>
              <a:rPr lang="nl-NL" dirty="0"/>
              <a:t>/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)</a:t>
            </a:r>
          </a:p>
          <a:p>
            <a:r>
              <a:rPr lang="nl-NL" dirty="0" err="1"/>
              <a:t>Adjust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sequence</a:t>
            </a:r>
            <a:r>
              <a:rPr lang="nl-NL" dirty="0"/>
              <a:t> of </a:t>
            </a:r>
            <a:r>
              <a:rPr lang="nl-NL" dirty="0" err="1"/>
              <a:t>iterating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elements</a:t>
            </a:r>
            <a:endParaRPr lang="nl-NL" dirty="0"/>
          </a:p>
          <a:p>
            <a:r>
              <a:rPr lang="en-GB" dirty="0"/>
              <a:t>Need the index of the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26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8" name="Pijl-rechts 7"/>
          <p:cNvSpPr/>
          <p:nvPr/>
        </p:nvSpPr>
        <p:spPr>
          <a:xfrm>
            <a:off x="4620126" y="2502567"/>
            <a:ext cx="3657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8487879" y="2207203"/>
            <a:ext cx="306404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400" dirty="0" err="1"/>
              <a:t>Can</a:t>
            </a:r>
            <a:r>
              <a:rPr lang="nl-NL" sz="2400" dirty="0"/>
              <a:t> </a:t>
            </a:r>
            <a:r>
              <a:rPr lang="nl-NL" sz="2400" dirty="0" err="1"/>
              <a:t>you</a:t>
            </a:r>
            <a:r>
              <a:rPr lang="nl-NL" sz="2400" dirty="0"/>
              <a:t> </a:t>
            </a:r>
            <a:r>
              <a:rPr lang="nl-NL" sz="2400" dirty="0" err="1"/>
              <a:t>now</a:t>
            </a:r>
            <a:r>
              <a:rPr lang="nl-NL" sz="2400" dirty="0"/>
              <a:t> open </a:t>
            </a:r>
            <a:r>
              <a:rPr lang="nl-NL" sz="2400" dirty="0" err="1"/>
              <a:t>your</a:t>
            </a:r>
            <a:r>
              <a:rPr lang="nl-NL" sz="2400" dirty="0"/>
              <a:t> app </a:t>
            </a:r>
            <a:r>
              <a:rPr lang="nl-NL" sz="2400" dirty="0" err="1"/>
              <a:t>from</a:t>
            </a:r>
            <a:r>
              <a:rPr lang="nl-NL" sz="2400" dirty="0"/>
              <a:t> </a:t>
            </a:r>
            <a:r>
              <a:rPr lang="nl-NL" sz="2400" dirty="0" err="1"/>
              <a:t>earlier</a:t>
            </a:r>
            <a:r>
              <a:rPr lang="nl-NL" sz="2400" dirty="0"/>
              <a:t> </a:t>
            </a:r>
            <a:r>
              <a:rPr lang="nl-NL" sz="2400" dirty="0" err="1"/>
              <a:t>this</a:t>
            </a:r>
            <a:r>
              <a:rPr lang="nl-NL" sz="2400" dirty="0"/>
              <a:t> week </a:t>
            </a:r>
            <a:r>
              <a:rPr lang="nl-NL" sz="2400" dirty="0" err="1"/>
              <a:t>and</a:t>
            </a:r>
            <a:r>
              <a:rPr lang="nl-NL" sz="2400" dirty="0"/>
              <a:t> change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loop(s) </a:t>
            </a:r>
            <a:r>
              <a:rPr lang="nl-NL" sz="2400" dirty="0" err="1"/>
              <a:t>to</a:t>
            </a:r>
            <a:r>
              <a:rPr lang="nl-NL" sz="2400" dirty="0"/>
              <a:t> a </a:t>
            </a:r>
            <a:r>
              <a:rPr lang="nl-NL" sz="2400" dirty="0" err="1"/>
              <a:t>foreach</a:t>
            </a:r>
            <a:r>
              <a:rPr lang="nl-NL" sz="2400" dirty="0"/>
              <a:t> loop?</a:t>
            </a:r>
          </a:p>
        </p:txBody>
      </p:sp>
    </p:spTree>
    <p:extLst>
      <p:ext uri="{BB962C8B-B14F-4D97-AF65-F5344CB8AC3E}">
        <p14:creationId xmlns:p14="http://schemas.microsoft.com/office/powerpoint/2010/main" val="15303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27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01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Lists are another way to store and manipulate multiple data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Lists and Arrays both have benefits and drawbacks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Know the difference and when to use which!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Foreach is a way to iterate through a collection without a counter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Foreach cannot manipulate the collection!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28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110" y="30480"/>
            <a:ext cx="1223890" cy="12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9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NL" sz="2400" dirty="0"/>
              <a:t> </a:t>
            </a:r>
            <a:r>
              <a:rPr lang="nl-NL" sz="2400" dirty="0" err="1"/>
              <a:t>Assignments</a:t>
            </a:r>
            <a:r>
              <a:rPr lang="nl-NL" sz="2400" dirty="0"/>
              <a:t> week </a:t>
            </a:r>
            <a:r>
              <a:rPr lang="nl-NL" sz="2400" dirty="0"/>
              <a:t>8</a:t>
            </a:r>
            <a:endParaRPr lang="nl-NL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29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38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8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 of this week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Lists and how to use them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Foreach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Learning objectives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You know when to use a list or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You can use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You understand the benefits and limitations of foreach loops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You can use foreach loops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3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Limitations</a:t>
            </a:r>
            <a:r>
              <a:rPr lang="nl-NL" dirty="0"/>
              <a:t>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myArray.Length; i++)</a:t>
            </a:r>
          </a:p>
          <a:p>
            <a:pPr marL="0" indent="0">
              <a:buNone/>
            </a:pP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[i] = i;</a:t>
            </a:r>
          </a:p>
          <a:p>
            <a:pPr marL="0" indent="0">
              <a:buNone/>
            </a:pP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000" dirty="0" err="1"/>
              <a:t>Looking</a:t>
            </a:r>
            <a:r>
              <a:rPr lang="nl-NL" sz="2000" dirty="0"/>
              <a:t> at </a:t>
            </a:r>
            <a:r>
              <a:rPr lang="nl-NL" sz="2000" dirty="0" err="1"/>
              <a:t>the</a:t>
            </a:r>
            <a:r>
              <a:rPr lang="nl-NL" sz="2000" dirty="0"/>
              <a:t> scenario </a:t>
            </a:r>
            <a:r>
              <a:rPr lang="nl-NL" sz="2000" dirty="0" err="1"/>
              <a:t>above</a:t>
            </a:r>
            <a:r>
              <a:rPr lang="nl-NL" sz="2000" dirty="0"/>
              <a:t>, </a:t>
            </a:r>
            <a:r>
              <a:rPr lang="nl-NL" sz="2000" dirty="0" err="1"/>
              <a:t>answer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following</a:t>
            </a:r>
            <a:r>
              <a:rPr lang="nl-NL" sz="2000" dirty="0"/>
              <a:t> </a:t>
            </a:r>
            <a:r>
              <a:rPr lang="nl-NL" sz="2000" dirty="0" err="1"/>
              <a:t>questions</a:t>
            </a:r>
            <a:r>
              <a:rPr lang="nl-NL" sz="20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 dirty="0" err="1"/>
              <a:t>Can</a:t>
            </a:r>
            <a:r>
              <a:rPr lang="nl-NL" sz="2000" dirty="0"/>
              <a:t> we </a:t>
            </a:r>
            <a:r>
              <a:rPr lang="nl-NL" sz="2000" dirty="0" err="1"/>
              <a:t>add</a:t>
            </a:r>
            <a:r>
              <a:rPr lang="nl-NL" sz="2000" dirty="0"/>
              <a:t> a </a:t>
            </a:r>
            <a:r>
              <a:rPr lang="nl-NL" sz="2000" dirty="0" err="1"/>
              <a:t>fifth</a:t>
            </a:r>
            <a:r>
              <a:rPr lang="nl-NL" sz="2000" dirty="0"/>
              <a:t> element?</a:t>
            </a:r>
          </a:p>
          <a:p>
            <a:pPr lvl="1"/>
            <a:r>
              <a:rPr lang="nl-NL" sz="1800" dirty="0" err="1"/>
              <a:t>If</a:t>
            </a:r>
            <a:r>
              <a:rPr lang="nl-NL" sz="1800" dirty="0"/>
              <a:t> </a:t>
            </a:r>
            <a:r>
              <a:rPr lang="nl-NL" sz="1800" dirty="0" err="1"/>
              <a:t>so</a:t>
            </a:r>
            <a:r>
              <a:rPr lang="nl-NL" sz="1800" dirty="0"/>
              <a:t>, </a:t>
            </a:r>
            <a:r>
              <a:rPr lang="nl-NL" sz="1800" dirty="0" err="1"/>
              <a:t>how</a:t>
            </a:r>
            <a:r>
              <a:rPr lang="nl-NL" sz="1800" dirty="0"/>
              <a:t>? </a:t>
            </a:r>
            <a:r>
              <a:rPr lang="nl-NL" sz="1800" dirty="0" err="1"/>
              <a:t>If</a:t>
            </a:r>
            <a:r>
              <a:rPr lang="nl-NL" sz="1800" dirty="0"/>
              <a:t> </a:t>
            </a:r>
            <a:r>
              <a:rPr lang="nl-NL" sz="1800" dirty="0" err="1"/>
              <a:t>not</a:t>
            </a:r>
            <a:r>
              <a:rPr lang="nl-NL" sz="1800" dirty="0"/>
              <a:t>, </a:t>
            </a:r>
            <a:r>
              <a:rPr lang="nl-NL" sz="1800" dirty="0" err="1"/>
              <a:t>why</a:t>
            </a:r>
            <a:r>
              <a:rPr lang="nl-NL" sz="1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 dirty="0"/>
              <a:t>How do we </a:t>
            </a:r>
            <a:r>
              <a:rPr lang="nl-NL" sz="2000" dirty="0" err="1"/>
              <a:t>add</a:t>
            </a:r>
            <a:r>
              <a:rPr lang="nl-NL" sz="2000" dirty="0"/>
              <a:t> a new element </a:t>
            </a:r>
            <a:r>
              <a:rPr lang="nl-NL" sz="2000" dirty="0" err="1"/>
              <a:t>between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first and second element?</a:t>
            </a:r>
          </a:p>
          <a:p>
            <a:pPr lvl="1"/>
            <a:r>
              <a:rPr lang="en-GB" sz="1800" dirty="0"/>
              <a:t>What happens to the other elements?</a:t>
            </a:r>
            <a:endParaRPr lang="nl-NL" sz="1800" dirty="0"/>
          </a:p>
          <a:p>
            <a:pPr marL="514350" indent="-514350">
              <a:buFont typeface="+mj-lt"/>
              <a:buAutoNum type="arabicPeriod"/>
            </a:pPr>
            <a:r>
              <a:rPr lang="nl-NL" sz="2000" dirty="0"/>
              <a:t>How do we </a:t>
            </a:r>
            <a:r>
              <a:rPr lang="nl-NL" sz="2000" dirty="0" err="1"/>
              <a:t>remove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first element?</a:t>
            </a:r>
          </a:p>
          <a:p>
            <a:pPr lvl="1"/>
            <a:r>
              <a:rPr lang="nl-NL" sz="1800" dirty="0" err="1"/>
              <a:t>What</a:t>
            </a:r>
            <a:r>
              <a:rPr lang="nl-NL" sz="1800" dirty="0"/>
              <a:t> </a:t>
            </a:r>
            <a:r>
              <a:rPr lang="nl-NL" sz="1800" dirty="0" err="1"/>
              <a:t>happens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other</a:t>
            </a:r>
            <a:r>
              <a:rPr lang="nl-NL" sz="1800" dirty="0"/>
              <a:t> </a:t>
            </a:r>
            <a:r>
              <a:rPr lang="nl-NL" sz="1800" dirty="0" err="1"/>
              <a:t>elements</a:t>
            </a:r>
            <a:r>
              <a:rPr lang="nl-NL" sz="18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Do we know how many elements we have assigned a value?</a:t>
            </a:r>
            <a:endParaRPr lang="nl-NL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4</a:t>
            </a:fld>
            <a:r>
              <a:rPr lang="en-GB"/>
              <a:t>/42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37220" y="1825625"/>
          <a:ext cx="2323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756">
                  <a:extLst>
                    <a:ext uri="{9D8B030D-6E8A-4147-A177-3AD203B41FA5}">
                      <a16:colId xmlns:a16="http://schemas.microsoft.com/office/drawing/2014/main" val="1393096605"/>
                    </a:ext>
                  </a:extLst>
                </a:gridCol>
                <a:gridCol w="580756">
                  <a:extLst>
                    <a:ext uri="{9D8B030D-6E8A-4147-A177-3AD203B41FA5}">
                      <a16:colId xmlns:a16="http://schemas.microsoft.com/office/drawing/2014/main" val="3076053632"/>
                    </a:ext>
                  </a:extLst>
                </a:gridCol>
                <a:gridCol w="580756">
                  <a:extLst>
                    <a:ext uri="{9D8B030D-6E8A-4147-A177-3AD203B41FA5}">
                      <a16:colId xmlns:a16="http://schemas.microsoft.com/office/drawing/2014/main" val="3283924204"/>
                    </a:ext>
                  </a:extLst>
                </a:gridCol>
                <a:gridCol w="580756">
                  <a:extLst>
                    <a:ext uri="{9D8B030D-6E8A-4147-A177-3AD203B41FA5}">
                      <a16:colId xmlns:a16="http://schemas.microsoft.com/office/drawing/2014/main" val="325743715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myArray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6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40819"/>
                  </a:ext>
                </a:extLst>
              </a:tr>
            </a:tbl>
          </a:graphicData>
        </a:graphic>
      </p:graphicFrame>
      <p:cxnSp>
        <p:nvCxnSpPr>
          <p:cNvPr id="9" name="Elbow Connector 8"/>
          <p:cNvCxnSpPr>
            <a:endCxn id="15" idx="2"/>
          </p:cNvCxnSpPr>
          <p:nvPr/>
        </p:nvCxnSpPr>
        <p:spPr>
          <a:xfrm flipV="1">
            <a:off x="4386020" y="2567305"/>
            <a:ext cx="5857660" cy="169472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60244" y="2214563"/>
            <a:ext cx="566872" cy="35274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214856" y="2567305"/>
            <a:ext cx="0" cy="2294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931420" y="3538425"/>
            <a:ext cx="566872" cy="35274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37220" y="2214563"/>
            <a:ext cx="566872" cy="3527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346700" y="2567305"/>
            <a:ext cx="3452033" cy="2779395"/>
            <a:chOff x="5346700" y="2567305"/>
            <a:chExt cx="3452033" cy="277939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346700" y="5346700"/>
              <a:ext cx="3452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rot="16200000" flipV="1">
              <a:off x="6976347" y="3511615"/>
              <a:ext cx="2766695" cy="878076"/>
            </a:xfrm>
            <a:prstGeom prst="bentConnector3">
              <a:avLst>
                <a:gd name="adj1" fmla="val 2567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8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1" grpId="0" animBg="1"/>
      <p:bldP spid="21" grpId="1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Lists are useful when you are not sure what amount of elements you will need, or that the amount of elements is flexible.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5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8199" y="2736684"/>
          <a:ext cx="1047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1">
                  <a:extLst>
                    <a:ext uri="{9D8B030D-6E8A-4147-A177-3AD203B41FA5}">
                      <a16:colId xmlns:a16="http://schemas.microsoft.com/office/drawing/2014/main" val="196029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myList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Value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0572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38194" y="2736684"/>
          <a:ext cx="10473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1">
                  <a:extLst>
                    <a:ext uri="{9D8B030D-6E8A-4147-A177-3AD203B41FA5}">
                      <a16:colId xmlns:a16="http://schemas.microsoft.com/office/drawing/2014/main" val="196029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myList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541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919264" y="2922927"/>
            <a:ext cx="18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first element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19263" y="2736684"/>
            <a:ext cx="193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Declare</a:t>
            </a:r>
            <a:r>
              <a:rPr lang="nl-NL" dirty="0"/>
              <a:t> &amp; </a:t>
            </a:r>
            <a:r>
              <a:rPr lang="nl-NL" dirty="0" err="1"/>
              <a:t>initialize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221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Lists are useful when you are not sure what amount of elements you will need, or that the amount of elements is flexible.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6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198" y="3478364"/>
          <a:ext cx="20946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1">
                  <a:extLst>
                    <a:ext uri="{9D8B030D-6E8A-4147-A177-3AD203B41FA5}">
                      <a16:colId xmlns:a16="http://schemas.microsoft.com/office/drawing/2014/main" val="1960293692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24608452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myList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Value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057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8199" y="2736684"/>
          <a:ext cx="1047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1">
                  <a:extLst>
                    <a:ext uri="{9D8B030D-6E8A-4147-A177-3AD203B41FA5}">
                      <a16:colId xmlns:a16="http://schemas.microsoft.com/office/drawing/2014/main" val="196029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myList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Value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0572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32878" y="3664538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element </a:t>
            </a:r>
            <a:r>
              <a:rPr lang="nl-NL" dirty="0" err="1"/>
              <a:t>behind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1919264" y="2922927"/>
            <a:ext cx="18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first element</a:t>
            </a:r>
          </a:p>
        </p:txBody>
      </p:sp>
    </p:spTree>
    <p:extLst>
      <p:ext uri="{BB962C8B-B14F-4D97-AF65-F5344CB8AC3E}">
        <p14:creationId xmlns:p14="http://schemas.microsoft.com/office/powerpoint/2010/main" val="392041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Lists are useful when you are not sure what amount of elements you will need, or that the amount of elements is flexible.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7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198" y="3478364"/>
          <a:ext cx="20946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1">
                  <a:extLst>
                    <a:ext uri="{9D8B030D-6E8A-4147-A177-3AD203B41FA5}">
                      <a16:colId xmlns:a16="http://schemas.microsoft.com/office/drawing/2014/main" val="1960293692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24608452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myList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Value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0572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38197" y="4220044"/>
          <a:ext cx="31420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1">
                  <a:extLst>
                    <a:ext uri="{9D8B030D-6E8A-4147-A177-3AD203B41FA5}">
                      <a16:colId xmlns:a16="http://schemas.microsoft.com/office/drawing/2014/main" val="1960293692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2460845213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320929139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myList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Value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Value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0572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32878" y="3664538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element </a:t>
            </a:r>
            <a:r>
              <a:rPr lang="nl-NL" dirty="0" err="1"/>
              <a:t>behind</a:t>
            </a:r>
            <a:endParaRPr lang="nl-NL" dirty="0"/>
          </a:p>
        </p:txBody>
      </p:sp>
      <p:sp>
        <p:nvSpPr>
          <p:cNvPr id="26" name="TextBox 25"/>
          <p:cNvSpPr txBox="1"/>
          <p:nvPr/>
        </p:nvSpPr>
        <p:spPr>
          <a:xfrm>
            <a:off x="3980220" y="4407726"/>
            <a:ext cx="403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Insert</a:t>
            </a:r>
            <a:r>
              <a:rPr lang="nl-NL" dirty="0"/>
              <a:t> element </a:t>
            </a:r>
            <a:r>
              <a:rPr lang="nl-NL" dirty="0" err="1"/>
              <a:t>between</a:t>
            </a:r>
            <a:r>
              <a:rPr lang="nl-NL" dirty="0"/>
              <a:t> (indices 0 and 1)</a:t>
            </a:r>
          </a:p>
        </p:txBody>
      </p:sp>
    </p:spTree>
    <p:extLst>
      <p:ext uri="{BB962C8B-B14F-4D97-AF65-F5344CB8AC3E}">
        <p14:creationId xmlns:p14="http://schemas.microsoft.com/office/powerpoint/2010/main" val="238895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Lists are useful when you are not sure what amount of elements you will need, or that the amount of elements is flexible.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8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38197" y="4220044"/>
          <a:ext cx="31420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1">
                  <a:extLst>
                    <a:ext uri="{9D8B030D-6E8A-4147-A177-3AD203B41FA5}">
                      <a16:colId xmlns:a16="http://schemas.microsoft.com/office/drawing/2014/main" val="1960293692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2460845213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320929139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myList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Value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Value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0572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8196" y="4961724"/>
          <a:ext cx="20946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1">
                  <a:extLst>
                    <a:ext uri="{9D8B030D-6E8A-4147-A177-3AD203B41FA5}">
                      <a16:colId xmlns:a16="http://schemas.microsoft.com/office/drawing/2014/main" val="1960293692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24608452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myList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Value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05725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80220" y="4407726"/>
            <a:ext cx="403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Insert</a:t>
            </a:r>
            <a:r>
              <a:rPr lang="nl-NL" dirty="0"/>
              <a:t> element </a:t>
            </a:r>
            <a:r>
              <a:rPr lang="nl-NL" dirty="0" err="1"/>
              <a:t>between</a:t>
            </a:r>
            <a:r>
              <a:rPr lang="nl-NL" dirty="0"/>
              <a:t> (indices 0 and 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32878" y="5147898"/>
            <a:ext cx="43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Remove</a:t>
            </a:r>
            <a:r>
              <a:rPr lang="nl-NL" dirty="0"/>
              <a:t> first </a:t>
            </a:r>
            <a:r>
              <a:rPr lang="nl-NL" dirty="0" err="1"/>
              <a:t>occurence</a:t>
            </a:r>
            <a:r>
              <a:rPr lang="nl-NL" dirty="0"/>
              <a:t> of element </a:t>
            </a:r>
            <a:r>
              <a:rPr lang="nl-NL" dirty="0" err="1"/>
              <a:t>value</a:t>
            </a:r>
            <a:r>
              <a:rPr lang="nl-NL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29848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Lists are useful when you are not sure what amount of elements you will need, or that the amount of elements is flexible.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9</a:t>
            </a:fld>
            <a:r>
              <a:rPr lang="en-GB"/>
              <a:t>/42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8196" y="4961724"/>
          <a:ext cx="20946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1">
                  <a:extLst>
                    <a:ext uri="{9D8B030D-6E8A-4147-A177-3AD203B41FA5}">
                      <a16:colId xmlns:a16="http://schemas.microsoft.com/office/drawing/2014/main" val="1960293692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24608452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myList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Value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0572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38195" y="5703404"/>
          <a:ext cx="1047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1">
                  <a:extLst>
                    <a:ext uri="{9D8B030D-6E8A-4147-A177-3AD203B41FA5}">
                      <a16:colId xmlns:a16="http://schemas.microsoft.com/office/drawing/2014/main" val="196029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myList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Value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0572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32878" y="5147898"/>
            <a:ext cx="43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Remove</a:t>
            </a:r>
            <a:r>
              <a:rPr lang="nl-NL" dirty="0"/>
              <a:t> first </a:t>
            </a:r>
            <a:r>
              <a:rPr lang="nl-NL" dirty="0" err="1"/>
              <a:t>occurence</a:t>
            </a:r>
            <a:r>
              <a:rPr lang="nl-NL" dirty="0"/>
              <a:t> of element </a:t>
            </a:r>
            <a:r>
              <a:rPr lang="nl-NL" dirty="0" err="1"/>
              <a:t>value</a:t>
            </a:r>
            <a:r>
              <a:rPr lang="nl-NL" dirty="0"/>
              <a:t> (3)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85536" y="5888070"/>
            <a:ext cx="288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Remove</a:t>
            </a:r>
            <a:r>
              <a:rPr lang="nl-NL" dirty="0"/>
              <a:t> element at index (1)</a:t>
            </a:r>
          </a:p>
        </p:txBody>
      </p:sp>
    </p:spTree>
    <p:extLst>
      <p:ext uri="{BB962C8B-B14F-4D97-AF65-F5344CB8AC3E}">
        <p14:creationId xmlns:p14="http://schemas.microsoft.com/office/powerpoint/2010/main" val="344393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84ACE2B530048BEF89B44F2C7995D" ma:contentTypeVersion="1" ma:contentTypeDescription="Create a new document." ma:contentTypeScope="" ma:versionID="c68c7424f65d7767e4d71c08e2e85a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8450E4-F903-434C-85B7-BFB716C7A9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F0BE3B-8E68-42B3-9408-8AA1C96736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780792-81C5-4F24-B8E7-FC2059933C68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1299</Words>
  <Application>Microsoft Office PowerPoint</Application>
  <PresentationFormat>Breedbeeld</PresentationFormat>
  <Paragraphs>312</Paragraphs>
  <Slides>29</Slides>
  <Notes>23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Wingdings</vt:lpstr>
      <vt:lpstr>Retrospect</vt:lpstr>
      <vt:lpstr>Terugblik</vt:lpstr>
      <vt:lpstr>Application Development Orienting – Week 8</vt:lpstr>
      <vt:lpstr>Previously in ADO</vt:lpstr>
      <vt:lpstr>Content</vt:lpstr>
      <vt:lpstr>Limitations of arrays</vt:lpstr>
      <vt:lpstr>Intro: List</vt:lpstr>
      <vt:lpstr>Intro: List</vt:lpstr>
      <vt:lpstr>Intro: List</vt:lpstr>
      <vt:lpstr>Intro: List</vt:lpstr>
      <vt:lpstr>Intro: List</vt:lpstr>
      <vt:lpstr>Intro: List</vt:lpstr>
      <vt:lpstr>Syntax: Declaration &amp; Initialization</vt:lpstr>
      <vt:lpstr>Let’s try that!</vt:lpstr>
      <vt:lpstr>Syntax: Addition &amp; Removal</vt:lpstr>
      <vt:lpstr>Examples</vt:lpstr>
      <vt:lpstr>Syntax: Info</vt:lpstr>
      <vt:lpstr>Examples</vt:lpstr>
      <vt:lpstr>Extra information (1)</vt:lpstr>
      <vt:lpstr>Extra information (2)</vt:lpstr>
      <vt:lpstr>Extra information (3)</vt:lpstr>
      <vt:lpstr>Questions?</vt:lpstr>
      <vt:lpstr>PowerPoint-presentatie</vt:lpstr>
      <vt:lpstr>Looping through a collection</vt:lpstr>
      <vt:lpstr>Intro: foreach-statement</vt:lpstr>
      <vt:lpstr>Syntax</vt:lpstr>
      <vt:lpstr>Example: Foreach vs. for loop</vt:lpstr>
      <vt:lpstr>Extra information</vt:lpstr>
      <vt:lpstr>Questions?</vt:lpstr>
      <vt:lpstr>Summary</vt:lpstr>
      <vt:lpstr>What to do next?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PCSX – Week Y</dc:title>
  <dc:creator>Kuah,Chung W.C.</dc:creator>
  <cp:lastModifiedBy>Koehorst,Michiel M.W.</cp:lastModifiedBy>
  <cp:revision>300</cp:revision>
  <dcterms:created xsi:type="dcterms:W3CDTF">2017-12-20T07:36:00Z</dcterms:created>
  <dcterms:modified xsi:type="dcterms:W3CDTF">2019-10-24T11:07:26Z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0x010100E0984ACE2B530048BEF89B44F2C7995D</vt:lpwstr>
  </property>
</Properties>
</file>