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68" r:id="rId5"/>
    <p:sldId id="337" r:id="rId6"/>
    <p:sldId id="280" r:id="rId7"/>
    <p:sldId id="313" r:id="rId8"/>
    <p:sldId id="294" r:id="rId9"/>
    <p:sldId id="321" r:id="rId10"/>
    <p:sldId id="295" r:id="rId11"/>
    <p:sldId id="322" r:id="rId12"/>
    <p:sldId id="314" r:id="rId13"/>
    <p:sldId id="332" r:id="rId14"/>
    <p:sldId id="297" r:id="rId15"/>
    <p:sldId id="296" r:id="rId16"/>
    <p:sldId id="323" r:id="rId17"/>
    <p:sldId id="324" r:id="rId18"/>
    <p:sldId id="325" r:id="rId19"/>
    <p:sldId id="315" r:id="rId20"/>
    <p:sldId id="320" r:id="rId21"/>
    <p:sldId id="326" r:id="rId22"/>
    <p:sldId id="304" r:id="rId23"/>
    <p:sldId id="298" r:id="rId24"/>
    <p:sldId id="329" r:id="rId25"/>
    <p:sldId id="328" r:id="rId26"/>
    <p:sldId id="331" r:id="rId27"/>
    <p:sldId id="300" r:id="rId28"/>
    <p:sldId id="318" r:id="rId29"/>
    <p:sldId id="308" r:id="rId30"/>
    <p:sldId id="330" r:id="rId31"/>
    <p:sldId id="319" r:id="rId32"/>
    <p:sldId id="302" r:id="rId33"/>
    <p:sldId id="335" r:id="rId34"/>
    <p:sldId id="336" r:id="rId35"/>
    <p:sldId id="303" r:id="rId36"/>
    <p:sldId id="333" r:id="rId37"/>
    <p:sldId id="334" r:id="rId38"/>
    <p:sldId id="293" r:id="rId39"/>
  </p:sldIdLst>
  <p:sldSz cx="9144000" cy="6858000" type="screen4x3"/>
  <p:notesSz cx="6765925" cy="98679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628E6E8-C5C7-4A44-B484-6CD457E8C3F8}">
          <p14:sldIdLst>
            <p14:sldId id="268"/>
            <p14:sldId id="337"/>
            <p14:sldId id="280"/>
            <p14:sldId id="313"/>
          </p14:sldIdLst>
        </p14:section>
        <p14:section name="Numeral systems" id="{78AB6A54-CB5F-4CDC-ABF1-12E87D7816C8}">
          <p14:sldIdLst>
            <p14:sldId id="294"/>
            <p14:sldId id="321"/>
            <p14:sldId id="295"/>
            <p14:sldId id="322"/>
            <p14:sldId id="314"/>
            <p14:sldId id="332"/>
            <p14:sldId id="297"/>
            <p14:sldId id="296"/>
            <p14:sldId id="323"/>
            <p14:sldId id="324"/>
            <p14:sldId id="325"/>
            <p14:sldId id="315"/>
          </p14:sldIdLst>
        </p14:section>
        <p14:section name="Conversion between numaral systems" id="{B2D21D4A-6F9C-4B83-BCFA-256AF264CE1B}">
          <p14:sldIdLst>
            <p14:sldId id="320"/>
            <p14:sldId id="326"/>
            <p14:sldId id="304"/>
            <p14:sldId id="298"/>
            <p14:sldId id="329"/>
            <p14:sldId id="328"/>
            <p14:sldId id="331"/>
            <p14:sldId id="300"/>
            <p14:sldId id="318"/>
            <p14:sldId id="308"/>
            <p14:sldId id="330"/>
          </p14:sldIdLst>
        </p14:section>
        <p14:section name="Binary calculation" id="{E05CE872-6B98-474B-87D3-3CCE4F55F896}">
          <p14:sldIdLst>
            <p14:sldId id="319"/>
            <p14:sldId id="302"/>
            <p14:sldId id="335"/>
            <p14:sldId id="336"/>
          </p14:sldIdLst>
        </p14:section>
        <p14:section name="Optional" id="{22E1867A-2170-45A2-95D3-C0DB489FBFAE}">
          <p14:sldIdLst>
            <p14:sldId id="303"/>
            <p14:sldId id="333"/>
            <p14:sldId id="334"/>
          </p14:sldIdLst>
        </p14:section>
        <p14:section name="Ending" id="{494A3F5B-5627-47A4-8937-E4183F24F4EF}">
          <p14:sldIdLst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0">
          <p15:clr>
            <a:srgbClr val="A4A3A4"/>
          </p15:clr>
        </p15:guide>
        <p15:guide id="2" pos="2092">
          <p15:clr>
            <a:srgbClr val="A4A3A4"/>
          </p15:clr>
        </p15:guide>
        <p15:guide id="3" orient="horz" pos="3108">
          <p15:clr>
            <a:srgbClr val="A4A3A4"/>
          </p15:clr>
        </p15:guide>
        <p15:guide id="4" pos="2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91919"/>
    <a:srgbClr val="000000"/>
    <a:srgbClr val="280049"/>
    <a:srgbClr val="89AB00"/>
    <a:srgbClr val="653A31"/>
    <a:srgbClr val="E0FFE0"/>
    <a:srgbClr val="69726E"/>
    <a:srgbClr val="CB0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6"/>
    <p:restoredTop sz="84623" autoAdjust="0"/>
  </p:normalViewPr>
  <p:slideViewPr>
    <p:cSldViewPr>
      <p:cViewPr varScale="1">
        <p:scale>
          <a:sx n="72" d="100"/>
          <a:sy n="72" d="100"/>
        </p:scale>
        <p:origin x="1930" y="72"/>
      </p:cViewPr>
      <p:guideLst>
        <p:guide orient="horz"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-3464" y="-120"/>
      </p:cViewPr>
      <p:guideLst>
        <p:guide orient="horz" pos="3080"/>
        <p:guide pos="2092"/>
        <p:guide orient="horz" pos="3108"/>
        <p:guide pos="2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598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9105" y="4703272"/>
            <a:ext cx="4966099" cy="44581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654" tIns="45023" rIns="91654" bIns="4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5850" y="866775"/>
            <a:ext cx="4594225" cy="3446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342877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-128"/>
        <a:cs typeface="Geneva" charset="-128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-128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-128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-128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085850" y="866775"/>
            <a:ext cx="4594225" cy="3446463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25654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Now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understand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joke</a:t>
            </a:r>
          </a:p>
          <a:p>
            <a:r>
              <a:rPr lang="nl-NL" dirty="0"/>
              <a:t>Storage</a:t>
            </a:r>
            <a:r>
              <a:rPr lang="nl-NL" baseline="0" dirty="0"/>
              <a:t> </a:t>
            </a:r>
            <a:r>
              <a:rPr lang="nl-NL" baseline="0" dirty="0" err="1"/>
              <a:t>works</a:t>
            </a:r>
            <a:r>
              <a:rPr lang="nl-NL" baseline="0" dirty="0"/>
              <a:t> </a:t>
            </a:r>
            <a:r>
              <a:rPr lang="nl-NL" baseline="0" dirty="0" err="1"/>
              <a:t>with</a:t>
            </a:r>
            <a:r>
              <a:rPr lang="nl-NL" baseline="0" dirty="0"/>
              <a:t> 1 or 0 (</a:t>
            </a:r>
            <a:r>
              <a:rPr lang="nl-NL" baseline="0" dirty="0" err="1"/>
              <a:t>binary</a:t>
            </a:r>
            <a:r>
              <a:rPr lang="nl-NL" baseline="0" dirty="0"/>
              <a:t>) </a:t>
            </a:r>
            <a:r>
              <a:rPr lang="nl-NL" baseline="0" dirty="0" err="1"/>
              <a:t>this</a:t>
            </a:r>
            <a:r>
              <a:rPr lang="nl-NL" baseline="0" dirty="0"/>
              <a:t> is </a:t>
            </a:r>
            <a:r>
              <a:rPr lang="nl-NL" baseline="0" dirty="0" err="1"/>
              <a:t>because</a:t>
            </a:r>
            <a:r>
              <a:rPr lang="nl-NL" baseline="0" dirty="0"/>
              <a:t> a bit </a:t>
            </a:r>
            <a:r>
              <a:rPr lang="nl-NL" baseline="0" dirty="0" err="1"/>
              <a:t>can</a:t>
            </a:r>
            <a:r>
              <a:rPr lang="nl-NL" baseline="0" dirty="0"/>
              <a:t> have a charge (1) or </a:t>
            </a:r>
            <a:r>
              <a:rPr lang="nl-NL" baseline="0" dirty="0" err="1"/>
              <a:t>uncharged</a:t>
            </a:r>
            <a:r>
              <a:rPr lang="nl-NL" baseline="0" dirty="0"/>
              <a:t> (0).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6974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P: </a:t>
            </a:r>
            <a:r>
              <a:rPr lang="nl-NL" dirty="0" err="1"/>
              <a:t>position</a:t>
            </a:r>
            <a:endParaRPr lang="nl-NL" dirty="0"/>
          </a:p>
          <a:p>
            <a:r>
              <a:rPr lang="nl-NL" dirty="0"/>
              <a:t>N:</a:t>
            </a:r>
            <a:r>
              <a:rPr lang="nl-NL" baseline="0" dirty="0"/>
              <a:t> </a:t>
            </a:r>
            <a:r>
              <a:rPr lang="nl-NL" baseline="0" dirty="0" err="1"/>
              <a:t>number</a:t>
            </a:r>
            <a:r>
              <a:rPr lang="nl-NL" baseline="0" dirty="0"/>
              <a:t> of </a:t>
            </a:r>
            <a:r>
              <a:rPr lang="nl-NL" baseline="0" dirty="0" err="1"/>
              <a:t>digits</a:t>
            </a:r>
            <a:endParaRPr lang="nl-NL" baseline="0" dirty="0"/>
          </a:p>
          <a:p>
            <a:endParaRPr lang="nl-NL" dirty="0"/>
          </a:p>
          <a:p>
            <a:r>
              <a:rPr lang="nl-NL" dirty="0"/>
              <a:t>1 </a:t>
            </a:r>
            <a:r>
              <a:rPr lang="nl-NL" dirty="0" err="1"/>
              <a:t>binary</a:t>
            </a:r>
            <a:r>
              <a:rPr lang="nl-NL" dirty="0"/>
              <a:t> digit</a:t>
            </a:r>
            <a:r>
              <a:rPr lang="nl-NL" baseline="0" dirty="0"/>
              <a:t> -&gt; bit</a:t>
            </a:r>
          </a:p>
          <a:p>
            <a:r>
              <a:rPr lang="nl-NL" baseline="0" dirty="0"/>
              <a:t>Byte -&gt; 8 bit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2393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323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Using </a:t>
            </a:r>
            <a:r>
              <a:rPr lang="nl-NL" dirty="0" err="1"/>
              <a:t>the</a:t>
            </a:r>
            <a:r>
              <a:rPr lang="nl-NL" dirty="0"/>
              <a:t> calculator in </a:t>
            </a:r>
            <a:r>
              <a:rPr lang="nl-NL" dirty="0" err="1"/>
              <a:t>windows</a:t>
            </a:r>
            <a:r>
              <a:rPr lang="nl-NL" dirty="0"/>
              <a:t> on </a:t>
            </a:r>
            <a:r>
              <a:rPr lang="nl-NL" dirty="0" err="1"/>
              <a:t>programmer</a:t>
            </a:r>
            <a:r>
              <a:rPr lang="nl-NL" dirty="0"/>
              <a:t> mode</a:t>
            </a:r>
            <a:r>
              <a:rPr lang="nl-NL" baseline="0" dirty="0"/>
              <a:t> we </a:t>
            </a:r>
            <a:r>
              <a:rPr lang="nl-NL" baseline="0" dirty="0" err="1"/>
              <a:t>see</a:t>
            </a:r>
            <a:r>
              <a:rPr lang="nl-NL" baseline="0" dirty="0"/>
              <a:t> </a:t>
            </a:r>
            <a:r>
              <a:rPr lang="nl-NL" baseline="0" dirty="0" err="1"/>
              <a:t>that</a:t>
            </a:r>
            <a:r>
              <a:rPr lang="nl-NL" baseline="0" dirty="0"/>
              <a:t> </a:t>
            </a:r>
            <a:r>
              <a:rPr lang="nl-NL" baseline="0" dirty="0" err="1"/>
              <a:t>they</a:t>
            </a:r>
            <a:r>
              <a:rPr lang="nl-NL" baseline="0" dirty="0"/>
              <a:t> are </a:t>
            </a:r>
            <a:r>
              <a:rPr lang="nl-NL" baseline="0" dirty="0" err="1"/>
              <a:t>definitely</a:t>
            </a:r>
            <a:r>
              <a:rPr lang="nl-NL" baseline="0" dirty="0"/>
              <a:t> </a:t>
            </a:r>
            <a:r>
              <a:rPr lang="nl-NL" baseline="0" dirty="0" err="1"/>
              <a:t>not</a:t>
            </a:r>
            <a:r>
              <a:rPr lang="nl-NL" baseline="0" dirty="0"/>
              <a:t> </a:t>
            </a:r>
            <a:r>
              <a:rPr lang="nl-NL" baseline="0" dirty="0" err="1"/>
              <a:t>the</a:t>
            </a:r>
            <a:r>
              <a:rPr lang="nl-NL" baseline="0" dirty="0"/>
              <a:t> </a:t>
            </a:r>
            <a:r>
              <a:rPr lang="nl-NL" baseline="0" dirty="0" err="1"/>
              <a:t>same</a:t>
            </a:r>
            <a:r>
              <a:rPr lang="nl-NL" baseline="0" dirty="0"/>
              <a:t>:</a:t>
            </a:r>
          </a:p>
          <a:p>
            <a:r>
              <a:rPr lang="nl-NL" dirty="0"/>
              <a:t>(10)10101 = (2)10011101110101 = (16)2775</a:t>
            </a:r>
          </a:p>
          <a:p>
            <a:r>
              <a:rPr lang="nl-NL" dirty="0"/>
              <a:t>(2)10101 = (10)21 = (16)15</a:t>
            </a:r>
          </a:p>
          <a:p>
            <a:r>
              <a:rPr lang="nl-NL" dirty="0"/>
              <a:t>(16)10101 = (2)10000000100000001 = (10)65793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9735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0438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8167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3939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81282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4112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Applies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al </a:t>
            </a:r>
            <a:r>
              <a:rPr lang="nl-NL" dirty="0" err="1"/>
              <a:t>electronic</a:t>
            </a:r>
            <a:r>
              <a:rPr lang="nl-NL" dirty="0"/>
              <a:t> </a:t>
            </a:r>
            <a:r>
              <a:rPr lang="nl-NL" dirty="0" err="1"/>
              <a:t>devices</a:t>
            </a:r>
            <a:r>
              <a:rPr lang="nl-NL" dirty="0"/>
              <a:t>?</a:t>
            </a:r>
          </a:p>
          <a:p>
            <a:r>
              <a:rPr lang="nl-NL" dirty="0"/>
              <a:t>https://www.khanacademy.org/math/pre-algebra/applying-math-reasoning-topic/alternate-number-bases/v/number-systems-introduction  </a:t>
            </a:r>
          </a:p>
        </p:txBody>
      </p:sp>
    </p:spTree>
    <p:extLst>
      <p:ext uri="{BB962C8B-B14F-4D97-AF65-F5344CB8AC3E}">
        <p14:creationId xmlns:p14="http://schemas.microsoft.com/office/powerpoint/2010/main" val="4049758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Before</a:t>
            </a:r>
            <a:r>
              <a:rPr lang="nl-NL" dirty="0"/>
              <a:t> </a:t>
            </a:r>
            <a:r>
              <a:rPr lang="nl-NL" dirty="0" err="1"/>
              <a:t>talking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hwo</a:t>
            </a:r>
            <a:r>
              <a:rPr lang="nl-NL" baseline="0" dirty="0"/>
              <a:t> a computer </a:t>
            </a:r>
            <a:r>
              <a:rPr lang="nl-NL" baseline="0" dirty="0" err="1"/>
              <a:t>counts</a:t>
            </a:r>
            <a:endParaRPr lang="nl-NL" baseline="0" dirty="0"/>
          </a:p>
          <a:p>
            <a:r>
              <a:rPr lang="nl-NL" baseline="0" dirty="0"/>
              <a:t>We as </a:t>
            </a:r>
            <a:r>
              <a:rPr lang="nl-NL" baseline="0" dirty="0" err="1"/>
              <a:t>humans</a:t>
            </a:r>
            <a:r>
              <a:rPr lang="nl-NL" baseline="0" dirty="0"/>
              <a:t> </a:t>
            </a:r>
            <a:r>
              <a:rPr lang="nl-NL" baseline="0" dirty="0" err="1"/>
              <a:t>count</a:t>
            </a:r>
            <a:r>
              <a:rPr lang="nl-NL" baseline="0" dirty="0"/>
              <a:t> 1…9, 10…19…</a:t>
            </a:r>
            <a:r>
              <a:rPr lang="nl-NL" baseline="0" dirty="0" err="1"/>
              <a:t>etc</a:t>
            </a:r>
            <a:endParaRPr lang="nl-NL" baseline="0" dirty="0"/>
          </a:p>
          <a:p>
            <a:endParaRPr lang="nl-NL" baseline="0" dirty="0"/>
          </a:p>
          <a:p>
            <a:r>
              <a:rPr lang="nl-NL" baseline="0" dirty="0" err="1"/>
              <a:t>One</a:t>
            </a:r>
            <a:r>
              <a:rPr lang="nl-NL" baseline="0" dirty="0"/>
              <a:t> way </a:t>
            </a:r>
            <a:r>
              <a:rPr lang="nl-NL" baseline="0" dirty="0" err="1"/>
              <a:t>to</a:t>
            </a:r>
            <a:r>
              <a:rPr lang="nl-NL" baseline="0" dirty="0"/>
              <a:t> </a:t>
            </a:r>
            <a:r>
              <a:rPr lang="nl-NL" baseline="0" dirty="0" err="1"/>
              <a:t>write</a:t>
            </a:r>
            <a:r>
              <a:rPr lang="nl-NL" baseline="0" dirty="0"/>
              <a:t> is </a:t>
            </a:r>
            <a:r>
              <a:rPr lang="nl-NL" baseline="0" dirty="0" err="1"/>
              <a:t>by</a:t>
            </a:r>
            <a:r>
              <a:rPr lang="nl-NL" baseline="0" dirty="0"/>
              <a:t> </a:t>
            </a:r>
            <a:r>
              <a:rPr lang="nl-NL" baseline="0" dirty="0" err="1"/>
              <a:t>talliying</a:t>
            </a:r>
            <a:r>
              <a:rPr lang="nl-NL" baseline="0" dirty="0"/>
              <a:t>, but </a:t>
            </a:r>
            <a:r>
              <a:rPr lang="nl-NL" baseline="0" dirty="0" err="1"/>
              <a:t>this</a:t>
            </a:r>
            <a:r>
              <a:rPr lang="nl-NL" baseline="0" dirty="0"/>
              <a:t> </a:t>
            </a:r>
            <a:r>
              <a:rPr lang="nl-NL" baseline="0" dirty="0" err="1"/>
              <a:t>becomes</a:t>
            </a:r>
            <a:r>
              <a:rPr lang="nl-NL" baseline="0" dirty="0"/>
              <a:t> harder </a:t>
            </a:r>
            <a:r>
              <a:rPr lang="nl-NL" baseline="0" dirty="0" err="1"/>
              <a:t>to</a:t>
            </a:r>
            <a:r>
              <a:rPr lang="nl-NL" baseline="0" dirty="0"/>
              <a:t> </a:t>
            </a:r>
            <a:r>
              <a:rPr lang="nl-NL" baseline="0" dirty="0" err="1"/>
              <a:t>read</a:t>
            </a:r>
            <a:r>
              <a:rPr lang="nl-NL" baseline="0" dirty="0"/>
              <a:t> </a:t>
            </a:r>
            <a:r>
              <a:rPr lang="nl-NL" baseline="0" dirty="0" err="1"/>
              <a:t>one</a:t>
            </a:r>
            <a:r>
              <a:rPr lang="nl-NL" baseline="0" dirty="0"/>
              <a:t> we have </a:t>
            </a:r>
            <a:r>
              <a:rPr lang="nl-NL" baseline="0" dirty="0" err="1"/>
              <a:t>writen</a:t>
            </a:r>
            <a:r>
              <a:rPr lang="nl-NL" baseline="0" dirty="0"/>
              <a:t> </a:t>
            </a:r>
            <a:r>
              <a:rPr lang="nl-NL" baseline="0" dirty="0" err="1"/>
              <a:t>alot</a:t>
            </a:r>
            <a:r>
              <a:rPr lang="nl-NL" baseline="0" dirty="0"/>
              <a:t> of |</a:t>
            </a:r>
          </a:p>
          <a:p>
            <a:r>
              <a:rPr lang="nl-NL" baseline="0" dirty="0" err="1"/>
              <a:t>So</a:t>
            </a:r>
            <a:r>
              <a:rPr lang="nl-NL" baseline="0" dirty="0"/>
              <a:t> we </a:t>
            </a:r>
            <a:r>
              <a:rPr lang="nl-NL" baseline="0" dirty="0" err="1"/>
              <a:t>invented</a:t>
            </a:r>
            <a:r>
              <a:rPr lang="nl-NL" baseline="0" dirty="0"/>
              <a:t> </a:t>
            </a:r>
            <a:r>
              <a:rPr lang="nl-NL" baseline="0" dirty="0" err="1"/>
              <a:t>numbers</a:t>
            </a:r>
            <a:r>
              <a:rPr lang="nl-NL" baseline="0" dirty="0"/>
              <a:t>. The </a:t>
            </a:r>
            <a:r>
              <a:rPr lang="nl-NL" baseline="0" dirty="0" err="1"/>
              <a:t>number</a:t>
            </a:r>
            <a:r>
              <a:rPr lang="nl-NL" baseline="0" dirty="0"/>
              <a:t> 2 is </a:t>
            </a:r>
            <a:r>
              <a:rPr lang="nl-NL" baseline="0" dirty="0" err="1"/>
              <a:t>the</a:t>
            </a:r>
            <a:r>
              <a:rPr lang="nl-NL" baseline="0" dirty="0"/>
              <a:t> </a:t>
            </a:r>
            <a:r>
              <a:rPr lang="nl-NL" baseline="0" dirty="0" err="1"/>
              <a:t>same</a:t>
            </a:r>
            <a:r>
              <a:rPr lang="nl-NL" baseline="0" dirty="0"/>
              <a:t> as ||</a:t>
            </a:r>
          </a:p>
          <a:p>
            <a:endParaRPr lang="nl-NL" baseline="0" dirty="0"/>
          </a:p>
          <a:p>
            <a:r>
              <a:rPr lang="nl-NL" baseline="0" dirty="0" err="1"/>
              <a:t>When</a:t>
            </a:r>
            <a:r>
              <a:rPr lang="nl-NL" baseline="0" dirty="0"/>
              <a:t> we get </a:t>
            </a:r>
            <a:r>
              <a:rPr lang="nl-NL" baseline="0" dirty="0" err="1"/>
              <a:t>to</a:t>
            </a:r>
            <a:r>
              <a:rPr lang="nl-NL" baseline="0" dirty="0"/>
              <a:t> 9 </a:t>
            </a:r>
            <a:r>
              <a:rPr lang="nl-NL" baseline="0" dirty="0" err="1"/>
              <a:t>and</a:t>
            </a:r>
            <a:r>
              <a:rPr lang="nl-NL" baseline="0" dirty="0"/>
              <a:t> want </a:t>
            </a:r>
            <a:r>
              <a:rPr lang="nl-NL" baseline="0" dirty="0" err="1"/>
              <a:t>to</a:t>
            </a:r>
            <a:r>
              <a:rPr lang="nl-NL" baseline="0" dirty="0"/>
              <a:t> </a:t>
            </a:r>
            <a:r>
              <a:rPr lang="nl-NL" baseline="0" dirty="0" err="1"/>
              <a:t>add</a:t>
            </a:r>
            <a:r>
              <a:rPr lang="nl-NL" baseline="0" dirty="0"/>
              <a:t> </a:t>
            </a:r>
            <a:r>
              <a:rPr lang="nl-NL" baseline="0" dirty="0" err="1"/>
              <a:t>another</a:t>
            </a:r>
            <a:r>
              <a:rPr lang="nl-NL" baseline="0" dirty="0"/>
              <a:t> </a:t>
            </a:r>
            <a:r>
              <a:rPr lang="nl-NL" baseline="0" dirty="0" err="1"/>
              <a:t>it</a:t>
            </a:r>
            <a:r>
              <a:rPr lang="nl-NL" baseline="0" dirty="0"/>
              <a:t> </a:t>
            </a:r>
            <a:r>
              <a:rPr lang="nl-NL" baseline="0" dirty="0" err="1"/>
              <a:t>doesnt</a:t>
            </a:r>
            <a:r>
              <a:rPr lang="nl-NL" baseline="0" dirty="0"/>
              <a:t> fit in </a:t>
            </a:r>
            <a:r>
              <a:rPr lang="nl-NL" baseline="0" dirty="0" err="1"/>
              <a:t>this</a:t>
            </a:r>
            <a:r>
              <a:rPr lang="nl-NL" baseline="0" dirty="0"/>
              <a:t> single digit, </a:t>
            </a:r>
            <a:r>
              <a:rPr lang="nl-NL" baseline="0" dirty="0" err="1"/>
              <a:t>so</a:t>
            </a:r>
            <a:r>
              <a:rPr lang="nl-NL" baseline="0" dirty="0"/>
              <a:t> we </a:t>
            </a:r>
            <a:r>
              <a:rPr lang="nl-NL" baseline="0" dirty="0" err="1"/>
              <a:t>write</a:t>
            </a:r>
            <a:r>
              <a:rPr lang="nl-NL" baseline="0" dirty="0"/>
              <a:t> down a 1 </a:t>
            </a:r>
            <a:r>
              <a:rPr lang="nl-NL" baseline="0" dirty="0" err="1"/>
              <a:t>and</a:t>
            </a:r>
            <a:r>
              <a:rPr lang="nl-NL" baseline="0" dirty="0"/>
              <a:t> start </a:t>
            </a:r>
            <a:r>
              <a:rPr lang="nl-NL" baseline="0" dirty="0" err="1"/>
              <a:t>counting</a:t>
            </a:r>
            <a:r>
              <a:rPr lang="nl-NL" baseline="0" dirty="0"/>
              <a:t> </a:t>
            </a:r>
            <a:r>
              <a:rPr lang="nl-NL" baseline="0" dirty="0" err="1"/>
              <a:t>from</a:t>
            </a:r>
            <a:r>
              <a:rPr lang="nl-NL" baseline="0" dirty="0"/>
              <a:t> 0 </a:t>
            </a:r>
            <a:r>
              <a:rPr lang="nl-NL" baseline="0" dirty="0" err="1"/>
              <a:t>again</a:t>
            </a:r>
            <a:r>
              <a:rPr lang="nl-NL" baseline="0" dirty="0"/>
              <a:t> (10)</a:t>
            </a:r>
          </a:p>
          <a:p>
            <a:r>
              <a:rPr lang="nl-NL" baseline="0" dirty="0" err="1"/>
              <a:t>Looking</a:t>
            </a:r>
            <a:r>
              <a:rPr lang="nl-NL" baseline="0" dirty="0"/>
              <a:t> at 10 we </a:t>
            </a:r>
            <a:r>
              <a:rPr lang="nl-NL" baseline="0" dirty="0" err="1"/>
              <a:t>can</a:t>
            </a:r>
            <a:r>
              <a:rPr lang="nl-NL" baseline="0" dirty="0"/>
              <a:t> say </a:t>
            </a:r>
            <a:r>
              <a:rPr lang="nl-NL" baseline="0" dirty="0" err="1"/>
              <a:t>that</a:t>
            </a:r>
            <a:r>
              <a:rPr lang="nl-NL" baseline="0" dirty="0"/>
              <a:t> 10 is a </a:t>
            </a:r>
            <a:r>
              <a:rPr lang="nl-NL" baseline="0" dirty="0" err="1"/>
              <a:t>number</a:t>
            </a:r>
            <a:r>
              <a:rPr lang="nl-NL" baseline="0" dirty="0"/>
              <a:t> </a:t>
            </a:r>
            <a:r>
              <a:rPr lang="nl-NL" baseline="0" dirty="0" err="1"/>
              <a:t>and</a:t>
            </a:r>
            <a:r>
              <a:rPr lang="nl-NL" baseline="0" dirty="0"/>
              <a:t> </a:t>
            </a:r>
            <a:r>
              <a:rPr lang="nl-NL" baseline="0" dirty="0" err="1"/>
              <a:t>this</a:t>
            </a:r>
            <a:r>
              <a:rPr lang="nl-NL" baseline="0" dirty="0"/>
              <a:t> 10 has </a:t>
            </a:r>
            <a:r>
              <a:rPr lang="nl-NL" baseline="0" dirty="0" err="1"/>
              <a:t>two</a:t>
            </a:r>
            <a:r>
              <a:rPr lang="nl-NL" baseline="0" dirty="0"/>
              <a:t> </a:t>
            </a:r>
            <a:r>
              <a:rPr lang="nl-NL" baseline="0" dirty="0" err="1"/>
              <a:t>digits</a:t>
            </a:r>
            <a:r>
              <a:rPr lang="nl-NL" baseline="0" dirty="0"/>
              <a:t> </a:t>
            </a:r>
            <a:r>
              <a:rPr lang="nl-NL" baseline="0" dirty="0" err="1"/>
              <a:t>the</a:t>
            </a:r>
            <a:r>
              <a:rPr lang="nl-NL" baseline="0" dirty="0"/>
              <a:t> 1 </a:t>
            </a:r>
            <a:r>
              <a:rPr lang="nl-NL" baseline="0" dirty="0" err="1"/>
              <a:t>and</a:t>
            </a:r>
            <a:r>
              <a:rPr lang="nl-NL" baseline="0" dirty="0"/>
              <a:t> </a:t>
            </a:r>
            <a:r>
              <a:rPr lang="nl-NL" baseline="0" dirty="0" err="1"/>
              <a:t>the</a:t>
            </a:r>
            <a:r>
              <a:rPr lang="nl-NL" baseline="0" dirty="0"/>
              <a:t> 0</a:t>
            </a:r>
          </a:p>
          <a:p>
            <a:endParaRPr lang="nl-NL" baseline="0" dirty="0"/>
          </a:p>
        </p:txBody>
      </p:sp>
    </p:spTree>
    <p:extLst>
      <p:ext uri="{BB962C8B-B14F-4D97-AF65-F5344CB8AC3E}">
        <p14:creationId xmlns:p14="http://schemas.microsoft.com/office/powerpoint/2010/main" val="2482475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Number</a:t>
            </a:r>
            <a:r>
              <a:rPr lang="nl-NL" dirty="0"/>
              <a:t> 3125</a:t>
            </a:r>
          </a:p>
          <a:p>
            <a:endParaRPr lang="nl-NL" baseline="0" dirty="0"/>
          </a:p>
          <a:p>
            <a:r>
              <a:rPr lang="nl-NL" baseline="0" dirty="0"/>
              <a:t>Digit 3 means 3 1000</a:t>
            </a:r>
          </a:p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/>
              <a:t>Digit 1 means 1 100</a:t>
            </a:r>
          </a:p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/>
              <a:t>Digit 2 means 2 10</a:t>
            </a:r>
          </a:p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/>
              <a:t>Digit 5 means 5 1</a:t>
            </a:r>
          </a:p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nl-NL" baseline="0" dirty="0"/>
          </a:p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err="1"/>
              <a:t>Another</a:t>
            </a:r>
            <a:r>
              <a:rPr lang="nl-NL" baseline="0" dirty="0"/>
              <a:t> way is </a:t>
            </a:r>
            <a:r>
              <a:rPr lang="nl-NL" baseline="0" dirty="0" err="1"/>
              <a:t>with</a:t>
            </a:r>
            <a:r>
              <a:rPr lang="nl-NL" baseline="0" dirty="0"/>
              <a:t> 10 </a:t>
            </a:r>
            <a:r>
              <a:rPr lang="nl-NL" baseline="0" dirty="0" err="1"/>
              <a:t>powers</a:t>
            </a:r>
            <a:endParaRPr lang="nl-NL" baseline="0" dirty="0"/>
          </a:p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/>
              <a:t>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111619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P: </a:t>
            </a:r>
            <a:r>
              <a:rPr lang="nl-NL" dirty="0" err="1"/>
              <a:t>position</a:t>
            </a:r>
            <a:endParaRPr lang="nl-NL" dirty="0"/>
          </a:p>
          <a:p>
            <a:r>
              <a:rPr lang="nl-NL" dirty="0"/>
              <a:t>N:</a:t>
            </a:r>
            <a:r>
              <a:rPr lang="nl-NL" baseline="0" dirty="0"/>
              <a:t> </a:t>
            </a:r>
            <a:r>
              <a:rPr lang="nl-NL" baseline="0" dirty="0" err="1"/>
              <a:t>number</a:t>
            </a:r>
            <a:r>
              <a:rPr lang="nl-NL" baseline="0" dirty="0"/>
              <a:t> of </a:t>
            </a:r>
            <a:r>
              <a:rPr lang="nl-NL" baseline="0" dirty="0" err="1"/>
              <a:t>digits</a:t>
            </a:r>
            <a:endParaRPr lang="nl-NL" baseline="0" dirty="0"/>
          </a:p>
          <a:p>
            <a:endParaRPr lang="nl-NL" dirty="0"/>
          </a:p>
          <a:p>
            <a:r>
              <a:rPr lang="nl-NL" dirty="0" err="1"/>
              <a:t>Available</a:t>
            </a:r>
            <a:r>
              <a:rPr lang="nl-NL" dirty="0"/>
              <a:t> </a:t>
            </a:r>
            <a:r>
              <a:rPr lang="nl-NL" dirty="0" err="1"/>
              <a:t>digits</a:t>
            </a:r>
            <a:endParaRPr lang="nl-NL" dirty="0"/>
          </a:p>
          <a:p>
            <a:r>
              <a:rPr lang="nl-NL" dirty="0"/>
              <a:t>Base 10</a:t>
            </a:r>
          </a:p>
          <a:p>
            <a:endParaRPr lang="nl-NL" dirty="0"/>
          </a:p>
          <a:p>
            <a:r>
              <a:rPr lang="nl-NL" dirty="0" err="1"/>
              <a:t>When</a:t>
            </a:r>
            <a:r>
              <a:rPr lang="nl-NL" dirty="0"/>
              <a:t> we want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1 </a:t>
            </a:r>
            <a:r>
              <a:rPr lang="nl-NL" dirty="0" err="1"/>
              <a:t>to</a:t>
            </a:r>
            <a:r>
              <a:rPr lang="nl-NL" dirty="0"/>
              <a:t> 9 </a:t>
            </a:r>
            <a:r>
              <a:rPr lang="nl-NL" dirty="0" err="1"/>
              <a:t>it</a:t>
            </a:r>
            <a:r>
              <a:rPr lang="nl-NL" baseline="0" dirty="0"/>
              <a:t> </a:t>
            </a:r>
            <a:r>
              <a:rPr lang="nl-NL" baseline="0" dirty="0" err="1"/>
              <a:t>doens’t</a:t>
            </a:r>
            <a:r>
              <a:rPr lang="nl-NL" baseline="0" dirty="0"/>
              <a:t> fit </a:t>
            </a:r>
            <a:r>
              <a:rPr lang="nl-NL" baseline="0" dirty="0" err="1"/>
              <a:t>so</a:t>
            </a:r>
            <a:r>
              <a:rPr lang="nl-NL" baseline="0" dirty="0"/>
              <a:t> we have a </a:t>
            </a:r>
            <a:r>
              <a:rPr lang="nl-NL" baseline="0" dirty="0" err="1"/>
              <a:t>carry</a:t>
            </a:r>
            <a:r>
              <a:rPr lang="nl-NL" baseline="0" dirty="0"/>
              <a:t> over </a:t>
            </a:r>
            <a:r>
              <a:rPr lang="nl-NL" baseline="0" dirty="0" err="1"/>
              <a:t>and</a:t>
            </a:r>
            <a:r>
              <a:rPr lang="nl-NL" baseline="0" dirty="0"/>
              <a:t> start </a:t>
            </a:r>
            <a:r>
              <a:rPr lang="nl-NL" baseline="0" dirty="0" err="1"/>
              <a:t>the</a:t>
            </a:r>
            <a:r>
              <a:rPr lang="nl-NL" baseline="0" dirty="0"/>
              <a:t> digit a new -&gt; 10</a:t>
            </a:r>
          </a:p>
          <a:p>
            <a:endParaRPr lang="nl-NL" baseline="0" dirty="0"/>
          </a:p>
          <a:p>
            <a:r>
              <a:rPr lang="nl-NL" baseline="0" dirty="0" err="1"/>
              <a:t>Weight</a:t>
            </a:r>
            <a:r>
              <a:rPr lang="nl-NL" baseline="0" dirty="0"/>
              <a:t> is base 10 power </a:t>
            </a:r>
            <a:r>
              <a:rPr lang="nl-NL" baseline="0" dirty="0" err="1"/>
              <a:t>position</a:t>
            </a:r>
            <a:r>
              <a:rPr lang="nl-NL" baseline="0" dirty="0"/>
              <a:t> </a:t>
            </a:r>
            <a:r>
              <a:rPr lang="nl-NL" baseline="0" dirty="0" err="1"/>
              <a:t>counting</a:t>
            </a:r>
            <a:r>
              <a:rPr lang="nl-NL" baseline="0" dirty="0"/>
              <a:t> </a:t>
            </a:r>
            <a:r>
              <a:rPr lang="nl-NL" baseline="0" dirty="0" err="1"/>
              <a:t>from</a:t>
            </a:r>
            <a:r>
              <a:rPr lang="nl-NL" baseline="0" dirty="0"/>
              <a:t> 0 </a:t>
            </a:r>
            <a:r>
              <a:rPr lang="nl-NL" baseline="0" dirty="0" err="1"/>
              <a:t>from</a:t>
            </a:r>
            <a:r>
              <a:rPr lang="nl-NL" baseline="0" dirty="0"/>
              <a:t> </a:t>
            </a:r>
            <a:r>
              <a:rPr lang="nl-NL" baseline="0" dirty="0" err="1"/>
              <a:t>the</a:t>
            </a:r>
            <a:r>
              <a:rPr lang="nl-NL" baseline="0" dirty="0"/>
              <a:t> right </a:t>
            </a:r>
            <a:r>
              <a:rPr lang="nl-NL" baseline="0" dirty="0" err="1"/>
              <a:t>to</a:t>
            </a:r>
            <a:r>
              <a:rPr lang="nl-NL" baseline="0" dirty="0"/>
              <a:t> </a:t>
            </a:r>
            <a:r>
              <a:rPr lang="nl-NL" baseline="0" dirty="0" err="1"/>
              <a:t>left</a:t>
            </a:r>
            <a:endParaRPr lang="nl-NL" baseline="0" dirty="0"/>
          </a:p>
          <a:p>
            <a:r>
              <a:rPr lang="nl-NL" baseline="0" dirty="0"/>
              <a:t>Range </a:t>
            </a:r>
          </a:p>
          <a:p>
            <a:endParaRPr lang="nl-NL" baseline="0" dirty="0"/>
          </a:p>
          <a:p>
            <a:r>
              <a:rPr lang="nl-NL" baseline="0" dirty="0" err="1"/>
              <a:t>Why</a:t>
            </a:r>
            <a:r>
              <a:rPr lang="nl-NL" baseline="0" dirty="0"/>
              <a:t> we </a:t>
            </a:r>
            <a:r>
              <a:rPr lang="nl-NL" baseline="0" dirty="0" err="1"/>
              <a:t>use</a:t>
            </a:r>
            <a:r>
              <a:rPr lang="nl-NL" baseline="0" dirty="0"/>
              <a:t> base 10 in </a:t>
            </a:r>
            <a:r>
              <a:rPr lang="nl-NL" baseline="0" dirty="0" err="1"/>
              <a:t>day-to-day</a:t>
            </a:r>
            <a:r>
              <a:rPr lang="nl-NL" baseline="0" dirty="0"/>
              <a:t>. </a:t>
            </a:r>
            <a:r>
              <a:rPr lang="nl-NL" baseline="0" dirty="0" err="1"/>
              <a:t>Dunno</a:t>
            </a:r>
            <a:r>
              <a:rPr lang="nl-NL" baseline="0" dirty="0"/>
              <a:t> </a:t>
            </a:r>
            <a:r>
              <a:rPr lang="nl-NL" baseline="0" dirty="0" err="1"/>
              <a:t>because</a:t>
            </a:r>
            <a:r>
              <a:rPr lang="nl-NL" baseline="0" dirty="0"/>
              <a:t> </a:t>
            </a:r>
            <a:r>
              <a:rPr lang="nl-NL" baseline="0" dirty="0" err="1"/>
              <a:t>perhaps</a:t>
            </a:r>
            <a:r>
              <a:rPr lang="nl-NL" baseline="0" dirty="0"/>
              <a:t> most of </a:t>
            </a:r>
            <a:r>
              <a:rPr lang="nl-NL" baseline="0" dirty="0" err="1"/>
              <a:t>us</a:t>
            </a:r>
            <a:r>
              <a:rPr lang="nl-NL" baseline="0" dirty="0"/>
              <a:t> we have 10 </a:t>
            </a:r>
            <a:r>
              <a:rPr lang="nl-NL" baseline="0" dirty="0" err="1"/>
              <a:t>fingers</a:t>
            </a:r>
            <a:r>
              <a:rPr lang="nl-NL" baseline="0" dirty="0"/>
              <a:t>?</a:t>
            </a:r>
          </a:p>
          <a:p>
            <a:endParaRPr lang="nl-NL" baseline="0" dirty="0"/>
          </a:p>
          <a:p>
            <a:r>
              <a:rPr lang="nl-NL" baseline="0" dirty="0"/>
              <a:t>---------------------------------</a:t>
            </a:r>
          </a:p>
          <a:p>
            <a:r>
              <a:rPr lang="nl-NL" baseline="0" dirty="0" err="1"/>
              <a:t>Besides</a:t>
            </a:r>
            <a:r>
              <a:rPr lang="nl-NL" baseline="0" dirty="0"/>
              <a:t> </a:t>
            </a:r>
            <a:r>
              <a:rPr lang="nl-NL" baseline="0" dirty="0" err="1"/>
              <a:t>decimal</a:t>
            </a:r>
            <a:r>
              <a:rPr lang="nl-NL" baseline="0" dirty="0"/>
              <a:t> we have more </a:t>
            </a:r>
            <a:r>
              <a:rPr lang="nl-NL" baseline="0" dirty="0" err="1"/>
              <a:t>numeral</a:t>
            </a:r>
            <a:r>
              <a:rPr lang="nl-NL" baseline="0" dirty="0"/>
              <a:t> systems. For </a:t>
            </a:r>
            <a:r>
              <a:rPr lang="nl-NL" baseline="0" dirty="0" err="1"/>
              <a:t>example</a:t>
            </a:r>
            <a:r>
              <a:rPr lang="nl-NL" baseline="0" dirty="0"/>
              <a:t> </a:t>
            </a:r>
            <a:r>
              <a:rPr lang="nl-NL" baseline="0" dirty="0" err="1"/>
              <a:t>binary</a:t>
            </a:r>
            <a:r>
              <a:rPr lang="nl-NL" baseline="0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1524660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1 </a:t>
            </a:r>
            <a:r>
              <a:rPr lang="nl-NL" dirty="0" err="1"/>
              <a:t>binary</a:t>
            </a:r>
            <a:r>
              <a:rPr lang="nl-NL" dirty="0"/>
              <a:t> digit</a:t>
            </a:r>
            <a:r>
              <a:rPr lang="nl-NL" baseline="0" dirty="0"/>
              <a:t> -&gt; bit</a:t>
            </a:r>
          </a:p>
          <a:p>
            <a:r>
              <a:rPr lang="nl-NL" baseline="0" dirty="0"/>
              <a:t>Byte -&gt; 8 bit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2393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P: </a:t>
            </a:r>
            <a:r>
              <a:rPr lang="nl-NL" dirty="0" err="1"/>
              <a:t>position</a:t>
            </a:r>
            <a:endParaRPr lang="nl-NL" dirty="0"/>
          </a:p>
          <a:p>
            <a:r>
              <a:rPr lang="nl-NL" dirty="0"/>
              <a:t>N:</a:t>
            </a:r>
            <a:r>
              <a:rPr lang="nl-NL" baseline="0" dirty="0"/>
              <a:t> </a:t>
            </a:r>
            <a:r>
              <a:rPr lang="nl-NL" baseline="0" dirty="0" err="1"/>
              <a:t>number</a:t>
            </a:r>
            <a:r>
              <a:rPr lang="nl-NL" baseline="0" dirty="0"/>
              <a:t> of </a:t>
            </a:r>
            <a:r>
              <a:rPr lang="nl-NL" baseline="0" dirty="0" err="1"/>
              <a:t>digits</a:t>
            </a:r>
            <a:endParaRPr lang="nl-NL" baseline="0" dirty="0"/>
          </a:p>
          <a:p>
            <a:endParaRPr lang="nl-NL" dirty="0"/>
          </a:p>
          <a:p>
            <a:r>
              <a:rPr lang="nl-NL" dirty="0"/>
              <a:t>1 </a:t>
            </a:r>
            <a:r>
              <a:rPr lang="nl-NL" dirty="0" err="1"/>
              <a:t>binary</a:t>
            </a:r>
            <a:r>
              <a:rPr lang="nl-NL" dirty="0"/>
              <a:t> digit</a:t>
            </a:r>
            <a:r>
              <a:rPr lang="nl-NL" baseline="0" dirty="0"/>
              <a:t> -&gt; bit</a:t>
            </a:r>
          </a:p>
          <a:p>
            <a:r>
              <a:rPr lang="nl-NL" baseline="0" dirty="0"/>
              <a:t>Byte -&gt; 8 bit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2393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Bps </a:t>
            </a:r>
            <a:r>
              <a:rPr lang="nl-NL" dirty="0" err="1"/>
              <a:t>and</a:t>
            </a:r>
            <a:r>
              <a:rPr lang="nl-NL" dirty="0"/>
              <a:t> Bps are </a:t>
            </a:r>
            <a:r>
              <a:rPr lang="nl-NL" dirty="0" err="1"/>
              <a:t>used</a:t>
            </a:r>
            <a:r>
              <a:rPr lang="nl-NL" dirty="0"/>
              <a:t> in</a:t>
            </a:r>
            <a:r>
              <a:rPr lang="nl-NL" baseline="0" dirty="0"/>
              <a:t> </a:t>
            </a:r>
            <a:r>
              <a:rPr lang="nl-NL" baseline="0" dirty="0" err="1"/>
              <a:t>connection</a:t>
            </a:r>
            <a:r>
              <a:rPr lang="nl-NL" baseline="0" dirty="0"/>
              <a:t> speed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17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 userDrawn="1"/>
        </p:nvSpPr>
        <p:spPr bwMode="auto">
          <a:xfrm>
            <a:off x="1193800" y="1295400"/>
            <a:ext cx="9144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defTabSz="762000">
              <a:defRPr/>
            </a:pPr>
            <a:endParaRPr lang="en-US" sz="2800" kern="0" dirty="0">
              <a:solidFill>
                <a:schemeClr val="bg1"/>
              </a:solidFill>
              <a:latin typeface="+mj-lt"/>
              <a:cs typeface="Geneva" charset="-128"/>
            </a:endParaRPr>
          </a:p>
        </p:txBody>
      </p:sp>
      <p:pic>
        <p:nvPicPr>
          <p:cNvPr id="5" name="Picture 9" descr="VIN_OUTLIN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FONTYS_LOGO_PAARS_RGB_U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50813"/>
            <a:ext cx="17399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1362_00_002_FONTYS_THINK_BIGGER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5" y="230188"/>
            <a:ext cx="2436813" cy="24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371600" y="3124200"/>
            <a:ext cx="6400800" cy="1009650"/>
          </a:xfrm>
          <a:prstGeom prst="rect">
            <a:avLst/>
          </a:prstGeom>
        </p:spPr>
        <p:txBody>
          <a:bodyPr rIns="0" anchor="b"/>
          <a:lstStyle>
            <a:lvl1pPr>
              <a:defRPr sz="3200">
                <a:solidFill>
                  <a:srgbClr val="66336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914400"/>
          </a:xfrm>
          <a:prstGeom prst="rect">
            <a:avLst/>
          </a:prstGeom>
        </p:spPr>
        <p:txBody>
          <a:bodyPr rIns="0"/>
          <a:lstStyle>
            <a:lvl1pPr marL="0" indent="0" algn="ctr">
              <a:buNone/>
              <a:defRPr>
                <a:solidFill>
                  <a:srgbClr val="6633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1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VIN_OUTLIN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FONTYS_LOGO_PAARS_RGB_U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50813"/>
            <a:ext cx="17399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1362_00_002_FONTYS_THINK_BIGGER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763588"/>
            <a:ext cx="1468438" cy="146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400050"/>
            <a:ext cx="5334000" cy="36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90487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7086600" cy="460851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 err="1"/>
              <a:t>Second</a:t>
            </a:r>
            <a:r>
              <a:rPr lang="nl-NL" dirty="0"/>
              <a:t>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6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VIN_OUTLIN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1371600" y="3505200"/>
            <a:ext cx="64008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algn="ctr" defTabSz="762000">
              <a:spcBef>
                <a:spcPct val="20000"/>
              </a:spcBef>
              <a:defRPr/>
            </a:pPr>
            <a:endParaRPr lang="en-US" sz="2800" b="1">
              <a:solidFill>
                <a:srgbClr val="280049"/>
              </a:solidFill>
              <a:ea typeface="+mn-ea"/>
            </a:endParaRPr>
          </a:p>
        </p:txBody>
      </p:sp>
      <p:pic>
        <p:nvPicPr>
          <p:cNvPr id="1028" name="Picture 7" descr="FONTYS_LOGO_PAARS_RGB_UK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50813"/>
            <a:ext cx="17399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6" descr="1362_00_002_FONTYS_THINK_BIGGER_RGB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763588"/>
            <a:ext cx="1468438" cy="146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</p:sldLayoutIdLst>
  <p:txStyles>
    <p:titleStyle>
      <a:lvl1pPr algn="ctr" defTabSz="7620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3366"/>
          </a:solidFill>
          <a:latin typeface="+mj-lt"/>
          <a:ea typeface="Geneva" charset="-128"/>
          <a:cs typeface="Geneva" charset="-128"/>
        </a:defRPr>
      </a:lvl1pPr>
      <a:lvl2pPr algn="ctr" defTabSz="7620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3366"/>
          </a:solidFill>
          <a:latin typeface="Fontys Frutiger" pitchFamily="2" charset="0"/>
          <a:ea typeface="Geneva" charset="-128"/>
          <a:cs typeface="Geneva" charset="-128"/>
        </a:defRPr>
      </a:lvl2pPr>
      <a:lvl3pPr algn="ctr" defTabSz="7620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3366"/>
          </a:solidFill>
          <a:latin typeface="Fontys Frutiger" pitchFamily="2" charset="0"/>
          <a:ea typeface="Geneva" charset="-128"/>
          <a:cs typeface="Geneva" charset="-128"/>
        </a:defRPr>
      </a:lvl3pPr>
      <a:lvl4pPr algn="ctr" defTabSz="7620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3366"/>
          </a:solidFill>
          <a:latin typeface="Fontys Frutiger" pitchFamily="2" charset="0"/>
          <a:ea typeface="Geneva" charset="-128"/>
          <a:cs typeface="Geneva" charset="-128"/>
        </a:defRPr>
      </a:lvl4pPr>
      <a:lvl5pPr algn="ctr" defTabSz="7620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3366"/>
          </a:solidFill>
          <a:latin typeface="Fontys Frutiger" pitchFamily="2" charset="0"/>
          <a:ea typeface="Geneva" charset="-128"/>
          <a:cs typeface="Geneva" charset="-128"/>
        </a:defRPr>
      </a:lvl5pPr>
      <a:lvl6pPr marL="457200" algn="r" defTabSz="7620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1919"/>
          </a:solidFill>
          <a:latin typeface="Fontys Frutiger" pitchFamily="2" charset="0"/>
        </a:defRPr>
      </a:lvl6pPr>
      <a:lvl7pPr marL="914400" algn="r" defTabSz="7620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1919"/>
          </a:solidFill>
          <a:latin typeface="Fontys Frutiger" pitchFamily="2" charset="0"/>
        </a:defRPr>
      </a:lvl7pPr>
      <a:lvl8pPr marL="1371600" algn="r" defTabSz="7620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1919"/>
          </a:solidFill>
          <a:latin typeface="Fontys Frutiger" pitchFamily="2" charset="0"/>
        </a:defRPr>
      </a:lvl8pPr>
      <a:lvl9pPr marL="1828800" algn="r" defTabSz="7620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1919"/>
          </a:solidFill>
          <a:latin typeface="Fontys Frutiger" pitchFamily="2" charset="0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defRPr sz="2800">
          <a:solidFill>
            <a:srgbClr val="000000"/>
          </a:solidFill>
          <a:latin typeface="+mn-lt"/>
          <a:ea typeface="Geneva" charset="-128"/>
          <a:cs typeface="Geneva" charset="-128"/>
        </a:defRPr>
      </a:lvl1pPr>
      <a:lvl2pPr marL="541338" indent="-273050" algn="l" defTabSz="7620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sz="2200" b="1">
          <a:solidFill>
            <a:srgbClr val="000000"/>
          </a:solidFill>
          <a:latin typeface="+mn-lt"/>
          <a:ea typeface="Geneva" charset="-128"/>
        </a:defRPr>
      </a:lvl2pPr>
      <a:lvl3pPr marL="993775" indent="-27305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Char char="-"/>
        <a:defRPr sz="2200">
          <a:solidFill>
            <a:schemeClr val="tx1"/>
          </a:solidFill>
          <a:latin typeface="+mn-lt"/>
          <a:ea typeface="Geneva" charset="-128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Geneva" charset="-128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Geneva" charset="-128"/>
        </a:defRPr>
      </a:lvl5pPr>
      <a:lvl6pPr marL="25146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Geneva" charset="-128"/>
        </a:defRPr>
      </a:lvl6pPr>
      <a:lvl7pPr marL="29718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Geneva" charset="-128"/>
        </a:defRPr>
      </a:lvl7pPr>
      <a:lvl8pPr marL="34290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Geneva" charset="-128"/>
        </a:defRPr>
      </a:lvl8pPr>
      <a:lvl9pPr marL="3886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Binary_prefi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/>
              <a:t>IEO – week 2</a:t>
            </a:r>
          </a:p>
        </p:txBody>
      </p:sp>
      <p:sp>
        <p:nvSpPr>
          <p:cNvPr id="2" name="Ond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Binary</a:t>
            </a:r>
            <a:r>
              <a:rPr lang="nl-NL" dirty="0"/>
              <a:t> system – ISO </a:t>
            </a:r>
            <a:r>
              <a:rPr lang="nl-NL" dirty="0" err="1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ISO notation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kB</a:t>
            </a:r>
            <a:r>
              <a:rPr lang="en-US" sz="2400" dirty="0"/>
              <a:t> = </a:t>
            </a:r>
            <a:r>
              <a:rPr lang="en-US" sz="2400" dirty="0" err="1"/>
              <a:t>kiloByte</a:t>
            </a:r>
            <a:r>
              <a:rPr lang="en-US" sz="2400" dirty="0"/>
              <a:t> = </a:t>
            </a:r>
            <a:r>
              <a:rPr lang="en-US" sz="2400" b="1" dirty="0"/>
              <a:t>1,000</a:t>
            </a:r>
            <a:r>
              <a:rPr lang="en-US" sz="2400" dirty="0"/>
              <a:t> Byte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MB</a:t>
            </a:r>
            <a:r>
              <a:rPr lang="en-US" sz="2400" dirty="0"/>
              <a:t> = </a:t>
            </a:r>
            <a:r>
              <a:rPr lang="en-US" sz="2400" dirty="0" err="1"/>
              <a:t>MegaByte</a:t>
            </a:r>
            <a:r>
              <a:rPr lang="en-US" sz="2400" dirty="0"/>
              <a:t> = </a:t>
            </a:r>
            <a:r>
              <a:rPr lang="en-US" sz="2400" b="1" dirty="0"/>
              <a:t>1,000,000</a:t>
            </a:r>
            <a:r>
              <a:rPr lang="en-US" sz="2400" dirty="0"/>
              <a:t> Byte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GB</a:t>
            </a:r>
            <a:r>
              <a:rPr lang="en-US" sz="2400" dirty="0"/>
              <a:t> = </a:t>
            </a:r>
            <a:r>
              <a:rPr lang="en-US" sz="2400" dirty="0" err="1"/>
              <a:t>GigaByte</a:t>
            </a:r>
            <a:r>
              <a:rPr lang="en-US" sz="2400" dirty="0"/>
              <a:t> = </a:t>
            </a:r>
            <a:r>
              <a:rPr lang="en-US" sz="2400" b="1" dirty="0"/>
              <a:t>1,000,000,000</a:t>
            </a:r>
            <a:r>
              <a:rPr lang="en-US" sz="2400" dirty="0"/>
              <a:t> Byte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TB</a:t>
            </a:r>
            <a:r>
              <a:rPr lang="en-US" sz="2400" dirty="0"/>
              <a:t> = </a:t>
            </a:r>
            <a:r>
              <a:rPr lang="en-US" sz="2400" dirty="0" err="1"/>
              <a:t>TeraByte</a:t>
            </a:r>
            <a:r>
              <a:rPr lang="en-US" sz="2400" dirty="0"/>
              <a:t> =  </a:t>
            </a:r>
            <a:r>
              <a:rPr lang="en-US" sz="2400" b="1" dirty="0"/>
              <a:t>1,000,000,000,000</a:t>
            </a:r>
            <a:r>
              <a:rPr lang="en-US" sz="2400" dirty="0"/>
              <a:t> Byte</a:t>
            </a:r>
          </a:p>
          <a:p>
            <a:pPr marL="0" indent="0"/>
            <a:endParaRPr lang="nl-NL" dirty="0"/>
          </a:p>
          <a:p>
            <a:pPr marL="0" indent="0"/>
            <a:endParaRPr lang="nl-NL" dirty="0"/>
          </a:p>
          <a:p>
            <a:pPr marL="0" indent="0"/>
            <a:r>
              <a:rPr lang="nl-NL" sz="2400" i="1" dirty="0" err="1"/>
              <a:t>Note</a:t>
            </a:r>
            <a:r>
              <a:rPr lang="nl-NL" sz="2400" dirty="0"/>
              <a:t>: </a:t>
            </a:r>
            <a:r>
              <a:rPr lang="nl-NL" sz="2400" dirty="0" err="1"/>
              <a:t>There</a:t>
            </a:r>
            <a:r>
              <a:rPr lang="nl-NL" sz="2400" dirty="0"/>
              <a:t> is </a:t>
            </a:r>
            <a:r>
              <a:rPr lang="nl-NL" sz="2400" dirty="0" err="1"/>
              <a:t>also</a:t>
            </a:r>
            <a:r>
              <a:rPr lang="nl-NL" sz="2400" dirty="0"/>
              <a:t> </a:t>
            </a:r>
            <a:r>
              <a:rPr lang="en-GB" sz="2400" dirty="0"/>
              <a:t>IEC notation with binary prefixes (see </a:t>
            </a:r>
            <a:r>
              <a:rPr lang="en-GB" sz="2400" dirty="0">
                <a:hlinkClick r:id="rId2"/>
              </a:rPr>
              <a:t>Wikipedia</a:t>
            </a:r>
            <a:r>
              <a:rPr lang="en-GB" sz="2400" dirty="0"/>
              <a:t>)</a:t>
            </a:r>
          </a:p>
          <a:p>
            <a:pPr marL="0" indent="0"/>
            <a:endParaRPr lang="en-GB" dirty="0"/>
          </a:p>
          <a:p>
            <a:pPr marL="0" indent="0"/>
            <a:endParaRPr lang="en-US" dirty="0"/>
          </a:p>
          <a:p>
            <a:endParaRPr lang="en-US" dirty="0"/>
          </a:p>
        </p:txBody>
      </p:sp>
      <p:sp>
        <p:nvSpPr>
          <p:cNvPr id="4" name="Rectangular Callout 3"/>
          <p:cNvSpPr/>
          <p:nvPr/>
        </p:nvSpPr>
        <p:spPr bwMode="auto">
          <a:xfrm>
            <a:off x="1547664" y="3356992"/>
            <a:ext cx="5472608" cy="1368152"/>
          </a:xfrm>
          <a:prstGeom prst="wedgeRectCallout">
            <a:avLst>
              <a:gd name="adj1" fmla="val -18019"/>
              <a:gd name="adj2" fmla="val 7023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GB" dirty="0"/>
              <a:t>Example: </a:t>
            </a:r>
          </a:p>
          <a:p>
            <a:pPr marL="0" lvl="1"/>
            <a:r>
              <a:rPr lang="en-GB" b="1" dirty="0"/>
              <a:t>KiB</a:t>
            </a:r>
            <a:r>
              <a:rPr lang="en-GB" dirty="0"/>
              <a:t> = </a:t>
            </a:r>
            <a:r>
              <a:rPr lang="en-GB" dirty="0" err="1"/>
              <a:t>KibiByte</a:t>
            </a:r>
            <a:r>
              <a:rPr lang="en-GB" dirty="0"/>
              <a:t> = 2</a:t>
            </a:r>
            <a:r>
              <a:rPr lang="en-GB" baseline="30000" dirty="0"/>
              <a:t>10</a:t>
            </a:r>
            <a:r>
              <a:rPr lang="en-GB" dirty="0"/>
              <a:t> Byte = </a:t>
            </a:r>
            <a:r>
              <a:rPr lang="en-GB" b="1" dirty="0"/>
              <a:t>1,024</a:t>
            </a:r>
            <a:r>
              <a:rPr lang="en-GB" dirty="0"/>
              <a:t> Byte </a:t>
            </a:r>
            <a:br>
              <a:rPr lang="en-GB" dirty="0"/>
            </a:br>
            <a:r>
              <a:rPr lang="en-GB" dirty="0"/>
              <a:t>(</a:t>
            </a:r>
            <a:r>
              <a:rPr lang="en-GB" dirty="0" err="1"/>
              <a:t>KiBi</a:t>
            </a:r>
            <a:r>
              <a:rPr lang="en-GB" dirty="0"/>
              <a:t> is short for “Kilo Binary”)</a:t>
            </a:r>
          </a:p>
        </p:txBody>
      </p:sp>
    </p:spTree>
    <p:extLst>
      <p:ext uri="{BB962C8B-B14F-4D97-AF65-F5344CB8AC3E}">
        <p14:creationId xmlns:p14="http://schemas.microsoft.com/office/powerpoint/2010/main" val="298129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4005064"/>
            <a:ext cx="7086600" cy="2440186"/>
          </a:xfrm>
        </p:spPr>
        <p:txBody>
          <a:bodyPr/>
          <a:lstStyle/>
          <a:p>
            <a:r>
              <a:rPr lang="nl-NL" b="1" dirty="0"/>
              <a:t>Computers (</a:t>
            </a:r>
            <a:r>
              <a:rPr lang="nl-NL" b="1" dirty="0" err="1"/>
              <a:t>internally</a:t>
            </a:r>
            <a:r>
              <a:rPr lang="nl-NL" b="1" dirty="0"/>
              <a:t>) </a:t>
            </a:r>
            <a:r>
              <a:rPr lang="nl-NL" b="1" dirty="0" err="1"/>
              <a:t>use</a:t>
            </a:r>
            <a:r>
              <a:rPr lang="nl-NL" b="1" dirty="0"/>
              <a:t> </a:t>
            </a:r>
            <a:r>
              <a:rPr lang="nl-NL" b="1" dirty="0" err="1"/>
              <a:t>it</a:t>
            </a:r>
            <a:endParaRPr lang="nl-NL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CPU, </a:t>
            </a:r>
            <a:r>
              <a:rPr lang="nl-NL" dirty="0" err="1"/>
              <a:t>network</a:t>
            </a:r>
            <a:r>
              <a:rPr lang="nl-NL" dirty="0"/>
              <a:t>, Colors, </a:t>
            </a:r>
            <a:r>
              <a:rPr lang="nl-NL" dirty="0" err="1"/>
              <a:t>etc</a:t>
            </a: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Programming</a:t>
            </a:r>
          </a:p>
          <a:p>
            <a:pPr marL="655638" lvl="1" indent="-457200">
              <a:buFont typeface="Arial" panose="020B0604020202020204" pitchFamily="34" charset="0"/>
              <a:buChar char="•"/>
            </a:pPr>
            <a:r>
              <a:rPr lang="nl-NL" dirty="0"/>
              <a:t>C#:  int </a:t>
            </a:r>
            <a:r>
              <a:rPr lang="nl-NL" dirty="0" err="1"/>
              <a:t>variable</a:t>
            </a:r>
            <a:r>
              <a:rPr lang="nl-NL" dirty="0"/>
              <a:t> (32 bits) -&gt; Convert.toInt32();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8258" y="1815989"/>
            <a:ext cx="5376497" cy="200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0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Hexadecimal</a:t>
            </a:r>
            <a:r>
              <a:rPr lang="nl-NL" dirty="0"/>
              <a:t> system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nl-NL" b="1" dirty="0"/>
              <a:t>IT </a:t>
            </a:r>
            <a:r>
              <a:rPr lang="nl-NL" b="1" dirty="0" err="1"/>
              <a:t>related</a:t>
            </a:r>
            <a:r>
              <a:rPr lang="nl-NL" b="1" dirty="0"/>
              <a:t> </a:t>
            </a:r>
            <a:r>
              <a:rPr lang="nl-NL" b="1" dirty="0" err="1"/>
              <a:t>numeral</a:t>
            </a:r>
            <a:r>
              <a:rPr lang="nl-NL" b="1" dirty="0"/>
              <a:t> system</a:t>
            </a:r>
            <a:endParaRPr lang="nl-NL" dirty="0"/>
          </a:p>
          <a:p>
            <a:pPr algn="ctr"/>
            <a:endParaRPr lang="nl-NL" b="1" dirty="0"/>
          </a:p>
        </p:txBody>
      </p:sp>
      <p:pic>
        <p:nvPicPr>
          <p:cNvPr id="4098" name="Picture 2" descr="C:\Users\874156\Desktop\afbeeldingen\FIS1_Week2_Decimal_1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908" y="2759001"/>
            <a:ext cx="13049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874156\Desktop\afbeeldingen\FIS1_Week2_Decimal_2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88196"/>
            <a:ext cx="61722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874156\Desktop\afbeeldingen\FIS1_Week2_Decimal_24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56348"/>
            <a:ext cx="6562725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4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Hexadecimal</a:t>
            </a:r>
            <a:r>
              <a:rPr lang="nl-NL" dirty="0"/>
              <a:t> system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3861048"/>
            <a:ext cx="8219256" cy="2584202"/>
          </a:xfrm>
        </p:spPr>
        <p:txBody>
          <a:bodyPr/>
          <a:lstStyle/>
          <a:p>
            <a:pPr marL="0" indent="0"/>
            <a:r>
              <a:rPr lang="nl-NL" i="1" dirty="0" err="1"/>
              <a:t>Digits</a:t>
            </a:r>
            <a:r>
              <a:rPr lang="nl-NL" dirty="0"/>
              <a:t>: 	</a:t>
            </a:r>
            <a:r>
              <a:rPr lang="nl-NL" b="1" dirty="0"/>
              <a:t>0,1, 2, 3, 4, 5, 6, 7, 8, 9, A, B, C, D, E &amp; F </a:t>
            </a:r>
          </a:p>
          <a:p>
            <a:pPr marL="0" indent="0"/>
            <a:r>
              <a:rPr lang="nl-NL" i="1" dirty="0"/>
              <a:t>Base</a:t>
            </a:r>
            <a:r>
              <a:rPr lang="nl-NL" dirty="0"/>
              <a:t>: 	</a:t>
            </a:r>
            <a:r>
              <a:rPr lang="nl-NL" b="1" dirty="0"/>
              <a:t>16</a:t>
            </a:r>
          </a:p>
          <a:p>
            <a:pPr marL="0" indent="0"/>
            <a:endParaRPr lang="nl-NL" b="1" dirty="0"/>
          </a:p>
          <a:p>
            <a:r>
              <a:rPr lang="nl-NL" i="1" dirty="0" err="1"/>
              <a:t>Weight</a:t>
            </a:r>
            <a:r>
              <a:rPr lang="nl-NL" i="1" dirty="0"/>
              <a:t> of a digit</a:t>
            </a:r>
            <a:r>
              <a:rPr lang="nl-NL" dirty="0"/>
              <a:t>: </a:t>
            </a:r>
            <a:r>
              <a:rPr lang="nl-NL" b="1" dirty="0"/>
              <a:t>16 </a:t>
            </a:r>
            <a:r>
              <a:rPr lang="nl-NL" b="1" baseline="30000" dirty="0"/>
              <a:t>P</a:t>
            </a:r>
            <a:r>
              <a:rPr lang="nl-NL" sz="1800" baseline="30000" dirty="0"/>
              <a:t>(</a:t>
            </a:r>
            <a:r>
              <a:rPr lang="nl-NL" sz="1800" baseline="30000" dirty="0" err="1"/>
              <a:t>osition</a:t>
            </a:r>
            <a:r>
              <a:rPr lang="nl-NL" sz="1800" baseline="30000" dirty="0"/>
              <a:t>)</a:t>
            </a:r>
            <a:r>
              <a:rPr lang="nl-NL" sz="1800" b="1" baseline="30000" dirty="0"/>
              <a:t> </a:t>
            </a:r>
            <a:endParaRPr lang="nl-NL" b="1" baseline="30000" dirty="0"/>
          </a:p>
          <a:p>
            <a:r>
              <a:rPr lang="nl-NL" i="1" dirty="0"/>
              <a:t>Range of </a:t>
            </a:r>
            <a:r>
              <a:rPr lang="nl-NL" i="1" dirty="0" err="1"/>
              <a:t>values</a:t>
            </a:r>
            <a:r>
              <a:rPr lang="nl-NL" dirty="0"/>
              <a:t>: 	</a:t>
            </a:r>
            <a:r>
              <a:rPr lang="nl-NL" b="1" dirty="0"/>
              <a:t>0</a:t>
            </a:r>
            <a:r>
              <a:rPr lang="nl-NL" dirty="0"/>
              <a:t> ~ (</a:t>
            </a:r>
            <a:r>
              <a:rPr lang="nl-NL" b="1" dirty="0"/>
              <a:t>16 </a:t>
            </a:r>
            <a:r>
              <a:rPr lang="nl-NL" b="1" baseline="30000" dirty="0"/>
              <a:t>n</a:t>
            </a:r>
            <a:r>
              <a:rPr lang="nl-NL" b="1" dirty="0"/>
              <a:t> - 1)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6" name="Picture 2" descr="C:\Users\874156\Desktop\afbeeldingen\FIS1_Week2_Decimal_1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917" y="1484784"/>
            <a:ext cx="13049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874156\Desktop\afbeeldingen\FIS1_Week2_Decimal_24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6562725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677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4437112"/>
            <a:ext cx="7086600" cy="216024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/>
              <a:t>writing</a:t>
            </a: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Easy </a:t>
            </a:r>
            <a:r>
              <a:rPr lang="nl-NL" dirty="0" err="1"/>
              <a:t>conversion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/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binary</a:t>
            </a: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 err="1"/>
              <a:t>Used</a:t>
            </a:r>
            <a:r>
              <a:rPr lang="nl-NL" dirty="0"/>
              <a:t> in CSS: </a:t>
            </a:r>
            <a:r>
              <a:rPr lang="nl-NL" dirty="0" err="1"/>
              <a:t>color</a:t>
            </a:r>
            <a:r>
              <a:rPr lang="nl-NL" dirty="0"/>
              <a:t>: #FFFFFF (</a:t>
            </a:r>
            <a:r>
              <a:rPr lang="nl-NL" dirty="0" err="1"/>
              <a:t>white</a:t>
            </a:r>
            <a:r>
              <a:rPr lang="nl-NL" dirty="0"/>
              <a:t>)</a:t>
            </a:r>
            <a:br>
              <a:rPr lang="nl-NL" dirty="0"/>
            </a:br>
            <a:endParaRPr lang="nl-NL" b="1" dirty="0"/>
          </a:p>
        </p:txBody>
      </p:sp>
      <p:pic>
        <p:nvPicPr>
          <p:cNvPr id="5" name="Picture 8" descr="http://curtis.lassam.net/comics/cube_drone/45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8"/>
          <a:stretch/>
        </p:blipFill>
        <p:spPr bwMode="auto">
          <a:xfrm>
            <a:off x="2194248" y="1717329"/>
            <a:ext cx="5044752" cy="2589863"/>
          </a:xfrm>
          <a:prstGeom prst="rect">
            <a:avLst/>
          </a:prstGeom>
          <a:noFill/>
          <a:ln w="635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ular Callout 6"/>
          <p:cNvSpPr/>
          <p:nvPr/>
        </p:nvSpPr>
        <p:spPr bwMode="auto">
          <a:xfrm>
            <a:off x="1166528" y="2924944"/>
            <a:ext cx="6264696" cy="1296144"/>
          </a:xfrm>
          <a:prstGeom prst="wedgeRectCallout">
            <a:avLst>
              <a:gd name="adj1" fmla="val -34969"/>
              <a:gd name="adj2" fmla="val 6992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nl-NL" dirty="0">
                <a:solidFill>
                  <a:srgbClr val="191919"/>
                </a:solidFill>
              </a:rPr>
              <a:t>11011010110000110011100110100111</a:t>
            </a:r>
          </a:p>
          <a:p>
            <a:pPr algn="ctr"/>
            <a:r>
              <a:rPr lang="nl-NL" dirty="0">
                <a:solidFill>
                  <a:srgbClr val="191919"/>
                </a:solidFill>
              </a:rPr>
              <a:t>=</a:t>
            </a:r>
          </a:p>
          <a:p>
            <a:pPr algn="ctr"/>
            <a:r>
              <a:rPr lang="nl-NL" dirty="0">
                <a:solidFill>
                  <a:srgbClr val="191919"/>
                </a:solidFill>
              </a:rPr>
              <a:t>DAC339A7</a:t>
            </a:r>
          </a:p>
        </p:txBody>
      </p:sp>
    </p:spTree>
    <p:extLst>
      <p:ext uri="{BB962C8B-B14F-4D97-AF65-F5344CB8AC3E}">
        <p14:creationId xmlns:p14="http://schemas.microsoft.com/office/powerpoint/2010/main" val="317733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Different </a:t>
            </a:r>
            <a:r>
              <a:rPr lang="nl-NL" dirty="0" err="1"/>
              <a:t>numeral</a:t>
            </a:r>
            <a:r>
              <a:rPr lang="nl-NL" dirty="0"/>
              <a:t> systems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772816"/>
            <a:ext cx="8219256" cy="4608512"/>
          </a:xfrm>
        </p:spPr>
        <p:txBody>
          <a:bodyPr/>
          <a:lstStyle/>
          <a:p>
            <a:pPr algn="ctr"/>
            <a:r>
              <a:rPr lang="nl-NL" dirty="0" err="1"/>
              <a:t>What</a:t>
            </a:r>
            <a:r>
              <a:rPr lang="nl-NL" dirty="0"/>
              <a:t> does </a:t>
            </a:r>
            <a:r>
              <a:rPr lang="nl-NL" b="1" dirty="0"/>
              <a:t>10101</a:t>
            </a:r>
            <a:r>
              <a:rPr lang="nl-NL" dirty="0"/>
              <a:t> stand </a:t>
            </a:r>
            <a:r>
              <a:rPr lang="nl-NL" dirty="0" err="1"/>
              <a:t>for</a:t>
            </a:r>
            <a:r>
              <a:rPr lang="nl-NL" dirty="0"/>
              <a:t>?</a:t>
            </a:r>
          </a:p>
          <a:p>
            <a:pPr algn="ctr"/>
            <a:endParaRPr lang="nl-NL" dirty="0"/>
          </a:p>
          <a:p>
            <a:pPr marL="0" indent="0"/>
            <a:r>
              <a:rPr lang="nl-NL" sz="2400" i="1" dirty="0" err="1"/>
              <a:t>Decimal</a:t>
            </a:r>
            <a:endParaRPr lang="nl-NL" sz="2400" i="1" dirty="0"/>
          </a:p>
          <a:p>
            <a:pPr marL="0" indent="0"/>
            <a:r>
              <a:rPr lang="nl-NL" sz="2000" dirty="0"/>
              <a:t>	</a:t>
            </a:r>
            <a:r>
              <a:rPr lang="nl-NL" sz="2400" dirty="0"/>
              <a:t>10101</a:t>
            </a:r>
            <a:r>
              <a:rPr lang="nl-NL" sz="2400" baseline="-25000" dirty="0"/>
              <a:t>10</a:t>
            </a:r>
            <a:r>
              <a:rPr lang="nl-NL" sz="2400" dirty="0"/>
              <a:t>		(10) 10101		(</a:t>
            </a:r>
            <a:r>
              <a:rPr lang="nl-NL" sz="2400" dirty="0" err="1"/>
              <a:t>decimal</a:t>
            </a:r>
            <a:r>
              <a:rPr lang="nl-NL" sz="2400" dirty="0"/>
              <a:t>) 10101</a:t>
            </a:r>
            <a:endParaRPr lang="nl-NL" sz="2000" dirty="0"/>
          </a:p>
          <a:p>
            <a:pPr marL="0" indent="0"/>
            <a:endParaRPr lang="nl-NL" i="1" dirty="0"/>
          </a:p>
          <a:p>
            <a:pPr marL="0" indent="0"/>
            <a:r>
              <a:rPr lang="nl-NL" sz="2400" i="1" dirty="0" err="1"/>
              <a:t>Binary</a:t>
            </a:r>
            <a:endParaRPr lang="nl-NL" sz="2400" i="1" dirty="0"/>
          </a:p>
          <a:p>
            <a:pPr marL="0" indent="0"/>
            <a:r>
              <a:rPr lang="nl-NL" dirty="0"/>
              <a:t>	</a:t>
            </a:r>
            <a:r>
              <a:rPr lang="nl-NL" sz="2400" dirty="0"/>
              <a:t>10101</a:t>
            </a:r>
            <a:r>
              <a:rPr lang="nl-NL" sz="2400" baseline="-25000" dirty="0"/>
              <a:t>2</a:t>
            </a:r>
            <a:r>
              <a:rPr lang="nl-NL" sz="2400" dirty="0"/>
              <a:t> 		(2) 10101		(</a:t>
            </a:r>
            <a:r>
              <a:rPr lang="nl-NL" sz="2400" dirty="0" err="1"/>
              <a:t>binary</a:t>
            </a:r>
            <a:r>
              <a:rPr lang="nl-NL" sz="2400" dirty="0"/>
              <a:t>) 10101</a:t>
            </a:r>
          </a:p>
          <a:p>
            <a:pPr marL="0" indent="0"/>
            <a:endParaRPr lang="nl-NL" i="1" dirty="0"/>
          </a:p>
          <a:p>
            <a:pPr marL="0" indent="0"/>
            <a:r>
              <a:rPr lang="nl-NL" sz="2400" i="1" dirty="0" err="1"/>
              <a:t>Hexadecimal</a:t>
            </a:r>
            <a:endParaRPr lang="nl-NL" sz="2400" i="1" dirty="0"/>
          </a:p>
          <a:p>
            <a:pPr marL="0" indent="0"/>
            <a:r>
              <a:rPr lang="nl-NL" dirty="0"/>
              <a:t>	</a:t>
            </a:r>
            <a:r>
              <a:rPr lang="nl-NL" sz="2400" dirty="0"/>
              <a:t>10101</a:t>
            </a:r>
            <a:r>
              <a:rPr lang="nl-NL" sz="2400" baseline="-25000" dirty="0"/>
              <a:t>16</a:t>
            </a:r>
            <a:r>
              <a:rPr lang="nl-NL" sz="2400" dirty="0"/>
              <a:t>		(16) 10101		(</a:t>
            </a:r>
            <a:r>
              <a:rPr lang="nl-NL" sz="2400" dirty="0" err="1"/>
              <a:t>hex</a:t>
            </a:r>
            <a:r>
              <a:rPr lang="nl-NL" sz="2400" dirty="0"/>
              <a:t>) 10101</a:t>
            </a:r>
          </a:p>
        </p:txBody>
      </p:sp>
    </p:spTree>
    <p:extLst>
      <p:ext uri="{BB962C8B-B14F-4D97-AF65-F5344CB8AC3E}">
        <p14:creationId xmlns:p14="http://schemas.microsoft.com/office/powerpoint/2010/main" val="124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Recap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36738"/>
            <a:ext cx="3682752" cy="4608512"/>
          </a:xfrm>
        </p:spPr>
        <p:txBody>
          <a:bodyPr/>
          <a:lstStyle/>
          <a:p>
            <a:r>
              <a:rPr lang="nl-NL" b="1" dirty="0" err="1"/>
              <a:t>Decimal</a:t>
            </a:r>
            <a:endParaRPr lang="nl-NL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Base: 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 err="1"/>
              <a:t>Digits</a:t>
            </a:r>
            <a:r>
              <a:rPr lang="nl-NL" dirty="0"/>
              <a:t>: 0 ~ 9</a:t>
            </a:r>
          </a:p>
          <a:p>
            <a:r>
              <a:rPr lang="nl-NL" b="1" dirty="0" err="1"/>
              <a:t>Binary</a:t>
            </a:r>
            <a:endParaRPr lang="nl-NL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Base: 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 err="1"/>
              <a:t>Digits</a:t>
            </a:r>
            <a:r>
              <a:rPr lang="nl-NL" dirty="0"/>
              <a:t>: 0 ~ 1</a:t>
            </a:r>
          </a:p>
          <a:p>
            <a:r>
              <a:rPr lang="nl-NL" b="1" dirty="0" err="1"/>
              <a:t>Hexadecimal</a:t>
            </a:r>
            <a:endParaRPr lang="nl-NL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Base: 16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 err="1"/>
              <a:t>Digits</a:t>
            </a:r>
            <a:r>
              <a:rPr lang="nl-NL" dirty="0"/>
              <a:t>: 0 ~ 9 &amp; A ~ F</a:t>
            </a: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5043833" y="2492896"/>
            <a:ext cx="3106688" cy="3024336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+mn-lt"/>
                <a:ea typeface="Geneva" charset="-128"/>
                <a:cs typeface="Geneva" charset="-128"/>
              </a:defRPr>
            </a:lvl1pPr>
            <a:lvl2pPr marL="541338" indent="-2730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2200" b="1">
                <a:solidFill>
                  <a:srgbClr val="000000"/>
                </a:solidFill>
                <a:latin typeface="+mn-lt"/>
                <a:ea typeface="Geneva" charset="-128"/>
              </a:defRPr>
            </a:lvl2pPr>
            <a:lvl3pPr marL="993775" indent="-2730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-"/>
              <a:defRPr sz="2200">
                <a:solidFill>
                  <a:schemeClr val="tx1"/>
                </a:solidFill>
                <a:latin typeface="+mn-lt"/>
                <a:ea typeface="Geneva" charset="-128"/>
              </a:defRPr>
            </a:lvl3pPr>
            <a:lvl4pPr marL="1600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Geneva" charset="-128"/>
              </a:defRPr>
            </a:lvl4pPr>
            <a:lvl5pPr marL="2057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Geneva" charset="-128"/>
              </a:defRPr>
            </a:lvl5pPr>
            <a:lvl6pPr marL="2514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Geneva" charset="-128"/>
              </a:defRPr>
            </a:lvl6pPr>
            <a:lvl7pPr marL="2971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Geneva" charset="-128"/>
              </a:defRPr>
            </a:lvl7pPr>
            <a:lvl8pPr marL="3429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Geneva" charset="-128"/>
              </a:defRPr>
            </a:lvl8pPr>
            <a:lvl9pPr marL="3886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Geneva" charset="-128"/>
              </a:defRPr>
            </a:lvl9pPr>
          </a:lstStyle>
          <a:p>
            <a:r>
              <a:rPr lang="nl-NL" b="1" kern="0" dirty="0" err="1"/>
              <a:t>Weight</a:t>
            </a:r>
            <a:r>
              <a:rPr lang="nl-NL" b="1" kern="0" dirty="0"/>
              <a:t> factor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kern="0" dirty="0" err="1"/>
              <a:t>Base</a:t>
            </a:r>
            <a:r>
              <a:rPr lang="nl-NL" b="1" baseline="30000" dirty="0" err="1"/>
              <a:t>P</a:t>
            </a:r>
            <a:r>
              <a:rPr lang="nl-NL" baseline="30000" dirty="0"/>
              <a:t>(</a:t>
            </a:r>
            <a:r>
              <a:rPr lang="nl-NL" baseline="30000" dirty="0" err="1"/>
              <a:t>osition</a:t>
            </a:r>
            <a:r>
              <a:rPr lang="nl-NL" baseline="30000" dirty="0"/>
              <a:t>)</a:t>
            </a:r>
            <a:r>
              <a:rPr lang="nl-NL" kern="0" baseline="30000" dirty="0"/>
              <a:t> </a:t>
            </a:r>
          </a:p>
          <a:p>
            <a:endParaRPr lang="nl-NL" b="1" kern="0" dirty="0"/>
          </a:p>
          <a:p>
            <a:r>
              <a:rPr lang="nl-NL" b="1" kern="0" dirty="0"/>
              <a:t>Value range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kern="0" dirty="0"/>
              <a:t>0 ~ (base</a:t>
            </a:r>
            <a:r>
              <a:rPr lang="nl-NL" kern="0" baseline="30000" dirty="0"/>
              <a:t>n </a:t>
            </a:r>
            <a:r>
              <a:rPr lang="nl-NL" kern="0" dirty="0"/>
              <a:t>- 1)</a:t>
            </a:r>
          </a:p>
        </p:txBody>
      </p:sp>
      <p:cxnSp>
        <p:nvCxnSpPr>
          <p:cNvPr id="6" name="Rechte verbindingslijn 5"/>
          <p:cNvCxnSpPr/>
          <p:nvPr/>
        </p:nvCxnSpPr>
        <p:spPr bwMode="auto">
          <a:xfrm>
            <a:off x="4499992" y="1844824"/>
            <a:ext cx="0" cy="468052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53873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Converting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numeral</a:t>
            </a:r>
            <a:r>
              <a:rPr lang="nl-NL" dirty="0"/>
              <a:t> systems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6254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Conversion </a:t>
            </a:r>
            <a:r>
              <a:rPr lang="nl-NL" dirty="0" err="1"/>
              <a:t>guidelines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err="1"/>
              <a:t>From</a:t>
            </a:r>
            <a:r>
              <a:rPr lang="nl-NL" b="1" dirty="0"/>
              <a:t> </a:t>
            </a:r>
            <a:r>
              <a:rPr lang="nl-NL" b="1" dirty="0" err="1"/>
              <a:t>another</a:t>
            </a:r>
            <a:r>
              <a:rPr lang="nl-NL" b="1" dirty="0"/>
              <a:t> </a:t>
            </a:r>
            <a:r>
              <a:rPr lang="nl-NL" b="1" dirty="0" err="1"/>
              <a:t>numeral</a:t>
            </a:r>
            <a:r>
              <a:rPr lang="nl-NL" b="1" dirty="0"/>
              <a:t> system </a:t>
            </a:r>
            <a:r>
              <a:rPr lang="nl-NL" b="1" dirty="0" err="1"/>
              <a:t>to</a:t>
            </a:r>
            <a:r>
              <a:rPr lang="nl-NL" b="1" dirty="0"/>
              <a:t> </a:t>
            </a:r>
            <a:r>
              <a:rPr lang="nl-NL" b="1" dirty="0" err="1"/>
              <a:t>decimal</a:t>
            </a:r>
            <a:endParaRPr lang="nl-NL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 err="1"/>
              <a:t>Summation</a:t>
            </a:r>
            <a:r>
              <a:rPr lang="nl-NL" dirty="0"/>
              <a:t> of </a:t>
            </a:r>
            <a:r>
              <a:rPr lang="nl-NL" dirty="0" err="1"/>
              <a:t>all</a:t>
            </a:r>
            <a:r>
              <a:rPr lang="nl-NL" dirty="0"/>
              <a:t> digit x </a:t>
            </a:r>
            <a:r>
              <a:rPr lang="nl-NL" dirty="0" err="1"/>
              <a:t>weight</a:t>
            </a:r>
            <a:r>
              <a:rPr lang="nl-NL" dirty="0"/>
              <a:t> factor</a:t>
            </a:r>
          </a:p>
          <a:p>
            <a:endParaRPr lang="nl-NL" dirty="0"/>
          </a:p>
          <a:p>
            <a:r>
              <a:rPr lang="nl-NL" b="1" dirty="0" err="1"/>
              <a:t>Decimal</a:t>
            </a:r>
            <a:r>
              <a:rPr lang="nl-NL" b="1" dirty="0"/>
              <a:t> </a:t>
            </a:r>
            <a:r>
              <a:rPr lang="nl-NL" b="1" dirty="0" err="1"/>
              <a:t>to</a:t>
            </a:r>
            <a:r>
              <a:rPr lang="nl-NL" b="1" dirty="0"/>
              <a:t> </a:t>
            </a:r>
            <a:r>
              <a:rPr lang="nl-NL" b="1" dirty="0" err="1"/>
              <a:t>another</a:t>
            </a:r>
            <a:r>
              <a:rPr lang="nl-NL" b="1" dirty="0"/>
              <a:t> </a:t>
            </a:r>
            <a:r>
              <a:rPr lang="nl-NL" b="1" dirty="0" err="1"/>
              <a:t>numeral</a:t>
            </a:r>
            <a:r>
              <a:rPr lang="nl-NL" b="1" dirty="0"/>
              <a:t>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 err="1"/>
              <a:t>Divide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base </a:t>
            </a:r>
            <a:r>
              <a:rPr lang="nl-NL" dirty="0" err="1"/>
              <a:t>until</a:t>
            </a:r>
            <a:r>
              <a:rPr lang="nl-NL" dirty="0"/>
              <a:t>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Write down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remainder</a:t>
            </a:r>
            <a:r>
              <a:rPr lang="nl-NL" dirty="0"/>
              <a:t> of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division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19579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Binary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decimal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nl-NL" b="1" dirty="0" err="1"/>
              <a:t>Summation</a:t>
            </a:r>
            <a:r>
              <a:rPr lang="nl-NL" b="1" dirty="0"/>
              <a:t> of </a:t>
            </a:r>
            <a:r>
              <a:rPr lang="nl-NL" b="1" dirty="0" err="1"/>
              <a:t>digits</a:t>
            </a:r>
            <a:r>
              <a:rPr lang="nl-NL" b="1" dirty="0"/>
              <a:t> x 2 </a:t>
            </a:r>
            <a:r>
              <a:rPr lang="nl-NL" b="1" baseline="30000" dirty="0"/>
              <a:t>P</a:t>
            </a:r>
          </a:p>
          <a:p>
            <a:pPr algn="ctr"/>
            <a:endParaRPr lang="nl-NL" b="1" baseline="30000" dirty="0"/>
          </a:p>
          <a:p>
            <a:r>
              <a:rPr lang="nl-NL" i="1" dirty="0" err="1"/>
              <a:t>Binary</a:t>
            </a:r>
            <a:r>
              <a:rPr lang="nl-NL" i="1" dirty="0"/>
              <a:t> </a:t>
            </a:r>
            <a:r>
              <a:rPr lang="nl-NL" i="1" dirty="0" err="1"/>
              <a:t>number</a:t>
            </a:r>
            <a:r>
              <a:rPr lang="nl-NL" i="1" dirty="0"/>
              <a:t>: </a:t>
            </a:r>
            <a:r>
              <a:rPr lang="nl-NL" dirty="0"/>
              <a:t>11101</a:t>
            </a:r>
            <a:r>
              <a:rPr lang="nl-NL" baseline="-25000" dirty="0"/>
              <a:t>2</a:t>
            </a:r>
          </a:p>
          <a:p>
            <a:endParaRPr lang="nl-NL" i="1" dirty="0"/>
          </a:p>
          <a:p>
            <a:endParaRPr lang="nl-NL" i="1" dirty="0"/>
          </a:p>
          <a:p>
            <a:endParaRPr lang="nl-NL" i="1" dirty="0"/>
          </a:p>
          <a:p>
            <a:endParaRPr lang="nl-NL" i="1" dirty="0"/>
          </a:p>
          <a:p>
            <a:r>
              <a:rPr lang="nl-NL" i="1" dirty="0" err="1"/>
              <a:t>Result</a:t>
            </a:r>
            <a:r>
              <a:rPr lang="nl-NL" dirty="0"/>
              <a:t>: </a:t>
            </a:r>
            <a:r>
              <a:rPr lang="nl-NL" b="1" dirty="0"/>
              <a:t>29</a:t>
            </a:r>
            <a:r>
              <a:rPr lang="nl-NL" b="1" baseline="-25000" dirty="0"/>
              <a:t>10</a:t>
            </a:r>
            <a:endParaRPr lang="nl-NL" b="1" i="1" baseline="-25000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272926"/>
              </p:ext>
            </p:extLst>
          </p:nvPr>
        </p:nvGraphicFramePr>
        <p:xfrm>
          <a:off x="755576" y="3284984"/>
          <a:ext cx="6912768" cy="1850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04"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 x 2</a:t>
                      </a:r>
                      <a:r>
                        <a:rPr lang="nl-NL" sz="2400" baseline="30000" dirty="0">
                          <a:solidFill>
                            <a:srgbClr val="191919"/>
                          </a:solidFill>
                        </a:rPr>
                        <a:t>4</a:t>
                      </a:r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 x 2</a:t>
                      </a:r>
                      <a:r>
                        <a:rPr lang="nl-NL" sz="2400" baseline="30000" dirty="0">
                          <a:solidFill>
                            <a:srgbClr val="191919"/>
                          </a:solidFill>
                        </a:rPr>
                        <a:t>3</a:t>
                      </a:r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 x 2</a:t>
                      </a:r>
                      <a:r>
                        <a:rPr lang="nl-NL" sz="2400" baseline="30000" dirty="0">
                          <a:solidFill>
                            <a:srgbClr val="191919"/>
                          </a:solidFill>
                        </a:rPr>
                        <a:t>2</a:t>
                      </a:r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0 x 2</a:t>
                      </a:r>
                      <a:r>
                        <a:rPr lang="nl-NL" sz="2400" baseline="30000" dirty="0">
                          <a:solidFill>
                            <a:srgbClr val="191919"/>
                          </a:solidFill>
                        </a:rPr>
                        <a:t>1</a:t>
                      </a:r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 x 2</a:t>
                      </a:r>
                      <a:r>
                        <a:rPr lang="nl-NL" sz="2400" baseline="30000" dirty="0">
                          <a:solidFill>
                            <a:srgbClr val="191919"/>
                          </a:solidFill>
                        </a:rPr>
                        <a:t>0</a:t>
                      </a:r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 x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 x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 x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0 x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 x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28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we </a:t>
            </a:r>
            <a:r>
              <a:rPr lang="en-US" dirty="0"/>
              <a:t>discussed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Basic Computer Architecture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Central processing unit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Graphical processing unit</a:t>
            </a:r>
          </a:p>
        </p:txBody>
      </p:sp>
    </p:spTree>
    <p:extLst>
      <p:ext uri="{BB962C8B-B14F-4D97-AF65-F5344CB8AC3E}">
        <p14:creationId xmlns:p14="http://schemas.microsoft.com/office/powerpoint/2010/main" val="927455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Decimal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binary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nl-NL" b="1" dirty="0" err="1"/>
              <a:t>Divide</a:t>
            </a:r>
            <a:r>
              <a:rPr lang="nl-NL" b="1" dirty="0"/>
              <a:t> </a:t>
            </a:r>
            <a:r>
              <a:rPr lang="nl-NL" b="1" dirty="0" err="1"/>
              <a:t>by</a:t>
            </a:r>
            <a:r>
              <a:rPr lang="nl-NL" b="1" dirty="0"/>
              <a:t> 2 &amp; </a:t>
            </a:r>
            <a:r>
              <a:rPr lang="nl-NL" b="1" dirty="0" err="1"/>
              <a:t>remainder</a:t>
            </a:r>
            <a:r>
              <a:rPr lang="nl-NL" b="1" dirty="0"/>
              <a:t> of 2</a:t>
            </a:r>
          </a:p>
          <a:p>
            <a:pPr algn="ctr"/>
            <a:endParaRPr lang="nl-NL" b="1" dirty="0"/>
          </a:p>
          <a:p>
            <a:r>
              <a:rPr lang="nl-NL" i="1" dirty="0" err="1"/>
              <a:t>Decimal</a:t>
            </a:r>
            <a:r>
              <a:rPr lang="nl-NL" i="1" dirty="0"/>
              <a:t> </a:t>
            </a:r>
            <a:r>
              <a:rPr lang="nl-NL" i="1" dirty="0" err="1"/>
              <a:t>number</a:t>
            </a:r>
            <a:r>
              <a:rPr lang="nl-NL" dirty="0"/>
              <a:t>: 29</a:t>
            </a:r>
            <a:r>
              <a:rPr lang="nl-NL" baseline="-25000" dirty="0"/>
              <a:t>10</a:t>
            </a:r>
          </a:p>
          <a:p>
            <a:r>
              <a:rPr lang="nl-NL" sz="2400" dirty="0"/>
              <a:t>	29 / 2 	= 14,			</a:t>
            </a:r>
            <a:r>
              <a:rPr lang="nl-NL" sz="2400" dirty="0" err="1"/>
              <a:t>remainder</a:t>
            </a:r>
            <a:r>
              <a:rPr lang="nl-NL" sz="2400" dirty="0"/>
              <a:t> 1</a:t>
            </a:r>
          </a:p>
          <a:p>
            <a:r>
              <a:rPr lang="nl-NL" sz="2400" dirty="0"/>
              <a:t>	14 / 2 	= 7, 			</a:t>
            </a:r>
            <a:r>
              <a:rPr lang="nl-NL" sz="2400" dirty="0" err="1"/>
              <a:t>remainder</a:t>
            </a:r>
            <a:r>
              <a:rPr lang="nl-NL" sz="2400" dirty="0"/>
              <a:t> 0</a:t>
            </a:r>
          </a:p>
          <a:p>
            <a:r>
              <a:rPr lang="nl-NL" sz="2400" dirty="0"/>
              <a:t>	  7 / 2 	= 3, 			</a:t>
            </a:r>
            <a:r>
              <a:rPr lang="nl-NL" sz="2400" dirty="0" err="1"/>
              <a:t>remainder</a:t>
            </a:r>
            <a:r>
              <a:rPr lang="nl-NL" sz="2400" dirty="0"/>
              <a:t> 1</a:t>
            </a:r>
          </a:p>
          <a:p>
            <a:r>
              <a:rPr lang="nl-NL" sz="2400" dirty="0"/>
              <a:t>  	  3 / 2 	= 1, 			</a:t>
            </a:r>
            <a:r>
              <a:rPr lang="nl-NL" sz="2400" dirty="0" err="1"/>
              <a:t>remainder</a:t>
            </a:r>
            <a:r>
              <a:rPr lang="nl-NL" sz="2400" dirty="0"/>
              <a:t> 1</a:t>
            </a:r>
          </a:p>
          <a:p>
            <a:r>
              <a:rPr lang="nl-NL" sz="2400" dirty="0"/>
              <a:t>  	  1 / 2 	= 0, 			</a:t>
            </a:r>
            <a:r>
              <a:rPr lang="nl-NL" sz="2400" dirty="0" err="1"/>
              <a:t>remainder</a:t>
            </a:r>
            <a:r>
              <a:rPr lang="nl-NL" sz="2400" dirty="0"/>
              <a:t> 1</a:t>
            </a:r>
          </a:p>
          <a:p>
            <a:r>
              <a:rPr lang="nl-NL" i="1" dirty="0" err="1"/>
              <a:t>Result</a:t>
            </a:r>
            <a:r>
              <a:rPr lang="nl-NL" dirty="0"/>
              <a:t>: </a:t>
            </a:r>
            <a:r>
              <a:rPr lang="nl-NL" b="1" dirty="0"/>
              <a:t>11101</a:t>
            </a:r>
            <a:r>
              <a:rPr lang="nl-NL" b="1" baseline="-25000" dirty="0"/>
              <a:t>2</a:t>
            </a:r>
          </a:p>
          <a:p>
            <a:endParaRPr lang="nl-NL" dirty="0"/>
          </a:p>
        </p:txBody>
      </p:sp>
      <p:cxnSp>
        <p:nvCxnSpPr>
          <p:cNvPr id="7" name="Rechte verbindingslijn met pijl 6"/>
          <p:cNvCxnSpPr/>
          <p:nvPr/>
        </p:nvCxnSpPr>
        <p:spPr bwMode="auto">
          <a:xfrm flipV="1">
            <a:off x="6300192" y="3429000"/>
            <a:ext cx="0" cy="20162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kstvak 7"/>
          <p:cNvSpPr txBox="1"/>
          <p:nvPr/>
        </p:nvSpPr>
        <p:spPr bwMode="auto">
          <a:xfrm>
            <a:off x="6606480" y="5157192"/>
            <a:ext cx="914400" cy="2880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+mj-lt"/>
                <a:ea typeface="Geneva" charset="-128"/>
                <a:cs typeface="Geneva" charset="-128"/>
              </a:rPr>
              <a:t>Left</a:t>
            </a:r>
            <a:endParaRPr kumimoji="0" lang="nl-NL" sz="2800" b="0" i="0" u="none" strike="noStrike" kern="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+mj-lt"/>
              <a:ea typeface="Geneva" charset="-128"/>
              <a:cs typeface="Geneva" charset="-128"/>
            </a:endParaRPr>
          </a:p>
        </p:txBody>
      </p:sp>
      <p:sp>
        <p:nvSpPr>
          <p:cNvPr id="9" name="Tekstvak 8"/>
          <p:cNvSpPr txBox="1"/>
          <p:nvPr/>
        </p:nvSpPr>
        <p:spPr bwMode="auto">
          <a:xfrm>
            <a:off x="6606480" y="3447024"/>
            <a:ext cx="914400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+mj-lt"/>
                <a:ea typeface="Geneva" charset="-128"/>
                <a:cs typeface="Geneva" charset="-128"/>
              </a:rPr>
              <a:t>Right</a:t>
            </a:r>
            <a:endParaRPr kumimoji="0" lang="nl-NL" sz="2800" b="0" i="0" u="none" strike="noStrike" kern="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+mj-lt"/>
              <a:ea typeface="Geneva" charset="-128"/>
              <a:cs typeface="Genev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2262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Hexadecimal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decimal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nl-NL" b="1" dirty="0" err="1"/>
              <a:t>Summation</a:t>
            </a:r>
            <a:r>
              <a:rPr lang="nl-NL" b="1" dirty="0"/>
              <a:t> of </a:t>
            </a:r>
            <a:r>
              <a:rPr lang="nl-NL" b="1" dirty="0" err="1"/>
              <a:t>digits</a:t>
            </a:r>
            <a:r>
              <a:rPr lang="nl-NL" b="1" dirty="0"/>
              <a:t> x 16 </a:t>
            </a:r>
            <a:r>
              <a:rPr lang="nl-NL" b="1" baseline="30000" dirty="0"/>
              <a:t>P</a:t>
            </a:r>
          </a:p>
          <a:p>
            <a:pPr algn="ctr"/>
            <a:endParaRPr lang="nl-NL" b="1" baseline="30000" dirty="0"/>
          </a:p>
          <a:p>
            <a:r>
              <a:rPr lang="nl-NL" i="1" dirty="0" err="1"/>
              <a:t>Hexadecimal</a:t>
            </a:r>
            <a:r>
              <a:rPr lang="nl-NL" i="1" dirty="0"/>
              <a:t> </a:t>
            </a:r>
            <a:r>
              <a:rPr lang="nl-NL" i="1" dirty="0" err="1"/>
              <a:t>number</a:t>
            </a:r>
            <a:r>
              <a:rPr lang="nl-NL" i="1" dirty="0"/>
              <a:t>: </a:t>
            </a:r>
            <a:r>
              <a:rPr lang="nl-NL" dirty="0"/>
              <a:t>1D</a:t>
            </a:r>
            <a:r>
              <a:rPr lang="nl-NL" baseline="-25000" dirty="0"/>
              <a:t>16</a:t>
            </a:r>
          </a:p>
          <a:p>
            <a:endParaRPr lang="nl-NL" i="1" dirty="0"/>
          </a:p>
          <a:p>
            <a:endParaRPr lang="nl-NL" i="1" dirty="0"/>
          </a:p>
          <a:p>
            <a:endParaRPr lang="nl-NL" i="1" dirty="0"/>
          </a:p>
          <a:p>
            <a:endParaRPr lang="nl-NL" i="1" dirty="0"/>
          </a:p>
          <a:p>
            <a:r>
              <a:rPr lang="nl-NL" i="1" dirty="0" err="1"/>
              <a:t>Result</a:t>
            </a:r>
            <a:r>
              <a:rPr lang="nl-NL" dirty="0"/>
              <a:t>: </a:t>
            </a:r>
            <a:r>
              <a:rPr lang="nl-NL" b="1" dirty="0"/>
              <a:t>29</a:t>
            </a:r>
            <a:r>
              <a:rPr lang="nl-NL" b="1" baseline="-25000" dirty="0"/>
              <a:t>10</a:t>
            </a:r>
            <a:endParaRPr lang="nl-NL" b="1" i="1" baseline="-25000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453621"/>
              </p:ext>
            </p:extLst>
          </p:nvPr>
        </p:nvGraphicFramePr>
        <p:xfrm>
          <a:off x="755576" y="3284984"/>
          <a:ext cx="3312368" cy="1850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04"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 x 16</a:t>
                      </a:r>
                      <a:r>
                        <a:rPr lang="nl-NL" sz="2400" baseline="30000" dirty="0">
                          <a:solidFill>
                            <a:srgbClr val="191919"/>
                          </a:solidFill>
                        </a:rPr>
                        <a:t>1</a:t>
                      </a:r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13 x 16</a:t>
                      </a:r>
                      <a:r>
                        <a:rPr lang="nl-NL" sz="2400" baseline="30000" dirty="0">
                          <a:solidFill>
                            <a:srgbClr val="191919"/>
                          </a:solidFill>
                        </a:rPr>
                        <a:t>0</a:t>
                      </a:r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 x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13 x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894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Decimal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hexadecimal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nl-NL" b="1" dirty="0" err="1"/>
              <a:t>Divide</a:t>
            </a:r>
            <a:r>
              <a:rPr lang="nl-NL" b="1" dirty="0"/>
              <a:t> </a:t>
            </a:r>
            <a:r>
              <a:rPr lang="nl-NL" b="1" dirty="0" err="1"/>
              <a:t>by</a:t>
            </a:r>
            <a:r>
              <a:rPr lang="nl-NL" b="1" dirty="0"/>
              <a:t> 16 &amp; </a:t>
            </a:r>
            <a:r>
              <a:rPr lang="nl-NL" b="1" dirty="0" err="1"/>
              <a:t>remainder</a:t>
            </a:r>
            <a:r>
              <a:rPr lang="nl-NL" b="1" dirty="0"/>
              <a:t> of 16</a:t>
            </a:r>
          </a:p>
          <a:p>
            <a:pPr algn="ctr"/>
            <a:endParaRPr lang="nl-NL" b="1" dirty="0"/>
          </a:p>
          <a:p>
            <a:r>
              <a:rPr lang="nl-NL" i="1" dirty="0" err="1"/>
              <a:t>Decimal</a:t>
            </a:r>
            <a:r>
              <a:rPr lang="nl-NL" i="1" dirty="0"/>
              <a:t> </a:t>
            </a:r>
            <a:r>
              <a:rPr lang="nl-NL" i="1" dirty="0" err="1"/>
              <a:t>number</a:t>
            </a:r>
            <a:r>
              <a:rPr lang="nl-NL" dirty="0"/>
              <a:t>: 29</a:t>
            </a:r>
            <a:r>
              <a:rPr lang="nl-NL" baseline="-25000" dirty="0"/>
              <a:t>10</a:t>
            </a:r>
          </a:p>
          <a:p>
            <a:r>
              <a:rPr lang="nl-NL" sz="2400" dirty="0"/>
              <a:t>	</a:t>
            </a:r>
          </a:p>
          <a:p>
            <a:r>
              <a:rPr lang="nl-NL" sz="2400" dirty="0"/>
              <a:t>	29 / 16 	= 1,			</a:t>
            </a:r>
            <a:r>
              <a:rPr lang="nl-NL" sz="2400" dirty="0" err="1"/>
              <a:t>remainder</a:t>
            </a:r>
            <a:r>
              <a:rPr lang="nl-NL" sz="2400" dirty="0"/>
              <a:t> 13 	</a:t>
            </a:r>
            <a:r>
              <a:rPr lang="nl-NL" sz="2400" dirty="0">
                <a:sym typeface="Wingdings" panose="05000000000000000000" pitchFamily="2" charset="2"/>
              </a:rPr>
              <a:t>( =</a:t>
            </a:r>
            <a:r>
              <a:rPr lang="nl-NL" sz="2400" dirty="0"/>
              <a:t> D )</a:t>
            </a:r>
          </a:p>
          <a:p>
            <a:r>
              <a:rPr lang="nl-NL" sz="2400" dirty="0"/>
              <a:t>	  1 / 16 	= 0, 			</a:t>
            </a:r>
            <a:r>
              <a:rPr lang="nl-NL" sz="2400" dirty="0" err="1"/>
              <a:t>remainder</a:t>
            </a:r>
            <a:r>
              <a:rPr lang="nl-NL" sz="2400" dirty="0"/>
              <a:t> 1	( = 1 )</a:t>
            </a:r>
          </a:p>
          <a:p>
            <a:endParaRPr lang="nl-NL" i="1" dirty="0"/>
          </a:p>
          <a:p>
            <a:r>
              <a:rPr lang="nl-NL" i="1" dirty="0" err="1"/>
              <a:t>Result</a:t>
            </a:r>
            <a:r>
              <a:rPr lang="nl-NL" dirty="0"/>
              <a:t>: </a:t>
            </a:r>
            <a:r>
              <a:rPr lang="nl-NL" b="1" dirty="0"/>
              <a:t>1D</a:t>
            </a:r>
            <a:r>
              <a:rPr lang="nl-NL" b="1" baseline="-25000" dirty="0"/>
              <a:t>16</a:t>
            </a:r>
          </a:p>
          <a:p>
            <a:endParaRPr lang="nl-NL" dirty="0"/>
          </a:p>
        </p:txBody>
      </p:sp>
      <p:cxnSp>
        <p:nvCxnSpPr>
          <p:cNvPr id="7" name="Rechte verbindingslijn met pijl 6"/>
          <p:cNvCxnSpPr/>
          <p:nvPr/>
        </p:nvCxnSpPr>
        <p:spPr bwMode="auto">
          <a:xfrm flipV="1">
            <a:off x="7546032" y="3861048"/>
            <a:ext cx="0" cy="7200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kstvak 7"/>
          <p:cNvSpPr txBox="1"/>
          <p:nvPr/>
        </p:nvSpPr>
        <p:spPr bwMode="auto">
          <a:xfrm>
            <a:off x="7761153" y="4293096"/>
            <a:ext cx="914400" cy="2880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+mj-lt"/>
                <a:ea typeface="Geneva" charset="-128"/>
                <a:cs typeface="Geneva" charset="-128"/>
              </a:rPr>
              <a:t>Left</a:t>
            </a:r>
            <a:endParaRPr kumimoji="0" lang="nl-NL" sz="2800" b="0" i="0" u="none" strike="noStrike" kern="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+mj-lt"/>
              <a:ea typeface="Geneva" charset="-128"/>
              <a:cs typeface="Geneva" charset="-128"/>
            </a:endParaRPr>
          </a:p>
        </p:txBody>
      </p:sp>
      <p:sp>
        <p:nvSpPr>
          <p:cNvPr id="9" name="Tekstvak 8"/>
          <p:cNvSpPr txBox="1"/>
          <p:nvPr/>
        </p:nvSpPr>
        <p:spPr bwMode="auto">
          <a:xfrm>
            <a:off x="7762056" y="3848836"/>
            <a:ext cx="914400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+mj-lt"/>
                <a:ea typeface="Geneva" charset="-128"/>
                <a:cs typeface="Geneva" charset="-128"/>
              </a:rPr>
              <a:t>Right</a:t>
            </a:r>
            <a:endParaRPr kumimoji="0" lang="nl-NL" sz="2800" b="0" i="0" u="none" strike="noStrike" kern="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+mj-lt"/>
              <a:ea typeface="Geneva" charset="-128"/>
              <a:cs typeface="Genev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8146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Hexadecimal</a:t>
            </a:r>
            <a:r>
              <a:rPr lang="nl-NL" dirty="0"/>
              <a:t>…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nl-NL" b="1" dirty="0"/>
              <a:t>Hard </a:t>
            </a:r>
            <a:r>
              <a:rPr lang="nl-NL" b="1" dirty="0" err="1"/>
              <a:t>to</a:t>
            </a:r>
            <a:r>
              <a:rPr lang="nl-NL" b="1" dirty="0"/>
              <a:t> </a:t>
            </a:r>
            <a:r>
              <a:rPr lang="nl-NL" b="1" dirty="0" err="1"/>
              <a:t>convert</a:t>
            </a:r>
            <a:r>
              <a:rPr lang="nl-NL" b="1" dirty="0"/>
              <a:t> F02A</a:t>
            </a:r>
            <a:r>
              <a:rPr lang="nl-NL" b="1" baseline="-25000" dirty="0"/>
              <a:t>16 </a:t>
            </a:r>
            <a:r>
              <a:rPr lang="nl-NL" b="1" dirty="0" err="1"/>
              <a:t>to</a:t>
            </a:r>
            <a:r>
              <a:rPr lang="nl-NL" b="1" dirty="0"/>
              <a:t> </a:t>
            </a:r>
            <a:r>
              <a:rPr lang="nl-NL" b="1" dirty="0" err="1"/>
              <a:t>decimal</a:t>
            </a:r>
            <a:r>
              <a:rPr lang="nl-NL" b="1" dirty="0"/>
              <a:t> or 3568</a:t>
            </a:r>
            <a:r>
              <a:rPr lang="nl-NL" b="1" baseline="-25000" dirty="0"/>
              <a:t>10</a:t>
            </a:r>
            <a:r>
              <a:rPr lang="nl-NL" b="1" dirty="0"/>
              <a:t> </a:t>
            </a:r>
            <a:r>
              <a:rPr lang="nl-NL" b="1" dirty="0" err="1"/>
              <a:t>to</a:t>
            </a:r>
            <a:r>
              <a:rPr lang="nl-NL" b="1" dirty="0"/>
              <a:t> </a:t>
            </a:r>
            <a:r>
              <a:rPr lang="nl-NL" b="1" dirty="0" err="1"/>
              <a:t>hexadecimal</a:t>
            </a:r>
            <a:r>
              <a:rPr lang="nl-NL" b="1" dirty="0"/>
              <a:t>…</a:t>
            </a:r>
          </a:p>
          <a:p>
            <a:pPr algn="ctr"/>
            <a:endParaRPr lang="nl-NL" b="1" baseline="-25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  <a:p>
            <a:pPr marL="0" indent="0"/>
            <a:r>
              <a:rPr lang="nl-NL" i="1" dirty="0"/>
              <a:t>Conversion is </a:t>
            </a:r>
            <a:r>
              <a:rPr lang="nl-NL" i="1" dirty="0" err="1"/>
              <a:t>easier</a:t>
            </a:r>
            <a:r>
              <a:rPr lang="nl-NL" i="1" dirty="0"/>
              <a:t> </a:t>
            </a:r>
            <a:r>
              <a:rPr lang="nl-NL" i="1" dirty="0" err="1"/>
              <a:t>with</a:t>
            </a:r>
            <a:r>
              <a:rPr lang="nl-NL" i="1" dirty="0"/>
              <a:t> </a:t>
            </a:r>
            <a:r>
              <a:rPr lang="nl-NL" i="1" dirty="0" err="1"/>
              <a:t>binary</a:t>
            </a:r>
            <a:r>
              <a:rPr lang="nl-NL" i="1" dirty="0"/>
              <a:t>:</a:t>
            </a:r>
          </a:p>
          <a:p>
            <a:pPr marL="0" indent="0"/>
            <a:endParaRPr lang="nl-NL" dirty="0"/>
          </a:p>
          <a:p>
            <a:pPr marL="0" indent="0" algn="ctr"/>
            <a:r>
              <a:rPr lang="nl-NL" dirty="0" err="1"/>
              <a:t>Decimal</a:t>
            </a:r>
            <a:r>
              <a:rPr lang="nl-NL" dirty="0"/>
              <a:t>	     </a:t>
            </a:r>
            <a:r>
              <a:rPr lang="nl-NL" dirty="0" err="1"/>
              <a:t>Binary</a:t>
            </a:r>
            <a:r>
              <a:rPr lang="nl-NL" dirty="0"/>
              <a:t>       </a:t>
            </a:r>
            <a:r>
              <a:rPr lang="nl-NL" dirty="0" err="1"/>
              <a:t>Hexadecimal</a:t>
            </a:r>
            <a:endParaRPr lang="nl-NL" dirty="0"/>
          </a:p>
        </p:txBody>
      </p:sp>
      <p:cxnSp>
        <p:nvCxnSpPr>
          <p:cNvPr id="5" name="Rechte verbindingslijn met pijl 4"/>
          <p:cNvCxnSpPr/>
          <p:nvPr/>
        </p:nvCxnSpPr>
        <p:spPr bwMode="auto">
          <a:xfrm>
            <a:off x="2442077" y="4897998"/>
            <a:ext cx="57606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6" name="Rechte verbindingslijn met pijl 5"/>
          <p:cNvCxnSpPr/>
          <p:nvPr/>
        </p:nvCxnSpPr>
        <p:spPr bwMode="auto">
          <a:xfrm>
            <a:off x="4211960" y="4897998"/>
            <a:ext cx="57606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41565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Binary</a:t>
            </a:r>
            <a:r>
              <a:rPr lang="nl-NL" dirty="0"/>
              <a:t> &amp; </a:t>
            </a:r>
            <a:r>
              <a:rPr lang="nl-NL" dirty="0" err="1"/>
              <a:t>Hexadecimal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nl-NL" b="1" dirty="0"/>
              <a:t>Group in </a:t>
            </a:r>
            <a:r>
              <a:rPr lang="nl-NL" b="1" dirty="0" err="1"/>
              <a:t>to</a:t>
            </a:r>
            <a:r>
              <a:rPr lang="nl-NL" b="1" dirty="0"/>
              <a:t> 4 bits</a:t>
            </a:r>
          </a:p>
        </p:txBody>
      </p:sp>
      <p:pic>
        <p:nvPicPr>
          <p:cNvPr id="2051" name="Picture 3" descr="C:\Users\874156\Desktop\Naamloos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6"/>
            <a:ext cx="6451600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Rechte verbindingslijn 4"/>
          <p:cNvCxnSpPr/>
          <p:nvPr/>
        </p:nvCxnSpPr>
        <p:spPr bwMode="auto">
          <a:xfrm>
            <a:off x="179512" y="4509120"/>
            <a:ext cx="72008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Rechte verbindingslijn 8"/>
          <p:cNvCxnSpPr/>
          <p:nvPr/>
        </p:nvCxnSpPr>
        <p:spPr bwMode="auto">
          <a:xfrm>
            <a:off x="7063160" y="4509120"/>
            <a:ext cx="13252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Rechte verbindingslijn 10"/>
          <p:cNvCxnSpPr/>
          <p:nvPr/>
        </p:nvCxnSpPr>
        <p:spPr bwMode="auto">
          <a:xfrm>
            <a:off x="6084168" y="4504268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Rechte verbindingslijn met pijl 11"/>
          <p:cNvCxnSpPr/>
          <p:nvPr/>
        </p:nvCxnSpPr>
        <p:spPr bwMode="auto">
          <a:xfrm>
            <a:off x="7380312" y="2924944"/>
            <a:ext cx="0" cy="14401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Rechte verbindingslijn met pijl 14"/>
          <p:cNvCxnSpPr/>
          <p:nvPr/>
        </p:nvCxnSpPr>
        <p:spPr bwMode="auto">
          <a:xfrm>
            <a:off x="7380312" y="4658721"/>
            <a:ext cx="0" cy="15065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kstvak 22"/>
          <p:cNvSpPr txBox="1"/>
          <p:nvPr/>
        </p:nvSpPr>
        <p:spPr bwMode="auto">
          <a:xfrm>
            <a:off x="7524328" y="3092795"/>
            <a:ext cx="1619672" cy="1008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nl-NL" sz="2000" dirty="0" err="1"/>
              <a:t>Hexadecimal</a:t>
            </a:r>
            <a:r>
              <a:rPr lang="nl-NL" sz="2000" dirty="0"/>
              <a:t> </a:t>
            </a:r>
          </a:p>
          <a:p>
            <a:r>
              <a:rPr lang="nl-NL" sz="2000" dirty="0" err="1"/>
              <a:t>to</a:t>
            </a:r>
            <a:r>
              <a:rPr lang="nl-NL" sz="2000" dirty="0"/>
              <a:t> </a:t>
            </a:r>
          </a:p>
          <a:p>
            <a:r>
              <a:rPr lang="nl-NL" sz="2000" dirty="0" err="1"/>
              <a:t>Binary</a:t>
            </a:r>
            <a:endParaRPr lang="nl-NL" sz="2000" dirty="0"/>
          </a:p>
          <a:p>
            <a:pPr marL="0" marR="0" indent="0" algn="ct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Geneva" charset="-128"/>
              <a:cs typeface="Geneva" charset="-128"/>
            </a:endParaRPr>
          </a:p>
        </p:txBody>
      </p:sp>
      <p:sp>
        <p:nvSpPr>
          <p:cNvPr id="26" name="Tekstvak 25"/>
          <p:cNvSpPr txBox="1"/>
          <p:nvPr/>
        </p:nvSpPr>
        <p:spPr bwMode="auto">
          <a:xfrm>
            <a:off x="7524328" y="4869159"/>
            <a:ext cx="1619672" cy="1008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nl-NL" sz="2000" dirty="0" err="1"/>
              <a:t>Binary</a:t>
            </a:r>
            <a:endParaRPr lang="nl-NL" sz="2000" dirty="0"/>
          </a:p>
          <a:p>
            <a:r>
              <a:rPr lang="nl-NL" sz="2000" dirty="0" err="1"/>
              <a:t>to</a:t>
            </a:r>
            <a:r>
              <a:rPr lang="nl-NL" sz="2000" dirty="0"/>
              <a:t> </a:t>
            </a:r>
            <a:endParaRPr lang="nl-NL" sz="2800" kern="0" dirty="0">
              <a:solidFill>
                <a:schemeClr val="bg1"/>
              </a:solidFill>
              <a:latin typeface="+mj-lt"/>
            </a:endParaRPr>
          </a:p>
          <a:p>
            <a:r>
              <a:rPr lang="nl-NL" sz="2000" kern="0" dirty="0" err="1">
                <a:solidFill>
                  <a:srgbClr val="191919"/>
                </a:solidFill>
                <a:latin typeface="+mj-lt"/>
              </a:rPr>
              <a:t>Hexadecimal</a:t>
            </a:r>
            <a:endParaRPr lang="nl-NL" sz="1600" dirty="0">
              <a:solidFill>
                <a:srgbClr val="1919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816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Recap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467544" y="1916832"/>
            <a:ext cx="4762872" cy="4680520"/>
          </a:xfrm>
        </p:spPr>
        <p:txBody>
          <a:bodyPr/>
          <a:lstStyle/>
          <a:p>
            <a:r>
              <a:rPr lang="nl-NL" b="1" dirty="0" err="1"/>
              <a:t>To</a:t>
            </a:r>
            <a:r>
              <a:rPr lang="nl-NL" b="1" dirty="0"/>
              <a:t> </a:t>
            </a:r>
            <a:r>
              <a:rPr lang="nl-NL" b="1" dirty="0" err="1"/>
              <a:t>decimal</a:t>
            </a:r>
            <a:endParaRPr lang="nl-NL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 err="1"/>
              <a:t>Multiply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digit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weight</a:t>
            </a:r>
            <a:r>
              <a:rPr lang="nl-NL" dirty="0"/>
              <a:t> factor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everything</a:t>
            </a:r>
            <a:r>
              <a:rPr lang="nl-NL" dirty="0"/>
              <a:t> 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  <a:p>
            <a:r>
              <a:rPr lang="nl-NL" b="1" dirty="0" err="1">
                <a:solidFill>
                  <a:srgbClr val="191919"/>
                </a:solidFill>
              </a:rPr>
              <a:t>From</a:t>
            </a:r>
            <a:r>
              <a:rPr lang="nl-NL" b="1" dirty="0">
                <a:solidFill>
                  <a:srgbClr val="191919"/>
                </a:solidFill>
              </a:rPr>
              <a:t> </a:t>
            </a:r>
            <a:r>
              <a:rPr lang="nl-NL" b="1" dirty="0" err="1">
                <a:solidFill>
                  <a:srgbClr val="191919"/>
                </a:solidFill>
              </a:rPr>
              <a:t>decimal</a:t>
            </a:r>
            <a:endParaRPr lang="nl-NL" b="1" dirty="0">
              <a:solidFill>
                <a:srgbClr val="19191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rgbClr val="191919"/>
                </a:solidFill>
              </a:rPr>
              <a:t>Keep </a:t>
            </a:r>
            <a:r>
              <a:rPr lang="nl-NL" dirty="0" err="1">
                <a:solidFill>
                  <a:srgbClr val="191919"/>
                </a:solidFill>
              </a:rPr>
              <a:t>dividing</a:t>
            </a:r>
            <a:r>
              <a:rPr lang="nl-NL" dirty="0">
                <a:solidFill>
                  <a:srgbClr val="191919"/>
                </a:solidFill>
              </a:rPr>
              <a:t> </a:t>
            </a:r>
            <a:r>
              <a:rPr lang="nl-NL" dirty="0" err="1">
                <a:solidFill>
                  <a:srgbClr val="191919"/>
                </a:solidFill>
              </a:rPr>
              <a:t>number</a:t>
            </a:r>
            <a:r>
              <a:rPr lang="nl-NL" dirty="0">
                <a:solidFill>
                  <a:srgbClr val="191919"/>
                </a:solidFill>
              </a:rPr>
              <a:t> </a:t>
            </a:r>
            <a:r>
              <a:rPr lang="nl-NL" dirty="0" err="1">
                <a:solidFill>
                  <a:srgbClr val="191919"/>
                </a:solidFill>
              </a:rPr>
              <a:t>by</a:t>
            </a:r>
            <a:r>
              <a:rPr lang="nl-NL" dirty="0">
                <a:solidFill>
                  <a:srgbClr val="191919"/>
                </a:solidFill>
              </a:rPr>
              <a:t> 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rgbClr val="191919"/>
                </a:solidFill>
              </a:rPr>
              <a:t>Write down </a:t>
            </a:r>
            <a:r>
              <a:rPr lang="nl-NL" dirty="0" err="1">
                <a:solidFill>
                  <a:srgbClr val="191919"/>
                </a:solidFill>
              </a:rPr>
              <a:t>remainder</a:t>
            </a:r>
            <a:endParaRPr lang="nl-NL" dirty="0">
              <a:solidFill>
                <a:srgbClr val="191919"/>
              </a:solidFill>
            </a:endParaRPr>
          </a:p>
          <a:p>
            <a:pPr marL="0" indent="0"/>
            <a:endParaRPr lang="nl-NL" dirty="0"/>
          </a:p>
          <a:p>
            <a:endParaRPr lang="nl-NL" b="1" dirty="0"/>
          </a:p>
        </p:txBody>
      </p:sp>
      <p:pic>
        <p:nvPicPr>
          <p:cNvPr id="1027" name="Picture 3" descr="C:\Users\874156\Desktop\400px-CPT-Numbers-Conversion_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029" y="2996952"/>
            <a:ext cx="3617741" cy="245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165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graphicFrame>
        <p:nvGraphicFramePr>
          <p:cNvPr id="5" name="Tijdelijke aanduiding voor inhou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255547"/>
              </p:ext>
            </p:extLst>
          </p:nvPr>
        </p:nvGraphicFramePr>
        <p:xfrm>
          <a:off x="827584" y="2492896"/>
          <a:ext cx="7374633" cy="35604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58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8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8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634"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err="1"/>
                        <a:t>Binary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err="1"/>
                        <a:t>Decimal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err="1"/>
                        <a:t>Hexadecimal</a:t>
                      </a:r>
                      <a:endParaRPr lang="nl-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algn="ctr"/>
                      <a:r>
                        <a:rPr lang="nl-NL" sz="2400" dirty="0"/>
                        <a:t>10 </a:t>
                      </a:r>
                      <a:endParaRPr lang="nl-NL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algn="ctr"/>
                      <a:r>
                        <a:rPr lang="nl-NL" sz="2400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/>
                        <a:t>10</a:t>
                      </a:r>
                      <a:endParaRPr lang="nl-NL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algn="ctr"/>
                      <a:r>
                        <a:rPr lang="nl-NL" sz="24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b="0" dirty="0"/>
                        <a:t>10 </a:t>
                      </a:r>
                      <a:endParaRPr lang="nl-NL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dirty="0"/>
                        <a:t>10100010</a:t>
                      </a:r>
                      <a:endParaRPr lang="nl-NL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/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b="0" dirty="0"/>
                        <a:t>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algn="ctr"/>
                      <a:r>
                        <a:rPr lang="nl-NL" sz="2400" dirty="0"/>
                        <a:t>1111011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b="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/>
                        <a:t>7B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algn="ctr"/>
                      <a:r>
                        <a:rPr lang="nl-NL" sz="2400" dirty="0"/>
                        <a:t>101110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dirty="0"/>
                        <a:t>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1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Answers</a:t>
            </a:r>
            <a:endParaRPr lang="nl-NL" dirty="0"/>
          </a:p>
        </p:txBody>
      </p:sp>
      <p:graphicFrame>
        <p:nvGraphicFramePr>
          <p:cNvPr id="5" name="Tijdelijke aanduiding voor inhou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356961"/>
              </p:ext>
            </p:extLst>
          </p:nvPr>
        </p:nvGraphicFramePr>
        <p:xfrm>
          <a:off x="827584" y="2492896"/>
          <a:ext cx="7374633" cy="35604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58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8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8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634"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err="1"/>
                        <a:t>Binary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err="1"/>
                        <a:t>Decimal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err="1"/>
                        <a:t>Hexadecimal</a:t>
                      </a:r>
                      <a:endParaRPr lang="nl-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algn="ctr"/>
                      <a:r>
                        <a:rPr lang="nl-NL" sz="2400" b="1" dirty="0"/>
                        <a:t>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algn="ctr"/>
                      <a:r>
                        <a:rPr lang="nl-NL" sz="2400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algn="ctr"/>
                      <a:r>
                        <a:rPr lang="nl-NL" sz="24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b="1" dirty="0"/>
                        <a:t>10100010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/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/>
                        <a:t>A2</a:t>
                      </a:r>
                      <a:endParaRPr lang="nl-NL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algn="ctr"/>
                      <a:r>
                        <a:rPr lang="nl-NL" sz="2400" dirty="0"/>
                        <a:t>1111011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b="1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/>
                        <a:t>7B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algn="ctr"/>
                      <a:r>
                        <a:rPr lang="nl-NL" sz="2400" dirty="0"/>
                        <a:t>101110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b="1" dirty="0"/>
                        <a:t>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663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Calculations</a:t>
            </a:r>
            <a:r>
              <a:rPr lang="nl-NL" dirty="0"/>
              <a:t> in </a:t>
            </a:r>
            <a:r>
              <a:rPr lang="nl-NL" dirty="0" err="1"/>
              <a:t>binary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5403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Addition</a:t>
            </a:r>
            <a:r>
              <a:rPr lang="nl-NL" dirty="0"/>
              <a:t> in </a:t>
            </a:r>
            <a:r>
              <a:rPr lang="nl-NL" dirty="0" err="1"/>
              <a:t>binary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36738"/>
            <a:ext cx="3538736" cy="1160214"/>
          </a:xfrm>
        </p:spPr>
        <p:txBody>
          <a:bodyPr/>
          <a:lstStyle/>
          <a:p>
            <a:r>
              <a:rPr lang="nl-NL" b="1" dirty="0" err="1"/>
              <a:t>Decimal</a:t>
            </a:r>
            <a:endParaRPr lang="nl-NL" b="1" dirty="0"/>
          </a:p>
          <a:p>
            <a:r>
              <a:rPr lang="nl-NL" sz="2400" dirty="0"/>
              <a:t>18 + 996:</a:t>
            </a: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4788024" y="1863845"/>
            <a:ext cx="3250704" cy="792088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+mn-lt"/>
                <a:ea typeface="Geneva" charset="-128"/>
                <a:cs typeface="Geneva" charset="-128"/>
              </a:defRPr>
            </a:lvl1pPr>
            <a:lvl2pPr marL="541338" indent="-2730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2200" b="1">
                <a:solidFill>
                  <a:srgbClr val="000000"/>
                </a:solidFill>
                <a:latin typeface="+mn-lt"/>
                <a:ea typeface="Geneva" charset="-128"/>
              </a:defRPr>
            </a:lvl2pPr>
            <a:lvl3pPr marL="993775" indent="-2730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-"/>
              <a:defRPr sz="2200">
                <a:solidFill>
                  <a:schemeClr val="tx1"/>
                </a:solidFill>
                <a:latin typeface="+mn-lt"/>
                <a:ea typeface="Geneva" charset="-128"/>
              </a:defRPr>
            </a:lvl3pPr>
            <a:lvl4pPr marL="1600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Geneva" charset="-128"/>
              </a:defRPr>
            </a:lvl4pPr>
            <a:lvl5pPr marL="2057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Geneva" charset="-128"/>
              </a:defRPr>
            </a:lvl5pPr>
            <a:lvl6pPr marL="2514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Geneva" charset="-128"/>
              </a:defRPr>
            </a:lvl6pPr>
            <a:lvl7pPr marL="2971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Geneva" charset="-128"/>
              </a:defRPr>
            </a:lvl7pPr>
            <a:lvl8pPr marL="3429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Geneva" charset="-128"/>
              </a:defRPr>
            </a:lvl8pPr>
            <a:lvl9pPr marL="3886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Geneva" charset="-128"/>
              </a:defRPr>
            </a:lvl9pPr>
          </a:lstStyle>
          <a:p>
            <a:r>
              <a:rPr lang="nl-NL" b="1" kern="0" dirty="0" err="1"/>
              <a:t>Binary</a:t>
            </a:r>
            <a:endParaRPr lang="nl-NL" b="1" kern="0" dirty="0"/>
          </a:p>
          <a:p>
            <a:r>
              <a:rPr lang="nl-NL" sz="2400" kern="0" dirty="0"/>
              <a:t>1011 + 111: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355762"/>
              </p:ext>
            </p:extLst>
          </p:nvPr>
        </p:nvGraphicFramePr>
        <p:xfrm>
          <a:off x="467544" y="3212976"/>
          <a:ext cx="1296145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2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NL" sz="20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endParaRPr lang="nl-NL" sz="2000" b="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nl-NL" sz="2400" b="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+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NL" sz="2400" b="1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1" dirty="0">
                          <a:solidFill>
                            <a:srgbClr val="191919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1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1" dirty="0">
                          <a:solidFill>
                            <a:srgbClr val="191919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NL" sz="2400" b="1" dirty="0">
                        <a:solidFill>
                          <a:srgbClr val="191919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098632"/>
              </p:ext>
            </p:extLst>
          </p:nvPr>
        </p:nvGraphicFramePr>
        <p:xfrm>
          <a:off x="4788024" y="3140968"/>
          <a:ext cx="1625352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3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03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NL" sz="20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endParaRPr lang="nl-NL" sz="2000" b="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nl-NL" sz="2400" b="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+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NL" sz="2400" b="1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1" dirty="0">
                          <a:solidFill>
                            <a:srgbClr val="191919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1" dirty="0">
                          <a:solidFill>
                            <a:srgbClr val="191919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1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1" dirty="0">
                          <a:solidFill>
                            <a:srgbClr val="191919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NL" sz="2400" b="1" dirty="0">
                        <a:solidFill>
                          <a:srgbClr val="191919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Rechte verbindingslijn 7"/>
          <p:cNvCxnSpPr/>
          <p:nvPr/>
        </p:nvCxnSpPr>
        <p:spPr bwMode="auto">
          <a:xfrm>
            <a:off x="3995936" y="1772816"/>
            <a:ext cx="0" cy="468052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hthoek 11"/>
          <p:cNvSpPr/>
          <p:nvPr/>
        </p:nvSpPr>
        <p:spPr>
          <a:xfrm>
            <a:off x="1475656" y="3284984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+mn-lt"/>
                <a:sym typeface="Wingdings" pitchFamily="2" charset="2"/>
              </a:rPr>
              <a:t></a:t>
            </a:r>
            <a:r>
              <a:rPr lang="en-GB" sz="1800" i="1" dirty="0">
                <a:solidFill>
                  <a:schemeClr val="bg1">
                    <a:lumMod val="50000"/>
                  </a:schemeClr>
                </a:solidFill>
                <a:latin typeface="+mn-lt"/>
                <a:sym typeface="Wingdings" pitchFamily="2" charset="2"/>
              </a:rPr>
              <a:t> Carry bits</a:t>
            </a:r>
            <a:endParaRPr lang="nl-NL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6156176" y="3212976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+mn-lt"/>
                <a:sym typeface="Wingdings" pitchFamily="2" charset="2"/>
              </a:rPr>
              <a:t></a:t>
            </a:r>
            <a:r>
              <a:rPr lang="en-GB" sz="1800" i="1" dirty="0">
                <a:solidFill>
                  <a:schemeClr val="bg1">
                    <a:lumMod val="50000"/>
                  </a:schemeClr>
                </a:solidFill>
                <a:latin typeface="+mn-lt"/>
                <a:sym typeface="Wingdings" pitchFamily="2" charset="2"/>
              </a:rPr>
              <a:t> Carry bits</a:t>
            </a:r>
            <a:endParaRPr lang="nl-NL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901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This</a:t>
            </a:r>
            <a:r>
              <a:rPr lang="nl-NL" dirty="0"/>
              <a:t> week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What is computer’s language?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6452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err="1"/>
              <a:t>Addition</a:t>
            </a:r>
            <a:endParaRPr lang="nl-NL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100101</a:t>
            </a:r>
            <a:r>
              <a:rPr lang="nl-NL" b="1" baseline="-25000" dirty="0"/>
              <a:t>2</a:t>
            </a:r>
            <a:r>
              <a:rPr lang="nl-NL" dirty="0"/>
              <a:t> + 11101</a:t>
            </a:r>
            <a:r>
              <a:rPr lang="nl-NL" b="1" baseline="-25000" dirty="0"/>
              <a:t>2</a:t>
            </a: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1010101101</a:t>
            </a:r>
            <a:r>
              <a:rPr lang="nl-NL" b="1" baseline="-25000" dirty="0"/>
              <a:t>2</a:t>
            </a:r>
            <a:r>
              <a:rPr lang="nl-NL" dirty="0"/>
              <a:t> + 11111111</a:t>
            </a:r>
            <a:r>
              <a:rPr lang="nl-NL" b="1" baseline="-25000" dirty="0"/>
              <a:t>2</a:t>
            </a:r>
            <a:endParaRPr lang="nl-NL" dirty="0"/>
          </a:p>
          <a:p>
            <a:pPr marL="0" indent="0"/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780094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Answers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7211144" cy="4608512"/>
          </a:xfrm>
        </p:spPr>
        <p:txBody>
          <a:bodyPr/>
          <a:lstStyle/>
          <a:p>
            <a:r>
              <a:rPr lang="nl-NL" b="1" dirty="0" err="1"/>
              <a:t>Addition</a:t>
            </a:r>
            <a:endParaRPr lang="nl-NL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100101</a:t>
            </a:r>
            <a:r>
              <a:rPr lang="nl-NL" b="1" baseline="-25000" dirty="0"/>
              <a:t>2</a:t>
            </a:r>
            <a:r>
              <a:rPr lang="nl-NL" dirty="0"/>
              <a:t> + 11101</a:t>
            </a:r>
            <a:r>
              <a:rPr lang="nl-NL" b="1" baseline="-25000" dirty="0"/>
              <a:t>2</a:t>
            </a:r>
            <a:r>
              <a:rPr lang="nl-NL" dirty="0"/>
              <a:t> = </a:t>
            </a:r>
            <a:r>
              <a:rPr lang="nl-NL" b="1" dirty="0"/>
              <a:t>1000010</a:t>
            </a:r>
            <a:r>
              <a:rPr lang="nl-NL" b="1" baseline="-25000" dirty="0"/>
              <a:t>2</a:t>
            </a:r>
            <a:endParaRPr lang="nl-NL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1010101101</a:t>
            </a:r>
            <a:r>
              <a:rPr lang="nl-NL" b="1" baseline="-25000" dirty="0"/>
              <a:t>2</a:t>
            </a:r>
            <a:r>
              <a:rPr lang="nl-NL" dirty="0"/>
              <a:t> </a:t>
            </a:r>
            <a:r>
              <a:rPr lang="nl-NL"/>
              <a:t>+ 11111111</a:t>
            </a:r>
            <a:r>
              <a:rPr lang="nl-NL" b="1" baseline="-25000"/>
              <a:t>2</a:t>
            </a:r>
            <a:r>
              <a:rPr lang="nl-NL"/>
              <a:t> = </a:t>
            </a:r>
            <a:r>
              <a:rPr lang="nl-NL" b="1"/>
              <a:t>1110101100</a:t>
            </a:r>
            <a:r>
              <a:rPr lang="nl-NL" b="1" baseline="-25000"/>
              <a:t>2</a:t>
            </a:r>
            <a:endParaRPr lang="nl-NL" b="1" dirty="0"/>
          </a:p>
          <a:p>
            <a:pPr marL="0" indent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71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Multiplication</a:t>
            </a:r>
            <a:r>
              <a:rPr lang="nl-NL" dirty="0"/>
              <a:t> in </a:t>
            </a:r>
            <a:r>
              <a:rPr lang="nl-NL" dirty="0" err="1"/>
              <a:t>binary</a:t>
            </a:r>
            <a:endParaRPr lang="nl-NL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36738"/>
            <a:ext cx="3538736" cy="1160214"/>
          </a:xfrm>
        </p:spPr>
        <p:txBody>
          <a:bodyPr/>
          <a:lstStyle/>
          <a:p>
            <a:r>
              <a:rPr lang="nl-NL" b="1" dirty="0" err="1"/>
              <a:t>Decimal</a:t>
            </a:r>
            <a:endParaRPr lang="nl-NL" b="1" dirty="0"/>
          </a:p>
          <a:p>
            <a:r>
              <a:rPr lang="nl-NL" sz="2400" dirty="0"/>
              <a:t>180 x 14: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020051"/>
              </p:ext>
            </p:extLst>
          </p:nvPr>
        </p:nvGraphicFramePr>
        <p:xfrm>
          <a:off x="467544" y="3212976"/>
          <a:ext cx="1296145" cy="228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2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0" dirty="0">
                          <a:solidFill>
                            <a:srgbClr val="191919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0" dirty="0">
                          <a:solidFill>
                            <a:srgbClr val="191919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x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nl-NL" sz="2400" b="0" dirty="0">
                        <a:solidFill>
                          <a:srgbClr val="191919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0" dirty="0">
                          <a:solidFill>
                            <a:srgbClr val="191919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0" dirty="0">
                          <a:solidFill>
                            <a:srgbClr val="191919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0" dirty="0">
                          <a:solidFill>
                            <a:srgbClr val="191919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sz="2400" b="0" dirty="0">
                        <a:solidFill>
                          <a:srgbClr val="191919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NL" sz="2400" b="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0" dirty="0">
                          <a:solidFill>
                            <a:srgbClr val="191919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0" dirty="0">
                          <a:solidFill>
                            <a:srgbClr val="191919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2400" b="0" dirty="0">
                        <a:solidFill>
                          <a:srgbClr val="191919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2400" b="0" dirty="0">
                          <a:solidFill>
                            <a:srgbClr val="191919"/>
                          </a:solidFill>
                        </a:rPr>
                        <a:t>+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NL" sz="2400" b="1" dirty="0">
                          <a:solidFill>
                            <a:srgbClr val="191919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1" dirty="0">
                          <a:solidFill>
                            <a:srgbClr val="191919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1" dirty="0">
                          <a:solidFill>
                            <a:srgbClr val="191919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1" dirty="0">
                          <a:solidFill>
                            <a:srgbClr val="191919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NL" sz="2400" b="1" dirty="0">
                        <a:solidFill>
                          <a:srgbClr val="191919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4788024" y="1863845"/>
            <a:ext cx="3250704" cy="792088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+mn-lt"/>
                <a:ea typeface="Geneva" charset="-128"/>
                <a:cs typeface="Geneva" charset="-128"/>
              </a:defRPr>
            </a:lvl1pPr>
            <a:lvl2pPr marL="541338" indent="-2730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2200" b="1">
                <a:solidFill>
                  <a:srgbClr val="000000"/>
                </a:solidFill>
                <a:latin typeface="+mn-lt"/>
                <a:ea typeface="Geneva" charset="-128"/>
              </a:defRPr>
            </a:lvl2pPr>
            <a:lvl3pPr marL="993775" indent="-2730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-"/>
              <a:defRPr sz="2200">
                <a:solidFill>
                  <a:schemeClr val="tx1"/>
                </a:solidFill>
                <a:latin typeface="+mn-lt"/>
                <a:ea typeface="Geneva" charset="-128"/>
              </a:defRPr>
            </a:lvl3pPr>
            <a:lvl4pPr marL="1600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Geneva" charset="-128"/>
              </a:defRPr>
            </a:lvl4pPr>
            <a:lvl5pPr marL="2057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Geneva" charset="-128"/>
              </a:defRPr>
            </a:lvl5pPr>
            <a:lvl6pPr marL="2514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Geneva" charset="-128"/>
              </a:defRPr>
            </a:lvl6pPr>
            <a:lvl7pPr marL="2971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Geneva" charset="-128"/>
              </a:defRPr>
            </a:lvl7pPr>
            <a:lvl8pPr marL="3429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Geneva" charset="-128"/>
              </a:defRPr>
            </a:lvl8pPr>
            <a:lvl9pPr marL="3886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Geneva" charset="-128"/>
              </a:defRPr>
            </a:lvl9pPr>
          </a:lstStyle>
          <a:p>
            <a:r>
              <a:rPr lang="nl-NL" b="1" kern="0" dirty="0" err="1"/>
              <a:t>Binary</a:t>
            </a:r>
            <a:endParaRPr lang="nl-NL" b="1" kern="0" dirty="0"/>
          </a:p>
          <a:p>
            <a:r>
              <a:rPr lang="nl-NL" sz="2400" kern="0" dirty="0"/>
              <a:t>1011 x 101:</a:t>
            </a:r>
          </a:p>
        </p:txBody>
      </p:sp>
      <p:cxnSp>
        <p:nvCxnSpPr>
          <p:cNvPr id="7" name="Rechte verbindingslijn 6"/>
          <p:cNvCxnSpPr/>
          <p:nvPr/>
        </p:nvCxnSpPr>
        <p:spPr bwMode="auto">
          <a:xfrm>
            <a:off x="3995936" y="1772816"/>
            <a:ext cx="0" cy="468052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036619"/>
              </p:ext>
            </p:extLst>
          </p:nvPr>
        </p:nvGraphicFramePr>
        <p:xfrm>
          <a:off x="4716016" y="3212976"/>
          <a:ext cx="1957935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7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7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nl-NL" sz="2400" b="0" dirty="0">
                        <a:solidFill>
                          <a:srgbClr val="1919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2400" b="0" dirty="0">
                        <a:solidFill>
                          <a:srgbClr val="1919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0" dirty="0">
                          <a:solidFill>
                            <a:srgbClr val="191919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2400" dirty="0">
                        <a:solidFill>
                          <a:srgbClr val="191919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191919"/>
                          </a:solidFill>
                        </a:rPr>
                        <a:t>x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nl-NL" sz="2400" b="0" dirty="0">
                        <a:solidFill>
                          <a:srgbClr val="191919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2400" b="0" dirty="0">
                        <a:solidFill>
                          <a:srgbClr val="191919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0" dirty="0">
                          <a:solidFill>
                            <a:srgbClr val="191919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sz="2400" b="0" dirty="0">
                        <a:solidFill>
                          <a:srgbClr val="191919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nl-NL" sz="2400" b="0" dirty="0">
                        <a:solidFill>
                          <a:srgbClr val="191919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0" dirty="0">
                          <a:solidFill>
                            <a:srgbClr val="191919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0" dirty="0">
                          <a:solidFill>
                            <a:srgbClr val="191919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0" dirty="0">
                          <a:solidFill>
                            <a:srgbClr val="191919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0" dirty="0">
                          <a:solidFill>
                            <a:srgbClr val="191919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2400" b="0" dirty="0">
                        <a:solidFill>
                          <a:srgbClr val="191919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sz="2400" b="0" dirty="0">
                        <a:solidFill>
                          <a:srgbClr val="191919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NL" sz="2400" b="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0" dirty="0">
                          <a:solidFill>
                            <a:srgbClr val="191919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0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2400" b="0" dirty="0">
                        <a:solidFill>
                          <a:srgbClr val="191919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2400" b="0" dirty="0">
                        <a:solidFill>
                          <a:srgbClr val="191919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2400" b="0" dirty="0">
                          <a:solidFill>
                            <a:srgbClr val="191919"/>
                          </a:solidFill>
                        </a:rPr>
                        <a:t>+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NL" sz="2400" b="1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1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1" dirty="0">
                          <a:solidFill>
                            <a:srgbClr val="191919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1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1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b="1" dirty="0">
                          <a:solidFill>
                            <a:srgbClr val="191919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NL" sz="2400" b="1" dirty="0">
                        <a:solidFill>
                          <a:srgbClr val="191919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5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err="1"/>
              <a:t>Addition</a:t>
            </a:r>
            <a:endParaRPr lang="nl-NL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100101</a:t>
            </a:r>
            <a:r>
              <a:rPr lang="nl-NL" b="1" baseline="-25000" dirty="0"/>
              <a:t>2</a:t>
            </a:r>
            <a:r>
              <a:rPr lang="nl-NL" dirty="0"/>
              <a:t> + 11101</a:t>
            </a:r>
            <a:r>
              <a:rPr lang="nl-NL" b="1" baseline="-25000" dirty="0"/>
              <a:t>2</a:t>
            </a: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1010101101</a:t>
            </a:r>
            <a:r>
              <a:rPr lang="nl-NL" b="1" baseline="-25000" dirty="0"/>
              <a:t>2</a:t>
            </a:r>
            <a:r>
              <a:rPr lang="nl-NL" dirty="0"/>
              <a:t> + 11111111</a:t>
            </a:r>
            <a:r>
              <a:rPr lang="nl-NL" b="1" baseline="-25000" dirty="0"/>
              <a:t>2</a:t>
            </a:r>
            <a:endParaRPr lang="nl-NL" dirty="0"/>
          </a:p>
          <a:p>
            <a:pPr marL="0" indent="0"/>
            <a:endParaRPr lang="nl-NL" dirty="0"/>
          </a:p>
          <a:p>
            <a:r>
              <a:rPr lang="nl-NL" b="1" dirty="0" err="1"/>
              <a:t>Multiplication</a:t>
            </a:r>
            <a:endParaRPr lang="nl-NL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1101010</a:t>
            </a:r>
            <a:r>
              <a:rPr lang="nl-NL" b="1" baseline="-25000" dirty="0"/>
              <a:t>2</a:t>
            </a:r>
            <a:r>
              <a:rPr lang="en-US" dirty="0"/>
              <a:t> * 11010</a:t>
            </a:r>
            <a:r>
              <a:rPr lang="nl-NL" b="1" baseline="-25000" dirty="0"/>
              <a:t>2</a:t>
            </a: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111101010001</a:t>
            </a:r>
            <a:r>
              <a:rPr lang="nl-NL" b="1" baseline="-25000" dirty="0"/>
              <a:t>2</a:t>
            </a:r>
            <a:r>
              <a:rPr lang="en-US" dirty="0"/>
              <a:t> * 1000</a:t>
            </a:r>
            <a:r>
              <a:rPr lang="nl-NL" b="1" baseline="-25000" dirty="0"/>
              <a:t>2</a:t>
            </a: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026773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Answers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7211144" cy="4608512"/>
          </a:xfrm>
        </p:spPr>
        <p:txBody>
          <a:bodyPr/>
          <a:lstStyle/>
          <a:p>
            <a:r>
              <a:rPr lang="nl-NL" b="1" dirty="0" err="1"/>
              <a:t>Addition</a:t>
            </a:r>
            <a:endParaRPr lang="nl-NL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100101</a:t>
            </a:r>
            <a:r>
              <a:rPr lang="nl-NL" b="1" baseline="-25000" dirty="0"/>
              <a:t>2</a:t>
            </a:r>
            <a:r>
              <a:rPr lang="nl-NL" dirty="0"/>
              <a:t> + 11101</a:t>
            </a:r>
            <a:r>
              <a:rPr lang="nl-NL" b="1" baseline="-25000" dirty="0"/>
              <a:t>2</a:t>
            </a:r>
            <a:r>
              <a:rPr lang="nl-NL" dirty="0"/>
              <a:t> = </a:t>
            </a:r>
            <a:r>
              <a:rPr lang="nl-NL" b="1" dirty="0"/>
              <a:t>1000010</a:t>
            </a:r>
            <a:r>
              <a:rPr lang="nl-NL" b="1" baseline="-25000" dirty="0"/>
              <a:t>2</a:t>
            </a:r>
            <a:endParaRPr lang="nl-NL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1010101101</a:t>
            </a:r>
            <a:r>
              <a:rPr lang="nl-NL" b="1" baseline="-25000" dirty="0"/>
              <a:t>2</a:t>
            </a:r>
            <a:r>
              <a:rPr lang="nl-NL" dirty="0"/>
              <a:t> + 11111111</a:t>
            </a:r>
            <a:r>
              <a:rPr lang="nl-NL" b="1" baseline="-25000" dirty="0"/>
              <a:t>2</a:t>
            </a:r>
            <a:r>
              <a:rPr lang="nl-NL" dirty="0"/>
              <a:t> = </a:t>
            </a:r>
            <a:r>
              <a:rPr lang="nl-NL" b="1" dirty="0"/>
              <a:t>1101101100</a:t>
            </a:r>
            <a:r>
              <a:rPr lang="nl-NL" b="1" baseline="-25000" dirty="0"/>
              <a:t>2</a:t>
            </a:r>
            <a:endParaRPr lang="nl-NL" b="1" dirty="0"/>
          </a:p>
          <a:p>
            <a:pPr marL="0" indent="0"/>
            <a:endParaRPr lang="nl-NL" dirty="0"/>
          </a:p>
          <a:p>
            <a:r>
              <a:rPr lang="nl-NL" b="1" dirty="0" err="1"/>
              <a:t>Multiplication</a:t>
            </a:r>
            <a:endParaRPr lang="nl-NL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11</a:t>
            </a:r>
            <a:r>
              <a:rPr lang="nl-NL" b="1" baseline="-25000" dirty="0"/>
              <a:t>2</a:t>
            </a:r>
            <a:r>
              <a:rPr lang="en-US" dirty="0"/>
              <a:t> * 10</a:t>
            </a:r>
            <a:r>
              <a:rPr lang="nl-NL" b="1" baseline="-25000" dirty="0"/>
              <a:t>2</a:t>
            </a:r>
            <a:r>
              <a:rPr lang="en-US" dirty="0"/>
              <a:t> = </a:t>
            </a:r>
            <a:r>
              <a:rPr lang="en-US" b="1" dirty="0"/>
              <a:t>110</a:t>
            </a:r>
            <a:r>
              <a:rPr lang="nl-NL" b="1" baseline="-25000" dirty="0"/>
              <a:t>2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11010</a:t>
            </a:r>
            <a:r>
              <a:rPr lang="nl-NL" b="1" baseline="-25000" dirty="0"/>
              <a:t>2</a:t>
            </a:r>
            <a:r>
              <a:rPr lang="en-US" dirty="0"/>
              <a:t> * 1110</a:t>
            </a:r>
            <a:r>
              <a:rPr lang="nl-NL" b="1" baseline="-25000" dirty="0"/>
              <a:t>2</a:t>
            </a:r>
            <a:r>
              <a:rPr lang="en-US" dirty="0"/>
              <a:t> = </a:t>
            </a:r>
            <a:r>
              <a:rPr lang="en-US" b="1" dirty="0"/>
              <a:t>101101100</a:t>
            </a:r>
            <a:r>
              <a:rPr lang="nl-NL" b="1" baseline="-25000" dirty="0"/>
              <a:t>2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955906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C:\Users\874156\Desktop\jxGUf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904"/>
            <a:ext cx="6731725" cy="336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65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Numeral</a:t>
            </a:r>
            <a:r>
              <a:rPr lang="nl-NL" dirty="0"/>
              <a:t> systems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347864" y="2420888"/>
            <a:ext cx="5472608" cy="4024362"/>
          </a:xfrm>
        </p:spPr>
        <p:txBody>
          <a:bodyPr/>
          <a:lstStyle/>
          <a:p>
            <a:pPr algn="ctr"/>
            <a:r>
              <a:rPr lang="nl-NL" b="1" dirty="0"/>
              <a:t>How do we </a:t>
            </a:r>
            <a:r>
              <a:rPr lang="nl-NL" b="1" dirty="0" err="1"/>
              <a:t>count</a:t>
            </a:r>
            <a:r>
              <a:rPr lang="nl-NL" b="1" dirty="0"/>
              <a:t>?</a:t>
            </a:r>
          </a:p>
          <a:p>
            <a:pPr algn="ctr"/>
            <a:r>
              <a:rPr lang="nl-NL" b="1" dirty="0" err="1"/>
              <a:t>What’s</a:t>
            </a:r>
            <a:r>
              <a:rPr lang="nl-NL" b="1" dirty="0"/>
              <a:t> a </a:t>
            </a:r>
            <a:r>
              <a:rPr lang="nl-NL" b="1" dirty="0" err="1"/>
              <a:t>number</a:t>
            </a:r>
            <a:r>
              <a:rPr lang="nl-NL" b="1" dirty="0"/>
              <a:t>?</a:t>
            </a:r>
          </a:p>
          <a:p>
            <a:pPr algn="ctr"/>
            <a:r>
              <a:rPr lang="nl-NL" b="1" dirty="0" err="1"/>
              <a:t>What’s</a:t>
            </a:r>
            <a:r>
              <a:rPr lang="nl-NL" b="1" dirty="0"/>
              <a:t> a digit?</a:t>
            </a:r>
          </a:p>
        </p:txBody>
      </p:sp>
      <p:pic>
        <p:nvPicPr>
          <p:cNvPr id="1026" name="Picture 2" descr="C:\Users\874156\Desktop\291673c9260953b58e802484df71238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3113773" cy="50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ile:Maya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805918"/>
            <a:ext cx="1642120" cy="1893736"/>
          </a:xfrm>
          <a:prstGeom prst="rect">
            <a:avLst/>
          </a:prstGeom>
          <a:noFill/>
          <a:ln>
            <a:solidFill>
              <a:srgbClr val="19191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istoryofmath.files.wordpress.com/2011/01/450px-babylonian_numerals-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277" y="4783711"/>
            <a:ext cx="3240360" cy="1922613"/>
          </a:xfrm>
          <a:prstGeom prst="rect">
            <a:avLst/>
          </a:prstGeom>
          <a:noFill/>
          <a:ln w="12700">
            <a:solidFill>
              <a:srgbClr val="19191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07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874156\Desktop\afbeeldingen\FIS1_Week2_Decimal_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199" y="2985889"/>
            <a:ext cx="12668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Decimal</a:t>
            </a:r>
            <a:r>
              <a:rPr lang="nl-NL" dirty="0"/>
              <a:t> system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36738"/>
            <a:ext cx="7086600" cy="728166"/>
          </a:xfrm>
        </p:spPr>
        <p:txBody>
          <a:bodyPr/>
          <a:lstStyle/>
          <a:p>
            <a:pPr algn="ctr"/>
            <a:r>
              <a:rPr lang="nl-NL" b="1" dirty="0"/>
              <a:t>Day-</a:t>
            </a:r>
            <a:r>
              <a:rPr lang="nl-NL" b="1" dirty="0" err="1"/>
              <a:t>to</a:t>
            </a:r>
            <a:r>
              <a:rPr lang="nl-NL" b="1" dirty="0"/>
              <a:t>-</a:t>
            </a:r>
            <a:r>
              <a:rPr lang="nl-NL" b="1" dirty="0" err="1"/>
              <a:t>day</a:t>
            </a:r>
            <a:r>
              <a:rPr lang="nl-NL" b="1" dirty="0"/>
              <a:t> </a:t>
            </a:r>
            <a:r>
              <a:rPr lang="nl-NL" b="1" dirty="0" err="1"/>
              <a:t>used</a:t>
            </a:r>
            <a:r>
              <a:rPr lang="nl-NL" b="1" dirty="0"/>
              <a:t> </a:t>
            </a:r>
            <a:r>
              <a:rPr lang="nl-NL" b="1" dirty="0" err="1"/>
              <a:t>numeral</a:t>
            </a:r>
            <a:r>
              <a:rPr lang="nl-NL" b="1" dirty="0"/>
              <a:t> system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1032" name="Picture 8" descr="C:\Users\874156\Desktop\afbeeldingen\FIS1_Week2_Decimal_0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05" y="3424411"/>
            <a:ext cx="623887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874156\Desktop\afbeeldingen\FIS1_Week2_Decimal_0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05" y="4653135"/>
            <a:ext cx="623887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89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Decimal</a:t>
            </a:r>
            <a:r>
              <a:rPr lang="nl-NL" dirty="0"/>
              <a:t> system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3573016"/>
            <a:ext cx="8075240" cy="2872234"/>
          </a:xfrm>
        </p:spPr>
        <p:txBody>
          <a:bodyPr/>
          <a:lstStyle/>
          <a:p>
            <a:pPr marL="0" indent="0"/>
            <a:r>
              <a:rPr lang="nl-NL" i="1" dirty="0" err="1"/>
              <a:t>Digits</a:t>
            </a:r>
            <a:r>
              <a:rPr lang="nl-NL" dirty="0"/>
              <a:t>: 	</a:t>
            </a:r>
            <a:r>
              <a:rPr lang="nl-NL" b="1" dirty="0"/>
              <a:t>0, 1, 2, 3, 4, 5, 6, 7, 8 &amp; 9</a:t>
            </a:r>
          </a:p>
          <a:p>
            <a:pPr marL="0" indent="0"/>
            <a:r>
              <a:rPr lang="nl-NL" i="1" dirty="0"/>
              <a:t>Base</a:t>
            </a:r>
            <a:r>
              <a:rPr lang="nl-NL" dirty="0"/>
              <a:t>: 	</a:t>
            </a:r>
            <a:r>
              <a:rPr lang="nl-NL" b="1" dirty="0"/>
              <a:t>10</a:t>
            </a:r>
          </a:p>
          <a:p>
            <a:pPr marL="0" indent="0"/>
            <a:endParaRPr lang="nl-NL" b="1" dirty="0"/>
          </a:p>
          <a:p>
            <a:pPr lvl="0"/>
            <a:r>
              <a:rPr lang="nl-NL" i="1" dirty="0" err="1"/>
              <a:t>Weight</a:t>
            </a:r>
            <a:r>
              <a:rPr lang="nl-NL" i="1" dirty="0"/>
              <a:t> of a digit</a:t>
            </a:r>
            <a:r>
              <a:rPr lang="nl-NL" dirty="0"/>
              <a:t>: </a:t>
            </a:r>
            <a:r>
              <a:rPr lang="nl-NL" b="1" dirty="0"/>
              <a:t>10 </a:t>
            </a:r>
            <a:r>
              <a:rPr lang="nl-NL" b="1" baseline="30000" dirty="0"/>
              <a:t>P</a:t>
            </a:r>
            <a:r>
              <a:rPr lang="nl-NL" sz="1800" baseline="30000" dirty="0"/>
              <a:t>(</a:t>
            </a:r>
            <a:r>
              <a:rPr lang="nl-NL" sz="1800" baseline="30000" dirty="0" err="1"/>
              <a:t>osition</a:t>
            </a:r>
            <a:r>
              <a:rPr lang="nl-NL" sz="1800" baseline="30000" dirty="0"/>
              <a:t>)</a:t>
            </a:r>
            <a:r>
              <a:rPr lang="nl-NL" sz="1800" b="1" baseline="30000" dirty="0"/>
              <a:t> </a:t>
            </a:r>
            <a:endParaRPr lang="nl-NL" b="1" baseline="30000" dirty="0"/>
          </a:p>
          <a:p>
            <a:r>
              <a:rPr lang="nl-NL" i="1" dirty="0"/>
              <a:t>Range of </a:t>
            </a:r>
            <a:r>
              <a:rPr lang="nl-NL" i="1" dirty="0" err="1"/>
              <a:t>values</a:t>
            </a:r>
            <a:r>
              <a:rPr lang="nl-NL" dirty="0"/>
              <a:t>: 	</a:t>
            </a:r>
            <a:r>
              <a:rPr lang="nl-NL" b="1" dirty="0"/>
              <a:t>0</a:t>
            </a:r>
            <a:r>
              <a:rPr lang="nl-NL" dirty="0"/>
              <a:t> ~ (</a:t>
            </a:r>
            <a:r>
              <a:rPr lang="nl-NL" b="1" dirty="0"/>
              <a:t>10 </a:t>
            </a:r>
            <a:r>
              <a:rPr lang="nl-NL" b="1" baseline="30000" dirty="0"/>
              <a:t>n</a:t>
            </a:r>
            <a:r>
              <a:rPr lang="nl-NL" b="1" dirty="0"/>
              <a:t> - 1)</a:t>
            </a:r>
          </a:p>
          <a:p>
            <a:endParaRPr lang="nl-NL" dirty="0"/>
          </a:p>
        </p:txBody>
      </p:sp>
      <p:pic>
        <p:nvPicPr>
          <p:cNvPr id="2050" name="Picture 2" descr="C:\Users\874156\Desktop\afbeeldingen\FIS1_Week2_Decimal_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628800"/>
            <a:ext cx="12668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874156\Desktop\afbeeldingen\FIS1_Week2_Decimal_0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128" y="2024666"/>
            <a:ext cx="623887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81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Binary</a:t>
            </a:r>
            <a:r>
              <a:rPr lang="nl-NL" dirty="0"/>
              <a:t> system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3074" name="Picture 2" descr="C:\Users\874156\Desktop\afbeeldingen\FIS1_Week2_Decimal_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920" y="2889126"/>
            <a:ext cx="12763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874156\Desktop\afbeeldingen\FIS1_Week2_Decimal_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84984"/>
            <a:ext cx="48006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874156\Desktop\afbeeldingen\FIS1_Week2_Decimal_1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581128"/>
            <a:ext cx="48006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457200" y="1836738"/>
            <a:ext cx="7086600" cy="728166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+mn-lt"/>
                <a:ea typeface="Geneva" charset="-128"/>
                <a:cs typeface="Geneva" charset="-128"/>
              </a:defRPr>
            </a:lvl1pPr>
            <a:lvl2pPr marL="541338" indent="-2730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2200" b="1">
                <a:solidFill>
                  <a:srgbClr val="000000"/>
                </a:solidFill>
                <a:latin typeface="+mn-lt"/>
                <a:ea typeface="Geneva" charset="-128"/>
              </a:defRPr>
            </a:lvl2pPr>
            <a:lvl3pPr marL="993775" indent="-2730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-"/>
              <a:defRPr sz="2200">
                <a:solidFill>
                  <a:schemeClr val="tx1"/>
                </a:solidFill>
                <a:latin typeface="+mn-lt"/>
                <a:ea typeface="Geneva" charset="-128"/>
              </a:defRPr>
            </a:lvl3pPr>
            <a:lvl4pPr marL="1600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Geneva" charset="-128"/>
              </a:defRPr>
            </a:lvl4pPr>
            <a:lvl5pPr marL="2057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Geneva" charset="-128"/>
              </a:defRPr>
            </a:lvl5pPr>
            <a:lvl6pPr marL="2514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Geneva" charset="-128"/>
              </a:defRPr>
            </a:lvl6pPr>
            <a:lvl7pPr marL="2971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Geneva" charset="-128"/>
              </a:defRPr>
            </a:lvl7pPr>
            <a:lvl8pPr marL="3429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Geneva" charset="-128"/>
              </a:defRPr>
            </a:lvl8pPr>
            <a:lvl9pPr marL="3886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Geneva" charset="-128"/>
              </a:defRPr>
            </a:lvl9pPr>
          </a:lstStyle>
          <a:p>
            <a:pPr algn="ctr"/>
            <a:r>
              <a:rPr lang="nl-NL" b="1" kern="0" dirty="0"/>
              <a:t>IT </a:t>
            </a:r>
            <a:r>
              <a:rPr lang="nl-NL" b="1" kern="0" dirty="0" err="1"/>
              <a:t>related</a:t>
            </a:r>
            <a:r>
              <a:rPr lang="nl-NL" b="1" kern="0" dirty="0"/>
              <a:t> </a:t>
            </a:r>
            <a:r>
              <a:rPr lang="nl-NL" b="1" kern="0" dirty="0" err="1"/>
              <a:t>numeral</a:t>
            </a:r>
            <a:r>
              <a:rPr lang="nl-NL" b="1" kern="0" dirty="0"/>
              <a:t> system</a:t>
            </a:r>
            <a:endParaRPr lang="nl-NL" kern="0" dirty="0"/>
          </a:p>
        </p:txBody>
      </p:sp>
    </p:spTree>
    <p:extLst>
      <p:ext uri="{BB962C8B-B14F-4D97-AF65-F5344CB8AC3E}">
        <p14:creationId xmlns:p14="http://schemas.microsoft.com/office/powerpoint/2010/main" val="277363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Binary</a:t>
            </a:r>
            <a:r>
              <a:rPr lang="nl-NL" dirty="0"/>
              <a:t> system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3861048"/>
            <a:ext cx="7086600" cy="2584202"/>
          </a:xfrm>
        </p:spPr>
        <p:txBody>
          <a:bodyPr/>
          <a:lstStyle/>
          <a:p>
            <a:pPr marL="0" indent="0"/>
            <a:r>
              <a:rPr lang="nl-NL" i="1" dirty="0" err="1"/>
              <a:t>Digits</a:t>
            </a:r>
            <a:r>
              <a:rPr lang="nl-NL" dirty="0"/>
              <a:t>: 	</a:t>
            </a:r>
            <a:r>
              <a:rPr lang="nl-NL" b="1" dirty="0"/>
              <a:t>0 &amp; 1 </a:t>
            </a:r>
          </a:p>
          <a:p>
            <a:pPr marL="0" indent="0"/>
            <a:r>
              <a:rPr lang="nl-NL" i="1" dirty="0"/>
              <a:t>Base</a:t>
            </a:r>
            <a:r>
              <a:rPr lang="nl-NL" dirty="0"/>
              <a:t>: 	</a:t>
            </a:r>
            <a:r>
              <a:rPr lang="nl-NL" b="1" dirty="0"/>
              <a:t>2</a:t>
            </a:r>
          </a:p>
          <a:p>
            <a:pPr marL="0" indent="0"/>
            <a:endParaRPr lang="nl-NL" b="1" dirty="0"/>
          </a:p>
          <a:p>
            <a:pPr lvl="0"/>
            <a:r>
              <a:rPr lang="nl-NL" i="1" dirty="0" err="1"/>
              <a:t>Weight</a:t>
            </a:r>
            <a:r>
              <a:rPr lang="nl-NL" i="1" dirty="0"/>
              <a:t> of a digit</a:t>
            </a:r>
            <a:r>
              <a:rPr lang="nl-NL" dirty="0"/>
              <a:t>: </a:t>
            </a:r>
            <a:r>
              <a:rPr lang="nl-NL" b="1" dirty="0"/>
              <a:t>2 </a:t>
            </a:r>
            <a:r>
              <a:rPr lang="nl-NL" b="1" baseline="30000" dirty="0"/>
              <a:t>P</a:t>
            </a:r>
            <a:r>
              <a:rPr lang="nl-NL" sz="1800" baseline="30000" dirty="0"/>
              <a:t>(</a:t>
            </a:r>
            <a:r>
              <a:rPr lang="nl-NL" sz="1800" baseline="30000" dirty="0" err="1"/>
              <a:t>osition</a:t>
            </a:r>
            <a:r>
              <a:rPr lang="nl-NL" sz="1800" baseline="30000" dirty="0"/>
              <a:t>)</a:t>
            </a:r>
            <a:r>
              <a:rPr lang="nl-NL" sz="1800" b="1" baseline="30000" dirty="0"/>
              <a:t> </a:t>
            </a:r>
          </a:p>
          <a:p>
            <a:r>
              <a:rPr lang="nl-NL" i="1" dirty="0"/>
              <a:t>Range of </a:t>
            </a:r>
            <a:r>
              <a:rPr lang="nl-NL" i="1" dirty="0" err="1"/>
              <a:t>values</a:t>
            </a:r>
            <a:r>
              <a:rPr lang="nl-NL" dirty="0"/>
              <a:t>: 	</a:t>
            </a:r>
            <a:r>
              <a:rPr lang="nl-NL" b="1" dirty="0"/>
              <a:t>0</a:t>
            </a:r>
            <a:r>
              <a:rPr lang="nl-NL" dirty="0"/>
              <a:t> ~ (</a:t>
            </a:r>
            <a:r>
              <a:rPr lang="nl-NL" b="1" dirty="0"/>
              <a:t>2 </a:t>
            </a:r>
            <a:r>
              <a:rPr lang="nl-NL" b="1" baseline="30000" dirty="0"/>
              <a:t>n</a:t>
            </a:r>
            <a:r>
              <a:rPr lang="nl-NL" b="1" dirty="0"/>
              <a:t> - 1)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4" name="Picture 2" descr="C:\Users\874156\Desktop\afbeeldingen\FIS1_Week2_Decimal_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98" y="1772816"/>
            <a:ext cx="12763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874156\Desktop\afbeeldingen\FIS1_Week2_Decimal_1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673" y="2204864"/>
            <a:ext cx="48006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583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Binary</a:t>
            </a:r>
            <a:r>
              <a:rPr lang="nl-NL" dirty="0"/>
              <a:t> system - </a:t>
            </a:r>
            <a:r>
              <a:rPr lang="nl-NL" dirty="0" err="1"/>
              <a:t>Terminology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nl-NL" b="1" dirty="0"/>
              <a:t>bit:1 </a:t>
            </a:r>
            <a:r>
              <a:rPr lang="nl-NL" b="1" dirty="0" err="1"/>
              <a:t>binary</a:t>
            </a:r>
            <a:r>
              <a:rPr lang="nl-NL" b="1" dirty="0"/>
              <a:t> digit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en-US" dirty="0"/>
              <a:t>In (most) abbreviations: b=bit, B=byte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bps means: bits per second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Bps means: bytes per second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9632" y="2348880"/>
            <a:ext cx="568863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9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lgemene sheets Fontys Duits">
  <a:themeElements>
    <a:clrScheme name="Fontys">
      <a:dk1>
        <a:srgbClr val="280049"/>
      </a:dk1>
      <a:lt1>
        <a:srgbClr val="FFFFFF"/>
      </a:lt1>
      <a:dk2>
        <a:srgbClr val="280049"/>
      </a:dk2>
      <a:lt2>
        <a:srgbClr val="919191"/>
      </a:lt2>
      <a:accent1>
        <a:srgbClr val="FF9900"/>
      </a:accent1>
      <a:accent2>
        <a:srgbClr val="99CC00"/>
      </a:accent2>
      <a:accent3>
        <a:srgbClr val="FFFFFF"/>
      </a:accent3>
      <a:accent4>
        <a:srgbClr val="21003D"/>
      </a:accent4>
      <a:accent5>
        <a:srgbClr val="FFCAAA"/>
      </a:accent5>
      <a:accent6>
        <a:srgbClr val="8AB900"/>
      </a:accent6>
      <a:hlink>
        <a:srgbClr val="451D63"/>
      </a:hlink>
      <a:folHlink>
        <a:srgbClr val="CECECE"/>
      </a:folHlink>
    </a:clrScheme>
    <a:fontScheme name="Algemene sheets Fontys Duits">
      <a:majorFont>
        <a:latin typeface="Fontys Frutiger"/>
        <a:ea typeface=""/>
        <a:cs typeface=""/>
      </a:majorFont>
      <a:minorFont>
        <a:latin typeface="Fontys Frutig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Fontys Frutige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Fontys Frutiger" pitchFamily="2" charset="0"/>
          </a:defRPr>
        </a:defPPr>
      </a:lstStyle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0" tIns="0" rIns="0" bIns="0" numCol="1" anchor="t" anchorCtr="0" compatLnSpc="1">
        <a:prstTxWarp prst="textNoShape">
          <a:avLst/>
        </a:prstTxWarp>
        <a:noAutofit/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kern="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+mj-lt"/>
            <a:ea typeface="Geneva" charset="-128"/>
            <a:cs typeface="Geneva" charset="-128"/>
          </a:defRPr>
        </a:defPPr>
      </a:lstStyle>
    </a:txDef>
  </a:objectDefaults>
  <a:extraClrSchemeLst>
    <a:extraClrScheme>
      <a:clrScheme name="Algemene sheets Fontys D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emene sheets Fontys Dui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emene sheets Fontys Dui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emene sheets Fontys Dui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emene sheets Fontys Dui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emene sheets Fontys Dui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emene sheets Fontys Dui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740A7BA7DE274BABCDC63C5CC4809E" ma:contentTypeVersion="1" ma:contentTypeDescription="Create a new document." ma:contentTypeScope="" ma:versionID="3e8da40e4f0c46f054b35470ac27cf3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FFE7B2-71B5-44B2-A89A-C73B577EC2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6B42F0-76A5-4F4F-A709-9860FF7B29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1A0F9DE-09D3-481F-99E5-440BB32A83F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Algemene sheets Fontys Duits</Template>
  <TotalTime>61</TotalTime>
  <Words>1087</Words>
  <Application>Microsoft Office PowerPoint</Application>
  <PresentationFormat>On-screen Show (4:3)</PresentationFormat>
  <Paragraphs>421</Paragraphs>
  <Slides>35</Slides>
  <Notes>17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Fontys Frutiger</vt:lpstr>
      <vt:lpstr>Times</vt:lpstr>
      <vt:lpstr>Algemene sheets Fontys Duits</vt:lpstr>
      <vt:lpstr>IEO – week 2</vt:lpstr>
      <vt:lpstr>What we discussed </vt:lpstr>
      <vt:lpstr>This week</vt:lpstr>
      <vt:lpstr>Numeral systems</vt:lpstr>
      <vt:lpstr>Decimal system</vt:lpstr>
      <vt:lpstr>Decimal system</vt:lpstr>
      <vt:lpstr>Binary system</vt:lpstr>
      <vt:lpstr>Binary system</vt:lpstr>
      <vt:lpstr>Binary system - Terminology</vt:lpstr>
      <vt:lpstr>Binary system – ISO notation</vt:lpstr>
      <vt:lpstr>Why?</vt:lpstr>
      <vt:lpstr>Hexadecimal system</vt:lpstr>
      <vt:lpstr>Hexadecimal system</vt:lpstr>
      <vt:lpstr>Why?</vt:lpstr>
      <vt:lpstr>Different numeral systems</vt:lpstr>
      <vt:lpstr>Recap</vt:lpstr>
      <vt:lpstr>Converting between numeral systems</vt:lpstr>
      <vt:lpstr>Conversion guidelines</vt:lpstr>
      <vt:lpstr>Binary to decimal </vt:lpstr>
      <vt:lpstr>Decimal to binary</vt:lpstr>
      <vt:lpstr>Hexadecimal to decimal </vt:lpstr>
      <vt:lpstr>Decimal to hexadecimal</vt:lpstr>
      <vt:lpstr>Hexadecimal…</vt:lpstr>
      <vt:lpstr>Binary &amp; Hexadecimal</vt:lpstr>
      <vt:lpstr>Recap</vt:lpstr>
      <vt:lpstr>Exercise</vt:lpstr>
      <vt:lpstr>Answers</vt:lpstr>
      <vt:lpstr>Calculations in binary</vt:lpstr>
      <vt:lpstr>Addition in binary</vt:lpstr>
      <vt:lpstr>Exercise</vt:lpstr>
      <vt:lpstr>Answers</vt:lpstr>
      <vt:lpstr>Multiplication in binary</vt:lpstr>
      <vt:lpstr>Exercise</vt:lpstr>
      <vt:lpstr>Answers</vt:lpstr>
      <vt:lpstr>Questions?</vt:lpstr>
    </vt:vector>
  </TitlesOfParts>
  <Company>Fontys Hogescholen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Walter van den Broek</dc:creator>
  <cp:lastModifiedBy>Valentin Vasilev</cp:lastModifiedBy>
  <cp:revision>337</cp:revision>
  <cp:lastPrinted>2015-08-31T14:33:25Z</cp:lastPrinted>
  <dcterms:created xsi:type="dcterms:W3CDTF">2010-10-04T13:54:30Z</dcterms:created>
  <dcterms:modified xsi:type="dcterms:W3CDTF">2019-09-09T13:41:47Z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0x01010047740A7BA7DE274BABCDC63C5CC4809E</vt:lpwstr>
  </property>
</Properties>
</file>