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68" r:id="rId5"/>
    <p:sldId id="280" r:id="rId6"/>
    <p:sldId id="306" r:id="rId7"/>
    <p:sldId id="299" r:id="rId8"/>
    <p:sldId id="300" r:id="rId9"/>
    <p:sldId id="301" r:id="rId10"/>
    <p:sldId id="302" r:id="rId11"/>
    <p:sldId id="303" r:id="rId12"/>
    <p:sldId id="308" r:id="rId13"/>
    <p:sldId id="304" r:id="rId14"/>
    <p:sldId id="305" r:id="rId15"/>
    <p:sldId id="309" r:id="rId16"/>
    <p:sldId id="310" r:id="rId17"/>
    <p:sldId id="311" r:id="rId18"/>
    <p:sldId id="312" r:id="rId19"/>
    <p:sldId id="328" r:id="rId20"/>
    <p:sldId id="315" r:id="rId21"/>
    <p:sldId id="329" r:id="rId22"/>
    <p:sldId id="317" r:id="rId23"/>
    <p:sldId id="319" r:id="rId24"/>
    <p:sldId id="318" r:id="rId25"/>
    <p:sldId id="321" r:id="rId26"/>
    <p:sldId id="323" r:id="rId27"/>
    <p:sldId id="327" r:id="rId28"/>
    <p:sldId id="324" r:id="rId29"/>
    <p:sldId id="325" r:id="rId30"/>
    <p:sldId id="326" r:id="rId31"/>
    <p:sldId id="293" r:id="rId32"/>
  </p:sldIdLst>
  <p:sldSz cx="9144000" cy="6858000" type="screen4x3"/>
  <p:notesSz cx="6765925" cy="98679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AD62A1-3706-4E9B-BB85-FF94C884BF3E}">
          <p14:sldIdLst>
            <p14:sldId id="268"/>
            <p14:sldId id="280"/>
          </p14:sldIdLst>
        </p14:section>
        <p14:section name="Memory" id="{56394AD9-5078-4040-8361-C65D85D9DDF7}">
          <p14:sldIdLst>
            <p14:sldId id="306"/>
            <p14:sldId id="299"/>
            <p14:sldId id="300"/>
            <p14:sldId id="301"/>
            <p14:sldId id="302"/>
            <p14:sldId id="303"/>
            <p14:sldId id="308"/>
            <p14:sldId id="304"/>
            <p14:sldId id="305"/>
          </p14:sldIdLst>
        </p14:section>
        <p14:section name="Signed and unsigned" id="{C6C16B1F-FA4A-4E1D-AB68-23F9768F05E3}">
          <p14:sldIdLst>
            <p14:sldId id="309"/>
            <p14:sldId id="310"/>
            <p14:sldId id="311"/>
            <p14:sldId id="312"/>
            <p14:sldId id="328"/>
            <p14:sldId id="315"/>
            <p14:sldId id="329"/>
            <p14:sldId id="317"/>
            <p14:sldId id="319"/>
            <p14:sldId id="318"/>
            <p14:sldId id="321"/>
            <p14:sldId id="323"/>
            <p14:sldId id="327"/>
            <p14:sldId id="324"/>
            <p14:sldId id="325"/>
            <p14:sldId id="326"/>
          </p14:sldIdLst>
        </p14:section>
        <p14:section name="End" id="{2321529C-E091-4FF8-96CA-F1D7AD4AE825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2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9AB00"/>
    <a:srgbClr val="191919"/>
    <a:srgbClr val="000000"/>
    <a:srgbClr val="280049"/>
    <a:srgbClr val="653A31"/>
    <a:srgbClr val="E0FFE0"/>
    <a:srgbClr val="69726E"/>
    <a:srgbClr val="CB0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/>
    <p:restoredTop sz="84596" autoAdjust="0"/>
  </p:normalViewPr>
  <p:slideViewPr>
    <p:cSldViewPr>
      <p:cViewPr varScale="1">
        <p:scale>
          <a:sx n="127" d="100"/>
          <a:sy n="127" d="100"/>
        </p:scale>
        <p:origin x="2064" y="184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3464" y="-120"/>
      </p:cViewPr>
      <p:guideLst>
        <p:guide orient="horz" pos="3080"/>
        <p:guide pos="2092"/>
        <p:guide orient="horz" pos="3108"/>
        <p:guide pos="2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98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105" y="4703272"/>
            <a:ext cx="4966099" cy="4458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654" tIns="45023" rIns="91654" bIns="4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5850" y="866775"/>
            <a:ext cx="4594225" cy="3446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42877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Geneva" charset="-128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085850" y="866775"/>
            <a:ext cx="4594225" cy="3446463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5654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7642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Most </a:t>
            </a:r>
            <a:r>
              <a:rPr lang="nl-NL" dirty="0" err="1"/>
              <a:t>left</a:t>
            </a:r>
            <a:r>
              <a:rPr lang="nl-NL" dirty="0"/>
              <a:t> bit</a:t>
            </a:r>
          </a:p>
        </p:txBody>
      </p:sp>
    </p:spTree>
    <p:extLst>
      <p:ext uri="{BB962C8B-B14F-4D97-AF65-F5344CB8AC3E}">
        <p14:creationId xmlns:p14="http://schemas.microsoft.com/office/powerpoint/2010/main" val="1408058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Byte: -128 ~ 127</a:t>
            </a:r>
          </a:p>
          <a:p>
            <a:endParaRPr lang="nl-NL" dirty="0"/>
          </a:p>
          <a:p>
            <a:r>
              <a:rPr lang="nl-NL" dirty="0"/>
              <a:t>P: </a:t>
            </a:r>
            <a:r>
              <a:rPr lang="nl-NL" dirty="0" err="1"/>
              <a:t>position</a:t>
            </a:r>
            <a:endParaRPr lang="nl-NL" dirty="0"/>
          </a:p>
          <a:p>
            <a:r>
              <a:rPr lang="nl-NL" dirty="0"/>
              <a:t>N:</a:t>
            </a:r>
            <a:r>
              <a:rPr lang="nl-NL" baseline="0" dirty="0"/>
              <a:t> </a:t>
            </a:r>
            <a:r>
              <a:rPr lang="nl-NL" baseline="0" dirty="0" err="1"/>
              <a:t>number</a:t>
            </a:r>
            <a:r>
              <a:rPr lang="nl-NL" baseline="0" dirty="0"/>
              <a:t> of </a:t>
            </a:r>
            <a:r>
              <a:rPr lang="nl-NL" baseline="0" dirty="0" err="1"/>
              <a:t>digits</a:t>
            </a:r>
            <a:endParaRPr lang="nl-NL" baseline="0" dirty="0"/>
          </a:p>
        </p:txBody>
      </p:sp>
    </p:spTree>
    <p:extLst>
      <p:ext uri="{BB962C8B-B14F-4D97-AF65-F5344CB8AC3E}">
        <p14:creationId xmlns:p14="http://schemas.microsoft.com/office/powerpoint/2010/main" val="1552894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849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Side </a:t>
            </a:r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calculated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</a:t>
            </a:r>
            <a:r>
              <a:rPr lang="nl-NL" dirty="0" err="1"/>
              <a:t>doens’t</a:t>
            </a:r>
            <a:r>
              <a:rPr lang="nl-NL" dirty="0"/>
              <a:t> fit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called</a:t>
            </a:r>
            <a:r>
              <a:rPr lang="nl-NL" dirty="0"/>
              <a:t> overflow</a:t>
            </a:r>
          </a:p>
        </p:txBody>
      </p:sp>
    </p:spTree>
    <p:extLst>
      <p:ext uri="{BB962C8B-B14F-4D97-AF65-F5344CB8AC3E}">
        <p14:creationId xmlns:p14="http://schemas.microsoft.com/office/powerpoint/2010/main" val="317154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Applies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al </a:t>
            </a:r>
            <a:r>
              <a:rPr lang="nl-NL" dirty="0" err="1"/>
              <a:t>electronic</a:t>
            </a:r>
            <a:r>
              <a:rPr lang="nl-NL" dirty="0"/>
              <a:t> </a:t>
            </a:r>
            <a:r>
              <a:rPr lang="nl-NL" dirty="0" err="1"/>
              <a:t>devices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975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http://</a:t>
            </a:r>
            <a:r>
              <a:rPr lang="en-US" dirty="0" err="1"/>
              <a:t>www.pcworld.com</a:t>
            </a:r>
            <a:r>
              <a:rPr lang="en-US" dirty="0"/>
              <a:t>/article/2106260/sony-panasonic-develop-300gb-optical-discs-for-enterprise-storage.html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32458" y="9372792"/>
            <a:ext cx="2931901" cy="493395"/>
          </a:xfrm>
          <a:prstGeom prst="rect">
            <a:avLst/>
          </a:prstGeom>
        </p:spPr>
        <p:txBody>
          <a:bodyPr/>
          <a:lstStyle/>
          <a:p>
            <a:fld id="{2F6C7DD9-6BF3-7F42-8C4B-C5F390631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For Clouds the intern</a:t>
            </a:r>
            <a:r>
              <a:rPr lang="en-US" baseline="0" dirty="0"/>
              <a:t>et</a:t>
            </a:r>
            <a:r>
              <a:rPr lang="en-US" dirty="0"/>
              <a:t> connection is needed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32458" y="9372792"/>
            <a:ext cx="2931901" cy="493395"/>
          </a:xfrm>
          <a:prstGeom prst="rect">
            <a:avLst/>
          </a:prstGeom>
        </p:spPr>
        <p:txBody>
          <a:bodyPr/>
          <a:lstStyle/>
          <a:p>
            <a:fld id="{2F6C7DD9-6BF3-7F42-8C4B-C5F390631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32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32458" y="9372792"/>
            <a:ext cx="2931901" cy="493395"/>
          </a:xfrm>
          <a:prstGeom prst="rect">
            <a:avLst/>
          </a:prstGeom>
        </p:spPr>
        <p:txBody>
          <a:bodyPr/>
          <a:lstStyle/>
          <a:p>
            <a:fld id="{2F6C7DD9-6BF3-7F42-8C4B-C5F3906319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63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Access Memory</a:t>
            </a:r>
          </a:p>
          <a:p>
            <a:r>
              <a:rPr lang="en-US" dirty="0"/>
              <a:t>Image: http://</a:t>
            </a:r>
            <a:r>
              <a:rPr lang="en-US" dirty="0" err="1"/>
              <a:t>electronics.howstuffworks.com</a:t>
            </a:r>
            <a:r>
              <a:rPr lang="en-US" dirty="0"/>
              <a:t>/how-to-tech/add-ram-laptop1.htm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32458" y="9372792"/>
            <a:ext cx="2931901" cy="493395"/>
          </a:xfrm>
          <a:prstGeom prst="rect">
            <a:avLst/>
          </a:prstGeom>
        </p:spPr>
        <p:txBody>
          <a:bodyPr/>
          <a:lstStyle/>
          <a:p>
            <a:fld id="{2F6C7DD9-6BF3-7F42-8C4B-C5F3906319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1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refreshing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think</a:t>
            </a:r>
            <a:r>
              <a:rPr lang="nl-NL" dirty="0"/>
              <a:t> of</a:t>
            </a:r>
            <a:r>
              <a:rPr lang="nl-NL" baseline="0" dirty="0"/>
              <a:t> </a:t>
            </a:r>
            <a:r>
              <a:rPr lang="nl-NL" dirty="0"/>
              <a:t>a </a:t>
            </a:r>
            <a:r>
              <a:rPr lang="nl-NL" dirty="0" err="1"/>
              <a:t>bucked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holes</a:t>
            </a:r>
          </a:p>
          <a:p>
            <a:r>
              <a:rPr lang="nl-NL" dirty="0" err="1"/>
              <a:t>Depletes</a:t>
            </a:r>
            <a:r>
              <a:rPr lang="nl-NL" dirty="0"/>
              <a:t> over time -&gt; </a:t>
            </a:r>
            <a:r>
              <a:rPr lang="nl-NL" dirty="0" err="1"/>
              <a:t>to</a:t>
            </a:r>
            <a:r>
              <a:rPr lang="nl-NL" dirty="0"/>
              <a:t> keep info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refresh</a:t>
            </a:r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means DRAM </a:t>
            </a:r>
            <a:r>
              <a:rPr lang="nl-NL" dirty="0" err="1"/>
              <a:t>uses</a:t>
            </a:r>
            <a:r>
              <a:rPr lang="nl-NL" dirty="0"/>
              <a:t> ‘more’ power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7A36794-7A99-40D5-AFF8-0879500899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7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</a:t>
            </a:r>
            <a:r>
              <a:rPr lang="en-US" baseline="0" dirty="0"/>
              <a:t> http://</a:t>
            </a:r>
            <a:r>
              <a:rPr lang="en-US" baseline="0" dirty="0" err="1"/>
              <a:t>technofaq.org</a:t>
            </a:r>
            <a:r>
              <a:rPr lang="en-US" baseline="0" dirty="0"/>
              <a:t>/posts/2014/11/</a:t>
            </a:r>
            <a:r>
              <a:rPr lang="en-US" baseline="0" dirty="0" err="1"/>
              <a:t>ssd</a:t>
            </a:r>
            <a:r>
              <a:rPr lang="en-US" baseline="0" dirty="0"/>
              <a:t>-hosting-or-</a:t>
            </a:r>
            <a:r>
              <a:rPr lang="en-US" baseline="0" dirty="0" err="1"/>
              <a:t>hdd</a:t>
            </a:r>
            <a:r>
              <a:rPr lang="en-US" baseline="0" dirty="0"/>
              <a:t>-hosting-which-one-to-choose/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32458" y="9372792"/>
            <a:ext cx="2931901" cy="493395"/>
          </a:xfrm>
          <a:prstGeom prst="rect">
            <a:avLst/>
          </a:prstGeom>
        </p:spPr>
        <p:txBody>
          <a:bodyPr/>
          <a:lstStyle/>
          <a:p>
            <a:fld id="{2F6C7DD9-6BF3-7F42-8C4B-C5F3906319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1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113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 bwMode="auto">
          <a:xfrm>
            <a:off x="1193800" y="1295400"/>
            <a:ext cx="914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defTabSz="762000">
              <a:defRPr/>
            </a:pPr>
            <a:endParaRPr lang="en-US" sz="2800" kern="0" dirty="0">
              <a:solidFill>
                <a:schemeClr val="bg1"/>
              </a:solidFill>
              <a:latin typeface="+mj-lt"/>
              <a:cs typeface="Geneva" charset="-128"/>
            </a:endParaRPr>
          </a:p>
        </p:txBody>
      </p:sp>
      <p:pic>
        <p:nvPicPr>
          <p:cNvPr id="5" name="Picture 9" descr="VIN_OUTLI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FONTYS_LOGO_PAARS_RGB_U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1362_00_002_FONTYS_THINK_BIGGER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230188"/>
            <a:ext cx="2436813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71600" y="3124200"/>
            <a:ext cx="6400800" cy="1009650"/>
          </a:xfrm>
          <a:prstGeom prst="rect">
            <a:avLst/>
          </a:prstGeom>
        </p:spPr>
        <p:txBody>
          <a:bodyPr rIns="0" anchor="b"/>
          <a:lstStyle>
            <a:lvl1pPr>
              <a:defRPr sz="3200">
                <a:solidFill>
                  <a:srgbClr val="66336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914400"/>
          </a:xfrm>
          <a:prstGeom prst="rect">
            <a:avLst/>
          </a:prstGeom>
        </p:spPr>
        <p:txBody>
          <a:bodyPr rIns="0"/>
          <a:lstStyle>
            <a:lvl1pPr marL="0" indent="0" algn="ctr">
              <a:buNone/>
              <a:defRPr>
                <a:solidFill>
                  <a:srgbClr val="6633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1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VIN_OUTLI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ONTYS_LOGO_PAARS_RGB_U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1362_00_002_FONTYS_THINK_BIGGER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763588"/>
            <a:ext cx="14684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400050"/>
            <a:ext cx="533400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90487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7086600" cy="46085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6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/>
          <a:lstStyle/>
          <a:p>
            <a:fld id="{57B5C31E-70AE-4D99-966A-BA3E1B05658B}" type="datetime1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6112BA31-BC76-4C94-84FB-5617FA59CC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VIN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371600" y="3505200"/>
            <a:ext cx="64008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algn="ctr" defTabSz="762000">
              <a:spcBef>
                <a:spcPct val="20000"/>
              </a:spcBef>
              <a:defRPr/>
            </a:pPr>
            <a:endParaRPr lang="en-US" sz="2800" b="1">
              <a:solidFill>
                <a:srgbClr val="280049"/>
              </a:solidFill>
              <a:ea typeface="+mn-ea"/>
            </a:endParaRPr>
          </a:p>
        </p:txBody>
      </p:sp>
      <p:pic>
        <p:nvPicPr>
          <p:cNvPr id="1028" name="Picture 7" descr="FONTYS_LOGO_PAARS_RGB_UK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6" descr="1362_00_002_FONTYS_THINK_BIGGER_RGB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763588"/>
            <a:ext cx="14684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+mj-lt"/>
          <a:ea typeface="Geneva" charset="-128"/>
          <a:cs typeface="Geneva" charset="-128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5pPr>
      <a:lvl6pPr marL="4572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6pPr>
      <a:lvl7pPr marL="9144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7pPr>
      <a:lvl8pPr marL="13716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8pPr>
      <a:lvl9pPr marL="18288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+mn-lt"/>
          <a:ea typeface="Geneva" charset="-128"/>
          <a:cs typeface="Geneva" charset="-128"/>
        </a:defRPr>
      </a:lvl1pPr>
      <a:lvl2pPr marL="541338" indent="-273050" algn="l" defTabSz="7620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sz="2200" b="1">
          <a:solidFill>
            <a:srgbClr val="000000"/>
          </a:solidFill>
          <a:latin typeface="+mn-lt"/>
          <a:ea typeface="Geneva" charset="-128"/>
        </a:defRPr>
      </a:lvl2pPr>
      <a:lvl3pPr marL="993775" indent="-2730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Char char="-"/>
        <a:defRPr sz="2200">
          <a:solidFill>
            <a:schemeClr val="tx1"/>
          </a:solidFill>
          <a:latin typeface="+mn-lt"/>
          <a:ea typeface="Geneva" charset="-128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Geneva" charset="-128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/>
              <a:t>IEO – week 3</a:t>
            </a:r>
          </a:p>
        </p:txBody>
      </p:sp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&amp;(</a:t>
            </a:r>
            <a:r>
              <a:rPr lang="en-US" dirty="0" err="1"/>
              <a:t>vs</a:t>
            </a:r>
            <a:r>
              <a:rPr lang="en-US" dirty="0"/>
              <a:t>) HDD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57" y="1772816"/>
            <a:ext cx="8189416" cy="2140947"/>
          </a:xfrm>
          <a:prstGeom prst="rect">
            <a:avLst/>
          </a:prstGeom>
        </p:spPr>
      </p:pic>
      <p:sp>
        <p:nvSpPr>
          <p:cNvPr id="9" name="Tijdelijke aanduiding voor inhoud 1"/>
          <p:cNvSpPr txBox="1">
            <a:spLocks/>
          </p:cNvSpPr>
          <p:nvPr/>
        </p:nvSpPr>
        <p:spPr>
          <a:xfrm>
            <a:off x="485656" y="3767685"/>
            <a:ext cx="4184035" cy="2902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SSD: no overhead of moving mechanical parts, so faster (seek time less than 0,1 </a:t>
            </a:r>
            <a:r>
              <a:rPr lang="en-GB" sz="2400" dirty="0" err="1"/>
              <a:t>msec</a:t>
            </a:r>
            <a:r>
              <a:rPr lang="en-GB" sz="2400" dirty="0"/>
              <a:t>)</a:t>
            </a:r>
          </a:p>
          <a:p>
            <a:r>
              <a:rPr lang="en-GB" sz="2400" dirty="0"/>
              <a:t>Uses flash memory</a:t>
            </a:r>
          </a:p>
          <a:p>
            <a:r>
              <a:rPr lang="en-GB" sz="2400" dirty="0"/>
              <a:t>Silent</a:t>
            </a:r>
          </a:p>
          <a:p>
            <a:r>
              <a:rPr lang="en-GB" sz="2400" dirty="0"/>
              <a:t>Consumes less power </a:t>
            </a:r>
          </a:p>
          <a:p>
            <a:r>
              <a:rPr lang="en-GB" sz="2400" dirty="0"/>
              <a:t>Lighter</a:t>
            </a:r>
          </a:p>
          <a:p>
            <a:endParaRPr lang="en-GB" sz="2400" dirty="0"/>
          </a:p>
          <a:p>
            <a:r>
              <a:rPr lang="en-GB" sz="2400" dirty="0"/>
              <a:t>Disadvantage: write-access slows over time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11" name="Tijdelijke aanduiding voor inhoud 1"/>
          <p:cNvSpPr txBox="1">
            <a:spLocks/>
          </p:cNvSpPr>
          <p:nvPr/>
        </p:nvSpPr>
        <p:spPr>
          <a:xfrm>
            <a:off x="4669691" y="3767685"/>
            <a:ext cx="4184035" cy="2902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HDD: consists of 1 or more platters</a:t>
            </a:r>
          </a:p>
          <a:p>
            <a:r>
              <a:rPr lang="en-GB" sz="2400" dirty="0"/>
              <a:t>Each platter side covered with magnetic medium</a:t>
            </a:r>
          </a:p>
          <a:p>
            <a:r>
              <a:rPr lang="en-GB" sz="2400" dirty="0"/>
              <a:t>Magnetised/read by ‘read/write’ heads</a:t>
            </a:r>
          </a:p>
          <a:p>
            <a:r>
              <a:rPr lang="en-GB" sz="2400" dirty="0"/>
              <a:t>Permanent or removable.</a:t>
            </a:r>
          </a:p>
        </p:txBody>
      </p:sp>
      <p:sp>
        <p:nvSpPr>
          <p:cNvPr id="12" name="Tijdelijke aanduiding voor inhoud 1"/>
          <p:cNvSpPr txBox="1">
            <a:spLocks/>
          </p:cNvSpPr>
          <p:nvPr/>
        </p:nvSpPr>
        <p:spPr>
          <a:xfrm>
            <a:off x="4669691" y="3767685"/>
            <a:ext cx="4184035" cy="290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The total number of tracks on a disk is:</a:t>
            </a:r>
            <a:br>
              <a:rPr lang="en-GB" sz="1800" dirty="0"/>
            </a:br>
            <a:r>
              <a:rPr lang="en-GB" sz="1800" dirty="0"/>
              <a:t>	(number of tracks on one side) *</a:t>
            </a:r>
            <a:br>
              <a:rPr lang="en-GB" sz="1800" dirty="0"/>
            </a:br>
            <a:r>
              <a:rPr lang="en-GB" sz="1800" dirty="0"/>
              <a:t>	(number of sides)</a:t>
            </a:r>
          </a:p>
          <a:p>
            <a:r>
              <a:rPr lang="en-GB" sz="1800" dirty="0"/>
              <a:t>The total number of sectors is:</a:t>
            </a:r>
            <a:br>
              <a:rPr lang="en-GB" sz="1800" dirty="0"/>
            </a:br>
            <a:r>
              <a:rPr lang="en-GB" sz="1800" dirty="0"/>
              <a:t>	(total number of tracks) *</a:t>
            </a:r>
            <a:br>
              <a:rPr lang="en-GB" sz="1800" dirty="0"/>
            </a:br>
            <a:r>
              <a:rPr lang="en-GB" sz="1800" dirty="0"/>
              <a:t>	(number of sectors per track)</a:t>
            </a:r>
          </a:p>
          <a:p>
            <a:r>
              <a:rPr lang="en-GB" sz="1800" dirty="0"/>
              <a:t>The total number of bytes is:</a:t>
            </a:r>
            <a:br>
              <a:rPr lang="en-GB" sz="1800" dirty="0"/>
            </a:br>
            <a:r>
              <a:rPr lang="en-GB" sz="1800" dirty="0"/>
              <a:t>	(total number of sectors) *</a:t>
            </a:r>
            <a:br>
              <a:rPr lang="en-GB" sz="1800" dirty="0"/>
            </a:br>
            <a:r>
              <a:rPr lang="en-GB" sz="1800" dirty="0"/>
              <a:t>	(number of bytes per sector).</a:t>
            </a:r>
          </a:p>
        </p:txBody>
      </p:sp>
      <p:sp>
        <p:nvSpPr>
          <p:cNvPr id="13" name="Tijdelijke aanduiding voor inhoud 1"/>
          <p:cNvSpPr txBox="1">
            <a:spLocks/>
          </p:cNvSpPr>
          <p:nvPr/>
        </p:nvSpPr>
        <p:spPr>
          <a:xfrm>
            <a:off x="4669690" y="3771266"/>
            <a:ext cx="4184035" cy="2902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In order to read a certain sector, the disk drive must:</a:t>
            </a:r>
          </a:p>
          <a:p>
            <a:pPr lvl="1"/>
            <a:r>
              <a:rPr lang="en-GB" sz="1400" dirty="0"/>
              <a:t>position the read/write head on the right track (</a:t>
            </a:r>
            <a:r>
              <a:rPr lang="en-GB" sz="1400" u="sng" dirty="0"/>
              <a:t>seek time</a:t>
            </a:r>
            <a:r>
              <a:rPr lang="en-GB" sz="1400" dirty="0"/>
              <a:t>, usually takes some </a:t>
            </a:r>
            <a:r>
              <a:rPr lang="en-GB" sz="1400" dirty="0" err="1"/>
              <a:t>msec</a:t>
            </a:r>
            <a:r>
              <a:rPr lang="en-GB" sz="1400" dirty="0"/>
              <a:t>)</a:t>
            </a:r>
          </a:p>
          <a:p>
            <a:pPr lvl="1"/>
            <a:r>
              <a:rPr lang="en-GB" sz="1400" dirty="0"/>
              <a:t>wait for the sector to pass under the read/write head (</a:t>
            </a:r>
            <a:r>
              <a:rPr lang="en-GB" sz="1400" u="sng" dirty="0"/>
              <a:t>latency</a:t>
            </a:r>
            <a:r>
              <a:rPr lang="en-GB" sz="1400" dirty="0"/>
              <a:t>, takes on average ½ rotation)</a:t>
            </a:r>
          </a:p>
          <a:p>
            <a:pPr lvl="1"/>
            <a:r>
              <a:rPr lang="en-GB" sz="1400" dirty="0"/>
              <a:t>read the sector (takes the time for 1 sector to pass under the read/write head, negligible)</a:t>
            </a:r>
          </a:p>
          <a:p>
            <a:r>
              <a:rPr lang="en-GB" sz="1800" dirty="0"/>
              <a:t>Total time = seek time + ½ rotation.</a:t>
            </a:r>
          </a:p>
        </p:txBody>
      </p:sp>
      <p:sp>
        <p:nvSpPr>
          <p:cNvPr id="14" name="Tijdelijke aanduiding voor inhoud 1"/>
          <p:cNvSpPr txBox="1">
            <a:spLocks/>
          </p:cNvSpPr>
          <p:nvPr/>
        </p:nvSpPr>
        <p:spPr>
          <a:xfrm>
            <a:off x="4675555" y="3767362"/>
            <a:ext cx="4184035" cy="2902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Assume 6000 rpm, seek time 6 </a:t>
            </a:r>
            <a:r>
              <a:rPr lang="en-GB" sz="1800" dirty="0" err="1"/>
              <a:t>msec</a:t>
            </a:r>
            <a:r>
              <a:rPr lang="en-GB" sz="1800" dirty="0"/>
              <a:t>, 1000 sectors per track</a:t>
            </a:r>
          </a:p>
          <a:p>
            <a:r>
              <a:rPr lang="en-GB" sz="1800" dirty="0"/>
              <a:t>1 rotation takes 60/6000 sec = 10 </a:t>
            </a:r>
            <a:r>
              <a:rPr lang="en-GB" sz="1800" dirty="0" err="1"/>
              <a:t>msec</a:t>
            </a:r>
            <a:endParaRPr lang="en-GB" sz="1800" dirty="0"/>
          </a:p>
          <a:p>
            <a:r>
              <a:rPr lang="en-GB" sz="1800" dirty="0"/>
              <a:t>Waiting for the sector takes on average 1/2 rotation: 60/6000/2 </a:t>
            </a:r>
            <a:r>
              <a:rPr lang="en-GB" sz="1800" dirty="0" err="1"/>
              <a:t>msec</a:t>
            </a:r>
            <a:r>
              <a:rPr lang="en-GB" sz="1800" dirty="0"/>
              <a:t> = 5 </a:t>
            </a:r>
            <a:r>
              <a:rPr lang="en-GB" sz="1800" dirty="0" err="1"/>
              <a:t>msec</a:t>
            </a:r>
            <a:endParaRPr lang="en-GB" sz="1800" dirty="0"/>
          </a:p>
          <a:p>
            <a:r>
              <a:rPr lang="en-GB" sz="1800" dirty="0"/>
              <a:t>6+5 = 11 </a:t>
            </a:r>
            <a:r>
              <a:rPr lang="en-GB" sz="1800" dirty="0" err="1"/>
              <a:t>msec</a:t>
            </a:r>
            <a:r>
              <a:rPr lang="en-GB" sz="1800" dirty="0"/>
              <a:t> before reading starts</a:t>
            </a:r>
          </a:p>
          <a:p>
            <a:r>
              <a:rPr lang="en-GB" sz="1800" dirty="0"/>
              <a:t>Reading 1 sector: 10/1000  = 0.01 </a:t>
            </a:r>
            <a:r>
              <a:rPr lang="en-GB" sz="1800" dirty="0" err="1"/>
              <a:t>msec</a:t>
            </a:r>
            <a:r>
              <a:rPr lang="en-GB" sz="1800" dirty="0"/>
              <a:t> (negligible).</a:t>
            </a:r>
          </a:p>
        </p:txBody>
      </p:sp>
    </p:spTree>
    <p:extLst>
      <p:ext uri="{BB962C8B-B14F-4D97-AF65-F5344CB8AC3E}">
        <p14:creationId xmlns:p14="http://schemas.microsoft.com/office/powerpoint/2010/main" val="314607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12" y="-1"/>
            <a:ext cx="4706488" cy="7043777"/>
          </a:xfrm>
          <a:prstGeom prst="rect">
            <a:avLst/>
          </a:prstGeom>
        </p:spPr>
      </p:pic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323528" y="2054877"/>
            <a:ext cx="3893011" cy="1950187"/>
          </a:xfrm>
        </p:spPr>
        <p:txBody>
          <a:bodyPr>
            <a:normAutofit/>
          </a:bodyPr>
          <a:lstStyle/>
          <a:p>
            <a:r>
              <a:rPr lang="en-US" dirty="0"/>
              <a:t>SSD vs HDD performance comparison example in cloud storage</a:t>
            </a:r>
          </a:p>
        </p:txBody>
      </p:sp>
    </p:spTree>
    <p:extLst>
      <p:ext uri="{BB962C8B-B14F-4D97-AF65-F5344CB8AC3E}">
        <p14:creationId xmlns:p14="http://schemas.microsoft.com/office/powerpoint/2010/main" val="11965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Negative</a:t>
            </a:r>
            <a:r>
              <a:rPr lang="nl-NL" dirty="0"/>
              <a:t> </a:t>
            </a:r>
            <a:r>
              <a:rPr lang="nl-NL" dirty="0" err="1"/>
              <a:t>numbers</a:t>
            </a:r>
            <a:endParaRPr lang="nl-NL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625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Binary</a:t>
            </a:r>
            <a:r>
              <a:rPr lang="nl-NL" dirty="0"/>
              <a:t> </a:t>
            </a:r>
            <a:r>
              <a:rPr lang="nl-NL" dirty="0" err="1"/>
              <a:t>numbers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Normal binary numbers are always positive!</a:t>
            </a:r>
          </a:p>
          <a:p>
            <a:pPr marL="0" indent="0"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marL="0" indent="0"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marL="0" indent="0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But what about this C# code?</a:t>
            </a:r>
          </a:p>
          <a:p>
            <a:pPr marL="0" indent="0"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2400" dirty="0"/>
          </a:p>
          <a:p>
            <a:pPr marL="650875" lvl="2" indent="0" defTabSz="91440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 kern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01</a:t>
            </a:r>
            <a:r>
              <a:rPr lang="nl-NL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 int</a:t>
            </a:r>
            <a:r>
              <a:rPr lang="nl-NL" sz="2400" kern="1200" dirty="0"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 </a:t>
            </a:r>
            <a:r>
              <a:rPr lang="nl-NL" sz="2400" kern="1200" dirty="0" err="1">
                <a:solidFill>
                  <a:srgbClr val="191919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number</a:t>
            </a:r>
            <a:r>
              <a:rPr lang="nl-NL" sz="2400" kern="1200" dirty="0">
                <a:solidFill>
                  <a:srgbClr val="191919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;</a:t>
            </a:r>
          </a:p>
          <a:p>
            <a:pPr marL="650875" lvl="2" indent="0" defTabSz="91440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 kern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02</a:t>
            </a:r>
          </a:p>
          <a:p>
            <a:pPr marL="650875" lvl="2" indent="0" defTabSz="91440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 kern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03</a:t>
            </a:r>
            <a:r>
              <a:rPr lang="nl-NL" sz="2400" kern="1200" dirty="0"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 </a:t>
            </a:r>
            <a:r>
              <a:rPr lang="nl-NL" sz="2400" kern="1200" dirty="0" err="1">
                <a:solidFill>
                  <a:srgbClr val="191919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number</a:t>
            </a:r>
            <a:r>
              <a:rPr lang="nl-NL" sz="2400" kern="1200" dirty="0">
                <a:solidFill>
                  <a:srgbClr val="191919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 = 125;</a:t>
            </a:r>
          </a:p>
          <a:p>
            <a:pPr marL="650875" lvl="2" indent="0" defTabSz="91440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 kern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04</a:t>
            </a:r>
            <a:r>
              <a:rPr lang="nl-NL" sz="2400" kern="12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kern="1200" dirty="0" err="1">
                <a:solidFill>
                  <a:srgbClr val="191919"/>
                </a:solidFill>
                <a:highlight>
                  <a:srgbClr val="FFFFFF"/>
                </a:highlight>
                <a:latin typeface="Consolas"/>
              </a:rPr>
              <a:t>number</a:t>
            </a:r>
            <a:r>
              <a:rPr lang="nl-NL" sz="2400" kern="1200" dirty="0">
                <a:solidFill>
                  <a:srgbClr val="191919"/>
                </a:solidFill>
                <a:highlight>
                  <a:srgbClr val="FFFFFF"/>
                </a:highlight>
                <a:latin typeface="Consolas"/>
              </a:rPr>
              <a:t> = -361;</a:t>
            </a:r>
          </a:p>
          <a:p>
            <a:pPr marL="0" lvl="0" indent="0"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nl-NL" sz="1800" kern="1200" dirty="0">
              <a:highlight>
                <a:srgbClr val="FFFFFF"/>
              </a:highlight>
              <a:latin typeface="Consolas"/>
              <a:ea typeface="+mn-ea"/>
              <a:cs typeface="+mn-cs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13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numbers in binary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/>
            <a:endParaRPr lang="nl-NL" kern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0" algn="ctr"/>
            <a:r>
              <a:rPr lang="nl-NL" b="1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b="1" kern="12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nl-NL" b="1" kern="1200" dirty="0" err="1">
                <a:highlight>
                  <a:srgbClr val="FFFFFF"/>
                </a:highlight>
                <a:latin typeface="Consolas"/>
              </a:rPr>
              <a:t>number</a:t>
            </a:r>
            <a:r>
              <a:rPr lang="nl-NL" b="1" kern="1200" dirty="0">
                <a:highlight>
                  <a:srgbClr val="FFFFFF"/>
                </a:highlight>
                <a:latin typeface="Consolas"/>
              </a:rPr>
              <a:t> = -231;</a:t>
            </a:r>
          </a:p>
          <a:p>
            <a:pPr lvl="0" algn="ctr"/>
            <a:endParaRPr lang="en-GB" dirty="0"/>
          </a:p>
          <a:p>
            <a:r>
              <a:rPr lang="en-GB" sz="2400" dirty="0"/>
              <a:t>Possible by 2’s complement</a:t>
            </a:r>
          </a:p>
          <a:p>
            <a:endParaRPr lang="en-GB" dirty="0"/>
          </a:p>
          <a:p>
            <a:r>
              <a:rPr lang="en-GB" sz="2400" dirty="0"/>
              <a:t>Now we have 2 types of binary numbers:</a:t>
            </a:r>
          </a:p>
          <a:p>
            <a:pPr lvl="1"/>
            <a:r>
              <a:rPr lang="en-GB" sz="2000" u="sng" dirty="0"/>
              <a:t>unsigned</a:t>
            </a:r>
            <a:r>
              <a:rPr lang="en-GB" sz="2000" dirty="0"/>
              <a:t> or </a:t>
            </a:r>
            <a:r>
              <a:rPr lang="en-GB" sz="2000" u="sng" dirty="0"/>
              <a:t>normal binary</a:t>
            </a:r>
            <a:r>
              <a:rPr lang="en-GB" sz="2000" dirty="0"/>
              <a:t> </a:t>
            </a:r>
          </a:p>
          <a:p>
            <a:pPr lvl="2"/>
            <a:r>
              <a:rPr lang="en-GB" sz="2000" dirty="0"/>
              <a:t>only positive numbers possible</a:t>
            </a:r>
          </a:p>
          <a:p>
            <a:pPr lvl="1"/>
            <a:r>
              <a:rPr lang="en-GB" sz="2000" u="sng" dirty="0"/>
              <a:t>signed</a:t>
            </a:r>
            <a:r>
              <a:rPr lang="en-GB" sz="2000" dirty="0"/>
              <a:t> or </a:t>
            </a:r>
            <a:r>
              <a:rPr lang="en-GB" sz="2000" u="sng" dirty="0"/>
              <a:t>2’s complement</a:t>
            </a:r>
            <a:endParaRPr lang="en-GB" sz="2000" dirty="0"/>
          </a:p>
          <a:p>
            <a:pPr lvl="2"/>
            <a:r>
              <a:rPr lang="en-GB" sz="2000" dirty="0"/>
              <a:t>positive and negative numbers possible</a:t>
            </a:r>
          </a:p>
        </p:txBody>
      </p:sp>
    </p:spTree>
    <p:extLst>
      <p:ext uri="{BB962C8B-B14F-4D97-AF65-F5344CB8AC3E}">
        <p14:creationId xmlns:p14="http://schemas.microsoft.com/office/powerpoint/2010/main" val="27543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does </a:t>
            </a:r>
            <a:r>
              <a:rPr lang="nl-NL" dirty="0" err="1"/>
              <a:t>signed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05000" y="2636912"/>
            <a:ext cx="4800600" cy="2477244"/>
            <a:chOff x="1905000" y="2636912"/>
            <a:chExt cx="4800600" cy="2477244"/>
          </a:xfrm>
        </p:grpSpPr>
        <p:pic>
          <p:nvPicPr>
            <p:cNvPr id="4" name="Picture 2" descr="C:\Users\874156\Desktop\afbeeldingen\FIS1_Week2_Decimal_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56" y="2636912"/>
              <a:ext cx="1276350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C:\Users\874156\Desktop\afbeeldingen\FIS1_Week2_Decimal_1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960762"/>
              <a:ext cx="48006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874156\Desktop\afbeeldingen\FIS1_Week2_Decimal_1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4256906"/>
              <a:ext cx="480060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725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does </a:t>
            </a:r>
            <a:r>
              <a:rPr lang="nl-NL" dirty="0" err="1"/>
              <a:t>signed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Changes </a:t>
            </a:r>
            <a:r>
              <a:rPr lang="nl-NL" dirty="0" err="1"/>
              <a:t>to</a:t>
            </a:r>
            <a:r>
              <a:rPr lang="nl-NL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70559"/>
            <a:ext cx="52959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43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Rules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signed</a:t>
            </a:r>
            <a:r>
              <a:rPr lang="nl-NL" dirty="0"/>
              <a:t> </a:t>
            </a:r>
            <a:r>
              <a:rPr lang="nl-NL" dirty="0" err="1"/>
              <a:t>binary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Amount</a:t>
            </a:r>
            <a:r>
              <a:rPr lang="nl-NL" dirty="0"/>
              <a:t> of bits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known</a:t>
            </a:r>
            <a:endParaRPr lang="nl-NL" dirty="0"/>
          </a:p>
          <a:p>
            <a:pPr marL="0" indent="0"/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Left bit (MSB) gets </a:t>
            </a:r>
            <a:r>
              <a:rPr lang="en-GB" u="sng" dirty="0"/>
              <a:t>negative</a:t>
            </a:r>
            <a:r>
              <a:rPr lang="en-GB" dirty="0"/>
              <a:t> weight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Rest of bits have a positive weight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0331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Signed</a:t>
            </a:r>
            <a:r>
              <a:rPr lang="nl-NL" dirty="0"/>
              <a:t> </a:t>
            </a:r>
            <a:r>
              <a:rPr lang="nl-NL" dirty="0" err="1"/>
              <a:t>binary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3573016"/>
            <a:ext cx="7086600" cy="3096344"/>
          </a:xfrm>
        </p:spPr>
        <p:txBody>
          <a:bodyPr/>
          <a:lstStyle/>
          <a:p>
            <a:pPr marL="0" indent="0"/>
            <a:r>
              <a:rPr lang="nl-NL" i="1" dirty="0" err="1"/>
              <a:t>Digits</a:t>
            </a:r>
            <a:r>
              <a:rPr lang="nl-NL" dirty="0"/>
              <a:t>: 	</a:t>
            </a:r>
            <a:r>
              <a:rPr lang="nl-NL" b="1" dirty="0"/>
              <a:t>0 &amp; 1 </a:t>
            </a:r>
          </a:p>
          <a:p>
            <a:pPr marL="0" indent="0"/>
            <a:r>
              <a:rPr lang="nl-NL" i="1" dirty="0"/>
              <a:t>Base</a:t>
            </a:r>
            <a:r>
              <a:rPr lang="nl-NL" dirty="0"/>
              <a:t>: 	</a:t>
            </a:r>
            <a:r>
              <a:rPr lang="nl-NL" b="1" dirty="0"/>
              <a:t>2</a:t>
            </a:r>
          </a:p>
          <a:p>
            <a:pPr marL="0" lvl="0" indent="0"/>
            <a:endParaRPr lang="nl-NL" i="1" dirty="0"/>
          </a:p>
          <a:p>
            <a:pPr marL="0" lvl="0" indent="0"/>
            <a:r>
              <a:rPr lang="nl-NL" i="1" dirty="0" err="1"/>
              <a:t>Weight</a:t>
            </a:r>
            <a:r>
              <a:rPr lang="nl-NL" i="1" dirty="0"/>
              <a:t> of a most </a:t>
            </a:r>
            <a:r>
              <a:rPr lang="nl-NL" i="1" dirty="0" err="1"/>
              <a:t>left</a:t>
            </a:r>
            <a:r>
              <a:rPr lang="nl-NL" i="1" dirty="0"/>
              <a:t> digit</a:t>
            </a:r>
            <a:r>
              <a:rPr lang="nl-NL" dirty="0"/>
              <a:t>: -( </a:t>
            </a:r>
            <a:r>
              <a:rPr lang="nl-NL" b="1" dirty="0"/>
              <a:t>2 </a:t>
            </a:r>
            <a:r>
              <a:rPr lang="nl-NL" b="1" baseline="30000" dirty="0"/>
              <a:t>P</a:t>
            </a:r>
            <a:r>
              <a:rPr lang="nl-NL" sz="1800" baseline="30000" dirty="0"/>
              <a:t>(</a:t>
            </a:r>
            <a:r>
              <a:rPr lang="nl-NL" sz="1800" baseline="30000" dirty="0" err="1"/>
              <a:t>osition</a:t>
            </a:r>
            <a:r>
              <a:rPr lang="nl-NL" sz="1800" baseline="30000" dirty="0"/>
              <a:t>)</a:t>
            </a:r>
            <a:r>
              <a:rPr lang="nl-NL" sz="1800" b="1" baseline="30000" dirty="0"/>
              <a:t> </a:t>
            </a:r>
            <a:r>
              <a:rPr lang="nl-NL" b="1" dirty="0"/>
              <a:t>)</a:t>
            </a:r>
          </a:p>
          <a:p>
            <a:pPr lvl="0"/>
            <a:r>
              <a:rPr lang="nl-NL" i="1" dirty="0" err="1"/>
              <a:t>Weight</a:t>
            </a:r>
            <a:r>
              <a:rPr lang="nl-NL" i="1" dirty="0"/>
              <a:t> of rest of </a:t>
            </a:r>
            <a:r>
              <a:rPr lang="nl-NL" i="1" dirty="0" err="1"/>
              <a:t>the</a:t>
            </a:r>
            <a:r>
              <a:rPr lang="nl-NL" i="1" dirty="0"/>
              <a:t> </a:t>
            </a:r>
            <a:r>
              <a:rPr lang="nl-NL" i="1" dirty="0" err="1"/>
              <a:t>digits</a:t>
            </a:r>
            <a:r>
              <a:rPr lang="nl-NL" dirty="0"/>
              <a:t>: </a:t>
            </a:r>
            <a:r>
              <a:rPr lang="nl-NL" b="1" dirty="0"/>
              <a:t>2 </a:t>
            </a:r>
            <a:r>
              <a:rPr lang="nl-NL" b="1" baseline="30000" dirty="0"/>
              <a:t>P</a:t>
            </a:r>
            <a:r>
              <a:rPr lang="nl-NL" sz="1800" baseline="30000" dirty="0"/>
              <a:t>(</a:t>
            </a:r>
            <a:r>
              <a:rPr lang="nl-NL" sz="1800" baseline="30000" dirty="0" err="1"/>
              <a:t>osition</a:t>
            </a:r>
            <a:r>
              <a:rPr lang="nl-NL" sz="1800" baseline="30000" dirty="0"/>
              <a:t>)</a:t>
            </a:r>
            <a:r>
              <a:rPr lang="nl-NL" sz="1800" b="1" baseline="30000" dirty="0"/>
              <a:t> </a:t>
            </a:r>
          </a:p>
          <a:p>
            <a:r>
              <a:rPr lang="nl-NL" i="1" dirty="0"/>
              <a:t>Range of </a:t>
            </a:r>
            <a:r>
              <a:rPr lang="nl-NL" i="1" dirty="0" err="1"/>
              <a:t>values</a:t>
            </a:r>
            <a:r>
              <a:rPr lang="nl-NL" dirty="0"/>
              <a:t>: 	</a:t>
            </a:r>
            <a:r>
              <a:rPr lang="nl-NL" b="1" dirty="0"/>
              <a:t>(-2 </a:t>
            </a:r>
            <a:r>
              <a:rPr lang="nl-NL" b="1" baseline="30000" dirty="0"/>
              <a:t>(n-1)</a:t>
            </a:r>
            <a:r>
              <a:rPr lang="nl-NL" b="1" dirty="0"/>
              <a:t>)</a:t>
            </a:r>
            <a:r>
              <a:rPr lang="nl-NL" dirty="0"/>
              <a:t> ~ (</a:t>
            </a:r>
            <a:r>
              <a:rPr lang="nl-NL" b="1" dirty="0"/>
              <a:t>2 </a:t>
            </a:r>
            <a:r>
              <a:rPr lang="nl-NL" b="1" baseline="30000" dirty="0"/>
              <a:t>(n-1)</a:t>
            </a:r>
            <a:r>
              <a:rPr lang="nl-NL" b="1" dirty="0"/>
              <a:t> - 1)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Picture 2" descr="C:\Users\874156\Desktop\afbeeldingen\FIS1_Week2_Decimal_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98" y="1772816"/>
            <a:ext cx="12763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1680" y="2279183"/>
            <a:ext cx="5295900" cy="85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Signed</a:t>
            </a:r>
            <a:r>
              <a:rPr lang="nl-NL" dirty="0"/>
              <a:t> </a:t>
            </a:r>
            <a:r>
              <a:rPr lang="nl-NL" dirty="0" err="1"/>
              <a:t>binary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decimal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nl-NL" b="1" dirty="0" err="1"/>
              <a:t>Summation</a:t>
            </a:r>
            <a:r>
              <a:rPr lang="nl-NL" b="1" dirty="0"/>
              <a:t> of </a:t>
            </a:r>
            <a:r>
              <a:rPr lang="nl-NL" b="1" dirty="0" err="1"/>
              <a:t>digits</a:t>
            </a:r>
            <a:r>
              <a:rPr lang="nl-NL" b="1" dirty="0"/>
              <a:t> x </a:t>
            </a:r>
            <a:r>
              <a:rPr lang="nl-NL" b="1" dirty="0" err="1"/>
              <a:t>weight</a:t>
            </a:r>
            <a:r>
              <a:rPr lang="nl-NL" b="1" dirty="0"/>
              <a:t> factor</a:t>
            </a:r>
            <a:endParaRPr lang="nl-NL" b="1" baseline="30000" dirty="0"/>
          </a:p>
          <a:p>
            <a:pPr algn="ctr"/>
            <a:endParaRPr lang="nl-NL" b="1" baseline="30000" dirty="0"/>
          </a:p>
          <a:p>
            <a:r>
              <a:rPr lang="nl-NL" i="1" dirty="0" err="1"/>
              <a:t>Signed</a:t>
            </a:r>
            <a:r>
              <a:rPr lang="nl-NL" i="1" dirty="0"/>
              <a:t> 4 bits </a:t>
            </a:r>
            <a:r>
              <a:rPr lang="nl-NL" i="1" dirty="0" err="1"/>
              <a:t>number</a:t>
            </a:r>
            <a:r>
              <a:rPr lang="nl-NL" i="1" dirty="0"/>
              <a:t>: </a:t>
            </a:r>
            <a:r>
              <a:rPr lang="nl-NL" dirty="0"/>
              <a:t>1101</a:t>
            </a:r>
            <a:r>
              <a:rPr lang="nl-NL" baseline="-25000" dirty="0"/>
              <a:t>2</a:t>
            </a:r>
          </a:p>
          <a:p>
            <a:endParaRPr lang="nl-NL" i="1" dirty="0"/>
          </a:p>
          <a:p>
            <a:endParaRPr lang="nl-NL" i="1" dirty="0"/>
          </a:p>
          <a:p>
            <a:endParaRPr lang="nl-NL" i="1" dirty="0"/>
          </a:p>
          <a:p>
            <a:endParaRPr lang="nl-NL" i="1" dirty="0"/>
          </a:p>
          <a:p>
            <a:r>
              <a:rPr lang="nl-NL" i="1" dirty="0" err="1"/>
              <a:t>Result</a:t>
            </a:r>
            <a:r>
              <a:rPr lang="nl-NL" dirty="0"/>
              <a:t>: -</a:t>
            </a:r>
            <a:r>
              <a:rPr lang="nl-NL" b="1" dirty="0"/>
              <a:t>3</a:t>
            </a:r>
            <a:r>
              <a:rPr lang="nl-NL" b="1" baseline="-25000" dirty="0"/>
              <a:t>10</a:t>
            </a:r>
            <a:endParaRPr lang="nl-NL" b="1" i="1" baseline="-25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13475"/>
              </p:ext>
            </p:extLst>
          </p:nvPr>
        </p:nvGraphicFramePr>
        <p:xfrm>
          <a:off x="755576" y="3284984"/>
          <a:ext cx="6788224" cy="1850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5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 x -(2</a:t>
                      </a:r>
                      <a:r>
                        <a:rPr lang="nl-NL" sz="2400" baseline="30000" dirty="0">
                          <a:solidFill>
                            <a:srgbClr val="191919"/>
                          </a:solidFill>
                        </a:rPr>
                        <a:t>3</a:t>
                      </a:r>
                      <a:r>
                        <a:rPr lang="nl-NL" sz="2400" baseline="0" dirty="0">
                          <a:solidFill>
                            <a:srgbClr val="191919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 x 2</a:t>
                      </a:r>
                      <a:r>
                        <a:rPr lang="nl-NL" sz="2400" baseline="30000" dirty="0">
                          <a:solidFill>
                            <a:srgbClr val="191919"/>
                          </a:solidFill>
                        </a:rPr>
                        <a:t>2</a:t>
                      </a:r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 x 2</a:t>
                      </a:r>
                      <a:r>
                        <a:rPr lang="nl-NL" sz="2400" baseline="30000" dirty="0">
                          <a:solidFill>
                            <a:srgbClr val="191919"/>
                          </a:solidFill>
                        </a:rPr>
                        <a:t>1</a:t>
                      </a: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 x 2</a:t>
                      </a:r>
                      <a:r>
                        <a:rPr lang="nl-NL" sz="2400" baseline="30000" dirty="0">
                          <a:solidFill>
                            <a:srgbClr val="191919"/>
                          </a:solidFill>
                        </a:rPr>
                        <a:t>0</a:t>
                      </a:r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 x 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 x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 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17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This</a:t>
            </a:r>
            <a:r>
              <a:rPr lang="nl-NL" dirty="0"/>
              <a:t> week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dirty="0"/>
              <a:t>How data is </a:t>
            </a:r>
            <a:r>
              <a:rPr lang="nl-NL" sz="2400" dirty="0" err="1"/>
              <a:t>stored</a:t>
            </a:r>
            <a:r>
              <a:rPr lang="nl-NL" sz="2400" dirty="0"/>
              <a:t> in computers?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dirty="0"/>
              <a:t>How does a computer handle </a:t>
            </a:r>
            <a:r>
              <a:rPr lang="nl-NL" sz="2400" dirty="0" err="1"/>
              <a:t>negative</a:t>
            </a:r>
            <a:r>
              <a:rPr lang="nl-NL" sz="2400" dirty="0"/>
              <a:t> </a:t>
            </a:r>
            <a:r>
              <a:rPr lang="nl-NL" sz="2400" dirty="0" err="1"/>
              <a:t>numbers</a:t>
            </a:r>
            <a:r>
              <a:rPr lang="nl-NL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645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signed</a:t>
            </a:r>
            <a:r>
              <a:rPr lang="nl-NL" dirty="0"/>
              <a:t> </a:t>
            </a:r>
            <a:r>
              <a:rPr lang="nl-NL" dirty="0" err="1"/>
              <a:t>binary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nl-NL" b="1" dirty="0"/>
              <a:t>Depends on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decimal</a:t>
            </a:r>
            <a:r>
              <a:rPr lang="nl-NL" b="1" dirty="0"/>
              <a:t> </a:t>
            </a:r>
            <a:r>
              <a:rPr lang="nl-NL" b="1" dirty="0" err="1"/>
              <a:t>value</a:t>
            </a:r>
            <a:r>
              <a:rPr lang="nl-NL" b="1" dirty="0"/>
              <a:t>!</a:t>
            </a:r>
          </a:p>
          <a:p>
            <a:endParaRPr lang="nl-NL" dirty="0"/>
          </a:p>
          <a:p>
            <a:r>
              <a:rPr lang="nl-NL" sz="2400" i="1" dirty="0" err="1"/>
              <a:t>If</a:t>
            </a:r>
            <a:r>
              <a:rPr lang="nl-NL" sz="2400" i="1" dirty="0"/>
              <a:t> </a:t>
            </a:r>
            <a:r>
              <a:rPr lang="nl-NL" sz="2400" i="1" dirty="0" err="1"/>
              <a:t>positive</a:t>
            </a:r>
            <a:r>
              <a:rPr lang="nl-NL" sz="2400" i="1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dirty="0"/>
              <a:t>Same as </a:t>
            </a:r>
            <a:r>
              <a:rPr lang="nl-NL" sz="2400" dirty="0" err="1"/>
              <a:t>unsigned</a:t>
            </a:r>
            <a:r>
              <a:rPr lang="nl-NL" sz="2400" dirty="0"/>
              <a:t>/</a:t>
            </a:r>
            <a:r>
              <a:rPr lang="nl-NL" sz="2400" dirty="0" err="1"/>
              <a:t>nomal</a:t>
            </a:r>
            <a:r>
              <a:rPr lang="nl-NL" sz="2400" dirty="0"/>
              <a:t> </a:t>
            </a:r>
            <a:r>
              <a:rPr lang="nl-NL" sz="2400" dirty="0" err="1"/>
              <a:t>binary</a:t>
            </a:r>
            <a:r>
              <a:rPr lang="nl-NL" sz="2400" dirty="0"/>
              <a:t>, but make </a:t>
            </a:r>
            <a:r>
              <a:rPr lang="nl-NL" sz="2400" dirty="0" err="1"/>
              <a:t>sure</a:t>
            </a:r>
            <a:r>
              <a:rPr lang="nl-NL" sz="2400" dirty="0"/>
              <a:t> </a:t>
            </a:r>
            <a:r>
              <a:rPr lang="nl-NL" sz="2400" dirty="0" err="1"/>
              <a:t>it</a:t>
            </a:r>
            <a:r>
              <a:rPr lang="nl-NL" sz="2400" dirty="0"/>
              <a:t> has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required</a:t>
            </a:r>
            <a:r>
              <a:rPr lang="nl-NL" sz="2400" dirty="0"/>
              <a:t> bits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dirty="0"/>
          </a:p>
          <a:p>
            <a:r>
              <a:rPr lang="nl-NL" sz="2400" i="1" dirty="0" err="1"/>
              <a:t>If</a:t>
            </a:r>
            <a:r>
              <a:rPr lang="nl-NL" sz="2400" i="1" dirty="0"/>
              <a:t> </a:t>
            </a:r>
            <a:r>
              <a:rPr lang="nl-NL" sz="2400" i="1" dirty="0" err="1"/>
              <a:t>negative</a:t>
            </a:r>
            <a:r>
              <a:rPr lang="nl-NL" sz="2400" i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Take the positive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Convert to binary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Invert all the bits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Add 1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4031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00" y="400050"/>
            <a:ext cx="5615880" cy="361950"/>
          </a:xfrm>
        </p:spPr>
        <p:txBody>
          <a:bodyPr/>
          <a:lstStyle/>
          <a:p>
            <a:r>
              <a:rPr lang="nl-NL" dirty="0" err="1"/>
              <a:t>Positive</a:t>
            </a:r>
            <a:r>
              <a:rPr lang="nl-NL" dirty="0"/>
              <a:t> 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signed</a:t>
            </a:r>
            <a:r>
              <a:rPr lang="nl-NL" dirty="0"/>
              <a:t> </a:t>
            </a:r>
            <a:r>
              <a:rPr lang="nl-NL" dirty="0" err="1"/>
              <a:t>binary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signed</a:t>
            </a:r>
            <a:r>
              <a:rPr lang="nl-NL" b="1" dirty="0"/>
              <a:t> byte</a:t>
            </a:r>
          </a:p>
          <a:p>
            <a:pPr algn="ctr"/>
            <a:endParaRPr lang="nl-NL" b="1" dirty="0"/>
          </a:p>
          <a:p>
            <a:r>
              <a:rPr lang="nl-NL" i="1" dirty="0" err="1"/>
              <a:t>Decimal</a:t>
            </a:r>
            <a:r>
              <a:rPr lang="nl-NL" i="1" dirty="0"/>
              <a:t> </a:t>
            </a:r>
            <a:r>
              <a:rPr lang="nl-NL" i="1" dirty="0" err="1"/>
              <a:t>number</a:t>
            </a:r>
            <a:r>
              <a:rPr lang="nl-NL" dirty="0"/>
              <a:t>: 29</a:t>
            </a:r>
            <a:r>
              <a:rPr lang="nl-NL" baseline="-25000" dirty="0"/>
              <a:t>10</a:t>
            </a:r>
          </a:p>
          <a:p>
            <a:endParaRPr lang="nl-NL" i="1" dirty="0"/>
          </a:p>
          <a:p>
            <a:endParaRPr lang="nl-NL" i="1" dirty="0"/>
          </a:p>
          <a:p>
            <a:endParaRPr lang="nl-NL" i="1" dirty="0"/>
          </a:p>
          <a:p>
            <a:endParaRPr lang="nl-NL" i="1" dirty="0"/>
          </a:p>
          <a:p>
            <a:endParaRPr lang="nl-NL" i="1" dirty="0"/>
          </a:p>
          <a:p>
            <a:r>
              <a:rPr lang="nl-NL" i="1" dirty="0" err="1"/>
              <a:t>Result</a:t>
            </a:r>
            <a:r>
              <a:rPr lang="nl-NL" dirty="0"/>
              <a:t>: </a:t>
            </a:r>
            <a:r>
              <a:rPr lang="nl-NL" b="1" dirty="0"/>
              <a:t>00011101</a:t>
            </a:r>
            <a:r>
              <a:rPr lang="nl-NL" b="1" baseline="-25000" dirty="0"/>
              <a:t>2</a:t>
            </a:r>
          </a:p>
          <a:p>
            <a:endParaRPr lang="nl-NL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8750"/>
              </p:ext>
            </p:extLst>
          </p:nvPr>
        </p:nvGraphicFramePr>
        <p:xfrm>
          <a:off x="457201" y="3573016"/>
          <a:ext cx="8435280" cy="1833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5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0" i="1" dirty="0"/>
                        <a:t>1. </a:t>
                      </a:r>
                      <a:r>
                        <a:rPr lang="nl-NL" b="0" i="1" dirty="0" err="1"/>
                        <a:t>Convert</a:t>
                      </a:r>
                      <a:r>
                        <a:rPr lang="nl-NL" b="0" i="1" dirty="0"/>
                        <a:t> </a:t>
                      </a:r>
                      <a:r>
                        <a:rPr lang="nl-NL" b="0" i="1" baseline="0" dirty="0"/>
                        <a:t> </a:t>
                      </a:r>
                      <a:r>
                        <a:rPr lang="nl-NL" b="0" i="1" baseline="0" dirty="0" err="1"/>
                        <a:t>to</a:t>
                      </a:r>
                      <a:r>
                        <a:rPr lang="nl-NL" b="0" i="1" baseline="0" dirty="0"/>
                        <a:t> </a:t>
                      </a:r>
                      <a:r>
                        <a:rPr lang="nl-NL" b="0" i="1" baseline="0" dirty="0" err="1"/>
                        <a:t>binary</a:t>
                      </a:r>
                      <a:r>
                        <a:rPr lang="nl-NL" b="0" i="1" baseline="0" dirty="0"/>
                        <a:t>:</a:t>
                      </a:r>
                      <a:endParaRPr lang="nl-NL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/>
                        <a:t>    29 / 2 	= 14,		</a:t>
                      </a:r>
                      <a:r>
                        <a:rPr lang="nl-NL" sz="1800" dirty="0" err="1"/>
                        <a:t>remainder</a:t>
                      </a:r>
                      <a:r>
                        <a:rPr lang="nl-NL" sz="1800" dirty="0"/>
                        <a:t> 1</a:t>
                      </a:r>
                    </a:p>
                    <a:p>
                      <a:r>
                        <a:rPr lang="nl-NL" sz="1800" dirty="0"/>
                        <a:t>    14 / 2 	= 7, 			</a:t>
                      </a:r>
                      <a:r>
                        <a:rPr lang="nl-NL" sz="1800" dirty="0" err="1"/>
                        <a:t>remainder</a:t>
                      </a:r>
                      <a:r>
                        <a:rPr lang="nl-NL" sz="1800" dirty="0"/>
                        <a:t> 0</a:t>
                      </a:r>
                    </a:p>
                    <a:p>
                      <a:r>
                        <a:rPr lang="nl-NL" sz="1800" baseline="0" dirty="0"/>
                        <a:t>    </a:t>
                      </a:r>
                      <a:r>
                        <a:rPr lang="nl-NL" sz="1800" dirty="0"/>
                        <a:t>  7 / 2 	= 3, 			</a:t>
                      </a:r>
                      <a:r>
                        <a:rPr lang="nl-NL" sz="1800" dirty="0" err="1"/>
                        <a:t>remainder</a:t>
                      </a:r>
                      <a:r>
                        <a:rPr lang="nl-NL" sz="1800" dirty="0"/>
                        <a:t> 1</a:t>
                      </a:r>
                    </a:p>
                    <a:p>
                      <a:r>
                        <a:rPr lang="nl-NL" sz="1800" dirty="0"/>
                        <a:t>      3 / 2 	= 1, 			</a:t>
                      </a:r>
                      <a:r>
                        <a:rPr lang="nl-NL" sz="1800" dirty="0" err="1"/>
                        <a:t>remainder</a:t>
                      </a:r>
                      <a:r>
                        <a:rPr lang="nl-NL" sz="1800" dirty="0"/>
                        <a:t> 1</a:t>
                      </a:r>
                    </a:p>
                    <a:p>
                      <a:r>
                        <a:rPr lang="nl-NL" sz="1800" dirty="0"/>
                        <a:t>      1 / 2 	= 0, 			</a:t>
                      </a:r>
                      <a:r>
                        <a:rPr lang="nl-NL" sz="1800" dirty="0" err="1"/>
                        <a:t>remainder</a:t>
                      </a:r>
                      <a:r>
                        <a:rPr lang="nl-NL" sz="1800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2.</a:t>
                      </a:r>
                      <a:r>
                        <a:rPr lang="nl-NL" i="1" baseline="0" dirty="0"/>
                        <a:t> </a:t>
                      </a:r>
                      <a:r>
                        <a:rPr lang="nl-NL" i="1" baseline="0" dirty="0" err="1"/>
                        <a:t>Prepend</a:t>
                      </a:r>
                      <a:r>
                        <a:rPr lang="nl-NL" i="1" baseline="0" dirty="0"/>
                        <a:t> 0 </a:t>
                      </a:r>
                      <a:r>
                        <a:rPr lang="nl-NL" i="1" baseline="0" dirty="0" err="1"/>
                        <a:t>till</a:t>
                      </a:r>
                      <a:r>
                        <a:rPr lang="nl-NL" i="1" baseline="0" dirty="0"/>
                        <a:t> </a:t>
                      </a:r>
                      <a:r>
                        <a:rPr lang="nl-NL" i="1" baseline="0" dirty="0" err="1"/>
                        <a:t>the</a:t>
                      </a:r>
                      <a:r>
                        <a:rPr lang="nl-NL" i="1" baseline="0" dirty="0"/>
                        <a:t> </a:t>
                      </a:r>
                      <a:r>
                        <a:rPr lang="nl-NL" i="1" baseline="0" dirty="0" err="1"/>
                        <a:t>required</a:t>
                      </a:r>
                      <a:r>
                        <a:rPr lang="nl-NL" i="1" baseline="0" dirty="0"/>
                        <a:t> bits</a:t>
                      </a:r>
                      <a:endParaRPr lang="nl-N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000</a:t>
                      </a:r>
                      <a:r>
                        <a:rPr lang="nl-NL" dirty="0"/>
                        <a:t> 11101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Rechte verbindingslijn met pijl 6"/>
          <p:cNvCxnSpPr/>
          <p:nvPr/>
        </p:nvCxnSpPr>
        <p:spPr bwMode="auto">
          <a:xfrm flipV="1">
            <a:off x="8100392" y="3645024"/>
            <a:ext cx="0" cy="1296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kstvak 7"/>
          <p:cNvSpPr txBox="1"/>
          <p:nvPr/>
        </p:nvSpPr>
        <p:spPr bwMode="auto">
          <a:xfrm>
            <a:off x="8199785" y="4640268"/>
            <a:ext cx="914400" cy="288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+mj-lt"/>
                <a:ea typeface="Geneva" charset="-128"/>
                <a:cs typeface="Geneva" charset="-128"/>
              </a:rPr>
              <a:t>Left</a:t>
            </a:r>
            <a:endParaRPr kumimoji="0" lang="nl-NL" sz="28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+mj-lt"/>
              <a:ea typeface="Geneva" charset="-128"/>
              <a:cs typeface="Geneva" charset="-128"/>
            </a:endParaRPr>
          </a:p>
        </p:txBody>
      </p:sp>
      <p:sp>
        <p:nvSpPr>
          <p:cNvPr id="9" name="Tekstvak 8"/>
          <p:cNvSpPr txBox="1"/>
          <p:nvPr/>
        </p:nvSpPr>
        <p:spPr bwMode="auto">
          <a:xfrm>
            <a:off x="8199785" y="3610752"/>
            <a:ext cx="914400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+mj-lt"/>
                <a:ea typeface="Geneva" charset="-128"/>
                <a:cs typeface="Geneva" charset="-128"/>
              </a:rPr>
              <a:t>Right</a:t>
            </a:r>
            <a:endParaRPr kumimoji="0" lang="nl-NL" sz="28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+mj-lt"/>
              <a:ea typeface="Geneva" charset="-128"/>
              <a:cs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8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00" y="400050"/>
            <a:ext cx="5835352" cy="361950"/>
          </a:xfrm>
        </p:spPr>
        <p:txBody>
          <a:bodyPr/>
          <a:lstStyle/>
          <a:p>
            <a:r>
              <a:rPr lang="nl-NL" dirty="0" err="1"/>
              <a:t>Negative</a:t>
            </a:r>
            <a:r>
              <a:rPr lang="nl-NL" dirty="0"/>
              <a:t> </a:t>
            </a:r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signed</a:t>
            </a:r>
            <a:r>
              <a:rPr lang="nl-NL" dirty="0"/>
              <a:t> </a:t>
            </a:r>
            <a:r>
              <a:rPr lang="nl-NL" dirty="0" err="1"/>
              <a:t>binary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signed</a:t>
            </a:r>
            <a:r>
              <a:rPr lang="nl-NL" b="1" dirty="0"/>
              <a:t> byte</a:t>
            </a:r>
          </a:p>
          <a:p>
            <a:pPr algn="ctr"/>
            <a:endParaRPr lang="nl-NL" b="1" dirty="0"/>
          </a:p>
          <a:p>
            <a:r>
              <a:rPr lang="nl-NL" i="1" dirty="0" err="1"/>
              <a:t>Decimal</a:t>
            </a:r>
            <a:r>
              <a:rPr lang="nl-NL" i="1" dirty="0"/>
              <a:t> </a:t>
            </a:r>
            <a:r>
              <a:rPr lang="nl-NL" i="1" dirty="0" err="1"/>
              <a:t>number</a:t>
            </a:r>
            <a:r>
              <a:rPr lang="nl-NL" dirty="0"/>
              <a:t>: -29</a:t>
            </a:r>
            <a:r>
              <a:rPr lang="nl-NL" baseline="-25000" dirty="0"/>
              <a:t>10</a:t>
            </a:r>
          </a:p>
          <a:p>
            <a:endParaRPr lang="nl-NL" baseline="-25000" dirty="0"/>
          </a:p>
          <a:p>
            <a:r>
              <a:rPr lang="nl-NL" baseline="-25000" dirty="0"/>
              <a:t>	</a:t>
            </a:r>
          </a:p>
          <a:p>
            <a:endParaRPr lang="nl-NL" baseline="-25000" dirty="0"/>
          </a:p>
          <a:p>
            <a:endParaRPr lang="nl-NL" baseline="-25000" dirty="0"/>
          </a:p>
          <a:p>
            <a:endParaRPr lang="nl-NL" baseline="-25000" dirty="0"/>
          </a:p>
          <a:p>
            <a:endParaRPr lang="nl-NL" baseline="-25000" dirty="0"/>
          </a:p>
          <a:p>
            <a:endParaRPr lang="nl-NL" baseline="-25000" dirty="0"/>
          </a:p>
          <a:p>
            <a:r>
              <a:rPr lang="nl-NL" i="1" dirty="0" err="1"/>
              <a:t>Result</a:t>
            </a:r>
            <a:r>
              <a:rPr lang="nl-NL" dirty="0"/>
              <a:t>: </a:t>
            </a:r>
            <a:r>
              <a:rPr lang="nl-NL" b="1" dirty="0"/>
              <a:t>11100011</a:t>
            </a:r>
            <a:r>
              <a:rPr lang="nl-NL" b="1" baseline="-25000" dirty="0"/>
              <a:t>2</a:t>
            </a:r>
          </a:p>
          <a:p>
            <a:endParaRPr lang="nl-N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292633"/>
              </p:ext>
            </p:extLst>
          </p:nvPr>
        </p:nvGraphicFramePr>
        <p:xfrm>
          <a:off x="952500" y="3501008"/>
          <a:ext cx="6096000" cy="2026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0" i="1" dirty="0"/>
                        <a:t>1. Make </a:t>
                      </a:r>
                      <a:r>
                        <a:rPr lang="nl-NL" b="0" i="1" dirty="0" err="1"/>
                        <a:t>it</a:t>
                      </a:r>
                      <a:r>
                        <a:rPr lang="nl-NL" b="0" i="1" dirty="0"/>
                        <a:t> </a:t>
                      </a:r>
                      <a:r>
                        <a:rPr lang="nl-NL" b="0" i="1" dirty="0" err="1"/>
                        <a:t>positive</a:t>
                      </a:r>
                      <a:r>
                        <a:rPr lang="nl-NL" b="0" i="1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2. </a:t>
                      </a:r>
                      <a:r>
                        <a:rPr lang="nl-NL" i="1" dirty="0" err="1"/>
                        <a:t>Convert</a:t>
                      </a:r>
                      <a:r>
                        <a:rPr lang="nl-NL" i="1" dirty="0"/>
                        <a:t> </a:t>
                      </a:r>
                      <a:r>
                        <a:rPr lang="nl-NL" i="1" dirty="0" err="1"/>
                        <a:t>to</a:t>
                      </a:r>
                      <a:r>
                        <a:rPr lang="nl-NL" i="1" dirty="0"/>
                        <a:t> </a:t>
                      </a:r>
                      <a:r>
                        <a:rPr lang="nl-NL" i="1" dirty="0" err="1"/>
                        <a:t>binary</a:t>
                      </a:r>
                      <a:r>
                        <a:rPr lang="nl-NL" i="1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0 0 0 1 1 1 0 1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3. Invert bits: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1 1 1 0 0 0 1 0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4. </a:t>
                      </a:r>
                      <a:r>
                        <a:rPr lang="nl-NL" i="1" dirty="0" err="1"/>
                        <a:t>Add</a:t>
                      </a:r>
                      <a:r>
                        <a:rPr lang="nl-NL" i="1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1 1 1 0 0 0 1 0			                                       </a:t>
                      </a:r>
                      <a:r>
                        <a:rPr lang="nl-NL" baseline="0" dirty="0"/>
                        <a:t>              </a:t>
                      </a:r>
                      <a:r>
                        <a:rPr lang="nl-NL" u="sng" baseline="0" dirty="0"/>
                        <a:t>0 0 0 0 0 0 0 </a:t>
                      </a:r>
                      <a:r>
                        <a:rPr lang="nl-NL" u="sng" dirty="0"/>
                        <a:t>1 +</a:t>
                      </a:r>
                    </a:p>
                    <a:p>
                      <a:r>
                        <a:rPr lang="nl-NL" dirty="0"/>
                        <a:t>1 1 1 0 0 0 1 1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14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7086600" cy="2096318"/>
          </a:xfrm>
        </p:spPr>
        <p:txBody>
          <a:bodyPr/>
          <a:lstStyle/>
          <a:p>
            <a:r>
              <a:rPr lang="nl-NL" b="1" dirty="0" err="1"/>
              <a:t>Convert</a:t>
            </a:r>
            <a:r>
              <a:rPr lang="nl-NL" b="1" dirty="0"/>
              <a:t> </a:t>
            </a:r>
            <a:r>
              <a:rPr lang="nl-NL" b="1" dirty="0" err="1"/>
              <a:t>signed</a:t>
            </a:r>
            <a:r>
              <a:rPr lang="nl-NL" b="1" dirty="0"/>
              <a:t> </a:t>
            </a:r>
            <a:r>
              <a:rPr lang="nl-NL" b="1" dirty="0" err="1"/>
              <a:t>binary</a:t>
            </a:r>
            <a:r>
              <a:rPr lang="nl-NL" b="1" dirty="0"/>
              <a:t> </a:t>
            </a:r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decimal</a:t>
            </a:r>
            <a:endParaRPr lang="nl-NL" b="1" dirty="0"/>
          </a:p>
          <a:p>
            <a:pPr marL="0" indent="0"/>
            <a:r>
              <a:rPr lang="nl-NL" sz="2400" dirty="0">
                <a:solidFill>
                  <a:schemeClr val="tx1"/>
                </a:solidFill>
              </a:rPr>
              <a:t>Most </a:t>
            </a:r>
            <a:r>
              <a:rPr lang="nl-NL" sz="2400" dirty="0" err="1">
                <a:solidFill>
                  <a:schemeClr val="tx1"/>
                </a:solidFill>
              </a:rPr>
              <a:t>left</a:t>
            </a:r>
            <a:r>
              <a:rPr lang="nl-NL" sz="2400" dirty="0">
                <a:solidFill>
                  <a:schemeClr val="tx1"/>
                </a:solidFill>
              </a:rPr>
              <a:t> bit(MSB) has </a:t>
            </a:r>
            <a:r>
              <a:rPr lang="nl-NL" sz="2400" dirty="0" err="1">
                <a:solidFill>
                  <a:schemeClr val="tx1"/>
                </a:solidFill>
              </a:rPr>
              <a:t>negative</a:t>
            </a:r>
            <a:r>
              <a:rPr lang="nl-NL" sz="2400" dirty="0">
                <a:solidFill>
                  <a:schemeClr val="tx1"/>
                </a:solidFill>
              </a:rPr>
              <a:t> </a:t>
            </a:r>
            <a:r>
              <a:rPr lang="nl-NL" sz="2400" dirty="0" err="1">
                <a:solidFill>
                  <a:schemeClr val="tx1"/>
                </a:solidFill>
              </a:rPr>
              <a:t>weight</a:t>
            </a:r>
            <a:r>
              <a:rPr lang="nl-NL" sz="2400" dirty="0">
                <a:solidFill>
                  <a:schemeClr val="tx1"/>
                </a:solidFill>
              </a:rPr>
              <a:t> factor</a:t>
            </a:r>
          </a:p>
          <a:p>
            <a:pPr marL="0" indent="0"/>
            <a:endParaRPr lang="nl-NL" dirty="0"/>
          </a:p>
          <a:p>
            <a:pPr marL="0" indent="0"/>
            <a:r>
              <a:rPr lang="nl-NL" b="1" dirty="0" err="1"/>
              <a:t>Convert</a:t>
            </a:r>
            <a:r>
              <a:rPr lang="nl-NL" b="1" dirty="0"/>
              <a:t> </a:t>
            </a:r>
            <a:r>
              <a:rPr lang="nl-NL" b="1" dirty="0" err="1"/>
              <a:t>decimal</a:t>
            </a:r>
            <a:r>
              <a:rPr lang="nl-NL" b="1" dirty="0"/>
              <a:t> </a:t>
            </a:r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signed</a:t>
            </a:r>
            <a:r>
              <a:rPr lang="nl-NL" b="1" dirty="0"/>
              <a:t> </a:t>
            </a:r>
            <a:r>
              <a:rPr lang="nl-NL" b="1" dirty="0" err="1"/>
              <a:t>binary</a:t>
            </a:r>
            <a:endParaRPr lang="nl-NL" b="1" dirty="0"/>
          </a:p>
        </p:txBody>
      </p:sp>
      <p:sp>
        <p:nvSpPr>
          <p:cNvPr id="4" name="Rectangle 3"/>
          <p:cNvSpPr/>
          <p:nvPr/>
        </p:nvSpPr>
        <p:spPr>
          <a:xfrm>
            <a:off x="438896" y="3843097"/>
            <a:ext cx="3989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i="1" dirty="0" err="1"/>
              <a:t>If</a:t>
            </a:r>
            <a:r>
              <a:rPr lang="nl-NL" i="1" dirty="0"/>
              <a:t> </a:t>
            </a:r>
            <a:r>
              <a:rPr lang="nl-NL" i="1" dirty="0" err="1"/>
              <a:t>positive</a:t>
            </a:r>
            <a:r>
              <a:rPr lang="nl-NL" i="1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Same as </a:t>
            </a:r>
            <a:r>
              <a:rPr lang="nl-NL" dirty="0" err="1"/>
              <a:t>unsigned</a:t>
            </a:r>
            <a:r>
              <a:rPr lang="nl-NL" dirty="0"/>
              <a:t> / </a:t>
            </a:r>
            <a:r>
              <a:rPr lang="nl-NL" dirty="0" err="1"/>
              <a:t>nomal</a:t>
            </a:r>
            <a:r>
              <a:rPr lang="nl-NL" dirty="0"/>
              <a:t> </a:t>
            </a:r>
            <a:r>
              <a:rPr lang="nl-NL" dirty="0" err="1"/>
              <a:t>binary</a:t>
            </a:r>
            <a:r>
              <a:rPr lang="nl-NL" dirty="0"/>
              <a:t>, but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has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required</a:t>
            </a:r>
            <a:r>
              <a:rPr lang="nl-NL" dirty="0"/>
              <a:t> bits</a:t>
            </a:r>
          </a:p>
          <a:p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687368" y="3843097"/>
            <a:ext cx="39449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i="1" dirty="0" err="1"/>
              <a:t>If</a:t>
            </a:r>
            <a:r>
              <a:rPr lang="nl-NL" i="1" dirty="0"/>
              <a:t> </a:t>
            </a:r>
            <a:r>
              <a:rPr lang="nl-NL" i="1" dirty="0" err="1"/>
              <a:t>negative</a:t>
            </a:r>
            <a:r>
              <a:rPr lang="nl-NL" i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Take the positive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Write it binary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Invert all the bits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2840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/>
              <a:t>Convert</a:t>
            </a:r>
            <a:r>
              <a:rPr lang="nl-NL" b="1" dirty="0"/>
              <a:t> </a:t>
            </a:r>
            <a:r>
              <a:rPr lang="nl-NL" b="1" dirty="0" err="1"/>
              <a:t>signed</a:t>
            </a:r>
            <a:r>
              <a:rPr lang="nl-NL" b="1" dirty="0"/>
              <a:t> byte </a:t>
            </a:r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decimal</a:t>
            </a:r>
            <a:endParaRPr lang="nl-N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1111 1111</a:t>
            </a:r>
            <a:r>
              <a:rPr lang="en-US" baseline="-25000" dirty="0"/>
              <a:t>2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0010 0101</a:t>
            </a:r>
            <a:r>
              <a:rPr lang="en-US" baseline="-25000" dirty="0"/>
              <a:t>2</a:t>
            </a: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1000 1110</a:t>
            </a:r>
            <a:r>
              <a:rPr lang="en-US" baseline="-25000" dirty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b="1" dirty="0"/>
          </a:p>
          <a:p>
            <a:r>
              <a:rPr lang="nl-NL" b="1" dirty="0" err="1"/>
              <a:t>Convert</a:t>
            </a:r>
            <a:r>
              <a:rPr lang="nl-NL" b="1" dirty="0"/>
              <a:t> </a:t>
            </a:r>
            <a:r>
              <a:rPr lang="nl-NL" b="1" dirty="0" err="1"/>
              <a:t>decimal</a:t>
            </a:r>
            <a:r>
              <a:rPr lang="nl-NL" b="1" dirty="0"/>
              <a:t> </a:t>
            </a:r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signed</a:t>
            </a:r>
            <a:r>
              <a:rPr lang="nl-NL" b="1" dirty="0"/>
              <a:t> byte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-40</a:t>
            </a:r>
            <a:r>
              <a:rPr lang="en-US" baseline="-25000" dirty="0"/>
              <a:t>10</a:t>
            </a:r>
            <a:r>
              <a:rPr lang="nl-NL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5</a:t>
            </a:r>
            <a:r>
              <a:rPr lang="en-US" baseline="-25000" dirty="0"/>
              <a:t>10</a:t>
            </a:r>
            <a:r>
              <a:rPr lang="nl-NL" dirty="0"/>
              <a:t> 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-53</a:t>
            </a:r>
            <a:r>
              <a:rPr lang="en-US" baseline="-25000"/>
              <a:t>10</a:t>
            </a:r>
            <a:endParaRPr lang="nl-NL" b="1" dirty="0"/>
          </a:p>
          <a:p>
            <a:pPr marL="0" indent="0"/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85837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Awnsers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/>
              <a:t>Convert</a:t>
            </a:r>
            <a:r>
              <a:rPr lang="nl-NL" b="1" dirty="0"/>
              <a:t> </a:t>
            </a:r>
            <a:r>
              <a:rPr lang="nl-NL" b="1" dirty="0" err="1"/>
              <a:t>signed</a:t>
            </a:r>
            <a:r>
              <a:rPr lang="nl-NL" b="1" dirty="0"/>
              <a:t> byte </a:t>
            </a:r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decimal</a:t>
            </a:r>
            <a:endParaRPr lang="nl-N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1111 1111</a:t>
            </a:r>
            <a:r>
              <a:rPr lang="en-US" baseline="-25000" dirty="0"/>
              <a:t>2 </a:t>
            </a:r>
            <a:r>
              <a:rPr lang="nl-NL" dirty="0"/>
              <a:t>= 	-1</a:t>
            </a:r>
            <a:r>
              <a:rPr lang="en-US" baseline="-25000" dirty="0"/>
              <a:t>10</a:t>
            </a: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0010 0101</a:t>
            </a:r>
            <a:r>
              <a:rPr lang="en-US" baseline="-25000" dirty="0"/>
              <a:t>2</a:t>
            </a:r>
            <a:r>
              <a:rPr lang="nl-NL" dirty="0"/>
              <a:t> = 	 37</a:t>
            </a:r>
            <a:r>
              <a:rPr lang="en-US" baseline="-25000" dirty="0"/>
              <a:t>10</a:t>
            </a: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1000 1110</a:t>
            </a:r>
            <a:r>
              <a:rPr lang="en-US" baseline="-25000" dirty="0"/>
              <a:t>2</a:t>
            </a:r>
            <a:r>
              <a:rPr lang="nl-NL" dirty="0"/>
              <a:t> = 	-114</a:t>
            </a:r>
            <a:r>
              <a:rPr lang="en-US" baseline="-25000" dirty="0"/>
              <a:t> 0</a:t>
            </a:r>
            <a:endParaRPr lang="nl-NL" dirty="0"/>
          </a:p>
          <a:p>
            <a:endParaRPr lang="nl-NL" b="1" dirty="0"/>
          </a:p>
          <a:p>
            <a:r>
              <a:rPr lang="nl-NL" b="1" dirty="0" err="1"/>
              <a:t>Convert</a:t>
            </a:r>
            <a:r>
              <a:rPr lang="nl-NL" b="1" dirty="0"/>
              <a:t> </a:t>
            </a:r>
            <a:r>
              <a:rPr lang="nl-NL" b="1" dirty="0" err="1"/>
              <a:t>decimal</a:t>
            </a:r>
            <a:r>
              <a:rPr lang="nl-NL" b="1" dirty="0"/>
              <a:t> </a:t>
            </a:r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signed</a:t>
            </a:r>
            <a:r>
              <a:rPr lang="nl-NL" b="1" dirty="0"/>
              <a:t> byte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-40</a:t>
            </a:r>
            <a:r>
              <a:rPr lang="en-US" baseline="-25000" dirty="0"/>
              <a:t>10</a:t>
            </a:r>
            <a:r>
              <a:rPr lang="nl-NL" dirty="0"/>
              <a:t> 	= 1101 1000</a:t>
            </a:r>
            <a:r>
              <a:rPr lang="en-US" baseline="-25000" dirty="0"/>
              <a:t>2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5</a:t>
            </a:r>
            <a:r>
              <a:rPr lang="en-US" baseline="-25000" dirty="0"/>
              <a:t>10</a:t>
            </a:r>
            <a:r>
              <a:rPr lang="nl-NL" dirty="0"/>
              <a:t> 	= 0000 0101</a:t>
            </a:r>
            <a:r>
              <a:rPr lang="en-US" baseline="-25000" dirty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-53</a:t>
            </a:r>
            <a:r>
              <a:rPr lang="en-US" baseline="-25000" dirty="0"/>
              <a:t>10</a:t>
            </a:r>
            <a:r>
              <a:rPr lang="nl-NL" dirty="0"/>
              <a:t> 	= 1100 1011</a:t>
            </a:r>
            <a:r>
              <a:rPr lang="en-US" baseline="-25000" dirty="0"/>
              <a:t>2</a:t>
            </a:r>
            <a:endParaRPr lang="en-US" dirty="0"/>
          </a:p>
          <a:p>
            <a:endParaRPr lang="nl-NL" b="1" dirty="0"/>
          </a:p>
          <a:p>
            <a:pPr marL="0" indent="0"/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384921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Addition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signed</a:t>
            </a:r>
            <a:r>
              <a:rPr lang="nl-NL" dirty="0"/>
              <a:t> </a:t>
            </a:r>
            <a:r>
              <a:rPr lang="nl-NL" dirty="0" err="1"/>
              <a:t>binary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Same as </a:t>
            </a:r>
            <a:r>
              <a:rPr lang="nl-NL" b="1" dirty="0" err="1"/>
              <a:t>unsigned</a:t>
            </a:r>
            <a:r>
              <a:rPr lang="nl-NL" b="1" dirty="0"/>
              <a:t>/</a:t>
            </a:r>
            <a:r>
              <a:rPr lang="nl-NL" b="1" dirty="0" err="1"/>
              <a:t>normal</a:t>
            </a:r>
            <a:r>
              <a:rPr lang="nl-NL" b="1" dirty="0"/>
              <a:t> </a:t>
            </a:r>
            <a:r>
              <a:rPr lang="nl-NL" b="1" dirty="0" err="1"/>
              <a:t>binary</a:t>
            </a:r>
            <a:r>
              <a:rPr lang="nl-NL" b="1" dirty="0"/>
              <a:t> </a:t>
            </a:r>
            <a:r>
              <a:rPr lang="nl-NL" b="1" dirty="0" err="1"/>
              <a:t>numbers</a:t>
            </a:r>
            <a:endParaRPr lang="nl-NL" b="1" dirty="0"/>
          </a:p>
          <a:p>
            <a:endParaRPr lang="nl-NL" b="1" dirty="0"/>
          </a:p>
          <a:p>
            <a:endParaRPr lang="nl-NL" b="1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57200" y="2636912"/>
            <a:ext cx="3538736" cy="116021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+mn-lt"/>
                <a:ea typeface="Geneva" charset="-128"/>
                <a:cs typeface="Geneva" charset="-128"/>
              </a:defRPr>
            </a:lvl1pPr>
            <a:lvl2pPr marL="541338" indent="-2730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200" b="1">
                <a:solidFill>
                  <a:srgbClr val="000000"/>
                </a:solidFill>
                <a:latin typeface="+mn-lt"/>
                <a:ea typeface="Geneva" charset="-128"/>
              </a:defRPr>
            </a:lvl2pPr>
            <a:lvl3pPr marL="993775" indent="-2730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-"/>
              <a:defRPr sz="2200">
                <a:solidFill>
                  <a:schemeClr val="tx1"/>
                </a:solidFill>
                <a:latin typeface="+mn-lt"/>
                <a:ea typeface="Geneva" charset="-128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9pPr>
          </a:lstStyle>
          <a:p>
            <a:r>
              <a:rPr lang="nl-NL" b="1" kern="0" dirty="0" err="1"/>
              <a:t>Unsigned</a:t>
            </a:r>
            <a:endParaRPr lang="nl-NL" b="1" kern="0" dirty="0"/>
          </a:p>
          <a:p>
            <a:r>
              <a:rPr lang="nl-NL" sz="2400" kern="0" dirty="0"/>
              <a:t>1011 + 111: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88024" y="2664019"/>
            <a:ext cx="3250704" cy="79208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+mn-lt"/>
                <a:ea typeface="Geneva" charset="-128"/>
                <a:cs typeface="Geneva" charset="-128"/>
              </a:defRPr>
            </a:lvl1pPr>
            <a:lvl2pPr marL="541338" indent="-2730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200" b="1">
                <a:solidFill>
                  <a:srgbClr val="000000"/>
                </a:solidFill>
                <a:latin typeface="+mn-lt"/>
                <a:ea typeface="Geneva" charset="-128"/>
              </a:defRPr>
            </a:lvl2pPr>
            <a:lvl3pPr marL="993775" indent="-2730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-"/>
              <a:defRPr sz="2200">
                <a:solidFill>
                  <a:schemeClr val="tx1"/>
                </a:solidFill>
                <a:latin typeface="+mn-lt"/>
                <a:ea typeface="Geneva" charset="-128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9pPr>
          </a:lstStyle>
          <a:p>
            <a:r>
              <a:rPr lang="nl-NL" b="1" kern="0" dirty="0" err="1"/>
              <a:t>Signed</a:t>
            </a:r>
            <a:r>
              <a:rPr lang="nl-NL" b="1" kern="0" dirty="0"/>
              <a:t> (4bits)</a:t>
            </a:r>
          </a:p>
          <a:p>
            <a:r>
              <a:rPr lang="nl-NL" sz="2400" kern="0" dirty="0"/>
              <a:t>1011 + 0111:</a:t>
            </a: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165008"/>
              </p:ext>
            </p:extLst>
          </p:nvPr>
        </p:nvGraphicFramePr>
        <p:xfrm>
          <a:off x="4788024" y="3941142"/>
          <a:ext cx="1625352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3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endParaRPr lang="nl-NL" sz="20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nl-NL" sz="24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b="1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NL" sz="2400" b="1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Rechte verbindingslijn 7"/>
          <p:cNvCxnSpPr/>
          <p:nvPr/>
        </p:nvCxnSpPr>
        <p:spPr bwMode="auto">
          <a:xfrm>
            <a:off x="4355976" y="2564904"/>
            <a:ext cx="0" cy="40243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hthoek 12"/>
          <p:cNvSpPr/>
          <p:nvPr/>
        </p:nvSpPr>
        <p:spPr>
          <a:xfrm>
            <a:off x="6156176" y="4013150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itchFamily="2" charset="2"/>
              </a:rPr>
              <a:t>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itchFamily="2" charset="2"/>
              </a:rPr>
              <a:t> Carry bits</a:t>
            </a:r>
            <a:endParaRPr lang="nl-NL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13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64070"/>
              </p:ext>
            </p:extLst>
          </p:nvPr>
        </p:nvGraphicFramePr>
        <p:xfrm>
          <a:off x="457200" y="3941142"/>
          <a:ext cx="1625352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3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endParaRPr lang="nl-NL" sz="20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nl-NL" sz="24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NL" sz="2400" b="1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hthoek 12"/>
          <p:cNvSpPr/>
          <p:nvPr/>
        </p:nvSpPr>
        <p:spPr>
          <a:xfrm>
            <a:off x="1825352" y="4013150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itchFamily="2" charset="2"/>
              </a:rPr>
              <a:t>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itchFamily="2" charset="2"/>
              </a:rPr>
              <a:t> Carry bits</a:t>
            </a:r>
            <a:endParaRPr lang="nl-NL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015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Huh, </a:t>
            </a:r>
            <a:r>
              <a:rPr lang="nl-NL" dirty="0" err="1"/>
              <a:t>ignore</a:t>
            </a:r>
            <a:r>
              <a:rPr lang="nl-NL" dirty="0"/>
              <a:t> stuff?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/>
              <a:t>Reason</a:t>
            </a:r>
            <a:r>
              <a:rPr lang="nl-NL" b="1" dirty="0"/>
              <a:t>:</a:t>
            </a:r>
          </a:p>
          <a:p>
            <a:r>
              <a:rPr lang="nl-NL" dirty="0" err="1"/>
              <a:t>Signed</a:t>
            </a:r>
            <a:r>
              <a:rPr lang="nl-NL" dirty="0"/>
              <a:t> </a:t>
            </a:r>
            <a:r>
              <a:rPr lang="nl-NL" dirty="0" err="1"/>
              <a:t>binary</a:t>
            </a:r>
            <a:r>
              <a:rPr lang="nl-NL" dirty="0"/>
              <a:t> has a </a:t>
            </a:r>
            <a:r>
              <a:rPr lang="nl-NL" dirty="0" err="1"/>
              <a:t>specific</a:t>
            </a:r>
            <a:r>
              <a:rPr lang="nl-NL" dirty="0"/>
              <a:t> bit </a:t>
            </a:r>
            <a:r>
              <a:rPr lang="nl-NL" dirty="0" err="1"/>
              <a:t>count</a:t>
            </a:r>
            <a:endParaRPr lang="nl-NL" dirty="0"/>
          </a:p>
          <a:p>
            <a:endParaRPr lang="nl-NL" dirty="0"/>
          </a:p>
          <a:p>
            <a:r>
              <a:rPr lang="nl-NL" b="1" dirty="0" err="1"/>
              <a:t>Consequence</a:t>
            </a:r>
            <a:r>
              <a:rPr lang="nl-NL" b="1" dirty="0"/>
              <a:t>:</a:t>
            </a:r>
          </a:p>
          <a:p>
            <a:r>
              <a:rPr lang="nl-NL" dirty="0" err="1"/>
              <a:t>Calculated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</a:t>
            </a:r>
            <a:r>
              <a:rPr lang="nl-NL" u="sng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/>
              <a:t> wrong </a:t>
            </a:r>
            <a:endParaRPr lang="nl-NL" dirty="0"/>
          </a:p>
        </p:txBody>
      </p:sp>
      <p:graphicFrame>
        <p:nvGraphicFramePr>
          <p:cNvPr id="4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81757"/>
              </p:ext>
            </p:extLst>
          </p:nvPr>
        </p:nvGraphicFramePr>
        <p:xfrm>
          <a:off x="313507" y="4581128"/>
          <a:ext cx="262365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4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endParaRPr lang="nl-NL" sz="20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nl-NL" sz="24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(-5)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(7)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b="1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89AB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89AB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89AB0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89AB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NL" sz="2400" b="1" dirty="0">
                        <a:solidFill>
                          <a:srgbClr val="89AB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b="1" dirty="0">
                          <a:solidFill>
                            <a:srgbClr val="89AB00"/>
                          </a:solidFill>
                        </a:rPr>
                        <a:t>(2)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hthoek 12"/>
          <p:cNvSpPr/>
          <p:nvPr/>
        </p:nvSpPr>
        <p:spPr>
          <a:xfrm>
            <a:off x="1631546" y="4653136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itchFamily="2" charset="2"/>
              </a:rPr>
              <a:t>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itchFamily="2" charset="2"/>
              </a:rPr>
              <a:t> Carry bits</a:t>
            </a:r>
            <a:endParaRPr lang="nl-NL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6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54820"/>
              </p:ext>
            </p:extLst>
          </p:nvPr>
        </p:nvGraphicFramePr>
        <p:xfrm>
          <a:off x="3246915" y="4582593"/>
          <a:ext cx="2601759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endParaRPr lang="nl-NL" sz="20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endParaRPr lang="nl-NL" sz="20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endParaRPr lang="nl-NL" sz="20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endParaRPr lang="nl-NL" sz="20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nl-NL" sz="24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(-8)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(-8)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b="1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NL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b="1">
                          <a:solidFill>
                            <a:srgbClr val="C00000"/>
                          </a:solidFill>
                        </a:rPr>
                        <a:t>(0)</a:t>
                      </a:r>
                      <a:endParaRPr lang="nl-NL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hthoek 12"/>
          <p:cNvSpPr/>
          <p:nvPr/>
        </p:nvSpPr>
        <p:spPr>
          <a:xfrm>
            <a:off x="4615782" y="4617659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itchFamily="2" charset="2"/>
              </a:rPr>
              <a:t>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itchFamily="2" charset="2"/>
              </a:rPr>
              <a:t> Carry bits</a:t>
            </a:r>
            <a:endParaRPr lang="nl-NL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8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20915"/>
              </p:ext>
            </p:extLst>
          </p:nvPr>
        </p:nvGraphicFramePr>
        <p:xfrm>
          <a:off x="6107713" y="4581128"/>
          <a:ext cx="2601759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nl-NL" sz="2000" b="0" i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endParaRPr lang="nl-NL" sz="20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endParaRPr lang="nl-NL" sz="20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nl-NL" sz="24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(2)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b="1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NL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b="1" dirty="0">
                          <a:solidFill>
                            <a:srgbClr val="C00000"/>
                          </a:solidFill>
                        </a:rPr>
                        <a:t>(-7)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hthoek 12"/>
          <p:cNvSpPr/>
          <p:nvPr/>
        </p:nvSpPr>
        <p:spPr>
          <a:xfrm>
            <a:off x="7476580" y="4616194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itchFamily="2" charset="2"/>
              </a:rPr>
              <a:t>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itchFamily="2" charset="2"/>
              </a:rPr>
              <a:t> Carry bits</a:t>
            </a:r>
            <a:endParaRPr lang="nl-NL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164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6731725" cy="336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65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Memory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Data Storage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940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Storage/Memory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Fundamental component of a computer</a:t>
            </a:r>
          </a:p>
          <a:p>
            <a:pPr lvl="2"/>
            <a:r>
              <a:rPr lang="en-US" dirty="0"/>
              <a:t>Required to store data and run applications</a:t>
            </a:r>
          </a:p>
          <a:p>
            <a:pPr lvl="2"/>
            <a:endParaRPr lang="en-US" dirty="0"/>
          </a:p>
          <a:p>
            <a:r>
              <a:rPr lang="en-US" dirty="0"/>
              <a:t>Retain digital data, which are manipulated by CPU</a:t>
            </a:r>
          </a:p>
          <a:p>
            <a:endParaRPr lang="en-US" dirty="0"/>
          </a:p>
          <a:p>
            <a:r>
              <a:rPr lang="en-US" dirty="0"/>
              <a:t>Various types and forms</a:t>
            </a:r>
          </a:p>
          <a:p>
            <a:pPr lvl="2"/>
            <a:r>
              <a:rPr lang="en-US" dirty="0"/>
              <a:t>Consists of computer components and recording media </a:t>
            </a:r>
          </a:p>
        </p:txBody>
      </p:sp>
    </p:spTree>
    <p:extLst>
      <p:ext uri="{BB962C8B-B14F-4D97-AF65-F5344CB8AC3E}">
        <p14:creationId xmlns:p14="http://schemas.microsoft.com/office/powerpoint/2010/main" val="52332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types &amp; medium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Optical</a:t>
            </a:r>
          </a:p>
          <a:p>
            <a:pPr lvl="1"/>
            <a:r>
              <a:rPr lang="en-US" dirty="0"/>
              <a:t>CD</a:t>
            </a:r>
          </a:p>
          <a:p>
            <a:pPr lvl="1"/>
            <a:r>
              <a:rPr lang="en-US" dirty="0"/>
              <a:t>DVD</a:t>
            </a:r>
          </a:p>
          <a:p>
            <a:pPr lvl="1"/>
            <a:r>
              <a:rPr lang="en-US" dirty="0"/>
              <a:t>Blu-Ray …</a:t>
            </a:r>
          </a:p>
          <a:p>
            <a:pPr lvl="1"/>
            <a:endParaRPr lang="en-US" dirty="0"/>
          </a:p>
          <a:p>
            <a:r>
              <a:rPr lang="en-US" dirty="0"/>
              <a:t>Magnetic</a:t>
            </a:r>
          </a:p>
          <a:p>
            <a:pPr lvl="1"/>
            <a:r>
              <a:rPr lang="en-US" dirty="0"/>
              <a:t>Floppy</a:t>
            </a:r>
          </a:p>
          <a:p>
            <a:pPr lvl="1"/>
            <a:r>
              <a:rPr lang="en-US" dirty="0"/>
              <a:t>Hard Drives …</a:t>
            </a:r>
          </a:p>
          <a:p>
            <a:pPr lvl="1"/>
            <a:endParaRPr lang="en-US" dirty="0"/>
          </a:p>
          <a:p>
            <a:r>
              <a:rPr lang="en-US" dirty="0"/>
              <a:t>Flash Memory</a:t>
            </a:r>
          </a:p>
          <a:p>
            <a:pPr lvl="1"/>
            <a:r>
              <a:rPr lang="en-US" dirty="0"/>
              <a:t>SSD</a:t>
            </a:r>
          </a:p>
          <a:p>
            <a:pPr lvl="1"/>
            <a:r>
              <a:rPr lang="en-US" dirty="0"/>
              <a:t>Memory sticks/cards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49" y="3484704"/>
            <a:ext cx="1645963" cy="1262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414" y="1600200"/>
            <a:ext cx="1647898" cy="1102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720" y="5220292"/>
            <a:ext cx="2242592" cy="11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7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Disk (permanent, slow, cheap)</a:t>
            </a:r>
          </a:p>
          <a:p>
            <a:r>
              <a:rPr lang="en-US" dirty="0"/>
              <a:t>RAM memory (volatile, fast)</a:t>
            </a:r>
          </a:p>
          <a:p>
            <a:r>
              <a:rPr lang="en-US" dirty="0"/>
              <a:t>Cache (volatile, very fast)</a:t>
            </a:r>
          </a:p>
          <a:p>
            <a:r>
              <a:rPr lang="en-US" dirty="0"/>
              <a:t>Flash, (permanent, expensive)</a:t>
            </a:r>
          </a:p>
          <a:p>
            <a:r>
              <a:rPr lang="en-US" dirty="0"/>
              <a:t>Clouds 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2" indent="-342900"/>
            <a:r>
              <a:rPr lang="en-US" i="1" dirty="0"/>
              <a:t>Most computers and cloud solutions use a combination of those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CPU cache:</a:t>
            </a:r>
          </a:p>
          <a:p>
            <a:pPr lvl="1"/>
            <a:r>
              <a:rPr lang="en-GB" sz="2400" dirty="0"/>
              <a:t>L1: fastest, smallest, close to the CPU</a:t>
            </a:r>
          </a:p>
          <a:p>
            <a:pPr lvl="1"/>
            <a:r>
              <a:rPr lang="en-GB" sz="2400" dirty="0"/>
              <a:t>L2: slower and larger than L1</a:t>
            </a:r>
          </a:p>
          <a:p>
            <a:pPr lvl="1"/>
            <a:r>
              <a:rPr lang="en-GB" sz="2400" dirty="0"/>
              <a:t>(L3: slower and larger than L2)</a:t>
            </a:r>
          </a:p>
          <a:p>
            <a:r>
              <a:rPr lang="en-GB" sz="2800" dirty="0"/>
              <a:t>CPU first checks L1 for </a:t>
            </a:r>
            <a:br>
              <a:rPr lang="en-GB" sz="2800" dirty="0"/>
            </a:br>
            <a:r>
              <a:rPr lang="en-GB" sz="2800" dirty="0"/>
              <a:t>data, then L2(, then L3), </a:t>
            </a:r>
            <a:br>
              <a:rPr lang="en-GB" sz="2800" dirty="0"/>
            </a:br>
            <a:r>
              <a:rPr lang="en-GB" sz="2800" dirty="0"/>
              <a:t>then RAM memory, then drive</a:t>
            </a:r>
          </a:p>
          <a:p>
            <a:endParaRPr lang="en-US" sz="2800" dirty="0"/>
          </a:p>
        </p:txBody>
      </p:sp>
      <p:grpSp>
        <p:nvGrpSpPr>
          <p:cNvPr id="4" name="Groep 9"/>
          <p:cNvGrpSpPr/>
          <p:nvPr/>
        </p:nvGrpSpPr>
        <p:grpSpPr>
          <a:xfrm>
            <a:off x="6660232" y="2366558"/>
            <a:ext cx="2304256" cy="3870754"/>
            <a:chOff x="5184068" y="2564904"/>
            <a:chExt cx="2304256" cy="3870754"/>
          </a:xfrm>
        </p:grpSpPr>
        <p:sp>
          <p:nvSpPr>
            <p:cNvPr id="5" name="Rechthoek 4"/>
            <p:cNvSpPr/>
            <p:nvPr/>
          </p:nvSpPr>
          <p:spPr>
            <a:xfrm>
              <a:off x="5184068" y="2564904"/>
              <a:ext cx="2304256" cy="2304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CPU</a:t>
              </a:r>
              <a:endParaRPr lang="nl-NL" sz="1600" dirty="0"/>
            </a:p>
          </p:txBody>
        </p:sp>
        <p:sp>
          <p:nvSpPr>
            <p:cNvPr id="6" name="Trapezium 5"/>
            <p:cNvSpPr/>
            <p:nvPr/>
          </p:nvSpPr>
          <p:spPr>
            <a:xfrm>
              <a:off x="5652120" y="3200688"/>
              <a:ext cx="1368152" cy="64807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Level 1</a:t>
              </a:r>
            </a:p>
            <a:p>
              <a:pPr algn="ctr"/>
              <a:r>
                <a:rPr lang="en-US" sz="1600" dirty="0"/>
                <a:t>cache</a:t>
              </a:r>
              <a:endParaRPr lang="nl-NL" sz="1600" dirty="0"/>
            </a:p>
          </p:txBody>
        </p:sp>
        <p:sp>
          <p:nvSpPr>
            <p:cNvPr id="7" name="Trapezium 6"/>
            <p:cNvSpPr/>
            <p:nvPr/>
          </p:nvSpPr>
          <p:spPr>
            <a:xfrm>
              <a:off x="5436096" y="4022852"/>
              <a:ext cx="1800200" cy="64807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Level 2</a:t>
              </a:r>
            </a:p>
            <a:p>
              <a:pPr algn="ctr"/>
              <a:r>
                <a:rPr lang="en-US" sz="1600" dirty="0"/>
                <a:t>cache</a:t>
              </a:r>
              <a:endParaRPr lang="nl-NL" sz="1600" dirty="0"/>
            </a:p>
          </p:txBody>
        </p:sp>
        <p:sp>
          <p:nvSpPr>
            <p:cNvPr id="8" name="Trapezium 7"/>
            <p:cNvSpPr/>
            <p:nvPr/>
          </p:nvSpPr>
          <p:spPr>
            <a:xfrm>
              <a:off x="5220072" y="4979134"/>
              <a:ext cx="2232248" cy="64807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System RAM</a:t>
              </a:r>
              <a:endParaRPr lang="nl-NL" sz="1600"/>
            </a:p>
          </p:txBody>
        </p:sp>
        <p:sp>
          <p:nvSpPr>
            <p:cNvPr id="9" name="Rechthoek 8"/>
            <p:cNvSpPr/>
            <p:nvPr/>
          </p:nvSpPr>
          <p:spPr>
            <a:xfrm>
              <a:off x="5220072" y="5787586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Hard disk</a:t>
              </a:r>
              <a:endParaRPr lang="nl-NL" sz="1600"/>
            </a:p>
          </p:txBody>
        </p:sp>
      </p:grpSp>
    </p:spTree>
    <p:extLst>
      <p:ext uri="{BB962C8B-B14F-4D97-AF65-F5344CB8AC3E}">
        <p14:creationId xmlns:p14="http://schemas.microsoft.com/office/powerpoint/2010/main" val="262834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(S/D)RAM </a:t>
            </a:r>
          </a:p>
        </p:txBody>
      </p:sp>
      <p:sp>
        <p:nvSpPr>
          <p:cNvPr id="5" name="Tijdelijke aanduiding voor inhoud 1"/>
          <p:cNvSpPr txBox="1">
            <a:spLocks/>
          </p:cNvSpPr>
          <p:nvPr/>
        </p:nvSpPr>
        <p:spPr>
          <a:xfrm>
            <a:off x="380999" y="1973920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SRAM and DRAM</a:t>
            </a:r>
          </a:p>
          <a:p>
            <a:pPr lvl="1"/>
            <a:r>
              <a:rPr lang="en-US" sz="2000" dirty="0"/>
              <a:t>DRAM (Dynamic RAM is cheap (one transistor per bit) but needs refreshing</a:t>
            </a:r>
          </a:p>
          <a:p>
            <a:pPr lvl="2"/>
            <a:r>
              <a:rPr lang="en-US" sz="1800" dirty="0"/>
              <a:t>SDRAM is a special form of DRAM that is synchronized with the clock. DDR2, DDR3 and DDR4 are examples of DRAM</a:t>
            </a:r>
          </a:p>
          <a:p>
            <a:pPr lvl="1"/>
            <a:r>
              <a:rPr lang="en-US" sz="2000" dirty="0"/>
              <a:t>SRAM (Static RAM) needs no refreshing, but expensive (more transistors per bit)</a:t>
            </a:r>
          </a:p>
          <a:p>
            <a:pPr marL="514350" indent="-457200"/>
            <a:endParaRPr lang="en-US" sz="2400" dirty="0"/>
          </a:p>
          <a:p>
            <a:pPr marL="514350" indent="-457200"/>
            <a:r>
              <a:rPr lang="en-US" sz="2400" dirty="0"/>
              <a:t>Usually  </a:t>
            </a:r>
          </a:p>
          <a:p>
            <a:pPr lvl="1"/>
            <a:r>
              <a:rPr lang="en-US" sz="2000" dirty="0"/>
              <a:t>main memory is DRAM</a:t>
            </a:r>
          </a:p>
          <a:p>
            <a:pPr lvl="1"/>
            <a:r>
              <a:rPr lang="en-US" sz="2000" dirty="0"/>
              <a:t>cache memory is SRAM.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4445000"/>
            <a:ext cx="3048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7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bit is like a bucket with a hole:</a:t>
            </a:r>
          </a:p>
          <a:p>
            <a:pPr lvl="1"/>
            <a:r>
              <a:rPr lang="en-GB" dirty="0"/>
              <a:t>When there is water in the bucket: 1</a:t>
            </a:r>
          </a:p>
          <a:p>
            <a:pPr lvl="1"/>
            <a:r>
              <a:rPr lang="en-GB" dirty="0"/>
              <a:t>When bucket is empty: 0</a:t>
            </a:r>
          </a:p>
          <a:p>
            <a:r>
              <a:rPr lang="en-GB" dirty="0"/>
              <a:t>After some time, all buckets are empty, </a:t>
            </a:r>
            <a:br>
              <a:rPr lang="en-GB" dirty="0"/>
            </a:br>
            <a:r>
              <a:rPr lang="en-GB" dirty="0"/>
              <a:t>to avoid this you have to </a:t>
            </a:r>
            <a:r>
              <a:rPr lang="en-GB" u="sng" dirty="0"/>
              <a:t>refresh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Before the bucket can be </a:t>
            </a:r>
            <a:br>
              <a:rPr lang="en-GB" dirty="0"/>
            </a:br>
            <a:r>
              <a:rPr lang="en-GB" dirty="0"/>
              <a:t>empty, check if there is </a:t>
            </a:r>
            <a:br>
              <a:rPr lang="en-GB" dirty="0"/>
            </a:br>
            <a:r>
              <a:rPr lang="en-GB" dirty="0"/>
              <a:t>any water in it</a:t>
            </a:r>
          </a:p>
          <a:p>
            <a:pPr lvl="1"/>
            <a:r>
              <a:rPr lang="en-GB" dirty="0"/>
              <a:t>if yes, refill the bucket.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Refreshing?</a:t>
            </a:r>
            <a:endParaRPr lang="nl-NL" dirty="0"/>
          </a:p>
        </p:txBody>
      </p:sp>
      <p:pic>
        <p:nvPicPr>
          <p:cNvPr id="1026" name="Picture 2" descr="http://www.motasem.net/Courses/comparch/main-memory.files/image0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1"/>
          <a:stretch/>
        </p:blipFill>
        <p:spPr bwMode="auto">
          <a:xfrm>
            <a:off x="5220072" y="3973890"/>
            <a:ext cx="3662933" cy="238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BA31-BC76-4C94-84FB-5617FA59CC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Algemene sheets Fontys Duits">
  <a:themeElements>
    <a:clrScheme name="Fontys">
      <a:dk1>
        <a:srgbClr val="280049"/>
      </a:dk1>
      <a:lt1>
        <a:srgbClr val="FFFFFF"/>
      </a:lt1>
      <a:dk2>
        <a:srgbClr val="280049"/>
      </a:dk2>
      <a:lt2>
        <a:srgbClr val="919191"/>
      </a:lt2>
      <a:accent1>
        <a:srgbClr val="FF9900"/>
      </a:accent1>
      <a:accent2>
        <a:srgbClr val="99CC00"/>
      </a:accent2>
      <a:accent3>
        <a:srgbClr val="FFFFFF"/>
      </a:accent3>
      <a:accent4>
        <a:srgbClr val="21003D"/>
      </a:accent4>
      <a:accent5>
        <a:srgbClr val="FFCAAA"/>
      </a:accent5>
      <a:accent6>
        <a:srgbClr val="8AB900"/>
      </a:accent6>
      <a:hlink>
        <a:srgbClr val="451D63"/>
      </a:hlink>
      <a:folHlink>
        <a:srgbClr val="CECECE"/>
      </a:folHlink>
    </a:clrScheme>
    <a:fontScheme name="Algemene sheets Fontys Duits">
      <a:majorFont>
        <a:latin typeface="Fontys Frutiger"/>
        <a:ea typeface=""/>
        <a:cs typeface=""/>
      </a:majorFont>
      <a:minorFont>
        <a:latin typeface="Fontys Frutig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ontys Frutige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ontys Frutiger" pitchFamily="2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  <a:no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kern="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Geneva" charset="-128"/>
            <a:cs typeface="Geneva" charset="-128"/>
          </a:defRPr>
        </a:defPPr>
      </a:lstStyle>
    </a:txDef>
  </a:objectDefaults>
  <a:extraClrSchemeLst>
    <a:extraClrScheme>
      <a:clrScheme name="Algemene sheets Fontys D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emene sheets Fontys Dui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740A7BA7DE274BABCDC63C5CC4809E" ma:contentTypeVersion="1" ma:contentTypeDescription="Create a new document." ma:contentTypeScope="" ma:versionID="3e8da40e4f0c46f054b35470ac27cf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A0F9DE-09D3-481F-99E5-440BB32A83F0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3FFE7B2-71B5-44B2-A89A-C73B577EC2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B23F20-08B9-499B-B501-D5CE4038E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Algemene sheets Fontys Duits</Template>
  <TotalTime>5</TotalTime>
  <Words>1213</Words>
  <Application>Microsoft Macintosh PowerPoint</Application>
  <PresentationFormat>On-screen Show (4:3)</PresentationFormat>
  <Paragraphs>375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Consolas</vt:lpstr>
      <vt:lpstr>Fontys Frutiger</vt:lpstr>
      <vt:lpstr>Times</vt:lpstr>
      <vt:lpstr>Algemene sheets Fontys Duits</vt:lpstr>
      <vt:lpstr>IEO – week 3</vt:lpstr>
      <vt:lpstr>This week</vt:lpstr>
      <vt:lpstr>Memory</vt:lpstr>
      <vt:lpstr>Storage/Memory</vt:lpstr>
      <vt:lpstr>Storage types &amp; medium</vt:lpstr>
      <vt:lpstr>Memory types</vt:lpstr>
      <vt:lpstr>CPU Cache</vt:lpstr>
      <vt:lpstr>(S/D)RAM </vt:lpstr>
      <vt:lpstr>Refreshing?</vt:lpstr>
      <vt:lpstr>SSD &amp;(vs) HDD</vt:lpstr>
      <vt:lpstr>SSD vs HDD performance comparison example in cloud storage</vt:lpstr>
      <vt:lpstr>Negative numbers</vt:lpstr>
      <vt:lpstr>Binary numbers</vt:lpstr>
      <vt:lpstr>Negative numbers in binary</vt:lpstr>
      <vt:lpstr>What does signed mean?</vt:lpstr>
      <vt:lpstr>What does signed mean?</vt:lpstr>
      <vt:lpstr>Rules for signed binary</vt:lpstr>
      <vt:lpstr>Signed binary</vt:lpstr>
      <vt:lpstr>Signed binary to decimal </vt:lpstr>
      <vt:lpstr>Decimal to signed binary</vt:lpstr>
      <vt:lpstr>Positive decimal to signed binary</vt:lpstr>
      <vt:lpstr>Negative decimal to signed binary</vt:lpstr>
      <vt:lpstr>Recap</vt:lpstr>
      <vt:lpstr>Exercise</vt:lpstr>
      <vt:lpstr>Awnsers</vt:lpstr>
      <vt:lpstr>Addition with signed binary</vt:lpstr>
      <vt:lpstr>Huh, ignore stuff?</vt:lpstr>
      <vt:lpstr>Questions?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FIS1 - Week 3</dc:title>
  <dc:creator>Walter van den Broek</dc:creator>
  <cp:lastModifiedBy>Shaghelani Lor,Mikaeil M.</cp:lastModifiedBy>
  <cp:revision>269</cp:revision>
  <cp:lastPrinted>2015-08-31T14:33:25Z</cp:lastPrinted>
  <dcterms:created xsi:type="dcterms:W3CDTF">2010-10-04T13:54:30Z</dcterms:created>
  <dcterms:modified xsi:type="dcterms:W3CDTF">2019-08-19T11:48:11Z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0x01010047740A7BA7DE274BABCDC63C5CC4809E</vt:lpwstr>
  </property>
</Properties>
</file>