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8" r:id="rId5"/>
    <p:sldId id="280" r:id="rId6"/>
    <p:sldId id="322" r:id="rId7"/>
    <p:sldId id="282" r:id="rId8"/>
    <p:sldId id="329" r:id="rId9"/>
    <p:sldId id="283" r:id="rId10"/>
    <p:sldId id="284" r:id="rId11"/>
    <p:sldId id="285" r:id="rId12"/>
    <p:sldId id="323" r:id="rId13"/>
    <p:sldId id="324" r:id="rId14"/>
    <p:sldId id="289" r:id="rId15"/>
    <p:sldId id="290" r:id="rId16"/>
    <p:sldId id="291" r:id="rId17"/>
    <p:sldId id="326" r:id="rId18"/>
    <p:sldId id="327" r:id="rId19"/>
    <p:sldId id="299" r:id="rId20"/>
    <p:sldId id="300" r:id="rId21"/>
    <p:sldId id="301" r:id="rId22"/>
    <p:sldId id="305" r:id="rId23"/>
    <p:sldId id="308" r:id="rId24"/>
    <p:sldId id="309" r:id="rId25"/>
    <p:sldId id="310" r:id="rId26"/>
    <p:sldId id="311" r:id="rId27"/>
    <p:sldId id="328" r:id="rId28"/>
    <p:sldId id="315" r:id="rId29"/>
    <p:sldId id="316" r:id="rId30"/>
    <p:sldId id="281" r:id="rId31"/>
    <p:sldId id="330" r:id="rId32"/>
    <p:sldId id="317" r:id="rId33"/>
    <p:sldId id="293" r:id="rId34"/>
  </p:sldIdLst>
  <p:sldSz cx="9144000" cy="6858000" type="screen4x3"/>
  <p:notesSz cx="676592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ontys Frutiger" pitchFamily="2" charset="0"/>
        <a:ea typeface="Geneva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5AD62A1-3706-4E9B-BB85-FF94C884BF3E}">
          <p14:sldIdLst>
            <p14:sldId id="268"/>
            <p14:sldId id="280"/>
          </p14:sldIdLst>
        </p14:section>
        <p14:section name="Routing" id="{C6C16B1F-FA4A-4E1D-AB68-23F9768F05E3}">
          <p14:sldIdLst>
            <p14:sldId id="322"/>
            <p14:sldId id="282"/>
            <p14:sldId id="329"/>
            <p14:sldId id="283"/>
            <p14:sldId id="284"/>
            <p14:sldId id="285"/>
            <p14:sldId id="323"/>
            <p14:sldId id="324"/>
            <p14:sldId id="289"/>
            <p14:sldId id="290"/>
            <p14:sldId id="291"/>
            <p14:sldId id="326"/>
            <p14:sldId id="327"/>
            <p14:sldId id="299"/>
            <p14:sldId id="300"/>
            <p14:sldId id="301"/>
            <p14:sldId id="305"/>
            <p14:sldId id="308"/>
            <p14:sldId id="309"/>
            <p14:sldId id="310"/>
            <p14:sldId id="311"/>
            <p14:sldId id="328"/>
            <p14:sldId id="315"/>
            <p14:sldId id="316"/>
            <p14:sldId id="281"/>
            <p14:sldId id="330"/>
            <p14:sldId id="317"/>
          </p14:sldIdLst>
        </p14:section>
        <p14:section name="End" id="{2321529C-E091-4FF8-96CA-F1D7AD4AE825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2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89AB00"/>
    <a:srgbClr val="191919"/>
    <a:srgbClr val="280049"/>
    <a:srgbClr val="653A31"/>
    <a:srgbClr val="E0FFE0"/>
    <a:srgbClr val="69726E"/>
    <a:srgbClr val="CB0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0"/>
    <p:restoredTop sz="84645" autoAdjust="0"/>
  </p:normalViewPr>
  <p:slideViewPr>
    <p:cSldViewPr>
      <p:cViewPr varScale="1">
        <p:scale>
          <a:sx n="188" d="100"/>
          <a:sy n="188" d="100"/>
        </p:scale>
        <p:origin x="3624" y="192"/>
      </p:cViewPr>
      <p:guideLst>
        <p:guide orient="horz" pos="4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64" y="-120"/>
      </p:cViewPr>
      <p:guideLst>
        <p:guide orient="horz" pos="3080"/>
        <p:guide pos="2092"/>
        <p:guide orient="horz" pos="3108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598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05" y="4703272"/>
            <a:ext cx="4966099" cy="4458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654" tIns="45023" rIns="91654" bIns="4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594225" cy="3446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42877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Geneva" charset="-128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085850" y="866775"/>
            <a:ext cx="4594225" cy="34464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565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Applies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al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devices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975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C903-E564-6E45-B688-EA5836F7DD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PC1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uses</a:t>
            </a:r>
            <a:r>
              <a:rPr lang="nl-NL" dirty="0"/>
              <a:t> default route </a:t>
            </a:r>
            <a:r>
              <a:rPr lang="nl-NL" dirty="0" err="1"/>
              <a:t>by</a:t>
            </a:r>
            <a:r>
              <a:rPr lang="nl-NL" baseline="0" dirty="0"/>
              <a:t> </a:t>
            </a:r>
            <a:r>
              <a:rPr lang="nl-NL" baseline="0" dirty="0" err="1"/>
              <a:t>specifying</a:t>
            </a:r>
            <a:r>
              <a:rPr lang="nl-NL" baseline="0" dirty="0"/>
              <a:t> Router2 as a default router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all</a:t>
            </a:r>
            <a:r>
              <a:rPr lang="nl-NL" baseline="0" dirty="0"/>
              <a:t> </a:t>
            </a:r>
            <a:r>
              <a:rPr lang="nl-NL" baseline="0" dirty="0" err="1"/>
              <a:t>external</a:t>
            </a:r>
            <a:r>
              <a:rPr lang="nl-NL" baseline="0" dirty="0"/>
              <a:t> </a:t>
            </a:r>
            <a:r>
              <a:rPr lang="nl-NL" baseline="0" dirty="0" err="1"/>
              <a:t>networks</a:t>
            </a:r>
            <a:r>
              <a:rPr lang="nl-NL" baseline="0" dirty="0"/>
              <a:t>. </a:t>
            </a:r>
            <a:r>
              <a:rPr lang="nl-NL" baseline="0" dirty="0" err="1"/>
              <a:t>If</a:t>
            </a:r>
            <a:r>
              <a:rPr lang="nl-NL" baseline="0" dirty="0"/>
              <a:t> PC1 wants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communicate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PC4,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can’t</a:t>
            </a:r>
            <a:r>
              <a:rPr lang="nl-NL" baseline="0" dirty="0"/>
              <a:t> </a:t>
            </a:r>
            <a:r>
              <a:rPr lang="nl-NL" baseline="0" dirty="0" err="1"/>
              <a:t>use</a:t>
            </a:r>
            <a:r>
              <a:rPr lang="nl-NL" baseline="0" dirty="0"/>
              <a:t> the default route, </a:t>
            </a:r>
            <a:r>
              <a:rPr lang="nl-NL" baseline="0" dirty="0" err="1"/>
              <a:t>so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has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specify</a:t>
            </a:r>
            <a:r>
              <a:rPr lang="nl-NL" baseline="0" dirty="0"/>
              <a:t> a different route, e.g. Host Route </a:t>
            </a:r>
            <a:r>
              <a:rPr lang="nl-NL" baseline="0" dirty="0" err="1"/>
              <a:t>to</a:t>
            </a:r>
            <a:r>
              <a:rPr lang="nl-NL" baseline="0" dirty="0"/>
              <a:t> PC4.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C903-E564-6E45-B688-EA5836F7DD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Note</a:t>
            </a:r>
            <a:r>
              <a:rPr lang="nl-NL" dirty="0"/>
              <a:t> :</a:t>
            </a:r>
            <a:r>
              <a:rPr lang="nl-NL" baseline="0" dirty="0"/>
              <a:t> The picture shows the new route </a:t>
            </a:r>
            <a:r>
              <a:rPr lang="nl-NL" baseline="0" dirty="0" err="1"/>
              <a:t>with</a:t>
            </a:r>
            <a:r>
              <a:rPr lang="nl-NL" baseline="0" dirty="0"/>
              <a:t> green </a:t>
            </a:r>
            <a:r>
              <a:rPr lang="nl-NL" baseline="0" dirty="0" err="1"/>
              <a:t>color</a:t>
            </a:r>
            <a:r>
              <a:rPr lang="nl-NL" baseline="0" dirty="0"/>
              <a:t>. </a:t>
            </a:r>
            <a:r>
              <a:rPr lang="nl-NL" baseline="0" dirty="0" err="1"/>
              <a:t>To</a:t>
            </a:r>
            <a:r>
              <a:rPr lang="nl-NL" baseline="0" dirty="0"/>
              <a:t> make a </a:t>
            </a:r>
            <a:r>
              <a:rPr lang="nl-NL" baseline="0" dirty="0" err="1"/>
              <a:t>connection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PC1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network</a:t>
            </a:r>
            <a:r>
              <a:rPr lang="nl-NL" baseline="0" dirty="0"/>
              <a:t> PC4 </a:t>
            </a:r>
            <a:r>
              <a:rPr lang="nl-NL" baseline="0" dirty="0" err="1"/>
              <a:t>and</a:t>
            </a:r>
            <a:r>
              <a:rPr lang="nl-NL" baseline="0" dirty="0"/>
              <a:t> back, </a:t>
            </a:r>
            <a:r>
              <a:rPr lang="nl-NL" baseline="0" dirty="0" err="1"/>
              <a:t>there</a:t>
            </a:r>
            <a:r>
              <a:rPr lang="nl-NL" baseline="0" dirty="0"/>
              <a:t> </a:t>
            </a:r>
            <a:r>
              <a:rPr lang="nl-NL" baseline="0" dirty="0" err="1"/>
              <a:t>should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also</a:t>
            </a:r>
            <a:r>
              <a:rPr lang="nl-NL" baseline="0" dirty="0"/>
              <a:t> routing </a:t>
            </a:r>
            <a:r>
              <a:rPr lang="nl-NL" baseline="0" dirty="0" err="1"/>
              <a:t>added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PC4 </a:t>
            </a:r>
            <a:r>
              <a:rPr lang="nl-NL" baseline="0" dirty="0" err="1"/>
              <a:t>to</a:t>
            </a:r>
            <a:r>
              <a:rPr lang="nl-NL" baseline="0" dirty="0"/>
              <a:t> PC1. For the case of </a:t>
            </a:r>
            <a:r>
              <a:rPr lang="nl-NL" baseline="0" dirty="0" err="1"/>
              <a:t>simplicity</a:t>
            </a:r>
            <a:r>
              <a:rPr lang="nl-NL" baseline="0" dirty="0"/>
              <a:t>, the </a:t>
            </a:r>
            <a:r>
              <a:rPr lang="nl-NL" baseline="0" dirty="0" err="1"/>
              <a:t>commands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add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routing </a:t>
            </a:r>
            <a:r>
              <a:rPr lang="nl-NL" baseline="0" dirty="0" err="1"/>
              <a:t>were</a:t>
            </a:r>
            <a:r>
              <a:rPr lang="nl-NL" baseline="0" dirty="0"/>
              <a:t> </a:t>
            </a:r>
            <a:r>
              <a:rPr lang="nl-NL" baseline="0" dirty="0" err="1"/>
              <a:t>omitted</a:t>
            </a:r>
            <a:r>
              <a:rPr lang="nl-NL" baseline="0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C903-E564-6E45-B688-EA5836F7DD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8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Note</a:t>
            </a:r>
            <a:r>
              <a:rPr lang="nl-NL" dirty="0"/>
              <a:t> :</a:t>
            </a:r>
            <a:r>
              <a:rPr lang="nl-NL" baseline="0" dirty="0"/>
              <a:t> The picture shows the new route </a:t>
            </a:r>
            <a:r>
              <a:rPr lang="nl-NL" baseline="0" dirty="0" err="1"/>
              <a:t>with</a:t>
            </a:r>
            <a:r>
              <a:rPr lang="nl-NL" baseline="0" dirty="0"/>
              <a:t> green </a:t>
            </a:r>
            <a:r>
              <a:rPr lang="nl-NL" baseline="0" dirty="0" err="1"/>
              <a:t>color</a:t>
            </a:r>
            <a:r>
              <a:rPr lang="nl-NL" baseline="0" dirty="0"/>
              <a:t>. </a:t>
            </a:r>
            <a:r>
              <a:rPr lang="nl-NL" baseline="0" dirty="0" err="1"/>
              <a:t>To</a:t>
            </a:r>
            <a:r>
              <a:rPr lang="nl-NL" baseline="0" dirty="0"/>
              <a:t> make a </a:t>
            </a:r>
            <a:r>
              <a:rPr lang="nl-NL" baseline="0" dirty="0" err="1"/>
              <a:t>connection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PC1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network</a:t>
            </a:r>
            <a:r>
              <a:rPr lang="nl-NL" baseline="0" dirty="0"/>
              <a:t> LAN_B </a:t>
            </a:r>
            <a:r>
              <a:rPr lang="nl-NL" baseline="0" dirty="0" err="1"/>
              <a:t>and</a:t>
            </a:r>
            <a:r>
              <a:rPr lang="nl-NL" baseline="0" dirty="0"/>
              <a:t> back, </a:t>
            </a:r>
            <a:r>
              <a:rPr lang="nl-NL" baseline="0" dirty="0" err="1"/>
              <a:t>there</a:t>
            </a:r>
            <a:r>
              <a:rPr lang="nl-NL" baseline="0" dirty="0"/>
              <a:t> </a:t>
            </a:r>
            <a:r>
              <a:rPr lang="nl-NL" baseline="0" dirty="0" err="1"/>
              <a:t>should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also</a:t>
            </a:r>
            <a:r>
              <a:rPr lang="nl-NL" baseline="0" dirty="0"/>
              <a:t> routing </a:t>
            </a:r>
            <a:r>
              <a:rPr lang="nl-NL" baseline="0" dirty="0" err="1"/>
              <a:t>added</a:t>
            </a:r>
            <a:r>
              <a:rPr lang="nl-NL" baseline="0" dirty="0"/>
              <a:t> </a:t>
            </a:r>
            <a:r>
              <a:rPr lang="nl-NL" baseline="0" dirty="0" err="1"/>
              <a:t>from</a:t>
            </a:r>
            <a:r>
              <a:rPr lang="nl-NL" baseline="0" dirty="0"/>
              <a:t> the </a:t>
            </a:r>
            <a:r>
              <a:rPr lang="nl-NL" baseline="0" dirty="0" err="1"/>
              <a:t>network</a:t>
            </a:r>
            <a:r>
              <a:rPr lang="nl-NL" baseline="0" dirty="0"/>
              <a:t> LAN_B </a:t>
            </a:r>
            <a:r>
              <a:rPr lang="nl-NL" baseline="0" dirty="0" err="1"/>
              <a:t>to</a:t>
            </a:r>
            <a:r>
              <a:rPr lang="nl-NL" baseline="0" dirty="0"/>
              <a:t> PC1. For the case of </a:t>
            </a:r>
            <a:r>
              <a:rPr lang="nl-NL" baseline="0" dirty="0" err="1"/>
              <a:t>simplicity</a:t>
            </a:r>
            <a:r>
              <a:rPr lang="nl-NL" baseline="0" dirty="0"/>
              <a:t>, the </a:t>
            </a:r>
            <a:r>
              <a:rPr lang="nl-NL" baseline="0" dirty="0" err="1"/>
              <a:t>commands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add</a:t>
            </a:r>
            <a:r>
              <a:rPr lang="nl-NL" baseline="0" dirty="0"/>
              <a:t> </a:t>
            </a:r>
            <a:r>
              <a:rPr lang="nl-NL" baseline="0" dirty="0" err="1"/>
              <a:t>this</a:t>
            </a:r>
            <a:r>
              <a:rPr lang="nl-NL" baseline="0" dirty="0"/>
              <a:t> routing </a:t>
            </a:r>
            <a:r>
              <a:rPr lang="nl-NL" baseline="0" dirty="0" err="1"/>
              <a:t>were</a:t>
            </a:r>
            <a:r>
              <a:rPr lang="nl-NL" baseline="0" dirty="0"/>
              <a:t> </a:t>
            </a:r>
            <a:r>
              <a:rPr lang="nl-NL" baseline="0" dirty="0" err="1"/>
              <a:t>omitted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7C903-E564-6E45-B688-EA5836F7DD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 bwMode="auto">
          <a:xfrm>
            <a:off x="1193800" y="1295400"/>
            <a:ext cx="9144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 defTabSz="762000">
              <a:defRPr/>
            </a:pPr>
            <a:endParaRPr lang="en-US" sz="2800" kern="0" dirty="0">
              <a:solidFill>
                <a:schemeClr val="bg1"/>
              </a:solidFill>
              <a:latin typeface="+mj-lt"/>
              <a:cs typeface="Geneva" charset="-128"/>
            </a:endParaRPr>
          </a:p>
        </p:txBody>
      </p:sp>
      <p:pic>
        <p:nvPicPr>
          <p:cNvPr id="5" name="Picture 9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230188"/>
            <a:ext cx="2436813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71600" y="3124200"/>
            <a:ext cx="6400800" cy="1009650"/>
          </a:xfrm>
          <a:prstGeom prst="rect">
            <a:avLst/>
          </a:prstGeom>
        </p:spPr>
        <p:txBody>
          <a:bodyPr rIns="0" anchor="b"/>
          <a:lstStyle>
            <a:lvl1pPr>
              <a:defRPr sz="3200">
                <a:solidFill>
                  <a:srgbClr val="66336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914400"/>
          </a:xfrm>
          <a:prstGeom prst="rect">
            <a:avLst/>
          </a:prstGeom>
        </p:spPr>
        <p:txBody>
          <a:bodyPr rIns="0"/>
          <a:lstStyle>
            <a:lvl1pPr marL="0" indent="0" algn="ctr">
              <a:buNone/>
              <a:defRPr>
                <a:solidFill>
                  <a:srgbClr val="6633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VIN_OUTLIN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ONTYS_LOGO_PAARS_RGB_UK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1362_00_002_FONTYS_THINK_BIGGER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000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7086600" cy="46085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VIN_OUT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371600" y="3505200"/>
            <a:ext cx="64008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algn="ctr" defTabSz="762000">
              <a:spcBef>
                <a:spcPct val="20000"/>
              </a:spcBef>
              <a:defRPr/>
            </a:pPr>
            <a:endParaRPr lang="en-US" sz="2800" b="1">
              <a:solidFill>
                <a:srgbClr val="280049"/>
              </a:solidFill>
              <a:ea typeface="+mn-ea"/>
            </a:endParaRPr>
          </a:p>
        </p:txBody>
      </p:sp>
      <p:pic>
        <p:nvPicPr>
          <p:cNvPr id="1028" name="Picture 7" descr="FONTYS_LOGO_PAARS_RGB_UK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50813"/>
            <a:ext cx="17399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6" descr="1362_00_002_FONTYS_THINK_BIGGER_RGB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763588"/>
            <a:ext cx="1468438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+mj-lt"/>
          <a:ea typeface="Geneva" charset="-128"/>
          <a:cs typeface="Geneva" charset="-128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663366"/>
          </a:solidFill>
          <a:latin typeface="Fontys Frutiger" pitchFamily="2" charset="0"/>
          <a:ea typeface="Geneva" charset="-128"/>
          <a:cs typeface="Geneva" charset="-128"/>
        </a:defRPr>
      </a:lvl5pPr>
      <a:lvl6pPr marL="4572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6pPr>
      <a:lvl7pPr marL="9144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7pPr>
      <a:lvl8pPr marL="13716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8pPr>
      <a:lvl9pPr marL="1828800" algn="r" defTabSz="76200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91919"/>
          </a:solidFill>
          <a:latin typeface="Fontys Frutiger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defRPr sz="2800">
          <a:solidFill>
            <a:srgbClr val="000000"/>
          </a:solidFill>
          <a:latin typeface="+mn-lt"/>
          <a:ea typeface="Geneva" charset="-128"/>
          <a:cs typeface="Geneva" charset="-128"/>
        </a:defRPr>
      </a:lvl1pPr>
      <a:lvl2pPr marL="541338" indent="-273050" algn="l" defTabSz="762000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200" b="1">
          <a:solidFill>
            <a:srgbClr val="000000"/>
          </a:solidFill>
          <a:latin typeface="+mn-lt"/>
          <a:ea typeface="Geneva" charset="-128"/>
        </a:defRPr>
      </a:lvl2pPr>
      <a:lvl3pPr marL="993775" indent="-273050" algn="l" defTabSz="762000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-"/>
        <a:defRPr sz="2200">
          <a:solidFill>
            <a:schemeClr val="tx1"/>
          </a:solidFill>
          <a:latin typeface="+mn-lt"/>
          <a:ea typeface="Geneva" charset="-128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Geneva" charset="-128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+mn-lt"/>
          <a:ea typeface="Geneva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bIns="45720" numCol="1" anchorCtr="0" compatLnSpc="1">
            <a:prstTxWarp prst="textNoShape">
              <a:avLst/>
            </a:prstTxWarp>
          </a:bodyPr>
          <a:lstStyle/>
          <a:p>
            <a:r>
              <a:rPr lang="en-US"/>
              <a:t>IEO </a:t>
            </a:r>
            <a:r>
              <a:rPr lang="en-US" dirty="0"/>
              <a:t>– </a:t>
            </a:r>
            <a:r>
              <a:rPr lang="en-US"/>
              <a:t>week 9</a:t>
            </a:r>
            <a:endParaRPr lang="en-US" dirty="0"/>
          </a:p>
        </p:txBody>
      </p:sp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Direct Routing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37" y="2322651"/>
            <a:ext cx="1567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Network LAN_A: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192.168.1.0/24</a:t>
            </a:r>
          </a:p>
        </p:txBody>
      </p:sp>
      <p:pic>
        <p:nvPicPr>
          <p:cNvPr id="10" name="Content Placeholder 9" descr="Netwerk-directroute-1.e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457199" y="1836738"/>
            <a:ext cx="8493263" cy="4608512"/>
          </a:xfrm>
        </p:spPr>
      </p:pic>
    </p:spTree>
    <p:extLst>
      <p:ext uri="{BB962C8B-B14F-4D97-AF65-F5344CB8AC3E}">
        <p14:creationId xmlns:p14="http://schemas.microsoft.com/office/powerpoint/2010/main" val="1745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Routing</a:t>
            </a:r>
          </a:p>
        </p:txBody>
      </p:sp>
      <p:pic>
        <p:nvPicPr>
          <p:cNvPr id="5" name="Content Placeholder 4" descr="direct_rout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695" b="-73695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Picture 3" descr="shutterstock_133634741.jpg"/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2797460" y="1958113"/>
            <a:ext cx="24801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Routing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127610" y="4793200"/>
            <a:ext cx="506078" cy="7161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19625" y="5432930"/>
            <a:ext cx="110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Direct Route</a:t>
            </a:r>
          </a:p>
        </p:txBody>
      </p:sp>
    </p:spTree>
    <p:extLst>
      <p:ext uri="{BB962C8B-B14F-4D97-AF65-F5344CB8AC3E}">
        <p14:creationId xmlns:p14="http://schemas.microsoft.com/office/powerpoint/2010/main" val="30258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Direct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Default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Host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Network Route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15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D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600" dirty="0"/>
              <a:t>Default Route</a:t>
            </a:r>
          </a:p>
          <a:p>
            <a:pPr marL="11430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 default route is route taking effect when no other route can be determined for a given Internet Protocol (IP) destination address. </a:t>
            </a:r>
          </a:p>
          <a:p>
            <a:pPr marL="114300" indent="0">
              <a:buNone/>
            </a:pPr>
            <a:endParaRPr lang="en-US" sz="2800" dirty="0"/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8163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18620" y="5019523"/>
            <a:ext cx="114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192.168.1.0/24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06984" y="5037302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172.16.1.0/24</a:t>
            </a:r>
          </a:p>
        </p:txBody>
      </p:sp>
      <p:pic>
        <p:nvPicPr>
          <p:cNvPr id="3" name="Content Placeholder 2" descr="Netwerk-DefaultRoute-1.e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85" b="-6685"/>
          <a:stretch>
            <a:fillRect/>
          </a:stretch>
        </p:blipFill>
        <p:spPr>
          <a:xfrm>
            <a:off x="251520" y="2144053"/>
            <a:ext cx="7620000" cy="4800600"/>
          </a:xfrm>
        </p:spPr>
      </p:pic>
      <p:sp>
        <p:nvSpPr>
          <p:cNvPr id="10" name="Right Arrow 9"/>
          <p:cNvSpPr/>
          <p:nvPr/>
        </p:nvSpPr>
        <p:spPr>
          <a:xfrm>
            <a:off x="308431" y="2241935"/>
            <a:ext cx="2743856" cy="1864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1520" y="1620407"/>
            <a:ext cx="3173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PC1 and PC2 want to communicate </a:t>
            </a:r>
          </a:p>
          <a:p>
            <a:r>
              <a:rPr lang="en-US" sz="1600" b="1" dirty="0"/>
              <a:t>with network LAN_B</a:t>
            </a:r>
          </a:p>
        </p:txBody>
      </p:sp>
      <p:sp>
        <p:nvSpPr>
          <p:cNvPr id="12" name="Right Arrow 11"/>
          <p:cNvSpPr/>
          <p:nvPr/>
        </p:nvSpPr>
        <p:spPr>
          <a:xfrm rot="10800000">
            <a:off x="5377927" y="2241935"/>
            <a:ext cx="2743856" cy="1864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21762" y="1595604"/>
            <a:ext cx="3173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PC3 and PC4 want to communicate </a:t>
            </a:r>
          </a:p>
          <a:p>
            <a:r>
              <a:rPr lang="en-US" sz="1600" b="1" dirty="0"/>
              <a:t>with network LAN_A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0979" y="3839285"/>
            <a:ext cx="2801618" cy="307777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route add default </a:t>
            </a:r>
            <a:r>
              <a:rPr lang="en-US" sz="1400" dirty="0" err="1"/>
              <a:t>gw</a:t>
            </a:r>
            <a:r>
              <a:rPr lang="en-US" sz="1400" dirty="0"/>
              <a:t> 192.168.1.254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9831" y="3839285"/>
            <a:ext cx="2710999" cy="307777"/>
          </a:xfrm>
          <a:prstGeom prst="rect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route add default </a:t>
            </a:r>
            <a:r>
              <a:rPr lang="en-US" sz="1400" dirty="0" err="1"/>
              <a:t>gw</a:t>
            </a:r>
            <a:r>
              <a:rPr lang="en-US" sz="1400" dirty="0"/>
              <a:t> 172.16.1.254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53330" y="4277285"/>
            <a:ext cx="760656" cy="2146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14221" y="4277285"/>
            <a:ext cx="521772" cy="21462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343823E5-0D20-BD4E-B6EA-01AC2FAE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routing</a:t>
            </a:r>
          </a:p>
        </p:txBody>
      </p:sp>
    </p:spTree>
    <p:extLst>
      <p:ext uri="{BB962C8B-B14F-4D97-AF65-F5344CB8AC3E}">
        <p14:creationId xmlns:p14="http://schemas.microsoft.com/office/powerpoint/2010/main" val="7555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6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60372" y="4593177"/>
            <a:ext cx="114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192.168.1.0/24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8736" y="4610956"/>
            <a:ext cx="1062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172.16.1.0/24</a:t>
            </a:r>
          </a:p>
        </p:txBody>
      </p:sp>
      <p:pic>
        <p:nvPicPr>
          <p:cNvPr id="8" name="Picture 7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pic>
        <p:nvPicPr>
          <p:cNvPr id="5" name="Content Placeholder 4" descr="Netwerk-DefaultRoute-2.em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85" b="-6685"/>
          <a:stretch>
            <a:fillRect/>
          </a:stretch>
        </p:blipFill>
        <p:spPr>
          <a:xfrm>
            <a:off x="251520" y="2132856"/>
            <a:ext cx="7620000" cy="4800600"/>
          </a:xfrm>
        </p:spPr>
      </p:pic>
      <p:sp>
        <p:nvSpPr>
          <p:cNvPr id="6" name="TextBox 5"/>
          <p:cNvSpPr txBox="1"/>
          <p:nvPr/>
        </p:nvSpPr>
        <p:spPr>
          <a:xfrm>
            <a:off x="179512" y="1803284"/>
            <a:ext cx="7380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Network 192.168.1.0/24 is </a:t>
            </a:r>
            <a:r>
              <a:rPr lang="nl-NL" sz="1400" dirty="0" err="1"/>
              <a:t>connected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network</a:t>
            </a:r>
            <a:r>
              <a:rPr lang="nl-NL" sz="1400" dirty="0"/>
              <a:t> 172.16.1.0/24 </a:t>
            </a:r>
            <a:r>
              <a:rPr lang="nl-NL" sz="1400" dirty="0" err="1"/>
              <a:t>through</a:t>
            </a:r>
            <a:r>
              <a:rPr lang="nl-NL" sz="1400" dirty="0"/>
              <a:t> default router Router1.</a:t>
            </a:r>
          </a:p>
          <a:p>
            <a:r>
              <a:rPr lang="nl-NL" sz="1400" dirty="0"/>
              <a:t>Network 172.16.1.0/24 is </a:t>
            </a:r>
            <a:r>
              <a:rPr lang="nl-NL" sz="1400" dirty="0" err="1"/>
              <a:t>connected</a:t>
            </a:r>
            <a:r>
              <a:rPr lang="nl-NL" sz="1400" dirty="0"/>
              <a:t> </a:t>
            </a:r>
            <a:r>
              <a:rPr lang="nl-NL" sz="1400" dirty="0" err="1"/>
              <a:t>with</a:t>
            </a:r>
            <a:r>
              <a:rPr lang="nl-NL" sz="1400" dirty="0"/>
              <a:t> </a:t>
            </a:r>
            <a:r>
              <a:rPr lang="nl-NL" sz="1400" dirty="0" err="1"/>
              <a:t>network</a:t>
            </a:r>
            <a:r>
              <a:rPr lang="nl-NL" sz="1400" dirty="0"/>
              <a:t> 192.168.1.0/24 </a:t>
            </a:r>
            <a:r>
              <a:rPr lang="nl-NL" sz="1400" dirty="0" err="1"/>
              <a:t>through</a:t>
            </a:r>
            <a:r>
              <a:rPr lang="nl-NL" sz="1400" dirty="0"/>
              <a:t> default router Router1.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DF0A81-DE08-D844-8A08-E7EE6D706C37}"/>
              </a:ext>
            </a:extLst>
          </p:cNvPr>
          <p:cNvSpPr txBox="1">
            <a:spLocks/>
          </p:cNvSpPr>
          <p:nvPr/>
        </p:nvSpPr>
        <p:spPr bwMode="auto">
          <a:xfrm>
            <a:off x="2057400" y="552450"/>
            <a:ext cx="53340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90487" bIns="0" numCol="1" anchor="t" anchorCtr="0" compatLnSpc="1">
            <a:prstTxWarp prst="textNoShape">
              <a:avLst/>
            </a:prstTxWarp>
          </a:bodyPr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63366"/>
                </a:solidFill>
                <a:latin typeface="+mj-lt"/>
                <a:ea typeface="Geneva" charset="-128"/>
                <a:cs typeface="Geneva" charset="-128"/>
              </a:defRPr>
            </a:lvl1pPr>
            <a:lvl2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63366"/>
                </a:solidFill>
                <a:latin typeface="Fontys Frutiger" pitchFamily="2" charset="0"/>
                <a:ea typeface="Geneva" charset="-128"/>
                <a:cs typeface="Geneva" charset="-128"/>
              </a:defRPr>
            </a:lvl2pPr>
            <a:lvl3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63366"/>
                </a:solidFill>
                <a:latin typeface="Fontys Frutiger" pitchFamily="2" charset="0"/>
                <a:ea typeface="Geneva" charset="-128"/>
                <a:cs typeface="Geneva" charset="-128"/>
              </a:defRPr>
            </a:lvl3pPr>
            <a:lvl4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63366"/>
                </a:solidFill>
                <a:latin typeface="Fontys Frutiger" pitchFamily="2" charset="0"/>
                <a:ea typeface="Geneva" charset="-128"/>
                <a:cs typeface="Geneva" charset="-128"/>
              </a:defRPr>
            </a:lvl4pPr>
            <a:lvl5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663366"/>
                </a:solidFill>
                <a:latin typeface="Fontys Frutiger" pitchFamily="2" charset="0"/>
                <a:ea typeface="Geneva" charset="-128"/>
                <a:cs typeface="Geneva" charset="-128"/>
              </a:defRPr>
            </a:lvl5pPr>
            <a:lvl6pPr marL="457200" algn="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1919"/>
                </a:solidFill>
                <a:latin typeface="Fontys Frutiger" pitchFamily="2" charset="0"/>
              </a:defRPr>
            </a:lvl6pPr>
            <a:lvl7pPr marL="914400" algn="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1919"/>
                </a:solidFill>
                <a:latin typeface="Fontys Frutiger" pitchFamily="2" charset="0"/>
              </a:defRPr>
            </a:lvl7pPr>
            <a:lvl8pPr marL="1371600" algn="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1919"/>
                </a:solidFill>
                <a:latin typeface="Fontys Frutiger" pitchFamily="2" charset="0"/>
              </a:defRPr>
            </a:lvl8pPr>
            <a:lvl9pPr marL="1828800" algn="r" defTabSz="7620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91919"/>
                </a:solidFill>
                <a:latin typeface="Fontys Frutiger" pitchFamily="2" charset="0"/>
              </a:defRPr>
            </a:lvl9pPr>
          </a:lstStyle>
          <a:p>
            <a:r>
              <a:rPr lang="nl-NL" kern="0" dirty="0"/>
              <a:t>Default Routing</a:t>
            </a:r>
          </a:p>
        </p:txBody>
      </p:sp>
    </p:spTree>
    <p:extLst>
      <p:ext uri="{BB962C8B-B14F-4D97-AF65-F5344CB8AC3E}">
        <p14:creationId xmlns:p14="http://schemas.microsoft.com/office/powerpoint/2010/main" val="78908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efault_rou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0416" b="-90416"/>
          <a:stretch>
            <a:fillRect/>
          </a:stretch>
        </p:blipFill>
        <p:spPr>
          <a:ln>
            <a:noFill/>
          </a:ln>
        </p:spPr>
      </p:pic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sp>
        <p:nvSpPr>
          <p:cNvPr id="3" name="Rectangle 2"/>
          <p:cNvSpPr/>
          <p:nvPr/>
        </p:nvSpPr>
        <p:spPr>
          <a:xfrm>
            <a:off x="3676529" y="2348475"/>
            <a:ext cx="19062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Routing Table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3456601" y="4365104"/>
            <a:ext cx="1259415" cy="962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3456601" y="4725144"/>
            <a:ext cx="1259415" cy="927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55756" y="5174011"/>
            <a:ext cx="110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Direct Route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55756" y="5632701"/>
            <a:ext cx="1793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Indirect Route (G </a:t>
            </a:r>
            <a:r>
              <a:rPr lang="nl-NL" sz="1400" dirty="0" err="1">
                <a:solidFill>
                  <a:srgbClr val="FF6600"/>
                </a:solidFill>
              </a:rPr>
              <a:t>flag</a:t>
            </a:r>
            <a:r>
              <a:rPr lang="nl-NL" sz="1400" dirty="0">
                <a:solidFill>
                  <a:srgbClr val="FF6600"/>
                </a:solidFill>
              </a:rPr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3511" y="4563672"/>
            <a:ext cx="506076" cy="12893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5027" y="5940478"/>
            <a:ext cx="2774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Default Route (</a:t>
            </a:r>
            <a:r>
              <a:rPr lang="nl-NL" sz="1400" dirty="0" err="1">
                <a:solidFill>
                  <a:srgbClr val="FF6600"/>
                </a:solidFill>
              </a:rPr>
              <a:t>Destination</a:t>
            </a:r>
            <a:r>
              <a:rPr lang="nl-NL" sz="1400" dirty="0">
                <a:solidFill>
                  <a:srgbClr val="FF6600"/>
                </a:solidFill>
              </a:rPr>
              <a:t> :0.0.0.0)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200E08A-CF69-5649-9859-92B742AE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route</a:t>
            </a:r>
          </a:p>
        </p:txBody>
      </p:sp>
    </p:spTree>
    <p:extLst>
      <p:ext uri="{BB962C8B-B14F-4D97-AF65-F5344CB8AC3E}">
        <p14:creationId xmlns:p14="http://schemas.microsoft.com/office/powerpoint/2010/main" val="37996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Direct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Default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Host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Network Route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136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D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600" dirty="0"/>
              <a:t>Host Route</a:t>
            </a:r>
          </a:p>
          <a:p>
            <a:pPr marL="11430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Host route is a route to a destination with a complete IP address.</a:t>
            </a:r>
          </a:p>
          <a:p>
            <a:pPr marL="114300" indent="0">
              <a:buNone/>
            </a:pPr>
            <a:endParaRPr lang="en-US" sz="2800" dirty="0"/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1259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/>
          <p:cNvCxnSpPr/>
          <p:nvPr/>
        </p:nvCxnSpPr>
        <p:spPr>
          <a:xfrm flipV="1">
            <a:off x="4730485" y="2830306"/>
            <a:ext cx="2560422" cy="2916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33764" y="3529859"/>
            <a:ext cx="1575644" cy="2216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F497D"/>
                </a:solidFill>
              </a:rPr>
              <a:t>Host Route</a:t>
            </a:r>
          </a:p>
        </p:txBody>
      </p:sp>
      <p:pic>
        <p:nvPicPr>
          <p:cNvPr id="9" name="Picture 8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pic>
        <p:nvPicPr>
          <p:cNvPr id="10" name="Content Placeholder 9" descr="Netwerk-HostRoute-0.em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>
          <a:xfrm>
            <a:off x="467544" y="1974541"/>
            <a:ext cx="7620000" cy="4773147"/>
          </a:xfrm>
        </p:spPr>
      </p:pic>
      <p:sp>
        <p:nvSpPr>
          <p:cNvPr id="11" name="Rectangle 10"/>
          <p:cNvSpPr/>
          <p:nvPr/>
        </p:nvSpPr>
        <p:spPr>
          <a:xfrm>
            <a:off x="2415757" y="4518830"/>
            <a:ext cx="1717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Network 192.168.1.0/24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124" y="4518830"/>
            <a:ext cx="1639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>
                <a:solidFill>
                  <a:srgbClr val="0070C0"/>
                </a:solidFill>
              </a:rPr>
              <a:t>Network 172.16.1.0/24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19652" y="1853881"/>
            <a:ext cx="5248862" cy="1864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20596" y="1516360"/>
            <a:ext cx="369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PC1 wants to communicate with PC4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40" y="3134743"/>
            <a:ext cx="0" cy="2612079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-374746" y="3626958"/>
            <a:ext cx="138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PC1 has a Default Route to Router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8148" y="3017036"/>
            <a:ext cx="2646878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route add 172.16.1.2 </a:t>
            </a:r>
            <a:r>
              <a:rPr lang="en-US" sz="1200" dirty="0" err="1"/>
              <a:t>gw</a:t>
            </a:r>
            <a:r>
              <a:rPr lang="en-US" sz="1200" dirty="0"/>
              <a:t> 192.168.1.254</a:t>
            </a:r>
          </a:p>
        </p:txBody>
      </p:sp>
    </p:spTree>
    <p:extLst>
      <p:ext uri="{BB962C8B-B14F-4D97-AF65-F5344CB8AC3E}">
        <p14:creationId xmlns:p14="http://schemas.microsoft.com/office/powerpoint/2010/main" val="356409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week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IP Routing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Maintenance and drawing of the infrastructure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9645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F497D"/>
                </a:solidFill>
              </a:rPr>
              <a:t>Host Route</a:t>
            </a:r>
          </a:p>
        </p:txBody>
      </p:sp>
      <p:pic>
        <p:nvPicPr>
          <p:cNvPr id="4" name="Picture 3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pic>
        <p:nvPicPr>
          <p:cNvPr id="6" name="Content Placeholder 5" descr="Netwerk-HostRoute-1.em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4841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F497D"/>
                </a:solidFill>
              </a:rPr>
              <a:t>Host Route</a:t>
            </a:r>
          </a:p>
        </p:txBody>
      </p:sp>
      <p:pic>
        <p:nvPicPr>
          <p:cNvPr id="4" name="Content Placeholder 3" descr="hostrou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885" r="-14885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3315730" y="1230868"/>
            <a:ext cx="147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Routing Table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899592" y="2674938"/>
            <a:ext cx="3672408" cy="16816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768" y="3885003"/>
            <a:ext cx="99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Host Route</a:t>
            </a:r>
          </a:p>
          <a:p>
            <a:r>
              <a:rPr lang="nl-NL" sz="1400" dirty="0">
                <a:solidFill>
                  <a:srgbClr val="FF6600"/>
                </a:solidFill>
              </a:rPr>
              <a:t>(</a:t>
            </a:r>
            <a:r>
              <a:rPr lang="nl-NL" sz="1400" dirty="0" err="1">
                <a:solidFill>
                  <a:srgbClr val="FF6600"/>
                </a:solidFill>
              </a:rPr>
              <a:t>flag</a:t>
            </a:r>
            <a:r>
              <a:rPr lang="nl-NL" sz="1400" dirty="0">
                <a:solidFill>
                  <a:srgbClr val="FF6600"/>
                </a:solidFill>
              </a:rPr>
              <a:t> H)</a:t>
            </a:r>
          </a:p>
        </p:txBody>
      </p:sp>
    </p:spTree>
    <p:extLst>
      <p:ext uri="{BB962C8B-B14F-4D97-AF65-F5344CB8AC3E}">
        <p14:creationId xmlns:p14="http://schemas.microsoft.com/office/powerpoint/2010/main" val="372189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742950" indent="-742950" algn="ctr">
              <a:buFont typeface="+mj-lt"/>
              <a:buAutoNum type="arabicPeriod"/>
            </a:pPr>
            <a:r>
              <a:rPr lang="en-US" sz="4000" dirty="0"/>
              <a:t>Direct Route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000" dirty="0"/>
              <a:t>Default Route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000" dirty="0"/>
              <a:t>Host Route</a:t>
            </a:r>
          </a:p>
          <a:p>
            <a:pPr marL="742950" indent="-742950" algn="ctr">
              <a:buFont typeface="+mj-lt"/>
              <a:buAutoNum type="arabicPeriod"/>
            </a:pPr>
            <a:r>
              <a:rPr lang="en-US" sz="4000" dirty="0"/>
              <a:t>Network Route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28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D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600" dirty="0">
                <a:solidFill>
                  <a:srgbClr val="F79646"/>
                </a:solidFill>
              </a:rPr>
              <a:t>Network Route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Network route is a route to a destination with a network address.</a:t>
            </a:r>
          </a:p>
          <a:p>
            <a:pPr marL="114300" indent="0">
              <a:buNone/>
            </a:pPr>
            <a:endParaRPr lang="en-US" sz="2800" dirty="0"/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5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809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Network Route</a:t>
            </a:r>
          </a:p>
        </p:txBody>
      </p:sp>
      <p:pic>
        <p:nvPicPr>
          <p:cNvPr id="9" name="Picture 8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cxnSp>
        <p:nvCxnSpPr>
          <p:cNvPr id="20" name="Straight Arrow Connector 19"/>
          <p:cNvCxnSpPr/>
          <p:nvPr/>
        </p:nvCxnSpPr>
        <p:spPr>
          <a:xfrm flipV="1">
            <a:off x="4720141" y="2546918"/>
            <a:ext cx="2560422" cy="29165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723420" y="3246471"/>
            <a:ext cx="1575644" cy="2216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9" descr="Netwerk-HostRoute-0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>
          <a:xfrm>
            <a:off x="457200" y="1691153"/>
            <a:ext cx="7620000" cy="477314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405413" y="4235442"/>
            <a:ext cx="17176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>
                <a:solidFill>
                  <a:srgbClr val="C00000"/>
                </a:solidFill>
              </a:rPr>
              <a:t>Network 192.168.1.0/24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84780" y="4235442"/>
            <a:ext cx="1639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1200" dirty="0">
                <a:solidFill>
                  <a:srgbClr val="0070C0"/>
                </a:solidFill>
              </a:rPr>
              <a:t>Network 172.16.1.0/24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1809308" y="1570493"/>
            <a:ext cx="5248862" cy="18641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84656" y="1201161"/>
            <a:ext cx="48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PC1 wants to communicate with network LAN_B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15396" y="2851355"/>
            <a:ext cx="0" cy="2612079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5400000">
            <a:off x="-385090" y="3343570"/>
            <a:ext cx="138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>
                    <a:lumMod val="65000"/>
                  </a:schemeClr>
                </a:solidFill>
              </a:rPr>
              <a:t>PC1 has a Default Route to Router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1416" y="2713308"/>
            <a:ext cx="4466712" cy="27699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route add –net 172.16.1.0 </a:t>
            </a:r>
            <a:r>
              <a:rPr lang="en-US" sz="1200" dirty="0" err="1"/>
              <a:t>gw</a:t>
            </a:r>
            <a:r>
              <a:rPr lang="en-US" sz="1200" dirty="0"/>
              <a:t> 192.168.1.254 </a:t>
            </a:r>
            <a:r>
              <a:rPr lang="en-US" sz="1200" dirty="0" err="1"/>
              <a:t>netmask</a:t>
            </a:r>
            <a:r>
              <a:rPr lang="en-US" sz="1200" dirty="0"/>
              <a:t> 255.255.255.0</a:t>
            </a:r>
          </a:p>
        </p:txBody>
      </p:sp>
    </p:spTree>
    <p:extLst>
      <p:ext uri="{BB962C8B-B14F-4D97-AF65-F5344CB8AC3E}">
        <p14:creationId xmlns:p14="http://schemas.microsoft.com/office/powerpoint/2010/main" val="36381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39" grpId="0"/>
      <p:bldP spid="39" grpId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F497D"/>
                </a:solidFill>
              </a:rPr>
              <a:t>Network Route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pic>
        <p:nvPicPr>
          <p:cNvPr id="6" name="Content Placeholder 5" descr="Netwerk-NetworkRoute-1.emf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" b="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6345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1F497D"/>
                </a:solidFill>
              </a:rPr>
              <a:t>Network Route</a:t>
            </a:r>
          </a:p>
        </p:txBody>
      </p:sp>
      <p:pic>
        <p:nvPicPr>
          <p:cNvPr id="4" name="Content Placeholder 3" descr="networkrou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31" r="-15131"/>
          <a:stretch>
            <a:fillRect/>
          </a:stretch>
        </p:blipFill>
        <p:spPr>
          <a:xfrm>
            <a:off x="467544" y="1628800"/>
            <a:ext cx="7086600" cy="4608512"/>
          </a:xfrm>
        </p:spPr>
      </p:pic>
      <p:sp>
        <p:nvSpPr>
          <p:cNvPr id="3" name="TextBox 2"/>
          <p:cNvSpPr txBox="1"/>
          <p:nvPr/>
        </p:nvSpPr>
        <p:spPr>
          <a:xfrm>
            <a:off x="3392714" y="1148157"/>
            <a:ext cx="1434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Route Table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sp>
        <p:nvSpPr>
          <p:cNvPr id="6" name="TextBox 5"/>
          <p:cNvSpPr txBox="1"/>
          <p:nvPr/>
        </p:nvSpPr>
        <p:spPr>
          <a:xfrm>
            <a:off x="0" y="3254821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Network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73" y="2672380"/>
            <a:ext cx="998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rgbClr val="FF6600"/>
                </a:solidFill>
              </a:rPr>
              <a:t>Host Route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1633" y="2482534"/>
            <a:ext cx="488723" cy="189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8952" y="2854914"/>
            <a:ext cx="631404" cy="3999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300356" y="2348859"/>
            <a:ext cx="934022" cy="210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3441462" y="2348880"/>
            <a:ext cx="1130538" cy="2104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300356" y="2711320"/>
            <a:ext cx="934022" cy="2100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3441462" y="2708920"/>
            <a:ext cx="1130538" cy="1905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969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2" grpId="0" animBg="1"/>
      <p:bldP spid="13" grpId="0" animBg="1"/>
      <p:bldP spid="15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707761"/>
            <a:ext cx="1023733" cy="1128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Several useful Linux networking commands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Check the routing tables: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US" sz="3600" dirty="0"/>
              <a:t>route</a:t>
            </a:r>
            <a:r>
              <a:rPr lang="en-US" sz="2000" dirty="0"/>
              <a:t>  command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u="sng" dirty="0"/>
              <a:t>Example: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route -n</a:t>
            </a:r>
          </a:p>
          <a:p>
            <a:pPr marL="114300" indent="0">
              <a:buNone/>
            </a:pPr>
            <a:r>
              <a:rPr lang="en-US" sz="2000" dirty="0"/>
              <a:t>Show all routing entries of this node</a:t>
            </a:r>
          </a:p>
        </p:txBody>
      </p:sp>
    </p:spTree>
    <p:extLst>
      <p:ext uri="{BB962C8B-B14F-4D97-AF65-F5344CB8AC3E}">
        <p14:creationId xmlns:p14="http://schemas.microsoft.com/office/powerpoint/2010/main" val="2046090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707761"/>
            <a:ext cx="1023733" cy="1128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Several useful Linux networking commands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/>
              <a:t>Sniff the traffic on a network interface:</a:t>
            </a:r>
          </a:p>
          <a:p>
            <a:pPr marL="114300" indent="0">
              <a:buNone/>
            </a:pPr>
            <a:endParaRPr lang="en-US" sz="3600" dirty="0"/>
          </a:p>
          <a:p>
            <a:pPr marL="114300" indent="0">
              <a:buNone/>
            </a:pPr>
            <a:r>
              <a:rPr lang="en-US" sz="3600" dirty="0" err="1"/>
              <a:t>tcpdump</a:t>
            </a:r>
            <a:r>
              <a:rPr lang="en-US" sz="2000" dirty="0"/>
              <a:t>  command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u="sng" dirty="0"/>
              <a:t>Example: 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 err="1"/>
              <a:t>tcpdump</a:t>
            </a:r>
            <a:r>
              <a:rPr lang="en-US" sz="2000" dirty="0"/>
              <a:t> –</a:t>
            </a:r>
            <a:r>
              <a:rPr lang="en-US" sz="2000" dirty="0" err="1"/>
              <a:t>i</a:t>
            </a:r>
            <a:r>
              <a:rPr lang="en-US" sz="2000" dirty="0"/>
              <a:t> eth0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Sniff the traffic on the eth0 interface</a:t>
            </a:r>
          </a:p>
          <a:p>
            <a:pPr marL="114300" indent="0">
              <a:buNone/>
            </a:pPr>
            <a:endParaRPr lang="en-US" sz="20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3886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nu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98389"/>
            <a:ext cx="1023733" cy="1128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Several useful Linux networking commands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Check the routing tables:</a:t>
            </a:r>
          </a:p>
          <a:p>
            <a:pPr marL="114300" indent="0">
              <a:buNone/>
            </a:pPr>
            <a:endParaRPr lang="en-US" sz="4400" dirty="0"/>
          </a:p>
          <a:p>
            <a:pPr marL="114300" indent="0">
              <a:buNone/>
            </a:pPr>
            <a:r>
              <a:rPr lang="en-US" sz="4400" dirty="0" err="1"/>
              <a:t>ip</a:t>
            </a:r>
            <a:r>
              <a:rPr lang="en-US" sz="4400" dirty="0"/>
              <a:t> route show</a:t>
            </a:r>
            <a:r>
              <a:rPr lang="en-US" dirty="0"/>
              <a:t>  command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u="sng" dirty="0"/>
              <a:t>Example: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ip</a:t>
            </a:r>
            <a:r>
              <a:rPr lang="en-US" dirty="0"/>
              <a:t> route show</a:t>
            </a:r>
          </a:p>
          <a:p>
            <a:pPr marL="114300" indent="0">
              <a:buNone/>
            </a:pPr>
            <a:r>
              <a:rPr lang="en-US" dirty="0"/>
              <a:t>Show all routing entries of this node</a:t>
            </a:r>
          </a:p>
          <a:p>
            <a:pPr marL="114300" indent="0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>
          <a:xfrm>
            <a:off x="1791528" y="4742153"/>
            <a:ext cx="6055608" cy="421286"/>
          </a:xfrm>
          <a:prstGeom prst="rect">
            <a:avLst/>
          </a:prstGeom>
          <a:solidFill>
            <a:srgbClr val="FFCC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" name="Rectangle 105"/>
          <p:cNvSpPr/>
          <p:nvPr/>
        </p:nvSpPr>
        <p:spPr>
          <a:xfrm>
            <a:off x="1791528" y="4324775"/>
            <a:ext cx="6055608" cy="421286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Rectangle 104"/>
          <p:cNvSpPr/>
          <p:nvPr/>
        </p:nvSpPr>
        <p:spPr>
          <a:xfrm>
            <a:off x="1791528" y="3895832"/>
            <a:ext cx="6055608" cy="421286"/>
          </a:xfrm>
          <a:prstGeom prst="rect">
            <a:avLst/>
          </a:prstGeom>
          <a:solidFill>
            <a:srgbClr val="66CCF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Rectangle 103"/>
          <p:cNvSpPr/>
          <p:nvPr/>
        </p:nvSpPr>
        <p:spPr>
          <a:xfrm>
            <a:off x="1791528" y="3470958"/>
            <a:ext cx="6055608" cy="421286"/>
          </a:xfrm>
          <a:prstGeom prst="rect">
            <a:avLst/>
          </a:prstGeom>
          <a:solidFill>
            <a:srgbClr val="FF6FCF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1791528" y="3039530"/>
            <a:ext cx="6055608" cy="421286"/>
          </a:xfrm>
          <a:prstGeom prst="rect">
            <a:avLst/>
          </a:prstGeom>
          <a:solidFill>
            <a:srgbClr val="CCFF66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2400" dirty="0" err="1"/>
              <a:t>Layered</a:t>
            </a:r>
            <a:r>
              <a:rPr lang="nl-NL" sz="2400" dirty="0"/>
              <a:t> Communication:</a:t>
            </a:r>
            <a:br>
              <a:rPr lang="nl-NL" sz="2400" dirty="0"/>
            </a:br>
            <a:r>
              <a:rPr lang="nl-NL" sz="3200" dirty="0"/>
              <a:t>TCP/IP </a:t>
            </a:r>
            <a:r>
              <a:rPr lang="nl-NL" sz="3200" dirty="0" err="1"/>
              <a:t>Protocols</a:t>
            </a:r>
            <a:r>
              <a:rPr lang="nl-NL" sz="3200" dirty="0"/>
              <a:t> </a:t>
            </a:r>
            <a:r>
              <a:rPr lang="nl-NL" sz="3200" dirty="0" err="1"/>
              <a:t>Overview</a:t>
            </a:r>
            <a:endParaRPr lang="nl-NL" sz="3200" dirty="0"/>
          </a:p>
        </p:txBody>
      </p:sp>
      <p:sp>
        <p:nvSpPr>
          <p:cNvPr id="34" name="Rectangle 33"/>
          <p:cNvSpPr/>
          <p:nvPr/>
        </p:nvSpPr>
        <p:spPr>
          <a:xfrm>
            <a:off x="506832" y="4857373"/>
            <a:ext cx="113007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Physical</a:t>
            </a:r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8501" y="443477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DataLink</a:t>
            </a:r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60676" y="4011446"/>
            <a:ext cx="11762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Network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5197" y="3529913"/>
            <a:ext cx="13388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Transport </a:t>
            </a:r>
            <a:r>
              <a:rPr lang="nl-NL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95197" y="3085564"/>
            <a:ext cx="1355722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13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Application </a:t>
            </a:r>
            <a:r>
              <a:rPr lang="nl-NL" sz="13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Layer</a:t>
            </a:r>
            <a:endParaRPr lang="nl-NL" sz="1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650479" y="3039530"/>
            <a:ext cx="0" cy="42128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441942" y="3039530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14998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90786" y="3039530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HTTP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43949" y="30395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DHCP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96284" y="303953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FTP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15891" y="303953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DNS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061930" y="3039530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833751" y="302938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20921" y="303636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DHCP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9305" y="3043005"/>
            <a:ext cx="7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Telnet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907386" y="3029388"/>
            <a:ext cx="6135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1404" y="303953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SMTP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07070" y="3506282"/>
            <a:ext cx="53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TCP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4676615" y="3470958"/>
            <a:ext cx="0" cy="43142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739564" y="35032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UDP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94514" y="393450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IP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68378" y="4372821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Ethernet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929335" y="43767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>
                <a:solidFill>
                  <a:schemeClr val="tx2"/>
                </a:solidFill>
              </a:rPr>
              <a:t>Wifi</a:t>
            </a:r>
            <a:endParaRPr lang="nl-NL" sz="1800" dirty="0">
              <a:solidFill>
                <a:schemeClr val="tx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41963" y="4372821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Bluetooth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41963" y="4768047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Bluetooth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936768" y="47693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 err="1">
                <a:solidFill>
                  <a:schemeClr val="tx2"/>
                </a:solidFill>
              </a:rPr>
              <a:t>Wifi</a:t>
            </a:r>
            <a:endParaRPr lang="nl-NL" sz="1800" dirty="0">
              <a:solidFill>
                <a:schemeClr val="tx2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68378" y="4768047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</a:rPr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23002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6731725" cy="336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6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200" dirty="0"/>
              <a:t>IP Routing determines the path the data follows (through multiple networks) from the source to the destination IP address.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86" y="370771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7897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Socrative.com Quiz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103120" lvl="8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Join the room SHAGHELANI</a:t>
            </a:r>
          </a:p>
        </p:txBody>
      </p:sp>
    </p:spTree>
    <p:extLst>
      <p:ext uri="{BB962C8B-B14F-4D97-AF65-F5344CB8AC3E}">
        <p14:creationId xmlns:p14="http://schemas.microsoft.com/office/powerpoint/2010/main" val="318861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4000" dirty="0"/>
              <a:t>Static Routing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3200" dirty="0"/>
              <a:t>uses preconfigured routing 	tables</a:t>
            </a:r>
          </a:p>
          <a:p>
            <a:pPr marL="114300" indent="0">
              <a:buNone/>
            </a:pPr>
            <a:endParaRPr lang="en-US" sz="4000" dirty="0"/>
          </a:p>
          <a:p>
            <a:pPr marL="114300" indent="0">
              <a:buNone/>
            </a:pPr>
            <a:r>
              <a:rPr lang="en-US" sz="4000" dirty="0"/>
              <a:t>Dynamic Routing</a:t>
            </a:r>
          </a:p>
          <a:p>
            <a:pPr marL="114300" indent="0">
              <a:buNone/>
            </a:pPr>
            <a:r>
              <a:rPr lang="en-US" sz="4000" dirty="0"/>
              <a:t>	</a:t>
            </a:r>
            <a:r>
              <a:rPr lang="en-US" sz="3200" dirty="0"/>
              <a:t>uses routing protocols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9070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Direct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Default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Host Route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Network Route</a:t>
            </a:r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035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E7D1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3600" dirty="0"/>
              <a:t>Direct Route</a:t>
            </a:r>
          </a:p>
          <a:p>
            <a:pPr marL="114300" indent="0">
              <a:buNone/>
            </a:pPr>
            <a:endParaRPr lang="en-US" sz="2800" dirty="0"/>
          </a:p>
          <a:p>
            <a:pPr marL="114300" indent="0">
              <a:buNone/>
            </a:pPr>
            <a:r>
              <a:rPr lang="en-US" sz="2800" dirty="0"/>
              <a:t>We talk about a direct route when a machine can send a packet to another machine without going through a third machine. </a:t>
            </a:r>
          </a:p>
          <a:p>
            <a:pPr marL="114300" indent="0">
              <a:buNone/>
            </a:pPr>
            <a:endParaRPr lang="en-US" sz="2800" dirty="0"/>
          </a:p>
        </p:txBody>
      </p:sp>
      <p:pic>
        <p:nvPicPr>
          <p:cNvPr id="5" name="Picture 4" descr="shutterstock_133634741.jpg"/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1581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werk1-DirectRoute-0.em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65" r="-29365"/>
          <a:stretch>
            <a:fillRect/>
          </a:stretch>
        </p:blipFill>
        <p:spPr>
          <a:xfrm>
            <a:off x="457199" y="1836738"/>
            <a:ext cx="8493263" cy="46085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Routing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6385" y="184638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59325" y="3187917"/>
            <a:ext cx="269007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/>
              <a:t>ifconfig</a:t>
            </a:r>
            <a:r>
              <a:rPr lang="en-US" sz="1800" dirty="0"/>
              <a:t> eth0 192.168.1.1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0479" y="3187917"/>
            <a:ext cx="251870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ifconfig</a:t>
            </a:r>
            <a:r>
              <a:rPr lang="en-US" sz="1800" dirty="0"/>
              <a:t> eth0 192.168.1.2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95402" y="5176420"/>
            <a:ext cx="27527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800" dirty="0" err="1"/>
              <a:t>ifconfig</a:t>
            </a:r>
            <a:r>
              <a:rPr lang="en-US" sz="1800" dirty="0"/>
              <a:t> eth0 192.168.1.254</a:t>
            </a:r>
          </a:p>
        </p:txBody>
      </p:sp>
      <p:pic>
        <p:nvPicPr>
          <p:cNvPr id="12" name="Picture 11" descr="shutterstock_133634741.jpg"/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49" y="0"/>
            <a:ext cx="1575830" cy="1048027"/>
          </a:xfrm>
          <a:prstGeom prst="rect">
            <a:avLst/>
          </a:prstGeom>
          <a:effectLst/>
        </p:spPr>
      </p:pic>
      <p:sp>
        <p:nvSpPr>
          <p:cNvPr id="18" name="TextBox 17"/>
          <p:cNvSpPr txBox="1"/>
          <p:nvPr/>
        </p:nvSpPr>
        <p:spPr>
          <a:xfrm>
            <a:off x="193537" y="2322651"/>
            <a:ext cx="15672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Network LAN_A: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192.168.1.0/24</a:t>
            </a:r>
          </a:p>
        </p:txBody>
      </p:sp>
    </p:spTree>
    <p:extLst>
      <p:ext uri="{BB962C8B-B14F-4D97-AF65-F5344CB8AC3E}">
        <p14:creationId xmlns:p14="http://schemas.microsoft.com/office/powerpoint/2010/main" val="19439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Algemene sheets Fontys Duits">
  <a:themeElements>
    <a:clrScheme name="Fontys">
      <a:dk1>
        <a:srgbClr val="280049"/>
      </a:dk1>
      <a:lt1>
        <a:srgbClr val="FFFFFF"/>
      </a:lt1>
      <a:dk2>
        <a:srgbClr val="280049"/>
      </a:dk2>
      <a:lt2>
        <a:srgbClr val="919191"/>
      </a:lt2>
      <a:accent1>
        <a:srgbClr val="FF9900"/>
      </a:accent1>
      <a:accent2>
        <a:srgbClr val="99CC00"/>
      </a:accent2>
      <a:accent3>
        <a:srgbClr val="FFFFFF"/>
      </a:accent3>
      <a:accent4>
        <a:srgbClr val="21003D"/>
      </a:accent4>
      <a:accent5>
        <a:srgbClr val="FFCAAA"/>
      </a:accent5>
      <a:accent6>
        <a:srgbClr val="8AB900"/>
      </a:accent6>
      <a:hlink>
        <a:srgbClr val="451D63"/>
      </a:hlink>
      <a:folHlink>
        <a:srgbClr val="CECECE"/>
      </a:folHlink>
    </a:clrScheme>
    <a:fontScheme name="Algemene sheets Fontys Duits">
      <a:majorFont>
        <a:latin typeface="Fontys Frutiger"/>
        <a:ea typeface=""/>
        <a:cs typeface=""/>
      </a:majorFont>
      <a:minorFont>
        <a:latin typeface="Fontys Frutig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Fontys Frutiger" pitchFamily="2" charset="0"/>
          </a:defRPr>
        </a:defPPr>
      </a:lstStyle>
    </a:lnDef>
    <a:txDef>
      <a:spPr bwMode="auto">
        <a:noFill/>
        <a:ln w="12700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noAutofit/>
      </a:bodyPr>
      <a:lstStyle>
        <a:defPPr marL="0" marR="0" indent="0" algn="ctr" defTabSz="7620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Geneva" charset="-128"/>
            <a:cs typeface="Geneva" charset="-128"/>
          </a:defRPr>
        </a:defPPr>
      </a:lstStyle>
    </a:txDef>
  </a:objectDefaults>
  <a:extraClrSchemeLst>
    <a:extraClrScheme>
      <a:clrScheme name="Algemene sheets Fontys Dui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emene sheets Fontys Dui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emene sheets Fontys Dui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740A7BA7DE274BABCDC63C5CC4809E" ma:contentTypeVersion="1" ma:contentTypeDescription="Create a new document." ma:contentTypeScope="" ma:versionID="3e8da40e4f0c46f054b35470ac27c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FFE7B2-71B5-44B2-A89A-C73B577EC2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A0F9DE-09D3-481F-99E5-440BB32A83F0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0B23F20-08B9-499B-B501-D5CE4038E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Algemene sheets Fontys Duits</Template>
  <TotalTime>22</TotalTime>
  <Words>650</Words>
  <Application>Microsoft Macintosh PowerPoint</Application>
  <PresentationFormat>On-screen Show (4:3)</PresentationFormat>
  <Paragraphs>173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Fontys Frutiger</vt:lpstr>
      <vt:lpstr>Times</vt:lpstr>
      <vt:lpstr>Algemene sheets Fontys Duits</vt:lpstr>
      <vt:lpstr>IEO – week 9</vt:lpstr>
      <vt:lpstr>This week</vt:lpstr>
      <vt:lpstr>Layered Communication: TCP/IP Protocols Overview</vt:lpstr>
      <vt:lpstr>IP Routing</vt:lpstr>
      <vt:lpstr>Socrative.com Quiz </vt:lpstr>
      <vt:lpstr>IP Routing</vt:lpstr>
      <vt:lpstr>IP Routing</vt:lpstr>
      <vt:lpstr>IP Routing</vt:lpstr>
      <vt:lpstr>Direct Routing </vt:lpstr>
      <vt:lpstr>Direct Routing</vt:lpstr>
      <vt:lpstr>Direct Routing</vt:lpstr>
      <vt:lpstr>IP Routing</vt:lpstr>
      <vt:lpstr>IP Routing</vt:lpstr>
      <vt:lpstr>Default routing</vt:lpstr>
      <vt:lpstr>PowerPoint Presentation</vt:lpstr>
      <vt:lpstr>Default route</vt:lpstr>
      <vt:lpstr>IP Routing</vt:lpstr>
      <vt:lpstr>IP Routing</vt:lpstr>
      <vt:lpstr>Host Route</vt:lpstr>
      <vt:lpstr>Host Route</vt:lpstr>
      <vt:lpstr>Host Route</vt:lpstr>
      <vt:lpstr>IP Routing</vt:lpstr>
      <vt:lpstr>IP Routing</vt:lpstr>
      <vt:lpstr>Network Route</vt:lpstr>
      <vt:lpstr>Network Route</vt:lpstr>
      <vt:lpstr>Network Route</vt:lpstr>
      <vt:lpstr>Several useful Linux networking commands</vt:lpstr>
      <vt:lpstr>Several useful Linux networking commands</vt:lpstr>
      <vt:lpstr>Several useful Linux networking commands</vt:lpstr>
      <vt:lpstr>Questions?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FIS1 - Week 3</dc:title>
  <dc:creator>Walter van den Broek</dc:creator>
  <cp:lastModifiedBy>Shaghelani Lor,Mikaeil M.</cp:lastModifiedBy>
  <cp:revision>274</cp:revision>
  <cp:lastPrinted>2015-08-31T14:33:25Z</cp:lastPrinted>
  <dcterms:created xsi:type="dcterms:W3CDTF">2010-10-04T13:54:30Z</dcterms:created>
  <dcterms:modified xsi:type="dcterms:W3CDTF">2019-08-19T14:12:27Z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0x01010047740A7BA7DE274BABCDC63C5CC4809E</vt:lpwstr>
  </property>
</Properties>
</file>