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0" r:id="rId17"/>
  </p:sldIdLst>
  <p:sldSz cx="9144000" cy="5143500" type="screen16x9"/>
  <p:notesSz cx="6858000" cy="9144000"/>
  <p:embeddedFontLst>
    <p:embeddedFont>
      <p:font typeface="Encode Sans" panose="020B0604020202020204" charset="0"/>
      <p:regular r:id="rId19"/>
      <p:bold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27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95b2000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95b2000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95b200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95b200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95b200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95b200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95b2000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95b2000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95b20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95b20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95b200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95b200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95b200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95b200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95b200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95b200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95b2000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95b2000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95b200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95b200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FEFE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400" y="2845800"/>
            <a:ext cx="9154800" cy="2297700"/>
          </a:xfrm>
          <a:prstGeom prst="rect">
            <a:avLst/>
          </a:prstGeom>
          <a:solidFill>
            <a:srgbClr val="4B2E83"/>
          </a:solidFill>
          <a:ln w="9525" cap="flat" cmpd="sng">
            <a:solidFill>
              <a:srgbClr val="7D4C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2845800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EAD3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ncode Sans"/>
              <a:buNone/>
              <a:defRPr sz="4800" b="1">
                <a:solidFill>
                  <a:srgbClr val="43434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"/>
              <a:buNone/>
              <a:defRPr sz="24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7175" y="4673922"/>
            <a:ext cx="4059974" cy="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Encode Sans"/>
              <a:buNone/>
              <a:defRPr sz="3600" b="1">
                <a:solidFill>
                  <a:srgbClr val="43434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400" y="2845800"/>
            <a:ext cx="9154800" cy="2297700"/>
          </a:xfrm>
          <a:prstGeom prst="rect">
            <a:avLst/>
          </a:prstGeom>
          <a:solidFill>
            <a:srgbClr val="4B2E83"/>
          </a:solidFill>
          <a:ln w="9525" cap="flat" cmpd="sng">
            <a:solidFill>
              <a:srgbClr val="7D4C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2845800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EAD3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4B2E8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76200" cap="flat" cmpd="sng">
            <a:solidFill>
              <a:srgbClr val="7D4CD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497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NemoLib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</a:t>
            </a:r>
            <a:r>
              <a:rPr lang="en" dirty="0"/>
              <a:t>Zachary A Brader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</a:t>
            </a:r>
            <a:r>
              <a:rPr lang="en-US" dirty="0" err="1"/>
              <a:t>culty</a:t>
            </a:r>
            <a:r>
              <a:rPr lang="en-US" dirty="0"/>
              <a:t> Advisor: </a:t>
            </a:r>
            <a:r>
              <a:rPr lang="en-US" dirty="0" err="1"/>
              <a:t>Wooyoung</a:t>
            </a:r>
            <a:r>
              <a:rPr lang="en-US" dirty="0"/>
              <a:t> Kim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Main Tools: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NetBeans: Java IDE</a:t>
            </a:r>
          </a:p>
          <a:p>
            <a:pPr lvl="1">
              <a:spcBef>
                <a:spcPts val="0"/>
              </a:spcBef>
            </a:pPr>
            <a:r>
              <a:rPr lang="en" dirty="0"/>
              <a:t>Githu</a:t>
            </a:r>
            <a:r>
              <a:rPr lang="en-US" dirty="0"/>
              <a:t>b:</a:t>
            </a:r>
            <a:r>
              <a:rPr lang="en" dirty="0"/>
              <a:t> Version Control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Putty: SSH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FANMOD: Network Analysis Verification</a:t>
            </a:r>
            <a:endParaRPr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B094DB67-805B-40AB-A370-BC5046C0B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67" y="942043"/>
            <a:ext cx="806371" cy="932367"/>
          </a:xfrm>
          <a:prstGeom prst="rect">
            <a:avLst/>
          </a:prstGeom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093F9CB2-0FBF-41FC-A408-CAC231E2A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52" y="2274475"/>
            <a:ext cx="1172399" cy="1172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Used Three Different Networks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Real World Data</a:t>
            </a:r>
          </a:p>
          <a:p>
            <a:pPr lvl="1">
              <a:spcBef>
                <a:spcPts val="0"/>
              </a:spcBef>
            </a:pPr>
            <a:r>
              <a:rPr lang="en" dirty="0"/>
              <a:t>Each Representing Networks of Different Sizes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Tested each using 10 random subgraphs</a:t>
            </a:r>
            <a:endParaRPr dirty="0"/>
          </a:p>
          <a:p>
            <a:r>
              <a:rPr lang="en" dirty="0"/>
              <a:t>Recorded Each Version’s Results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Compared the Java and C++ versions, as well as FANMOD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Tested for validity of results, as well as runtime of operations</a:t>
            </a:r>
            <a:endParaRPr dirty="0"/>
          </a:p>
        </p:txBody>
      </p:sp>
      <p:pic>
        <p:nvPicPr>
          <p:cNvPr id="3" name="Picture 2" descr="A picture containing air&#10;&#10;Description automatically generated">
            <a:extLst>
              <a:ext uri="{FF2B5EF4-FFF2-40B4-BE49-F238E27FC236}">
                <a16:creationId xmlns:a16="http://schemas.microsoft.com/office/drawing/2014/main" id="{FD13100A-A279-4262-835B-B962C7E5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85" y="1573268"/>
            <a:ext cx="1460718" cy="14607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Increased Performance of C++</a:t>
            </a:r>
            <a:endParaRPr dirty="0"/>
          </a:p>
          <a:p>
            <a:r>
              <a:rPr lang="en" dirty="0"/>
              <a:t>Functionality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NemoProfile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NemoCollection</a:t>
            </a:r>
            <a:endParaRPr dirty="0"/>
          </a:p>
          <a:p>
            <a:r>
              <a:rPr lang="en" dirty="0"/>
              <a:t>Performance Results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Comparisons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Verifying Results</a:t>
            </a:r>
            <a:endParaRPr dirty="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429" y="1017725"/>
            <a:ext cx="5091326" cy="30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Unfamiliarity With Linux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Spent Early Days trying to quickly familiarize myself with it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Set Myself Behind Originally Trying to Figure out how To Properly Run Some Versions</a:t>
            </a:r>
            <a:endParaRPr dirty="0"/>
          </a:p>
          <a:p>
            <a:r>
              <a:rPr lang="en" dirty="0"/>
              <a:t>Variable Performance Available with School’s Linux Computers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Provided Wildly Changing Results for Performance Metrics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Unable to Finish Processes in Some Cases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Courses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CSS343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sz="1400" dirty="0"/>
              <a:t>Sorting Methods and Complex Data Structures</a:t>
            </a:r>
            <a:endParaRPr sz="1400" dirty="0"/>
          </a:p>
          <a:p>
            <a:r>
              <a:rPr lang="en" dirty="0"/>
              <a:t>CSS430 - 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Understanding Computer’s -- Especially helpful for knowing about optimization</a:t>
            </a:r>
            <a:endParaRPr dirty="0"/>
          </a:p>
          <a:p>
            <a:r>
              <a:rPr lang="en" dirty="0"/>
              <a:t>CSS483 – Bioinformatics </a:t>
            </a:r>
            <a:r>
              <a:rPr lang="en-US" dirty="0"/>
              <a:t>Algorithms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Introduction to Bioinformatic tools -- How I ended up finding out about this project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84A5-0275-43DE-AE97-169D947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0695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9B75DFD-2637-4C5D-BA91-0131BF4D2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6" b="7509"/>
          <a:stretch/>
        </p:blipFill>
        <p:spPr>
          <a:xfrm>
            <a:off x="986118" y="111182"/>
            <a:ext cx="7436791" cy="4921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0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2DF4-59F2-41E0-91B5-09E54FAE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DA10-3AFD-4231-9485-F139A52C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62747" cy="3416400"/>
          </a:xfrm>
        </p:spPr>
        <p:txBody>
          <a:bodyPr/>
          <a:lstStyle/>
          <a:p>
            <a:r>
              <a:rPr lang="en-US" dirty="0"/>
              <a:t>Computable Way to Express Interactions Between Nodes</a:t>
            </a:r>
          </a:p>
          <a:p>
            <a:r>
              <a:rPr lang="en-US" dirty="0"/>
              <a:t>Undirected and Directed</a:t>
            </a:r>
          </a:p>
          <a:p>
            <a:r>
              <a:rPr lang="en-US" dirty="0"/>
              <a:t>Computationally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4D51E-3A5F-4409-AFC2-AB20AE0F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00" y="115247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E3FE-F08B-4250-A460-A06F923A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Motifs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F781-D9E0-4EBC-A693-C73DB1F2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43971" cy="3416400"/>
          </a:xfrm>
        </p:spPr>
        <p:txBody>
          <a:bodyPr/>
          <a:lstStyle/>
          <a:p>
            <a:r>
              <a:rPr lang="en-US" dirty="0"/>
              <a:t>Statistically Relevant Subgraphs Inside Networks</a:t>
            </a:r>
          </a:p>
          <a:p>
            <a:r>
              <a:rPr lang="en-US" dirty="0"/>
              <a:t>Subgraphs are Patterns</a:t>
            </a:r>
          </a:p>
          <a:p>
            <a:r>
              <a:rPr lang="en-US" dirty="0"/>
              <a:t>Uses P-values and Z-scores to determine significance</a:t>
            </a:r>
          </a:p>
          <a:p>
            <a:r>
              <a:rPr lang="en-US" dirty="0"/>
              <a:t>Significantly frequency determines what is a Network Motif</a:t>
            </a:r>
          </a:p>
        </p:txBody>
      </p:sp>
      <p:pic>
        <p:nvPicPr>
          <p:cNvPr id="4" name="Picture 3" descr="Figure1">
            <a:extLst>
              <a:ext uri="{FF2B5EF4-FFF2-40B4-BE49-F238E27FC236}">
                <a16:creationId xmlns:a16="http://schemas.microsoft.com/office/drawing/2014/main" id="{346D364C-278E-48CB-8BB6-8A9806D4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54" y="1152475"/>
            <a:ext cx="3699763" cy="28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E9F4B6-F17F-455D-8970-365D978D8C02}"/>
              </a:ext>
            </a:extLst>
          </p:cNvPr>
          <p:cNvSpPr txBox="1">
            <a:spLocks/>
          </p:cNvSpPr>
          <p:nvPr/>
        </p:nvSpPr>
        <p:spPr>
          <a:xfrm>
            <a:off x="4655671" y="3755228"/>
            <a:ext cx="43439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en-US" sz="1600" i="1" dirty="0"/>
              <a:t>This shows different possible non-isomorphic 4-node subgraphs for an undirected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2948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CDA3-65FC-4823-A8BC-DB77EB7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D218-3DD4-41F7-92B6-39AB00707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Protein Interactions</a:t>
            </a:r>
          </a:p>
          <a:p>
            <a:r>
              <a:rPr lang="en-US" dirty="0"/>
              <a:t>Determining Protein Functions</a:t>
            </a:r>
          </a:p>
          <a:p>
            <a:r>
              <a:rPr lang="en-US" dirty="0"/>
              <a:t>Detecting Breast-Cancer Susceptibility Genes</a:t>
            </a:r>
          </a:p>
          <a:p>
            <a:r>
              <a:rPr lang="en-US" dirty="0"/>
              <a:t>Network Motif Profiles for Distance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6004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6604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Network Analysis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Process is expensive</a:t>
            </a:r>
          </a:p>
          <a:p>
            <a:pPr lvl="1">
              <a:spcBef>
                <a:spcPts val="0"/>
              </a:spcBef>
            </a:pPr>
            <a:r>
              <a:rPr lang="en" dirty="0"/>
              <a:t>Larg</a:t>
            </a:r>
            <a:r>
              <a:rPr lang="en-US" dirty="0" err="1"/>
              <a:t>er</a:t>
            </a:r>
            <a:r>
              <a:rPr lang="en-US" dirty="0"/>
              <a:t> Networks Take Exponentially Greater Time</a:t>
            </a:r>
            <a:endParaRPr dirty="0"/>
          </a:p>
          <a:p>
            <a:r>
              <a:rPr lang="en" dirty="0"/>
              <a:t>Competitors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C++ Version Not Competitive </a:t>
            </a:r>
            <a:r>
              <a:rPr lang="en-US" dirty="0"/>
              <a:t>Compared too Other Tools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Lack of Functionality in Market -- Can’t Collect Instances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Not Many Tools are Made with the Idea of Extensibility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C2D1A-8550-4346-AD33-43235A2FF2A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7" y="2571750"/>
            <a:ext cx="3141927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1C0DD-EF50-477A-9344-DDAC771FA6A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7" y="98686"/>
            <a:ext cx="3444035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NemoLib </a:t>
            </a:r>
            <a:r>
              <a:rPr lang="en-US" dirty="0"/>
              <a:t>- Tool For Network Analysis</a:t>
            </a:r>
            <a:br>
              <a:rPr lang="en-US" dirty="0"/>
            </a:b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Improved Speed Over Competitors</a:t>
            </a:r>
            <a:endParaRPr lang="en" dirty="0"/>
          </a:p>
          <a:p>
            <a:r>
              <a:rPr lang="en" dirty="0"/>
              <a:t>Multiple Versions: Java, C++, Python</a:t>
            </a:r>
            <a:endParaRPr dirty="0"/>
          </a:p>
          <a:p>
            <a:r>
              <a:rPr lang="en" dirty="0"/>
              <a:t>NemoCount - Subgraph Patterns’ Frequencies</a:t>
            </a:r>
            <a:endParaRPr dirty="0"/>
          </a:p>
          <a:p>
            <a:r>
              <a:rPr lang="en" dirty="0"/>
              <a:t>NemoProfile - Nodes’ Participation in Subgraph Patterns</a:t>
            </a:r>
            <a:endParaRPr dirty="0"/>
          </a:p>
          <a:p>
            <a:r>
              <a:rPr lang="en" dirty="0"/>
              <a:t>NemoCollection - Instances of Subgraph Patterns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2F329-313C-4918-91AF-D808297D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177428"/>
            <a:ext cx="7500471" cy="1270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Project - </a:t>
            </a:r>
            <a:r>
              <a:rPr lang="en-US" dirty="0"/>
              <a:t>C++ Version</a:t>
            </a:r>
            <a:br>
              <a:rPr lang="en-US" dirty="0"/>
            </a:b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Increasing Performance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Researching Best Ways for Enhancement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Make it on par with Java version</a:t>
            </a:r>
            <a:endParaRPr dirty="0"/>
          </a:p>
          <a:p>
            <a:r>
              <a:rPr lang="en" dirty="0"/>
              <a:t>Extending Functionality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NemoProfile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NemoCollection</a:t>
            </a:r>
            <a:endParaRPr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0958B93B-455A-46BD-873E-F3348DBC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82" y="445025"/>
            <a:ext cx="1575618" cy="1771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Enhance C++ Version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As good, if not better than Java Version</a:t>
            </a:r>
            <a:endParaRPr dirty="0"/>
          </a:p>
          <a:p>
            <a:r>
              <a:rPr lang="en" dirty="0"/>
              <a:t>Increase Functionality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Add Lacking Functionality</a:t>
            </a:r>
            <a:endParaRPr dirty="0"/>
          </a:p>
          <a:p>
            <a:r>
              <a:rPr lang="en" dirty="0"/>
              <a:t>Extensibility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Easy to use libraries API calls in other applications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Research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Identify the best way to reduce overhead and improve performance</a:t>
            </a:r>
            <a:endParaRPr dirty="0"/>
          </a:p>
          <a:p>
            <a:r>
              <a:rPr lang="en" dirty="0"/>
              <a:t>Optimization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Implement improvements into code</a:t>
            </a:r>
            <a:endParaRPr dirty="0"/>
          </a:p>
          <a:p>
            <a:r>
              <a:rPr lang="en" dirty="0"/>
              <a:t>Extension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Implement NemoProfile and NemoCollection as possible options</a:t>
            </a:r>
            <a:endParaRPr dirty="0"/>
          </a:p>
          <a:p>
            <a:r>
              <a:rPr lang="en" dirty="0"/>
              <a:t>Validation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Ensure that C++ version provides accurate results</a:t>
            </a:r>
            <a:endParaRPr dirty="0"/>
          </a:p>
          <a:p>
            <a:r>
              <a:rPr lang="en" dirty="0"/>
              <a:t>Release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Available on Github!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431</Words>
  <Application>Microsoft Office PowerPoint</Application>
  <PresentationFormat>On-screen Show (16:9)</PresentationFormat>
  <Paragraphs>95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Encode Sans</vt:lpstr>
      <vt:lpstr>Proxima Nova</vt:lpstr>
      <vt:lpstr>Spearmint</vt:lpstr>
      <vt:lpstr>CSS 497 C++ NemoLib</vt:lpstr>
      <vt:lpstr>Biological Networks</vt:lpstr>
      <vt:lpstr>Network Motifs</vt:lpstr>
      <vt:lpstr>Application</vt:lpstr>
      <vt:lpstr>Problem</vt:lpstr>
      <vt:lpstr>NemoLib - Tool For Network Analysis </vt:lpstr>
      <vt:lpstr>Project - C++ Version </vt:lpstr>
      <vt:lpstr>Goal</vt:lpstr>
      <vt:lpstr>Process</vt:lpstr>
      <vt:lpstr>Tools</vt:lpstr>
      <vt:lpstr>Testing</vt:lpstr>
      <vt:lpstr>Result</vt:lpstr>
      <vt:lpstr>Challenges</vt:lpstr>
      <vt:lpstr>Helpful Courses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497 C++ NemoLib</dc:title>
  <cp:lastModifiedBy>Zach B.</cp:lastModifiedBy>
  <cp:revision>15</cp:revision>
  <dcterms:modified xsi:type="dcterms:W3CDTF">2020-03-17T21:20:26Z</dcterms:modified>
</cp:coreProperties>
</file>