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15.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0920" y="1889640"/>
            <a:ext cx="8282160" cy="703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30920" y="1889640"/>
            <a:ext cx="8282160" cy="703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2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30920" y="1889640"/>
            <a:ext cx="8282160" cy="703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4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4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5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6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6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30920" y="1889640"/>
            <a:ext cx="8282160" cy="703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7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8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30920" y="1889640"/>
            <a:ext cx="8282160" cy="703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9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0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0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430920" y="1889640"/>
            <a:ext cx="8282160" cy="7030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30920" y="1889640"/>
            <a:ext cx="8282160" cy="1516320"/>
          </a:xfrm>
          <a:prstGeom prst="rect">
            <a:avLst/>
          </a:prstGeom>
        </p:spPr>
        <p:txBody>
          <a:bodyPr lIns="0" rIns="0" tIns="0" bIns="0" anchor="ctr"/>
          <a:p>
            <a:endParaRPr b="0" lang="en-US"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10800000">
            <a:off x="4917960" y="3322080"/>
            <a:ext cx="691560" cy="388080"/>
          </a:xfrm>
          <a:prstGeom prst="triangle">
            <a:avLst>
              <a:gd name="adj" fmla="val 50000"/>
            </a:avLst>
          </a:prstGeom>
          <a:solidFill>
            <a:schemeClr val="dk1"/>
          </a:solidFill>
          <a:ln>
            <a:noFill/>
          </a:ln>
        </p:spPr>
        <p:style>
          <a:lnRef idx="0"/>
          <a:fillRef idx="0"/>
          <a:effectRef idx="0"/>
          <a:fontRef idx="minor"/>
        </p:style>
      </p:sp>
      <p:sp>
        <p:nvSpPr>
          <p:cNvPr id="1" name="CustomShape 2"/>
          <p:cNvSpPr/>
          <p:nvPr/>
        </p:nvSpPr>
        <p:spPr>
          <a:xfrm>
            <a:off x="0" y="0"/>
            <a:ext cx="9143640" cy="3123720"/>
          </a:xfrm>
          <a:prstGeom prst="rect">
            <a:avLst/>
          </a:prstGeom>
          <a:solidFill>
            <a:schemeClr val="dk1"/>
          </a:solidFill>
          <a:ln>
            <a:noFill/>
          </a:ln>
        </p:spPr>
        <p:style>
          <a:lnRef idx="0"/>
          <a:fillRef idx="0"/>
          <a:effectRef idx="0"/>
          <a:fontRef idx="minor"/>
        </p:style>
      </p:sp>
      <p:sp>
        <p:nvSpPr>
          <p:cNvPr id="2" name="PlaceHolder 3"/>
          <p:cNvSpPr>
            <a:spLocks noGrp="1"/>
          </p:cNvSpPr>
          <p:nvPr>
            <p:ph type="title"/>
          </p:nvPr>
        </p:nvSpPr>
        <p:spPr>
          <a:xfrm>
            <a:off x="411120" y="644400"/>
            <a:ext cx="8282160" cy="2108520"/>
          </a:xfrm>
          <a:prstGeom prst="rect">
            <a:avLst/>
          </a:prstGeom>
        </p:spPr>
        <p:txBody>
          <a:bodyPr tIns="91440" bIns="91440" anchor="b"/>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47BBDD9-2101-4AB0-8DB5-4EDBD308E439}" type="slidenum">
              <a:rPr b="0" lang="en-US" sz="1000" spc="-1" strike="noStrike">
                <a:solidFill>
                  <a:srgbClr val="424242"/>
                </a:solidFill>
                <a:latin typeface="Source Code Pro"/>
                <a:ea typeface="Source Code Pro"/>
              </a:rPr>
              <a:t>&lt;number&gt;</a:t>
            </a:fld>
            <a:endParaRPr b="0" lang="en-US"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29120" y="1275480"/>
            <a:ext cx="613800" cy="360"/>
          </a:xfrm>
          <a:custGeom>
            <a:avLst/>
            <a:gdLst/>
            <a:ahLst/>
            <a:rect l="l" t="t" r="r" b="b"/>
            <a:pathLst>
              <a:path w="21600" h="21600">
                <a:moveTo>
                  <a:pt x="0" y="0"/>
                </a:moveTo>
                <a:lnTo>
                  <a:pt x="21600" y="21600"/>
                </a:lnTo>
              </a:path>
            </a:pathLst>
          </a:custGeom>
          <a:noFill/>
          <a:ln w="19080">
            <a:solidFill>
              <a:schemeClr val="dk2"/>
            </a:solidFill>
            <a:custDash>
              <a:ds d="800000" sp="300000"/>
            </a:custDash>
            <a:round/>
          </a:ln>
        </p:spPr>
        <p:style>
          <a:lnRef idx="0"/>
          <a:fillRef idx="0"/>
          <a:effectRef idx="0"/>
          <a:fontRef idx="minor"/>
        </p:style>
      </p:sp>
      <p:sp>
        <p:nvSpPr>
          <p:cNvPr id="42" name="PlaceHolder 2"/>
          <p:cNvSpPr>
            <a:spLocks noGrp="1"/>
          </p:cNvSpPr>
          <p:nvPr>
            <p:ph type="title"/>
          </p:nvPr>
        </p:nvSpPr>
        <p:spPr>
          <a:xfrm>
            <a:off x="311760" y="372600"/>
            <a:ext cx="8520120" cy="733320"/>
          </a:xfrm>
          <a:prstGeom prst="rect">
            <a:avLst/>
          </a:prstGeom>
        </p:spPr>
        <p:txBody>
          <a:bodyPr tIns="91440" bIns="91440" anchor="b"/>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3" name="PlaceHolder 3"/>
          <p:cNvSpPr>
            <a:spLocks noGrp="1"/>
          </p:cNvSpPr>
          <p:nvPr>
            <p:ph type="body"/>
          </p:nvPr>
        </p:nvSpPr>
        <p:spPr>
          <a:xfrm>
            <a:off x="311760" y="1468800"/>
            <a:ext cx="8520120" cy="309960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929BACD7-F139-4E16-8062-6807E827BC53}" type="slidenum">
              <a:rPr b="0" lang="en-US" sz="1000" spc="-1" strike="noStrike">
                <a:solidFill>
                  <a:srgbClr val="424242"/>
                </a:solidFill>
                <a:latin typeface="Source Code Pro"/>
                <a:ea typeface="Source Code Pr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d2f20"/>
        </a:solidFill>
      </p:bgPr>
    </p:bg>
    <p:spTree>
      <p:nvGrpSpPr>
        <p:cNvPr id="1" name=""/>
        <p:cNvGrpSpPr/>
        <p:nvPr/>
      </p:nvGrpSpPr>
      <p:grpSpPr>
        <a:xfrm>
          <a:off x="0" y="0"/>
          <a:ext cx="0" cy="0"/>
          <a:chOff x="0" y="0"/>
          <a:chExt cx="0" cy="0"/>
        </a:xfrm>
      </p:grpSpPr>
      <p:sp>
        <p:nvSpPr>
          <p:cNvPr id="81" name="CustomShape 1"/>
          <p:cNvSpPr/>
          <p:nvPr/>
        </p:nvSpPr>
        <p:spPr>
          <a:xfrm>
            <a:off x="4572000" y="0"/>
            <a:ext cx="4571640" cy="5143320"/>
          </a:xfrm>
          <a:prstGeom prst="rect">
            <a:avLst/>
          </a:prstGeom>
          <a:solidFill>
            <a:schemeClr val="lt1"/>
          </a:solidFill>
          <a:ln>
            <a:noFill/>
          </a:ln>
        </p:spPr>
        <p:style>
          <a:lnRef idx="0"/>
          <a:fillRef idx="0"/>
          <a:effectRef idx="0"/>
          <a:fontRef idx="minor"/>
        </p:style>
      </p:sp>
      <p:sp>
        <p:nvSpPr>
          <p:cNvPr id="82" name="CustomShape 2"/>
          <p:cNvSpPr/>
          <p:nvPr/>
        </p:nvSpPr>
        <p:spPr>
          <a:xfrm>
            <a:off x="5029560" y="4495680"/>
            <a:ext cx="576720" cy="360"/>
          </a:xfrm>
          <a:custGeom>
            <a:avLst/>
            <a:gdLst/>
            <a:ahLst/>
            <a:rect l="l" t="t" r="r" b="b"/>
            <a:pathLst>
              <a:path w="21600" h="21600">
                <a:moveTo>
                  <a:pt x="0" y="0"/>
                </a:moveTo>
                <a:lnTo>
                  <a:pt x="21600" y="21600"/>
                </a:lnTo>
              </a:path>
            </a:pathLst>
          </a:custGeom>
          <a:noFill/>
          <a:ln w="19080">
            <a:solidFill>
              <a:schemeClr val="dk1"/>
            </a:solidFill>
            <a:custDash>
              <a:ds d="800000" sp="300000"/>
            </a:custDash>
            <a:round/>
          </a:ln>
        </p:spPr>
        <p:style>
          <a:lnRef idx="0"/>
          <a:fillRef idx="0"/>
          <a:effectRef idx="0"/>
          <a:fontRef idx="minor"/>
        </p:style>
      </p:sp>
      <p:sp>
        <p:nvSpPr>
          <p:cNvPr id="83" name="PlaceHolder 3"/>
          <p:cNvSpPr>
            <a:spLocks noGrp="1"/>
          </p:cNvSpPr>
          <p:nvPr>
            <p:ph type="title"/>
          </p:nvPr>
        </p:nvSpPr>
        <p:spPr>
          <a:xfrm>
            <a:off x="265680" y="1078920"/>
            <a:ext cx="4044960" cy="1788840"/>
          </a:xfrm>
          <a:prstGeom prst="rect">
            <a:avLst/>
          </a:prstGeom>
        </p:spPr>
        <p:txBody>
          <a:bodyPr tIns="91440" bIns="91440" anchor="b"/>
          <a:p>
            <a:r>
              <a:rPr b="0" lang="en-US" sz="4600" spc="-1" strike="noStrike">
                <a:solidFill>
                  <a:srgbClr val="000000"/>
                </a:solidFill>
                <a:latin typeface="Arial"/>
              </a:rPr>
              <a:t>Click to edit the title text format</a:t>
            </a:r>
            <a:endParaRPr b="0" lang="en-US" sz="4600" spc="-1" strike="noStrike">
              <a:solidFill>
                <a:srgbClr val="000000"/>
              </a:solidFill>
              <a:latin typeface="Arial"/>
            </a:endParaRPr>
          </a:p>
        </p:txBody>
      </p:sp>
      <p:sp>
        <p:nvSpPr>
          <p:cNvPr id="84" name="PlaceHolder 4"/>
          <p:cNvSpPr>
            <a:spLocks noGrp="1"/>
          </p:cNvSpPr>
          <p:nvPr>
            <p:ph type="body"/>
          </p:nvPr>
        </p:nvSpPr>
        <p:spPr>
          <a:xfrm>
            <a:off x="4939560" y="724320"/>
            <a:ext cx="3836520" cy="3694680"/>
          </a:xfrm>
          <a:prstGeom prst="rect">
            <a:avLst/>
          </a:prstGeom>
        </p:spPr>
        <p:txBody>
          <a:bodyPr tIns="91440" bIns="91440" anchor="ct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5" name="PlaceHolder 5"/>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416D197-788E-49D9-92C8-C60CCB7CC316}" type="slidenum">
              <a:rPr b="0" lang="en-US" sz="1000" spc="-1" strike="noStrike">
                <a:solidFill>
                  <a:srgbClr val="424242"/>
                </a:solidFill>
                <a:latin typeface="Source Code Pro"/>
                <a:ea typeface="Source Code Pr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418680" y="1457640"/>
            <a:ext cx="613800" cy="360"/>
          </a:xfrm>
          <a:custGeom>
            <a:avLst/>
            <a:gdLst/>
            <a:ahLst/>
            <a:rect l="l" t="t" r="r" b="b"/>
            <a:pathLst>
              <a:path w="21600" h="21600">
                <a:moveTo>
                  <a:pt x="0" y="0"/>
                </a:moveTo>
                <a:lnTo>
                  <a:pt x="21600" y="21600"/>
                </a:lnTo>
              </a:path>
            </a:pathLst>
          </a:custGeom>
          <a:noFill/>
          <a:ln w="19080">
            <a:solidFill>
              <a:schemeClr val="dk2"/>
            </a:solidFill>
            <a:custDash>
              <a:ds d="800000" sp="300000"/>
            </a:custDash>
            <a:round/>
          </a:ln>
        </p:spPr>
        <p:style>
          <a:lnRef idx="0"/>
          <a:fillRef idx="0"/>
          <a:effectRef idx="0"/>
          <a:fontRef idx="minor"/>
        </p:style>
      </p:sp>
      <p:sp>
        <p:nvSpPr>
          <p:cNvPr id="123" name="PlaceHolder 2"/>
          <p:cNvSpPr>
            <a:spLocks noGrp="1"/>
          </p:cNvSpPr>
          <p:nvPr>
            <p:ph type="title"/>
          </p:nvPr>
        </p:nvSpPr>
        <p:spPr>
          <a:xfrm>
            <a:off x="311760" y="631800"/>
            <a:ext cx="2807640" cy="755280"/>
          </a:xfrm>
          <a:prstGeom prst="rect">
            <a:avLst/>
          </a:prstGeom>
        </p:spPr>
        <p:txBody>
          <a:bodyPr tIns="91440" bIns="91440" anchor="b"/>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4" name="PlaceHolder 3"/>
          <p:cNvSpPr>
            <a:spLocks noGrp="1"/>
          </p:cNvSpPr>
          <p:nvPr>
            <p:ph type="body"/>
          </p:nvPr>
        </p:nvSpPr>
        <p:spPr>
          <a:xfrm>
            <a:off x="311760" y="1618200"/>
            <a:ext cx="2807640" cy="2950560"/>
          </a:xfrm>
          <a:prstGeom prst="rect">
            <a:avLst/>
          </a:prstGeom>
        </p:spPr>
        <p:txBody>
          <a:bodyPr tIns="91440" bIns="91440"/>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125"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3987697-1326-420F-B2CF-D52740FD85B7}" type="slidenum">
              <a:rPr b="0" lang="en-US" sz="1000" spc="-1" strike="noStrike">
                <a:solidFill>
                  <a:srgbClr val="424242"/>
                </a:solidFill>
                <a:latin typeface="Source Code Pro"/>
                <a:ea typeface="Source Code Pr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FFC6D8C-02C5-4EB0-B553-06F5D84E3E54}" type="slidenum">
              <a:rPr b="0" lang="en-US" sz="1000" spc="-1" strike="noStrike">
                <a:solidFill>
                  <a:srgbClr val="424242"/>
                </a:solidFill>
                <a:latin typeface="Source Code Pro"/>
                <a:ea typeface="Source Code Pro"/>
              </a:rPr>
              <a:t>1</a:t>
            </a:fld>
            <a:endParaRPr b="0" lang="en-US" sz="1000" spc="-1" strike="noStrike">
              <a:latin typeface="Times New Roman"/>
            </a:endParaRPr>
          </a:p>
        </p:txBody>
      </p:sp>
      <p:sp>
        <p:nvSpPr>
          <p:cNvPr id="163"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6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0" y="1567440"/>
            <a:ext cx="9143640" cy="2008440"/>
          </a:xfrm>
          <a:prstGeom prst="rect">
            <a:avLst/>
          </a:prstGeom>
          <a:solidFill>
            <a:schemeClr val="dk1"/>
          </a:solidFill>
          <a:ln>
            <a:noFill/>
          </a:ln>
        </p:spPr>
        <p:style>
          <a:lnRef idx="0"/>
          <a:fillRef idx="0"/>
          <a:effectRef idx="0"/>
          <a:fontRef idx="minor"/>
        </p:style>
      </p:sp>
      <p:sp>
        <p:nvSpPr>
          <p:cNvPr id="202" name="PlaceHolder 2"/>
          <p:cNvSpPr>
            <a:spLocks noGrp="1"/>
          </p:cNvSpPr>
          <p:nvPr>
            <p:ph type="title"/>
          </p:nvPr>
        </p:nvSpPr>
        <p:spPr>
          <a:xfrm>
            <a:off x="430920" y="1889640"/>
            <a:ext cx="8282160" cy="1516320"/>
          </a:xfrm>
          <a:prstGeom prst="rect">
            <a:avLst/>
          </a:prstGeom>
        </p:spPr>
        <p:txBody>
          <a:bodyPr tIns="91440" bIns="91440" anchor="ct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03"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C57D890-148F-4543-9BC2-D3C5D77E2B11}" type="slidenum">
              <a:rPr b="0" lang="en-US" sz="1000" spc="-1" strike="noStrike">
                <a:solidFill>
                  <a:srgbClr val="424242"/>
                </a:solidFill>
                <a:latin typeface="Source Code Pro"/>
                <a:ea typeface="Source Code Pro"/>
              </a:rPr>
              <a:t>1</a:t>
            </a:fld>
            <a:endParaRPr b="0" lang="en-US" sz="1000" spc="-1" strike="noStrike">
              <a:latin typeface="Times New Roman"/>
            </a:endParaRPr>
          </a:p>
        </p:txBody>
      </p:sp>
      <p:sp>
        <p:nvSpPr>
          <p:cNvPr id="20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11120" y="644400"/>
            <a:ext cx="8282160" cy="2108520"/>
          </a:xfrm>
          <a:prstGeom prst="rect">
            <a:avLst/>
          </a:prstGeom>
          <a:noFill/>
          <a:ln>
            <a:noFill/>
          </a:ln>
        </p:spPr>
        <p:txBody>
          <a:bodyPr tIns="91440" bIns="91440" anchor="b"/>
          <a:p>
            <a:pPr algn="ctr">
              <a:lnSpc>
                <a:spcPct val="100000"/>
              </a:lnSpc>
            </a:pPr>
            <a:r>
              <a:rPr b="0" lang="en-US" sz="6000" spc="-1" strike="noStrike">
                <a:solidFill>
                  <a:srgbClr val="ffffff"/>
                </a:solidFill>
                <a:latin typeface="Oswald"/>
                <a:ea typeface="Oswald"/>
              </a:rPr>
              <a:t>TableSafe Internship</a:t>
            </a:r>
            <a:endParaRPr b="0" lang="en-US" sz="6000" spc="-1" strike="noStrike">
              <a:solidFill>
                <a:srgbClr val="000000"/>
              </a:solidFill>
              <a:latin typeface="Arial"/>
            </a:endParaRPr>
          </a:p>
        </p:txBody>
      </p:sp>
      <p:sp>
        <p:nvSpPr>
          <p:cNvPr id="242" name="TextShape 2"/>
          <p:cNvSpPr txBox="1"/>
          <p:nvPr/>
        </p:nvSpPr>
        <p:spPr>
          <a:xfrm>
            <a:off x="411120" y="3398400"/>
            <a:ext cx="8282160" cy="1260360"/>
          </a:xfrm>
          <a:prstGeom prst="rect">
            <a:avLst/>
          </a:prstGeom>
          <a:noFill/>
          <a:ln>
            <a:noFill/>
          </a:ln>
        </p:spPr>
        <p:txBody>
          <a:bodyPr tIns="91440" bIns="91440" anchor="ctr"/>
          <a:p>
            <a:pPr algn="ctr">
              <a:lnSpc>
                <a:spcPct val="100000"/>
              </a:lnSpc>
            </a:pPr>
            <a:r>
              <a:rPr b="0" lang="en-US" sz="3600" spc="-1" strike="noStrike">
                <a:solidFill>
                  <a:srgbClr val="424242"/>
                </a:solidFill>
                <a:latin typeface="Oswald"/>
                <a:ea typeface="Oswald"/>
              </a:rPr>
              <a:t>By Kaib Cropley</a:t>
            </a:r>
            <a:endParaRPr b="0" lang="en-US"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1760" y="372600"/>
            <a:ext cx="8520120" cy="73332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Offline Transaction Storage Redesign</a:t>
            </a:r>
            <a:endParaRPr b="0" lang="en-US" sz="3000" spc="-1" strike="noStrike">
              <a:solidFill>
                <a:srgbClr val="000000"/>
              </a:solidFill>
              <a:latin typeface="Arial"/>
            </a:endParaRPr>
          </a:p>
        </p:txBody>
      </p:sp>
      <p:sp>
        <p:nvSpPr>
          <p:cNvPr id="272" name="TextShape 2"/>
          <p:cNvSpPr txBox="1"/>
          <p:nvPr/>
        </p:nvSpPr>
        <p:spPr>
          <a:xfrm>
            <a:off x="311760" y="1478520"/>
            <a:ext cx="8520120" cy="3099600"/>
          </a:xfrm>
          <a:prstGeom prst="rect">
            <a:avLst/>
          </a:prstGeom>
          <a:noFill/>
          <a:ln>
            <a:noFill/>
          </a:ln>
        </p:spPr>
        <p:txBody>
          <a:bodyPr tIns="91440" bIns="91440"/>
          <a:p>
            <a:pPr>
              <a:lnSpc>
                <a:spcPct val="115000"/>
              </a:lnSpc>
            </a:pPr>
            <a:endParaRPr b="0" lang="en-US" sz="1400" spc="-1" strike="noStrike">
              <a:solidFill>
                <a:srgbClr val="000000"/>
              </a:solidFill>
              <a:latin typeface="Arial"/>
            </a:endParaRPr>
          </a:p>
          <a:p>
            <a:pPr marL="457200" indent="-329760">
              <a:lnSpc>
                <a:spcPct val="115000"/>
              </a:lnSpc>
              <a:buClr>
                <a:srgbClr val="000000"/>
              </a:buClr>
              <a:buFont typeface="Arial"/>
              <a:buChar char="-"/>
            </a:pPr>
            <a:r>
              <a:rPr b="0" lang="en-US" sz="1600" spc="-1" strike="noStrike">
                <a:solidFill>
                  <a:srgbClr val="000000"/>
                </a:solidFill>
                <a:latin typeface="Arial"/>
                <a:ea typeface="Arial"/>
              </a:rPr>
              <a:t>Defining a directory structure to implicitly tell the state of each transaction file without requiring it to be opened and read, this presorted all data and allowed for high priority transactions to be processed first</a:t>
            </a:r>
            <a:endParaRPr b="0" lang="en-US" sz="1600" spc="-1" strike="noStrike">
              <a:solidFill>
                <a:srgbClr val="000000"/>
              </a:solidFill>
              <a:latin typeface="Arial"/>
            </a:endParaRPr>
          </a:p>
        </p:txBody>
      </p:sp>
      <p:grpSp>
        <p:nvGrpSpPr>
          <p:cNvPr id="273" name="Group 3"/>
          <p:cNvGrpSpPr/>
          <p:nvPr/>
        </p:nvGrpSpPr>
        <p:grpSpPr>
          <a:xfrm>
            <a:off x="1501200" y="2433960"/>
            <a:ext cx="5760360" cy="2709000"/>
            <a:chOff x="1501200" y="2433960"/>
            <a:chExt cx="5760360" cy="2709000"/>
          </a:xfrm>
        </p:grpSpPr>
        <p:grpSp>
          <p:nvGrpSpPr>
            <p:cNvPr id="274" name="Group 4"/>
            <p:cNvGrpSpPr/>
            <p:nvPr/>
          </p:nvGrpSpPr>
          <p:grpSpPr>
            <a:xfrm>
              <a:off x="1501200" y="3410640"/>
              <a:ext cx="1270440" cy="786600"/>
              <a:chOff x="1501200" y="3410640"/>
              <a:chExt cx="1270440" cy="786600"/>
            </a:xfrm>
          </p:grpSpPr>
          <p:pic>
            <p:nvPicPr>
              <p:cNvPr id="275" name="Google Shape;132;p22" descr=""/>
              <p:cNvPicPr/>
              <p:nvPr/>
            </p:nvPicPr>
            <p:blipFill>
              <a:blip r:embed="rId1"/>
              <a:srcRect l="18875" t="21510" r="17362" b="21584"/>
              <a:stretch/>
            </p:blipFill>
            <p:spPr>
              <a:xfrm>
                <a:off x="1501200" y="3410640"/>
                <a:ext cx="1270440" cy="786600"/>
              </a:xfrm>
              <a:prstGeom prst="rect">
                <a:avLst/>
              </a:prstGeom>
              <a:ln>
                <a:noFill/>
              </a:ln>
            </p:spPr>
          </p:pic>
          <p:sp>
            <p:nvSpPr>
              <p:cNvPr id="276" name="CustomShape 5"/>
              <p:cNvSpPr/>
              <p:nvPr/>
            </p:nvSpPr>
            <p:spPr>
              <a:xfrm>
                <a:off x="1561320" y="3715560"/>
                <a:ext cx="1144440" cy="424440"/>
              </a:xfrm>
              <a:prstGeom prst="rect">
                <a:avLst/>
              </a:prstGeom>
              <a:noFill/>
              <a:ln>
                <a:noFill/>
              </a:ln>
            </p:spPr>
            <p:style>
              <a:lnRef idx="0"/>
              <a:fillRef idx="0"/>
              <a:effectRef idx="0"/>
              <a:fontRef idx="minor"/>
            </p:style>
          </p:sp>
        </p:grpSp>
        <p:grpSp>
          <p:nvGrpSpPr>
            <p:cNvPr id="277" name="Group 6"/>
            <p:cNvGrpSpPr/>
            <p:nvPr/>
          </p:nvGrpSpPr>
          <p:grpSpPr>
            <a:xfrm>
              <a:off x="4095360" y="2433960"/>
              <a:ext cx="1270440" cy="786600"/>
              <a:chOff x="4095360" y="2433960"/>
              <a:chExt cx="1270440" cy="786600"/>
            </a:xfrm>
          </p:grpSpPr>
          <p:pic>
            <p:nvPicPr>
              <p:cNvPr id="278" name="Google Shape;135;p22" descr=""/>
              <p:cNvPicPr/>
              <p:nvPr/>
            </p:nvPicPr>
            <p:blipFill>
              <a:blip r:embed="rId2"/>
              <a:srcRect l="18875" t="21510" r="17362" b="21584"/>
              <a:stretch/>
            </p:blipFill>
            <p:spPr>
              <a:xfrm>
                <a:off x="4095360" y="2433960"/>
                <a:ext cx="1270440" cy="786600"/>
              </a:xfrm>
              <a:prstGeom prst="rect">
                <a:avLst/>
              </a:prstGeom>
              <a:ln>
                <a:noFill/>
              </a:ln>
            </p:spPr>
          </p:pic>
          <p:sp>
            <p:nvSpPr>
              <p:cNvPr id="279" name="CustomShape 7"/>
              <p:cNvSpPr/>
              <p:nvPr/>
            </p:nvSpPr>
            <p:spPr>
              <a:xfrm>
                <a:off x="4155480" y="2738520"/>
                <a:ext cx="1144440" cy="424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Pending</a:t>
                </a:r>
                <a:endParaRPr b="0" lang="en-US" sz="1400" spc="-1" strike="noStrike">
                  <a:latin typeface="Arial"/>
                </a:endParaRPr>
              </a:p>
            </p:txBody>
          </p:sp>
        </p:grpSp>
        <p:grpSp>
          <p:nvGrpSpPr>
            <p:cNvPr id="280" name="Group 8"/>
            <p:cNvGrpSpPr/>
            <p:nvPr/>
          </p:nvGrpSpPr>
          <p:grpSpPr>
            <a:xfrm>
              <a:off x="4095360" y="3410640"/>
              <a:ext cx="1270440" cy="786600"/>
              <a:chOff x="4095360" y="3410640"/>
              <a:chExt cx="1270440" cy="786600"/>
            </a:xfrm>
          </p:grpSpPr>
          <p:pic>
            <p:nvPicPr>
              <p:cNvPr id="281" name="Google Shape;138;p22" descr=""/>
              <p:cNvPicPr/>
              <p:nvPr/>
            </p:nvPicPr>
            <p:blipFill>
              <a:blip r:embed="rId3"/>
              <a:srcRect l="18875" t="21510" r="17362" b="21584"/>
              <a:stretch/>
            </p:blipFill>
            <p:spPr>
              <a:xfrm>
                <a:off x="4095360" y="3410640"/>
                <a:ext cx="1270440" cy="786600"/>
              </a:xfrm>
              <a:prstGeom prst="rect">
                <a:avLst/>
              </a:prstGeom>
              <a:ln>
                <a:noFill/>
              </a:ln>
            </p:spPr>
          </p:pic>
          <p:sp>
            <p:nvSpPr>
              <p:cNvPr id="282" name="CustomShape 9"/>
              <p:cNvSpPr/>
              <p:nvPr/>
            </p:nvSpPr>
            <p:spPr>
              <a:xfrm>
                <a:off x="4095360" y="3715560"/>
                <a:ext cx="1270440" cy="424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Partial failure</a:t>
                </a:r>
                <a:endParaRPr b="0" lang="en-US" sz="1400" spc="-1" strike="noStrike">
                  <a:latin typeface="Arial"/>
                </a:endParaRPr>
              </a:p>
            </p:txBody>
          </p:sp>
        </p:grpSp>
        <p:grpSp>
          <p:nvGrpSpPr>
            <p:cNvPr id="283" name="Group 10"/>
            <p:cNvGrpSpPr/>
            <p:nvPr/>
          </p:nvGrpSpPr>
          <p:grpSpPr>
            <a:xfrm>
              <a:off x="4095360" y="4356360"/>
              <a:ext cx="1270440" cy="786600"/>
              <a:chOff x="4095360" y="4356360"/>
              <a:chExt cx="1270440" cy="786600"/>
            </a:xfrm>
          </p:grpSpPr>
          <p:pic>
            <p:nvPicPr>
              <p:cNvPr id="284" name="Google Shape;141;p22" descr=""/>
              <p:cNvPicPr/>
              <p:nvPr/>
            </p:nvPicPr>
            <p:blipFill>
              <a:blip r:embed="rId4"/>
              <a:srcRect l="18875" t="21510" r="17362" b="21584"/>
              <a:stretch/>
            </p:blipFill>
            <p:spPr>
              <a:xfrm>
                <a:off x="4095360" y="4356360"/>
                <a:ext cx="1270440" cy="786600"/>
              </a:xfrm>
              <a:prstGeom prst="rect">
                <a:avLst/>
              </a:prstGeom>
              <a:ln>
                <a:noFill/>
              </a:ln>
            </p:spPr>
          </p:pic>
          <p:sp>
            <p:nvSpPr>
              <p:cNvPr id="285" name="CustomShape 11"/>
              <p:cNvSpPr/>
              <p:nvPr/>
            </p:nvSpPr>
            <p:spPr>
              <a:xfrm>
                <a:off x="4158360" y="4537800"/>
                <a:ext cx="1144440" cy="42444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Unknown  state</a:t>
                </a:r>
                <a:endParaRPr b="0" lang="en-US" sz="1400" spc="-1" strike="noStrike">
                  <a:latin typeface="Arial"/>
                </a:endParaRPr>
              </a:p>
            </p:txBody>
          </p:sp>
        </p:grpSp>
        <p:pic>
          <p:nvPicPr>
            <p:cNvPr id="286" name="Google Shape;143;p22" descr=""/>
            <p:cNvPicPr/>
            <p:nvPr/>
          </p:nvPicPr>
          <p:blipFill>
            <a:blip r:embed="rId5"/>
            <a:srcRect l="14394" t="1875" r="14136" b="2119"/>
            <a:stretch/>
          </p:blipFill>
          <p:spPr>
            <a:xfrm>
              <a:off x="6741720" y="2433960"/>
              <a:ext cx="519840" cy="484560"/>
            </a:xfrm>
            <a:prstGeom prst="rect">
              <a:avLst/>
            </a:prstGeom>
            <a:ln>
              <a:noFill/>
            </a:ln>
          </p:spPr>
        </p:pic>
        <p:pic>
          <p:nvPicPr>
            <p:cNvPr id="287" name="Google Shape;144;p22" descr=""/>
            <p:cNvPicPr/>
            <p:nvPr/>
          </p:nvPicPr>
          <p:blipFill>
            <a:blip r:embed="rId6"/>
            <a:srcRect l="14394" t="1875" r="14136" b="2119"/>
            <a:stretch/>
          </p:blipFill>
          <p:spPr>
            <a:xfrm>
              <a:off x="6741720" y="2941560"/>
              <a:ext cx="519840" cy="484560"/>
            </a:xfrm>
            <a:prstGeom prst="rect">
              <a:avLst/>
            </a:prstGeom>
            <a:ln>
              <a:noFill/>
            </a:ln>
          </p:spPr>
        </p:pic>
        <p:pic>
          <p:nvPicPr>
            <p:cNvPr id="288" name="Google Shape;145;p22" descr=""/>
            <p:cNvPicPr/>
            <p:nvPr/>
          </p:nvPicPr>
          <p:blipFill>
            <a:blip r:embed="rId7"/>
            <a:srcRect l="14394" t="1875" r="14136" b="2119"/>
            <a:stretch/>
          </p:blipFill>
          <p:spPr>
            <a:xfrm>
              <a:off x="6741720" y="3685680"/>
              <a:ext cx="519840" cy="484560"/>
            </a:xfrm>
            <a:prstGeom prst="rect">
              <a:avLst/>
            </a:prstGeom>
            <a:ln>
              <a:noFill/>
            </a:ln>
          </p:spPr>
        </p:pic>
        <p:sp>
          <p:nvSpPr>
            <p:cNvPr id="289" name="CustomShape 12"/>
            <p:cNvSpPr/>
            <p:nvPr/>
          </p:nvSpPr>
          <p:spPr>
            <a:xfrm flipH="1" rot="10800000">
              <a:off x="5299920" y="2950920"/>
              <a:ext cx="1441080" cy="274320"/>
            </a:xfrm>
            <a:prstGeom prst="bentConnector3">
              <a:avLst>
                <a:gd name="adj1" fmla="val 50001"/>
              </a:avLst>
            </a:prstGeom>
            <a:noFill/>
            <a:ln w="9360">
              <a:solidFill>
                <a:srgbClr val="000000"/>
              </a:solidFill>
              <a:round/>
            </a:ln>
          </p:spPr>
          <p:style>
            <a:lnRef idx="0"/>
            <a:fillRef idx="0"/>
            <a:effectRef idx="0"/>
            <a:fontRef idx="minor"/>
          </p:style>
        </p:sp>
        <p:sp>
          <p:nvSpPr>
            <p:cNvPr id="290" name="CustomShape 13"/>
            <p:cNvSpPr/>
            <p:nvPr/>
          </p:nvSpPr>
          <p:spPr>
            <a:xfrm>
              <a:off x="5300280" y="2950920"/>
              <a:ext cx="1441080" cy="232920"/>
            </a:xfrm>
            <a:prstGeom prst="bentConnector3">
              <a:avLst>
                <a:gd name="adj1" fmla="val 50001"/>
              </a:avLst>
            </a:prstGeom>
            <a:noFill/>
            <a:ln w="9360">
              <a:solidFill>
                <a:srgbClr val="000000"/>
              </a:solidFill>
              <a:round/>
            </a:ln>
          </p:spPr>
          <p:style>
            <a:lnRef idx="0"/>
            <a:fillRef idx="0"/>
            <a:effectRef idx="0"/>
            <a:fontRef idx="minor"/>
          </p:style>
        </p:sp>
        <p:sp>
          <p:nvSpPr>
            <p:cNvPr id="291" name="CustomShape 14"/>
            <p:cNvSpPr/>
            <p:nvPr/>
          </p:nvSpPr>
          <p:spPr>
            <a:xfrm>
              <a:off x="5309280" y="3927600"/>
              <a:ext cx="1432080" cy="360"/>
            </a:xfrm>
            <a:prstGeom prst="bentConnector3">
              <a:avLst>
                <a:gd name="adj1" fmla="val 50000"/>
              </a:avLst>
            </a:prstGeom>
            <a:noFill/>
            <a:ln w="9360">
              <a:solidFill>
                <a:srgbClr val="000000"/>
              </a:solidFill>
              <a:round/>
            </a:ln>
          </p:spPr>
          <p:style>
            <a:lnRef idx="0"/>
            <a:fillRef idx="0"/>
            <a:effectRef idx="0"/>
            <a:fontRef idx="minor"/>
          </p:style>
        </p:sp>
        <p:sp>
          <p:nvSpPr>
            <p:cNvPr id="292" name="CustomShape 15"/>
            <p:cNvSpPr/>
            <p:nvPr/>
          </p:nvSpPr>
          <p:spPr>
            <a:xfrm flipH="1" rot="10800000">
              <a:off x="2705760" y="3927960"/>
              <a:ext cx="1449000" cy="976320"/>
            </a:xfrm>
            <a:prstGeom prst="bentConnector3">
              <a:avLst>
                <a:gd name="adj1" fmla="val 49998"/>
              </a:avLst>
            </a:prstGeom>
            <a:noFill/>
            <a:ln w="9360">
              <a:solidFill>
                <a:srgbClr val="000000"/>
              </a:solidFill>
              <a:round/>
            </a:ln>
          </p:spPr>
          <p:style>
            <a:lnRef idx="0"/>
            <a:fillRef idx="0"/>
            <a:effectRef idx="0"/>
            <a:fontRef idx="minor"/>
          </p:style>
        </p:sp>
        <p:sp>
          <p:nvSpPr>
            <p:cNvPr id="293" name="CustomShape 16"/>
            <p:cNvSpPr/>
            <p:nvPr/>
          </p:nvSpPr>
          <p:spPr>
            <a:xfrm>
              <a:off x="2706120" y="3927960"/>
              <a:ext cx="1388880" cy="360"/>
            </a:xfrm>
            <a:prstGeom prst="bentConnector3">
              <a:avLst>
                <a:gd name="adj1" fmla="val 50001"/>
              </a:avLst>
            </a:prstGeom>
            <a:noFill/>
            <a:ln w="9360">
              <a:solidFill>
                <a:srgbClr val="000000"/>
              </a:solidFill>
              <a:round/>
            </a:ln>
          </p:spPr>
          <p:style>
            <a:lnRef idx="0"/>
            <a:fillRef idx="0"/>
            <a:effectRef idx="0"/>
            <a:fontRef idx="minor"/>
          </p:style>
        </p:sp>
        <p:sp>
          <p:nvSpPr>
            <p:cNvPr id="294" name="CustomShape 17"/>
            <p:cNvSpPr/>
            <p:nvPr/>
          </p:nvSpPr>
          <p:spPr>
            <a:xfrm>
              <a:off x="2706120" y="3927960"/>
              <a:ext cx="1451880" cy="821520"/>
            </a:xfrm>
            <a:prstGeom prst="bentConnector3">
              <a:avLst>
                <a:gd name="adj1" fmla="val 49998"/>
              </a:avLst>
            </a:prstGeom>
            <a:noFill/>
            <a:ln w="9360">
              <a:solidFill>
                <a:srgbClr val="000000"/>
              </a:solidFill>
              <a:round/>
            </a:ln>
          </p:spPr>
          <p:style>
            <a:lnRef idx="0"/>
            <a:fillRef idx="0"/>
            <a:effectRef idx="0"/>
            <a:fontRef idx="minor"/>
          </p:style>
        </p:sp>
        <p:pic>
          <p:nvPicPr>
            <p:cNvPr id="295" name="Google Shape;152;p22" descr=""/>
            <p:cNvPicPr/>
            <p:nvPr/>
          </p:nvPicPr>
          <p:blipFill>
            <a:blip r:embed="rId8"/>
            <a:srcRect l="14394" t="1875" r="14136" b="2119"/>
            <a:stretch/>
          </p:blipFill>
          <p:spPr>
            <a:xfrm>
              <a:off x="6741720" y="4507560"/>
              <a:ext cx="519840" cy="484560"/>
            </a:xfrm>
            <a:prstGeom prst="rect">
              <a:avLst/>
            </a:prstGeom>
            <a:ln>
              <a:noFill/>
            </a:ln>
          </p:spPr>
        </p:pic>
        <p:sp>
          <p:nvSpPr>
            <p:cNvPr id="296" name="CustomShape 18"/>
            <p:cNvSpPr/>
            <p:nvPr/>
          </p:nvSpPr>
          <p:spPr>
            <a:xfrm>
              <a:off x="5303160" y="4749840"/>
              <a:ext cx="1438200" cy="360"/>
            </a:xfrm>
            <a:prstGeom prst="bentConnector3">
              <a:avLst>
                <a:gd name="adj1" fmla="val 50001"/>
              </a:avLst>
            </a:prstGeom>
            <a:noFill/>
            <a:ln w="9360">
              <a:solidFill>
                <a:srgbClr val="000000"/>
              </a:solidFill>
              <a:round/>
            </a:ln>
          </p:spPr>
          <p:style>
            <a:lnRef idx="0"/>
            <a:fillRef idx="0"/>
            <a:effectRef idx="0"/>
            <a:fontRef idx="minor"/>
          </p:style>
        </p:sp>
      </p:grpSp>
      <p:sp>
        <p:nvSpPr>
          <p:cNvPr id="297" name="TextShape 19"/>
          <p:cNvSpPr txBox="1"/>
          <p:nvPr/>
        </p:nvSpPr>
        <p:spPr>
          <a:xfrm>
            <a:off x="311760" y="1105920"/>
            <a:ext cx="3603600" cy="640440"/>
          </a:xfrm>
          <a:prstGeom prst="rect">
            <a:avLst/>
          </a:prstGeom>
          <a:noFill/>
          <a:ln>
            <a:noFill/>
          </a:ln>
        </p:spPr>
        <p:txBody>
          <a:bodyPr tIns="91440" bIns="91440" anchor="b"/>
          <a:p>
            <a:pPr>
              <a:lnSpc>
                <a:spcPct val="100000"/>
              </a:lnSpc>
            </a:pPr>
            <a:r>
              <a:rPr b="0" lang="en-US" sz="2200" spc="-1" strike="noStrike">
                <a:solidFill>
                  <a:srgbClr val="424242"/>
                </a:solidFill>
                <a:latin typeface="Oswald"/>
                <a:ea typeface="Oswald"/>
              </a:rPr>
              <a:t>Solution Cont.</a:t>
            </a:r>
            <a:endParaRPr b="0" lang="en-US" sz="22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11760" y="372600"/>
            <a:ext cx="8520120" cy="73332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Project Outcomes</a:t>
            </a:r>
            <a:endParaRPr b="0" lang="en-US" sz="3000" spc="-1" strike="noStrike">
              <a:solidFill>
                <a:srgbClr val="000000"/>
              </a:solidFill>
              <a:latin typeface="Arial"/>
            </a:endParaRPr>
          </a:p>
        </p:txBody>
      </p:sp>
      <p:sp>
        <p:nvSpPr>
          <p:cNvPr id="299" name="TextShape 2"/>
          <p:cNvSpPr txBox="1"/>
          <p:nvPr/>
        </p:nvSpPr>
        <p:spPr>
          <a:xfrm>
            <a:off x="311760" y="1468800"/>
            <a:ext cx="8520120" cy="3099600"/>
          </a:xfrm>
          <a:prstGeom prst="rect">
            <a:avLst/>
          </a:prstGeom>
          <a:noFill/>
          <a:ln>
            <a:noFill/>
          </a:ln>
        </p:spPr>
        <p:txBody>
          <a:bodyPr tIns="91440" bIns="91440"/>
          <a:p>
            <a:pPr marL="457200" indent="-342720">
              <a:lnSpc>
                <a:spcPct val="150000"/>
              </a:lnSpc>
              <a:buClr>
                <a:srgbClr val="000000"/>
              </a:buClr>
              <a:buFont typeface="Arial"/>
              <a:buChar char="-"/>
            </a:pPr>
            <a:r>
              <a:rPr b="0" lang="en-US" sz="1800" spc="-1" strike="noStrike">
                <a:solidFill>
                  <a:srgbClr val="000000"/>
                </a:solidFill>
                <a:latin typeface="Arial"/>
                <a:ea typeface="Arial"/>
              </a:rPr>
              <a:t>Developed my knowledge of building the architecture of a system with limited performance capabilities</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Learned how to develop a UI for customer-facing applications</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Experienced working in a fast paced startup environment using a agile development methodology</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Discovered what I enjoy within Software Engineering and how I can turn that into a career path</a:t>
            </a:r>
            <a:endParaRPr b="0" lang="en-US" sz="18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0" name="Google Shape;165;p24" descr=""/>
          <p:cNvPicPr/>
          <p:nvPr/>
        </p:nvPicPr>
        <p:blipFill>
          <a:blip r:embed="rId1"/>
          <a:stretch/>
        </p:blipFill>
        <p:spPr>
          <a:xfrm>
            <a:off x="1143000" y="0"/>
            <a:ext cx="6857640" cy="51433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30920" y="1889640"/>
            <a:ext cx="8282160" cy="1516320"/>
          </a:xfrm>
          <a:prstGeom prst="rect">
            <a:avLst/>
          </a:prstGeom>
          <a:noFill/>
          <a:ln>
            <a:noFill/>
          </a:ln>
        </p:spPr>
        <p:txBody>
          <a:bodyPr tIns="91440" bIns="91440" anchor="ctr"/>
          <a:p>
            <a:pPr algn="ctr">
              <a:lnSpc>
                <a:spcPct val="100000"/>
              </a:lnSpc>
            </a:pPr>
            <a:r>
              <a:rPr b="0" lang="en-US" sz="3600" spc="-1" strike="noStrike">
                <a:solidFill>
                  <a:srgbClr val="ffffff"/>
                </a:solidFill>
                <a:latin typeface="Oswald"/>
                <a:ea typeface="Oswald"/>
              </a:rPr>
              <a:t>Questions?</a:t>
            </a:r>
            <a:endParaRPr b="0" lang="en-US" sz="36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11760" y="372600"/>
            <a:ext cx="8520120" cy="73332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Internship Objectives</a:t>
            </a:r>
            <a:endParaRPr b="0" lang="en-US" sz="3000" spc="-1" strike="noStrike">
              <a:solidFill>
                <a:srgbClr val="000000"/>
              </a:solidFill>
              <a:latin typeface="Arial"/>
            </a:endParaRPr>
          </a:p>
        </p:txBody>
      </p:sp>
      <p:sp>
        <p:nvSpPr>
          <p:cNvPr id="244" name="TextShape 2"/>
          <p:cNvSpPr txBox="1"/>
          <p:nvPr/>
        </p:nvSpPr>
        <p:spPr>
          <a:xfrm>
            <a:off x="311760" y="1468800"/>
            <a:ext cx="8520120" cy="3099600"/>
          </a:xfrm>
          <a:prstGeom prst="rect">
            <a:avLst/>
          </a:prstGeom>
          <a:noFill/>
          <a:ln>
            <a:noFill/>
          </a:ln>
        </p:spPr>
        <p:txBody>
          <a:bodyPr tIns="91440" bIns="91440"/>
          <a:p>
            <a:pPr marL="457200" indent="-342720">
              <a:lnSpc>
                <a:spcPct val="200000"/>
              </a:lnSpc>
              <a:buClr>
                <a:srgbClr val="000000"/>
              </a:buClr>
              <a:buFont typeface="Arial"/>
              <a:buChar char="-"/>
            </a:pPr>
            <a:r>
              <a:rPr b="0" lang="en-US" sz="1800" spc="-1" strike="noStrike">
                <a:solidFill>
                  <a:srgbClr val="000000"/>
                </a:solidFill>
                <a:latin typeface="Arial"/>
                <a:ea typeface="Arial"/>
              </a:rPr>
              <a:t>Transfer skills and knowledge from UWB to real world production</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Understand the pros and cons of architecture and design choices while developing a system</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Learn to write an event driven customer facing application</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Experience working on a large scale production system</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Narrow down the position I want to work towards throughout my career</a:t>
            </a: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11760" y="372600"/>
            <a:ext cx="8520120" cy="73332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TableSafe</a:t>
            </a:r>
            <a:endParaRPr b="0" lang="en-US" sz="3000" spc="-1" strike="noStrike">
              <a:solidFill>
                <a:srgbClr val="000000"/>
              </a:solidFill>
              <a:latin typeface="Arial"/>
            </a:endParaRPr>
          </a:p>
        </p:txBody>
      </p:sp>
      <p:sp>
        <p:nvSpPr>
          <p:cNvPr id="246" name="TextShape 2"/>
          <p:cNvSpPr txBox="1"/>
          <p:nvPr/>
        </p:nvSpPr>
        <p:spPr>
          <a:xfrm>
            <a:off x="311760" y="1468800"/>
            <a:ext cx="8520120" cy="3099600"/>
          </a:xfrm>
          <a:prstGeom prst="rect">
            <a:avLst/>
          </a:prstGeom>
          <a:noFill/>
          <a:ln>
            <a:noFill/>
          </a:ln>
        </p:spPr>
        <p:txBody>
          <a:bodyPr tIns="91440" bIns="91440"/>
          <a:p>
            <a:pPr>
              <a:lnSpc>
                <a:spcPct val="150000"/>
              </a:lnSpc>
            </a:pPr>
            <a:r>
              <a:rPr b="0" lang="en-US" sz="1800" spc="-1" strike="noStrike">
                <a:solidFill>
                  <a:srgbClr val="000000"/>
                </a:solidFill>
                <a:latin typeface="Arial"/>
                <a:ea typeface="Arial"/>
              </a:rPr>
              <a:t>TableSafe is a startup that develops a Pay-at-the-Table device called the RAIL and several back-end management and data analysis applications. </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Headquartered in Kirkland WA</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Founded in 2011 as ViableWare, changing its name to TableSafe in 2015</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Over 80 full time employees</a:t>
            </a:r>
            <a:endParaRPr b="0" lang="en-US" sz="1800" spc="-1" strike="noStrike">
              <a:solidFill>
                <a:srgbClr val="000000"/>
              </a:solidFill>
              <a:latin typeface="Arial"/>
            </a:endParaRPr>
          </a:p>
          <a:p>
            <a:pPr marL="457200" indent="-342720">
              <a:lnSpc>
                <a:spcPct val="150000"/>
              </a:lnSpc>
              <a:buClr>
                <a:srgbClr val="000000"/>
              </a:buClr>
              <a:buFont typeface="Arial"/>
              <a:buChar char="-"/>
            </a:pPr>
            <a:r>
              <a:rPr b="0" lang="en-US" sz="1800" spc="-1" strike="noStrike">
                <a:solidFill>
                  <a:srgbClr val="000000"/>
                </a:solidFill>
                <a:latin typeface="Arial"/>
                <a:ea typeface="Arial"/>
              </a:rPr>
              <a:t>Operating in over 250 sit down style restaurants across the US</a:t>
            </a:r>
            <a:endParaRPr b="0" lang="en-US" sz="1800" spc="-1" strike="noStrike">
              <a:solidFill>
                <a:srgbClr val="000000"/>
              </a:solidFill>
              <a:latin typeface="Arial"/>
            </a:endParaRPr>
          </a:p>
        </p:txBody>
      </p:sp>
      <p:pic>
        <p:nvPicPr>
          <p:cNvPr id="247" name="Google Shape;76;p15" descr=""/>
          <p:cNvPicPr/>
          <p:nvPr/>
        </p:nvPicPr>
        <p:blipFill>
          <a:blip r:embed="rId1"/>
          <a:stretch/>
        </p:blipFill>
        <p:spPr>
          <a:xfrm>
            <a:off x="184680" y="329040"/>
            <a:ext cx="3510720" cy="8200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11760" y="372600"/>
            <a:ext cx="8520120" cy="73332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The RAIL</a:t>
            </a:r>
            <a:endParaRPr b="0" lang="en-US" sz="3000" spc="-1" strike="noStrike">
              <a:solidFill>
                <a:srgbClr val="000000"/>
              </a:solidFill>
              <a:latin typeface="Arial"/>
            </a:endParaRPr>
          </a:p>
        </p:txBody>
      </p:sp>
      <p:sp>
        <p:nvSpPr>
          <p:cNvPr id="249" name="TextShape 2"/>
          <p:cNvSpPr txBox="1"/>
          <p:nvPr/>
        </p:nvSpPr>
        <p:spPr>
          <a:xfrm>
            <a:off x="311760" y="1365840"/>
            <a:ext cx="5588280" cy="3714840"/>
          </a:xfrm>
          <a:prstGeom prst="rect">
            <a:avLst/>
          </a:prstGeom>
          <a:noFill/>
          <a:ln>
            <a:noFill/>
          </a:ln>
        </p:spPr>
        <p:txBody>
          <a:bodyPr tIns="91440" bIns="91440"/>
          <a:p>
            <a:pPr>
              <a:lnSpc>
                <a:spcPct val="115000"/>
              </a:lnSpc>
            </a:pPr>
            <a:r>
              <a:rPr b="0" lang="en-US" sz="1800" spc="-1" strike="noStrike">
                <a:solidFill>
                  <a:srgbClr val="000000"/>
                </a:solidFill>
                <a:latin typeface="Arial"/>
                <a:ea typeface="Arial"/>
              </a:rPr>
              <a:t>The RAIL is a secure touchscreen payment device targeted at the restaurant and hospitality industry. The RAIL is developed by TableSafe’s embedded team, where I spent the majority of my internship.</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Accepts Debit, Credit, gift card and cash payments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Offers a survey for customers to give quick feedback to restaurants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Displays restaurant specific advertisements during checkout</a:t>
            </a:r>
            <a:endParaRPr b="0" lang="en-US" sz="1800" spc="-1" strike="noStrike">
              <a:solidFill>
                <a:srgbClr val="000000"/>
              </a:solidFill>
              <a:latin typeface="Arial"/>
            </a:endParaRPr>
          </a:p>
        </p:txBody>
      </p:sp>
      <p:pic>
        <p:nvPicPr>
          <p:cNvPr id="250" name="Google Shape;83;p16" descr=""/>
          <p:cNvPicPr/>
          <p:nvPr/>
        </p:nvPicPr>
        <p:blipFill>
          <a:blip r:embed="rId1"/>
          <a:stretch/>
        </p:blipFill>
        <p:spPr>
          <a:xfrm>
            <a:off x="5735520" y="1159920"/>
            <a:ext cx="3178800" cy="32407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11760" y="372600"/>
            <a:ext cx="8520120" cy="73332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The RAIL Development</a:t>
            </a:r>
            <a:endParaRPr b="0" lang="en-US" sz="3000" spc="-1" strike="noStrike">
              <a:solidFill>
                <a:srgbClr val="000000"/>
              </a:solidFill>
              <a:latin typeface="Arial"/>
            </a:endParaRPr>
          </a:p>
        </p:txBody>
      </p:sp>
      <p:sp>
        <p:nvSpPr>
          <p:cNvPr id="252" name="TextShape 2"/>
          <p:cNvSpPr txBox="1"/>
          <p:nvPr/>
        </p:nvSpPr>
        <p:spPr>
          <a:xfrm>
            <a:off x="311760" y="1468800"/>
            <a:ext cx="8520120" cy="3099600"/>
          </a:xfrm>
          <a:prstGeom prst="rect">
            <a:avLst/>
          </a:prstGeom>
          <a:noFill/>
          <a:ln>
            <a:noFill/>
          </a:ln>
        </p:spPr>
        <p:txBody>
          <a:bodyPr tIns="91440" bIns="91440"/>
          <a:p>
            <a:pPr marL="457200" indent="-342720">
              <a:lnSpc>
                <a:spcPct val="200000"/>
              </a:lnSpc>
              <a:buClr>
                <a:srgbClr val="000000"/>
              </a:buClr>
              <a:buFont typeface="Arial"/>
              <a:buChar char="-"/>
            </a:pPr>
            <a:r>
              <a:rPr b="0" lang="en-US" sz="1800" spc="-1" strike="noStrike">
                <a:solidFill>
                  <a:srgbClr val="000000"/>
                </a:solidFill>
                <a:latin typeface="Arial"/>
                <a:ea typeface="Arial"/>
              </a:rPr>
              <a:t>OS and Kernel: C</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Back-end Processing: Bash scripts</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Back-end of applications: C++ using the Qt framework </a:t>
            </a:r>
            <a:endParaRPr b="0" lang="en-US" sz="1800" spc="-1" strike="noStrike">
              <a:solidFill>
                <a:srgbClr val="000000"/>
              </a:solidFill>
              <a:latin typeface="Arial"/>
            </a:endParaRPr>
          </a:p>
          <a:p>
            <a:pPr marL="457200" indent="-342720">
              <a:lnSpc>
                <a:spcPct val="200000"/>
              </a:lnSpc>
              <a:buClr>
                <a:srgbClr val="000000"/>
              </a:buClr>
              <a:buFont typeface="Arial"/>
              <a:buChar char="-"/>
            </a:pPr>
            <a:r>
              <a:rPr b="0" lang="en-US" sz="1800" spc="-1" strike="noStrike">
                <a:solidFill>
                  <a:srgbClr val="000000"/>
                </a:solidFill>
                <a:latin typeface="Arial"/>
                <a:ea typeface="Arial"/>
              </a:rPr>
              <a:t>Front-end: QML and JavaScript</a:t>
            </a:r>
            <a:endParaRPr b="0" lang="en-US" sz="1800" spc="-1" strike="noStrike">
              <a:solidFill>
                <a:srgbClr val="000000"/>
              </a:solidFill>
              <a:latin typeface="Arial"/>
            </a:endParaRPr>
          </a:p>
        </p:txBody>
      </p:sp>
      <p:pic>
        <p:nvPicPr>
          <p:cNvPr id="253" name="Google Shape;90;p17" descr=""/>
          <p:cNvPicPr/>
          <p:nvPr/>
        </p:nvPicPr>
        <p:blipFill>
          <a:blip r:embed="rId1"/>
          <a:srcRect l="27384" t="0" r="27146" b="4295"/>
          <a:stretch/>
        </p:blipFill>
        <p:spPr>
          <a:xfrm>
            <a:off x="6068160" y="3310200"/>
            <a:ext cx="825480" cy="902160"/>
          </a:xfrm>
          <a:prstGeom prst="rect">
            <a:avLst/>
          </a:prstGeom>
          <a:ln>
            <a:noFill/>
          </a:ln>
        </p:spPr>
      </p:pic>
      <p:pic>
        <p:nvPicPr>
          <p:cNvPr id="254" name="Google Shape;91;p17" descr=""/>
          <p:cNvPicPr/>
          <p:nvPr/>
        </p:nvPicPr>
        <p:blipFill>
          <a:blip r:embed="rId2"/>
          <a:srcRect l="9005" t="16402" r="11096" b="15646"/>
          <a:stretch/>
        </p:blipFill>
        <p:spPr>
          <a:xfrm>
            <a:off x="7184520" y="2517840"/>
            <a:ext cx="884520" cy="582120"/>
          </a:xfrm>
          <a:prstGeom prst="rect">
            <a:avLst/>
          </a:prstGeom>
          <a:ln>
            <a:noFill/>
          </a:ln>
        </p:spPr>
      </p:pic>
      <p:pic>
        <p:nvPicPr>
          <p:cNvPr id="255" name="Google Shape;92;p17" descr=""/>
          <p:cNvPicPr/>
          <p:nvPr/>
        </p:nvPicPr>
        <p:blipFill>
          <a:blip r:embed="rId3"/>
          <a:stretch/>
        </p:blipFill>
        <p:spPr>
          <a:xfrm>
            <a:off x="6361920" y="1881720"/>
            <a:ext cx="731520" cy="759240"/>
          </a:xfrm>
          <a:prstGeom prst="rect">
            <a:avLst/>
          </a:prstGeom>
          <a:ln>
            <a:noFill/>
          </a:ln>
        </p:spPr>
      </p:pic>
      <p:pic>
        <p:nvPicPr>
          <p:cNvPr id="256" name="Google Shape;93;p17" descr=""/>
          <p:cNvPicPr/>
          <p:nvPr/>
        </p:nvPicPr>
        <p:blipFill>
          <a:blip r:embed="rId4"/>
          <a:stretch/>
        </p:blipFill>
        <p:spPr>
          <a:xfrm>
            <a:off x="4909680" y="843840"/>
            <a:ext cx="884520" cy="8978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0" y="1677240"/>
            <a:ext cx="4663440" cy="1788840"/>
          </a:xfrm>
          <a:prstGeom prst="rect">
            <a:avLst/>
          </a:prstGeom>
          <a:noFill/>
          <a:ln>
            <a:noFill/>
          </a:ln>
        </p:spPr>
        <p:txBody>
          <a:bodyPr tIns="91440" bIns="91440" anchor="b"/>
          <a:p>
            <a:pPr algn="ctr">
              <a:lnSpc>
                <a:spcPct val="100000"/>
              </a:lnSpc>
            </a:pPr>
            <a:r>
              <a:rPr b="0" lang="en-US" sz="4600" spc="-1" strike="noStrike">
                <a:solidFill>
                  <a:srgbClr val="ffffff"/>
                </a:solidFill>
                <a:latin typeface="Oswald"/>
                <a:ea typeface="Oswald"/>
              </a:rPr>
              <a:t>Error Reporting Improvements</a:t>
            </a:r>
            <a:endParaRPr b="0" lang="en-US" sz="4600" spc="-1" strike="noStrike">
              <a:solidFill>
                <a:srgbClr val="000000"/>
              </a:solidFill>
              <a:latin typeface="Arial"/>
            </a:endParaRPr>
          </a:p>
        </p:txBody>
      </p:sp>
      <p:sp>
        <p:nvSpPr>
          <p:cNvPr id="258" name="TextShape 2"/>
          <p:cNvSpPr txBox="1"/>
          <p:nvPr/>
        </p:nvSpPr>
        <p:spPr>
          <a:xfrm>
            <a:off x="4897800" y="1125360"/>
            <a:ext cx="3836520" cy="2892600"/>
          </a:xfrm>
          <a:prstGeom prst="rect">
            <a:avLst/>
          </a:prstGeom>
          <a:noFill/>
          <a:ln>
            <a:noFill/>
          </a:ln>
        </p:spPr>
        <p:txBody>
          <a:bodyPr tIns="91440" bIns="91440" anchor="ctr"/>
          <a:p>
            <a:pPr algn="ctr">
              <a:lnSpc>
                <a:spcPct val="150000"/>
              </a:lnSpc>
              <a:spcAft>
                <a:spcPts val="1599"/>
              </a:spcAft>
            </a:pPr>
            <a:r>
              <a:rPr b="0" lang="en-US" sz="2000" spc="-1" strike="noStrike">
                <a:solidFill>
                  <a:srgbClr val="424242"/>
                </a:solidFill>
                <a:latin typeface="Arial"/>
                <a:ea typeface="Arial"/>
              </a:rPr>
              <a:t>As the RAIL is in use it sends out reports detailing its current status and the severity of any actions the user does.</a:t>
            </a:r>
            <a:endParaRPr b="0" lang="en-US" sz="20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11760" y="356760"/>
            <a:ext cx="8649360" cy="64044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Error Reporting Improvements</a:t>
            </a:r>
            <a:endParaRPr b="0" lang="en-US" sz="3000" spc="-1" strike="noStrike">
              <a:solidFill>
                <a:srgbClr val="000000"/>
              </a:solidFill>
              <a:latin typeface="Arial"/>
            </a:endParaRPr>
          </a:p>
        </p:txBody>
      </p:sp>
      <p:sp>
        <p:nvSpPr>
          <p:cNvPr id="260" name="TextShape 2"/>
          <p:cNvSpPr txBox="1"/>
          <p:nvPr/>
        </p:nvSpPr>
        <p:spPr>
          <a:xfrm>
            <a:off x="311760" y="2057400"/>
            <a:ext cx="3769560" cy="3011040"/>
          </a:xfrm>
          <a:prstGeom prst="rect">
            <a:avLst/>
          </a:prstGeom>
          <a:noFill/>
          <a:ln>
            <a:noFill/>
          </a:ln>
        </p:spPr>
        <p:txBody>
          <a:bodyPr tIns="91440" bIns="91440"/>
          <a:p>
            <a:pPr>
              <a:lnSpc>
                <a:spcPct val="150000"/>
              </a:lnSpc>
              <a:spcAft>
                <a:spcPts val="1599"/>
              </a:spcAft>
            </a:pPr>
            <a:r>
              <a:rPr b="0" lang="en-US" sz="1400" spc="-1" strike="noStrike">
                <a:solidFill>
                  <a:srgbClr val="424242"/>
                </a:solidFill>
                <a:latin typeface="Arial"/>
                <a:ea typeface="Arial"/>
              </a:rPr>
              <a:t>TableSafe’s customer support representatives were having issues sorting through the large amounts of data to find specific types of messages that were useful in aiding a customer.</a:t>
            </a:r>
            <a:endParaRPr b="0" lang="en-US" sz="1400" spc="-1" strike="noStrike">
              <a:solidFill>
                <a:srgbClr val="000000"/>
              </a:solidFill>
              <a:latin typeface="Arial"/>
            </a:endParaRPr>
          </a:p>
        </p:txBody>
      </p:sp>
      <p:sp>
        <p:nvSpPr>
          <p:cNvPr id="261" name="TextShape 3"/>
          <p:cNvSpPr txBox="1"/>
          <p:nvPr/>
        </p:nvSpPr>
        <p:spPr>
          <a:xfrm>
            <a:off x="4390920" y="2057400"/>
            <a:ext cx="4524120" cy="3011040"/>
          </a:xfrm>
          <a:prstGeom prst="rect">
            <a:avLst/>
          </a:prstGeom>
          <a:noFill/>
          <a:ln>
            <a:noFill/>
          </a:ln>
        </p:spPr>
        <p:txBody>
          <a:bodyPr tIns="91440" bIns="91440"/>
          <a:p>
            <a:pPr marL="457200" indent="-317160">
              <a:lnSpc>
                <a:spcPct val="150000"/>
              </a:lnSpc>
              <a:buClr>
                <a:srgbClr val="000000"/>
              </a:buClr>
              <a:buFont typeface="Arial"/>
              <a:buAutoNum type="arabicParenR"/>
            </a:pPr>
            <a:r>
              <a:rPr b="0" lang="en-US" sz="1400" spc="-1" strike="noStrike">
                <a:solidFill>
                  <a:srgbClr val="000000"/>
                </a:solidFill>
                <a:latin typeface="Arial"/>
                <a:ea typeface="Arial"/>
              </a:rPr>
              <a:t>Decided to create a category/subcategory system for accurate searches</a:t>
            </a:r>
            <a:endParaRPr b="0" lang="en-US" sz="1400" spc="-1" strike="noStrike">
              <a:solidFill>
                <a:srgbClr val="000000"/>
              </a:solidFill>
              <a:latin typeface="Arial"/>
            </a:endParaRPr>
          </a:p>
          <a:p>
            <a:pPr marL="457200" indent="-317160">
              <a:lnSpc>
                <a:spcPct val="150000"/>
              </a:lnSpc>
              <a:buClr>
                <a:srgbClr val="000000"/>
              </a:buClr>
              <a:buFont typeface="Arial"/>
              <a:buAutoNum type="arabicParenR"/>
            </a:pPr>
            <a:r>
              <a:rPr b="0" lang="en-US" sz="1400" spc="-1" strike="noStrike">
                <a:solidFill>
                  <a:srgbClr val="000000"/>
                </a:solidFill>
                <a:latin typeface="Arial"/>
                <a:ea typeface="Arial"/>
              </a:rPr>
              <a:t>Implemented a low impact system to easily set a messages category and subcategory that is available throughout all of the RAILs applications</a:t>
            </a:r>
            <a:endParaRPr b="0" lang="en-US" sz="1400" spc="-1" strike="noStrike">
              <a:solidFill>
                <a:srgbClr val="000000"/>
              </a:solidFill>
              <a:latin typeface="Arial"/>
            </a:endParaRPr>
          </a:p>
          <a:p>
            <a:pPr marL="457200" indent="-317160">
              <a:lnSpc>
                <a:spcPct val="150000"/>
              </a:lnSpc>
              <a:buClr>
                <a:srgbClr val="000000"/>
              </a:buClr>
              <a:buFont typeface="Arial"/>
              <a:buAutoNum type="arabicParenR"/>
            </a:pPr>
            <a:r>
              <a:rPr b="0" lang="en-US" sz="1400" spc="-1" strike="noStrike">
                <a:solidFill>
                  <a:srgbClr val="000000"/>
                </a:solidFill>
                <a:latin typeface="Arial"/>
                <a:ea typeface="Arial"/>
              </a:rPr>
              <a:t>Assigned each message within the RAIL it’s category and subcategory based on its function and the state of the system at that time</a:t>
            </a:r>
            <a:endParaRPr b="0" lang="en-US" sz="1400" spc="-1" strike="noStrike">
              <a:solidFill>
                <a:srgbClr val="000000"/>
              </a:solidFill>
              <a:latin typeface="Arial"/>
            </a:endParaRPr>
          </a:p>
        </p:txBody>
      </p:sp>
      <p:sp>
        <p:nvSpPr>
          <p:cNvPr id="262" name="TextShape 4"/>
          <p:cNvSpPr txBox="1"/>
          <p:nvPr/>
        </p:nvSpPr>
        <p:spPr>
          <a:xfrm>
            <a:off x="311760" y="1322280"/>
            <a:ext cx="3603600" cy="640440"/>
          </a:xfrm>
          <a:prstGeom prst="rect">
            <a:avLst/>
          </a:prstGeom>
          <a:noFill/>
          <a:ln>
            <a:noFill/>
          </a:ln>
        </p:spPr>
        <p:txBody>
          <a:bodyPr tIns="91440" bIns="91440" anchor="b"/>
          <a:p>
            <a:pPr>
              <a:lnSpc>
                <a:spcPct val="100000"/>
              </a:lnSpc>
            </a:pPr>
            <a:r>
              <a:rPr b="0" lang="en-US" sz="2200" spc="-1" strike="noStrike">
                <a:solidFill>
                  <a:srgbClr val="424242"/>
                </a:solidFill>
                <a:latin typeface="Oswald"/>
                <a:ea typeface="Oswald"/>
              </a:rPr>
              <a:t>Problem</a:t>
            </a:r>
            <a:endParaRPr b="0" lang="en-US" sz="2200" spc="-1" strike="noStrike">
              <a:solidFill>
                <a:srgbClr val="000000"/>
              </a:solidFill>
              <a:latin typeface="Arial"/>
            </a:endParaRPr>
          </a:p>
        </p:txBody>
      </p:sp>
      <p:sp>
        <p:nvSpPr>
          <p:cNvPr id="263" name="TextShape 5"/>
          <p:cNvSpPr txBox="1"/>
          <p:nvPr/>
        </p:nvSpPr>
        <p:spPr>
          <a:xfrm>
            <a:off x="4708080" y="1275480"/>
            <a:ext cx="3603600" cy="640440"/>
          </a:xfrm>
          <a:prstGeom prst="rect">
            <a:avLst/>
          </a:prstGeom>
          <a:noFill/>
          <a:ln>
            <a:noFill/>
          </a:ln>
        </p:spPr>
        <p:txBody>
          <a:bodyPr tIns="91440" bIns="91440" anchor="b"/>
          <a:p>
            <a:pPr>
              <a:lnSpc>
                <a:spcPct val="100000"/>
              </a:lnSpc>
            </a:pPr>
            <a:r>
              <a:rPr b="0" lang="en-US" sz="2200" spc="-1" strike="noStrike">
                <a:solidFill>
                  <a:srgbClr val="424242"/>
                </a:solidFill>
                <a:latin typeface="Oswald"/>
                <a:ea typeface="Oswald"/>
              </a:rPr>
              <a:t>Solution</a:t>
            </a:r>
            <a:endParaRPr b="0" lang="en-US" sz="22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0" y="1677240"/>
            <a:ext cx="4572000" cy="1788840"/>
          </a:xfrm>
          <a:prstGeom prst="rect">
            <a:avLst/>
          </a:prstGeom>
          <a:noFill/>
          <a:ln>
            <a:noFill/>
          </a:ln>
        </p:spPr>
        <p:txBody>
          <a:bodyPr tIns="91440" bIns="91440" anchor="b"/>
          <a:p>
            <a:pPr algn="ctr">
              <a:lnSpc>
                <a:spcPct val="100000"/>
              </a:lnSpc>
            </a:pPr>
            <a:r>
              <a:rPr b="0" lang="en-US" sz="4600" spc="-1" strike="noStrike">
                <a:solidFill>
                  <a:srgbClr val="ffffff"/>
                </a:solidFill>
                <a:latin typeface="Oswald"/>
                <a:ea typeface="Oswald"/>
              </a:rPr>
              <a:t>Offline Transaction Storage Redesign</a:t>
            </a:r>
            <a:endParaRPr b="0" lang="en-US" sz="4600" spc="-1" strike="noStrike">
              <a:solidFill>
                <a:srgbClr val="000000"/>
              </a:solidFill>
              <a:latin typeface="Arial"/>
            </a:endParaRPr>
          </a:p>
        </p:txBody>
      </p:sp>
      <p:sp>
        <p:nvSpPr>
          <p:cNvPr id="265" name="TextShape 2"/>
          <p:cNvSpPr txBox="1"/>
          <p:nvPr/>
        </p:nvSpPr>
        <p:spPr>
          <a:xfrm>
            <a:off x="4964400" y="947880"/>
            <a:ext cx="3836520" cy="3247560"/>
          </a:xfrm>
          <a:prstGeom prst="rect">
            <a:avLst/>
          </a:prstGeom>
          <a:noFill/>
          <a:ln>
            <a:noFill/>
          </a:ln>
        </p:spPr>
        <p:txBody>
          <a:bodyPr tIns="91440" bIns="91440" anchor="ctr"/>
          <a:p>
            <a:pPr algn="ctr">
              <a:lnSpc>
                <a:spcPct val="150000"/>
              </a:lnSpc>
              <a:spcAft>
                <a:spcPts val="1599"/>
              </a:spcAft>
            </a:pPr>
            <a:r>
              <a:rPr b="0" lang="en-US" sz="2000" spc="-1" strike="noStrike">
                <a:solidFill>
                  <a:srgbClr val="424242"/>
                </a:solidFill>
                <a:latin typeface="Arial"/>
                <a:ea typeface="Arial"/>
              </a:rPr>
              <a:t>An Offline Transaction is a transaction that is processed without a connection to either the restaurants POS system or the TableSafe Data Center.</a:t>
            </a:r>
            <a:endParaRPr b="0" lang="en-US" sz="20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11760" y="356760"/>
            <a:ext cx="8740800" cy="640440"/>
          </a:xfrm>
          <a:prstGeom prst="rect">
            <a:avLst/>
          </a:prstGeom>
          <a:noFill/>
          <a:ln>
            <a:noFill/>
          </a:ln>
        </p:spPr>
        <p:txBody>
          <a:bodyPr tIns="91440" bIns="91440" anchor="b"/>
          <a:p>
            <a:pPr>
              <a:lnSpc>
                <a:spcPct val="100000"/>
              </a:lnSpc>
            </a:pPr>
            <a:r>
              <a:rPr b="0" lang="en-US" sz="3000" spc="-1" strike="noStrike">
                <a:solidFill>
                  <a:srgbClr val="424242"/>
                </a:solidFill>
                <a:latin typeface="Oswald"/>
                <a:ea typeface="Oswald"/>
              </a:rPr>
              <a:t>Offline Transaction Storage Redesign</a:t>
            </a:r>
            <a:endParaRPr b="0" lang="en-US" sz="3000" spc="-1" strike="noStrike">
              <a:solidFill>
                <a:srgbClr val="000000"/>
              </a:solidFill>
              <a:latin typeface="Arial"/>
            </a:endParaRPr>
          </a:p>
        </p:txBody>
      </p:sp>
      <p:sp>
        <p:nvSpPr>
          <p:cNvPr id="267" name="TextShape 2"/>
          <p:cNvSpPr txBox="1"/>
          <p:nvPr/>
        </p:nvSpPr>
        <p:spPr>
          <a:xfrm>
            <a:off x="311760" y="2057400"/>
            <a:ext cx="3769560" cy="3011040"/>
          </a:xfrm>
          <a:prstGeom prst="rect">
            <a:avLst/>
          </a:prstGeom>
          <a:noFill/>
          <a:ln>
            <a:noFill/>
          </a:ln>
        </p:spPr>
        <p:txBody>
          <a:bodyPr tIns="91440" bIns="91440"/>
          <a:p>
            <a:pPr>
              <a:lnSpc>
                <a:spcPct val="150000"/>
              </a:lnSpc>
              <a:spcAft>
                <a:spcPts val="1599"/>
              </a:spcAft>
            </a:pPr>
            <a:r>
              <a:rPr b="0" lang="en-US" sz="1400" spc="-1" strike="noStrike">
                <a:solidFill>
                  <a:srgbClr val="424242"/>
                </a:solidFill>
                <a:latin typeface="Arial"/>
                <a:ea typeface="Arial"/>
              </a:rPr>
              <a:t>All offline transactions were being held in single file as a large JSON object that had to constantly be opened, read, parsed into JSON, and rewritten</a:t>
            </a:r>
            <a:endParaRPr b="0" lang="en-US" sz="1400" spc="-1" strike="noStrike">
              <a:solidFill>
                <a:srgbClr val="000000"/>
              </a:solidFill>
              <a:latin typeface="Arial"/>
            </a:endParaRPr>
          </a:p>
        </p:txBody>
      </p:sp>
      <p:sp>
        <p:nvSpPr>
          <p:cNvPr id="268" name="TextShape 3"/>
          <p:cNvSpPr txBox="1"/>
          <p:nvPr/>
        </p:nvSpPr>
        <p:spPr>
          <a:xfrm>
            <a:off x="4390920" y="2057400"/>
            <a:ext cx="4524120" cy="3011040"/>
          </a:xfrm>
          <a:prstGeom prst="rect">
            <a:avLst/>
          </a:prstGeom>
          <a:noFill/>
          <a:ln>
            <a:noFill/>
          </a:ln>
        </p:spPr>
        <p:txBody>
          <a:bodyPr tIns="91440" bIns="91440"/>
          <a:p>
            <a:pPr marL="457200" indent="-317160">
              <a:lnSpc>
                <a:spcPct val="150000"/>
              </a:lnSpc>
              <a:buClr>
                <a:srgbClr val="000000"/>
              </a:buClr>
              <a:buFont typeface="Arial"/>
              <a:buChar char="●"/>
            </a:pPr>
            <a:r>
              <a:rPr b="0" lang="en-US" sz="1400" spc="-1" strike="noStrike">
                <a:solidFill>
                  <a:srgbClr val="000000"/>
                </a:solidFill>
                <a:latin typeface="Arial"/>
                <a:ea typeface="Arial"/>
              </a:rPr>
              <a:t>Separating payments and transactions into multiple files to reduce read and write times, this decreased average memory usage for processing multiple transactions by a minimum of 50%</a:t>
            </a:r>
            <a:endParaRPr b="0" lang="en-US" sz="1400" spc="-1" strike="noStrike">
              <a:solidFill>
                <a:srgbClr val="000000"/>
              </a:solidFill>
              <a:latin typeface="Arial"/>
            </a:endParaRPr>
          </a:p>
          <a:p>
            <a:pPr marL="457200" indent="-317160">
              <a:lnSpc>
                <a:spcPct val="150000"/>
              </a:lnSpc>
              <a:buClr>
                <a:srgbClr val="000000"/>
              </a:buClr>
              <a:buFont typeface="Arial"/>
              <a:buChar char="●"/>
            </a:pPr>
            <a:r>
              <a:rPr b="0" lang="en-US" sz="1400" spc="-1" strike="noStrike">
                <a:solidFill>
                  <a:srgbClr val="000000"/>
                </a:solidFill>
                <a:latin typeface="Arial"/>
                <a:ea typeface="Arial"/>
              </a:rPr>
              <a:t>Rewrote how the RAIL applications interact with the file system to make it more modular and reusable</a:t>
            </a:r>
            <a:endParaRPr b="0" lang="en-US" sz="1400" spc="-1" strike="noStrike">
              <a:solidFill>
                <a:srgbClr val="000000"/>
              </a:solidFill>
              <a:latin typeface="Arial"/>
            </a:endParaRPr>
          </a:p>
        </p:txBody>
      </p:sp>
      <p:sp>
        <p:nvSpPr>
          <p:cNvPr id="269" name="TextShape 4"/>
          <p:cNvSpPr txBox="1"/>
          <p:nvPr/>
        </p:nvSpPr>
        <p:spPr>
          <a:xfrm>
            <a:off x="311760" y="1322280"/>
            <a:ext cx="3603600" cy="640440"/>
          </a:xfrm>
          <a:prstGeom prst="rect">
            <a:avLst/>
          </a:prstGeom>
          <a:noFill/>
          <a:ln>
            <a:noFill/>
          </a:ln>
        </p:spPr>
        <p:txBody>
          <a:bodyPr tIns="91440" bIns="91440" anchor="b"/>
          <a:p>
            <a:pPr>
              <a:lnSpc>
                <a:spcPct val="100000"/>
              </a:lnSpc>
            </a:pPr>
            <a:r>
              <a:rPr b="0" lang="en-US" sz="2200" spc="-1" strike="noStrike">
                <a:solidFill>
                  <a:srgbClr val="424242"/>
                </a:solidFill>
                <a:latin typeface="Oswald"/>
                <a:ea typeface="Oswald"/>
              </a:rPr>
              <a:t>Problem</a:t>
            </a:r>
            <a:endParaRPr b="0" lang="en-US" sz="2200" spc="-1" strike="noStrike">
              <a:solidFill>
                <a:srgbClr val="000000"/>
              </a:solidFill>
              <a:latin typeface="Arial"/>
            </a:endParaRPr>
          </a:p>
        </p:txBody>
      </p:sp>
      <p:sp>
        <p:nvSpPr>
          <p:cNvPr id="270" name="TextShape 5"/>
          <p:cNvSpPr txBox="1"/>
          <p:nvPr/>
        </p:nvSpPr>
        <p:spPr>
          <a:xfrm>
            <a:off x="4708080" y="1275480"/>
            <a:ext cx="3603600" cy="640440"/>
          </a:xfrm>
          <a:prstGeom prst="rect">
            <a:avLst/>
          </a:prstGeom>
          <a:noFill/>
          <a:ln>
            <a:noFill/>
          </a:ln>
        </p:spPr>
        <p:txBody>
          <a:bodyPr tIns="91440" bIns="91440" anchor="b"/>
          <a:p>
            <a:pPr>
              <a:lnSpc>
                <a:spcPct val="100000"/>
              </a:lnSpc>
            </a:pPr>
            <a:r>
              <a:rPr b="0" lang="en-US" sz="2200" spc="-1" strike="noStrike">
                <a:solidFill>
                  <a:srgbClr val="424242"/>
                </a:solidFill>
                <a:latin typeface="Oswald"/>
                <a:ea typeface="Oswald"/>
              </a:rPr>
              <a:t>Solution</a:t>
            </a:r>
            <a:endParaRPr b="0" lang="en-US" sz="22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2020-03-18T11:41:07Z</dcterms:modified>
  <cp:revision>2</cp:revision>
  <dc:subject/>
  <dc:title/>
</cp:coreProperties>
</file>