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EtPjNm9d4Vq5iCeNySeK9EcC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2AC7C3-300E-4B7B-92A5-136E0CADABD2}">
  <a:tblStyle styleId="{B82AC7C3-300E-4B7B-92A5-136E0CADAB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9511ebe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9511ebe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819511ebee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9511ebe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9511ebe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19511ebe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9511ebe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9511ebe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19511ebe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9511ebe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9511ebe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19511ebee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9511ebe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9511ebe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19511ebe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9511ebee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19511ebee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19511ebee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9511ebee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9511ebee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19511ebee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9511ebee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9511ebee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19511ebee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9511ebee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9511ebee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819511ebee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609600" y="1066803"/>
            <a:ext cx="109728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48D"/>
              </a:buClr>
              <a:buSzPts val="3200"/>
              <a:buChar char="•"/>
              <a:defRPr b="1" sz="3200">
                <a:solidFill>
                  <a:srgbClr val="0F54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>
            <a:gsLst>
              <a:gs pos="0">
                <a:schemeClr val="dk2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4"/>
          <p:cNvSpPr txBox="1"/>
          <p:nvPr/>
        </p:nvSpPr>
        <p:spPr>
          <a:xfrm>
            <a:off x="21552" y="6553200"/>
            <a:ext cx="8106448" cy="26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SBIR Data Rights</a:t>
            </a:r>
            <a:endParaRPr/>
          </a:p>
        </p:txBody>
      </p:sp>
      <p:sp>
        <p:nvSpPr>
          <p:cNvPr id="20" name="Google Shape;20;p24"/>
          <p:cNvSpPr txBox="1"/>
          <p:nvPr/>
        </p:nvSpPr>
        <p:spPr>
          <a:xfrm>
            <a:off x="156304" y="86360"/>
            <a:ext cx="10460901" cy="697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4"/>
          <p:cNvSpPr txBox="1"/>
          <p:nvPr/>
        </p:nvSpPr>
        <p:spPr>
          <a:xfrm>
            <a:off x="10994932" y="6553200"/>
            <a:ext cx="993869" cy="26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4"/>
          <p:cNvSpPr txBox="1"/>
          <p:nvPr>
            <p:ph type="title"/>
          </p:nvPr>
        </p:nvSpPr>
        <p:spPr>
          <a:xfrm>
            <a:off x="0" y="99847"/>
            <a:ext cx="12170448" cy="67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UI_2008Logo_glow.png" id="23" name="Google Shape;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52" y="86360"/>
            <a:ext cx="1795604" cy="70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">
  <p:cSld name="Cont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0" y="11465"/>
            <a:ext cx="9652000" cy="692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0" y="536844"/>
            <a:ext cx="9652000" cy="39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2" type="body"/>
          </p:nvPr>
        </p:nvSpPr>
        <p:spPr>
          <a:xfrm>
            <a:off x="496312" y="904127"/>
            <a:ext cx="11695688" cy="56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TUI_2008Logo_glow.png" id="111" name="Google Shape;1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180999"/>
            <a:ext cx="1267691" cy="51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838200"/>
            <a:ext cx="12192000" cy="5715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609600" y="1066801"/>
            <a:ext cx="109728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>
            <a:gsLst>
              <a:gs pos="0">
                <a:schemeClr val="dk2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UI_2008Logo_glow.png" id="29" name="Google Shape;2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303" y="148721"/>
            <a:ext cx="1486225" cy="5672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5"/>
          <p:cNvSpPr txBox="1"/>
          <p:nvPr/>
        </p:nvSpPr>
        <p:spPr>
          <a:xfrm>
            <a:off x="156304" y="86360"/>
            <a:ext cx="10460901" cy="697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 txBox="1"/>
          <p:nvPr/>
        </p:nvSpPr>
        <p:spPr>
          <a:xfrm>
            <a:off x="10994931" y="6553200"/>
            <a:ext cx="993869" cy="26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/>
          <p:nvPr/>
        </p:nvSpPr>
        <p:spPr>
          <a:xfrm>
            <a:off x="9093205" y="6555814"/>
            <a:ext cx="1524000" cy="269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10/31/2019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5"/>
          <p:cNvSpPr txBox="1"/>
          <p:nvPr>
            <p:ph type="title"/>
          </p:nvPr>
        </p:nvSpPr>
        <p:spPr>
          <a:xfrm>
            <a:off x="1817510" y="99847"/>
            <a:ext cx="8624713" cy="67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/>
        </p:nvSpPr>
        <p:spPr>
          <a:xfrm>
            <a:off x="0" y="6596063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AF191-007</a:t>
            </a:r>
            <a:endParaRPr/>
          </a:p>
        </p:txBody>
      </p:sp>
      <p:sp>
        <p:nvSpPr>
          <p:cNvPr id="35" name="Google Shape;35;p25"/>
          <p:cNvSpPr txBox="1"/>
          <p:nvPr/>
        </p:nvSpPr>
        <p:spPr>
          <a:xfrm>
            <a:off x="4182496" y="6556249"/>
            <a:ext cx="4142317" cy="296196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TUI Proprietary // SBIR Data Rights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9511ebee_0_36"/>
          <p:cNvSpPr txBox="1"/>
          <p:nvPr>
            <p:ph type="title"/>
          </p:nvPr>
        </p:nvSpPr>
        <p:spPr>
          <a:xfrm>
            <a:off x="0" y="11465"/>
            <a:ext cx="9651900" cy="69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19511ebee_0_36"/>
          <p:cNvSpPr txBox="1"/>
          <p:nvPr>
            <p:ph idx="1" type="body"/>
          </p:nvPr>
        </p:nvSpPr>
        <p:spPr>
          <a:xfrm>
            <a:off x="0" y="536844"/>
            <a:ext cx="9651900" cy="39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9511ebee_0_36"/>
          <p:cNvSpPr txBox="1"/>
          <p:nvPr>
            <p:ph idx="2" type="body"/>
          </p:nvPr>
        </p:nvSpPr>
        <p:spPr>
          <a:xfrm>
            <a:off x="496312" y="904127"/>
            <a:ext cx="11695800" cy="569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Self-aware Modular Satellite Cluster</a:t>
            </a:r>
            <a:endParaRPr b="1" sz="4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Sam Krogh, CSS 497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Internship at Tethers Unlimited Inc.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9511ebee_0_6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6" name="Google Shape;126;g819511ebee_0_6"/>
          <p:cNvSpPr txBox="1"/>
          <p:nvPr>
            <p:ph idx="1" type="body"/>
          </p:nvPr>
        </p:nvSpPr>
        <p:spPr>
          <a:xfrm>
            <a:off x="609600" y="1066803"/>
            <a:ext cx="109728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Tethers Unlimited Inc. (TUI) Background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Primarily focused on developing and innovating technologies for space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Small satellites, space-to-ground radios, space robotics, propulsion systems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Goal is to develop an economy in space, as a step towards a spacefaring society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Project Background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Satellites tend to be high-risk and high-cost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Space radiation can corrupt hardware, leading to faulty software behavior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Physically protecting this hardware is necessary, but costly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if we could use software to make cheap hardware more resilient?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9511ebee_0_12"/>
          <p:cNvSpPr txBox="1"/>
          <p:nvPr>
            <p:ph idx="1" type="body"/>
          </p:nvPr>
        </p:nvSpPr>
        <p:spPr>
          <a:xfrm>
            <a:off x="609600" y="1066803"/>
            <a:ext cx="109728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Project goals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Primary concern is with radiation-induced data corruption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resilient system will have 4 independent, interconnected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Nodes can self-correct by communicating statuses with other nodes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Nodes can respond to faults in themselves or other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System will be resilient and self-sufficient purely through software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My Project - IP Verification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 overall project above to function, nodes will need</a:t>
            </a:r>
            <a:br>
              <a:rPr lang="en-US"/>
            </a:br>
            <a:r>
              <a:rPr lang="en-US"/>
              <a:t>one another’s IP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Protecting these IPs is thus vital</a:t>
            </a:r>
            <a:endParaRPr/>
          </a:p>
        </p:txBody>
      </p:sp>
      <p:sp>
        <p:nvSpPr>
          <p:cNvPr id="133" name="Google Shape;133;g819511ebee_0_12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Problem</a:t>
            </a:r>
            <a:endParaRPr/>
          </a:p>
        </p:txBody>
      </p:sp>
      <p:grpSp>
        <p:nvGrpSpPr>
          <p:cNvPr id="134" name="Google Shape;134;g819511ebee_0_12"/>
          <p:cNvGrpSpPr/>
          <p:nvPr/>
        </p:nvGrpSpPr>
        <p:grpSpPr>
          <a:xfrm>
            <a:off x="8757836" y="3187028"/>
            <a:ext cx="2096266" cy="2713763"/>
            <a:chOff x="7619527" y="1978941"/>
            <a:chExt cx="3005399" cy="3890700"/>
          </a:xfrm>
        </p:grpSpPr>
        <p:sp>
          <p:nvSpPr>
            <p:cNvPr id="135" name="Google Shape;135;g819511ebee_0_12"/>
            <p:cNvSpPr/>
            <p:nvPr/>
          </p:nvSpPr>
          <p:spPr>
            <a:xfrm>
              <a:off x="9075531" y="2622539"/>
              <a:ext cx="520200" cy="520200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819511ebee_0_12"/>
            <p:cNvSpPr/>
            <p:nvPr/>
          </p:nvSpPr>
          <p:spPr>
            <a:xfrm>
              <a:off x="9075531" y="4705886"/>
              <a:ext cx="520200" cy="520200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819511ebee_0_12"/>
            <p:cNvSpPr/>
            <p:nvPr/>
          </p:nvSpPr>
          <p:spPr>
            <a:xfrm>
              <a:off x="10104726" y="3665535"/>
              <a:ext cx="520200" cy="520200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819511ebee_0_12"/>
            <p:cNvSpPr/>
            <p:nvPr/>
          </p:nvSpPr>
          <p:spPr>
            <a:xfrm>
              <a:off x="8054367" y="3664780"/>
              <a:ext cx="520200" cy="520200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Google Shape;139;g819511ebee_0_12"/>
            <p:cNvCxnSpPr>
              <a:stCxn id="135" idx="5"/>
              <a:endCxn id="137" idx="1"/>
            </p:cNvCxnSpPr>
            <p:nvPr/>
          </p:nvCxnSpPr>
          <p:spPr>
            <a:xfrm>
              <a:off x="9519550" y="3066558"/>
              <a:ext cx="661500" cy="67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g819511ebee_0_12"/>
            <p:cNvCxnSpPr>
              <a:stCxn id="135" idx="3"/>
              <a:endCxn id="138" idx="7"/>
            </p:cNvCxnSpPr>
            <p:nvPr/>
          </p:nvCxnSpPr>
          <p:spPr>
            <a:xfrm flipH="1">
              <a:off x="8498313" y="3066558"/>
              <a:ext cx="653400" cy="67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g819511ebee_0_12"/>
            <p:cNvCxnSpPr>
              <a:stCxn id="138" idx="5"/>
              <a:endCxn id="136" idx="1"/>
            </p:cNvCxnSpPr>
            <p:nvPr/>
          </p:nvCxnSpPr>
          <p:spPr>
            <a:xfrm>
              <a:off x="8498386" y="4108799"/>
              <a:ext cx="653400" cy="67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g819511ebee_0_12"/>
            <p:cNvCxnSpPr>
              <a:stCxn id="136" idx="7"/>
              <a:endCxn id="137" idx="3"/>
            </p:cNvCxnSpPr>
            <p:nvPr/>
          </p:nvCxnSpPr>
          <p:spPr>
            <a:xfrm flipH="1" rot="10800000">
              <a:off x="9519550" y="4109467"/>
              <a:ext cx="661500" cy="67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g819511ebee_0_12"/>
            <p:cNvSpPr/>
            <p:nvPr/>
          </p:nvSpPr>
          <p:spPr>
            <a:xfrm rot="-5400000">
              <a:off x="6619027" y="2979441"/>
              <a:ext cx="3890700" cy="1889700"/>
            </a:xfrm>
            <a:prstGeom prst="arc">
              <a:avLst>
                <a:gd fmla="val 9106983" name="adj1"/>
                <a:gd fmla="val 1679111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g819511ebee_0_12"/>
            <p:cNvCxnSpPr>
              <a:stCxn id="138" idx="6"/>
              <a:endCxn id="137" idx="2"/>
            </p:cNvCxnSpPr>
            <p:nvPr/>
          </p:nvCxnSpPr>
          <p:spPr>
            <a:xfrm>
              <a:off x="8574567" y="3924880"/>
              <a:ext cx="15303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9511ebee_0_43"/>
          <p:cNvSpPr txBox="1"/>
          <p:nvPr>
            <p:ph idx="1" type="body"/>
          </p:nvPr>
        </p:nvSpPr>
        <p:spPr>
          <a:xfrm>
            <a:off x="6096000" y="1066800"/>
            <a:ext cx="54864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File Verification Algorithm (FVA)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method of detecting and correcting corruptions to critical file data on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Assumes critical files on each node contain the same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“reconstruct” correct file from partially-corrupted ones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FVA is applicable to any type of file, not just ones with IP addresses</a:t>
            </a:r>
            <a:endParaRPr/>
          </a:p>
        </p:txBody>
      </p:sp>
      <p:sp>
        <p:nvSpPr>
          <p:cNvPr id="151" name="Google Shape;151;g819511ebee_0_43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(1) - The FVA</a:t>
            </a:r>
            <a:endParaRPr/>
          </a:p>
        </p:txBody>
      </p:sp>
      <p:sp>
        <p:nvSpPr>
          <p:cNvPr id="152" name="Google Shape;152;g819511ebee_0_43"/>
          <p:cNvSpPr/>
          <p:nvPr/>
        </p:nvSpPr>
        <p:spPr>
          <a:xfrm>
            <a:off x="3515858" y="2957145"/>
            <a:ext cx="1016700" cy="88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819511ebee_0_43"/>
          <p:cNvSpPr/>
          <p:nvPr/>
        </p:nvSpPr>
        <p:spPr>
          <a:xfrm>
            <a:off x="1657625" y="2957145"/>
            <a:ext cx="1016700" cy="88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819511ebee_0_43"/>
          <p:cNvSpPr/>
          <p:nvPr/>
        </p:nvSpPr>
        <p:spPr>
          <a:xfrm>
            <a:off x="1657625" y="1390268"/>
            <a:ext cx="1016700" cy="88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819511ebee_0_43"/>
          <p:cNvSpPr/>
          <p:nvPr/>
        </p:nvSpPr>
        <p:spPr>
          <a:xfrm>
            <a:off x="3515859" y="1390268"/>
            <a:ext cx="1016700" cy="88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819511ebee_0_43"/>
          <p:cNvCxnSpPr>
            <a:stCxn id="154" idx="3"/>
            <a:endCxn id="155" idx="1"/>
          </p:cNvCxnSpPr>
          <p:nvPr/>
        </p:nvCxnSpPr>
        <p:spPr>
          <a:xfrm>
            <a:off x="2674325" y="1831118"/>
            <a:ext cx="84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7" name="Google Shape;157;g819511ebee_0_43"/>
          <p:cNvCxnSpPr>
            <a:stCxn id="154" idx="2"/>
            <a:endCxn id="153" idx="0"/>
          </p:cNvCxnSpPr>
          <p:nvPr/>
        </p:nvCxnSpPr>
        <p:spPr>
          <a:xfrm>
            <a:off x="2165975" y="2271968"/>
            <a:ext cx="0" cy="68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8" name="Google Shape;158;g819511ebee_0_43"/>
          <p:cNvCxnSpPr>
            <a:stCxn id="155" idx="2"/>
            <a:endCxn id="152" idx="0"/>
          </p:cNvCxnSpPr>
          <p:nvPr/>
        </p:nvCxnSpPr>
        <p:spPr>
          <a:xfrm>
            <a:off x="4024209" y="2271968"/>
            <a:ext cx="0" cy="68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9" name="Google Shape;159;g819511ebee_0_43"/>
          <p:cNvCxnSpPr>
            <a:stCxn id="153" idx="3"/>
            <a:endCxn id="152" idx="1"/>
          </p:cNvCxnSpPr>
          <p:nvPr/>
        </p:nvCxnSpPr>
        <p:spPr>
          <a:xfrm>
            <a:off x="2674325" y="3397995"/>
            <a:ext cx="84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0" name="Google Shape;160;g819511ebee_0_43"/>
          <p:cNvSpPr txBox="1"/>
          <p:nvPr/>
        </p:nvSpPr>
        <p:spPr>
          <a:xfrm>
            <a:off x="1844820" y="1002428"/>
            <a:ext cx="25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Corrupted State</a:t>
            </a:r>
            <a:endParaRPr/>
          </a:p>
        </p:txBody>
      </p:sp>
      <p:sp>
        <p:nvSpPr>
          <p:cNvPr id="161" name="Google Shape;161;g819511ebee_0_43"/>
          <p:cNvSpPr txBox="1"/>
          <p:nvPr/>
        </p:nvSpPr>
        <p:spPr>
          <a:xfrm>
            <a:off x="794888" y="164648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/>
          </a:p>
        </p:txBody>
      </p:sp>
      <p:sp>
        <p:nvSpPr>
          <p:cNvPr id="162" name="Google Shape;162;g819511ebee_0_43"/>
          <p:cNvSpPr txBox="1"/>
          <p:nvPr/>
        </p:nvSpPr>
        <p:spPr>
          <a:xfrm>
            <a:off x="794887" y="3213357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3</a:t>
            </a:r>
            <a:endParaRPr/>
          </a:p>
        </p:txBody>
      </p:sp>
      <p:sp>
        <p:nvSpPr>
          <p:cNvPr id="163" name="Google Shape;163;g819511ebee_0_43"/>
          <p:cNvSpPr txBox="1"/>
          <p:nvPr/>
        </p:nvSpPr>
        <p:spPr>
          <a:xfrm>
            <a:off x="4532663" y="164793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/>
          </a:p>
        </p:txBody>
      </p:sp>
      <p:sp>
        <p:nvSpPr>
          <p:cNvPr id="164" name="Google Shape;164;g819511ebee_0_43"/>
          <p:cNvSpPr txBox="1"/>
          <p:nvPr/>
        </p:nvSpPr>
        <p:spPr>
          <a:xfrm>
            <a:off x="4532662" y="3213357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/>
          </a:p>
        </p:txBody>
      </p:sp>
      <p:sp>
        <p:nvSpPr>
          <p:cNvPr id="165" name="Google Shape;165;g819511ebee_0_43"/>
          <p:cNvSpPr/>
          <p:nvPr/>
        </p:nvSpPr>
        <p:spPr>
          <a:xfrm>
            <a:off x="1740204" y="1513649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sp>
        <p:nvSpPr>
          <p:cNvPr id="166" name="Google Shape;166;g819511ebee_0_43"/>
          <p:cNvSpPr/>
          <p:nvPr/>
        </p:nvSpPr>
        <p:spPr>
          <a:xfrm>
            <a:off x="1740204" y="1865059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(1)</a:t>
            </a:r>
            <a:endParaRPr/>
          </a:p>
        </p:txBody>
      </p:sp>
      <p:sp>
        <p:nvSpPr>
          <p:cNvPr id="167" name="Google Shape;167;g819511ebee_0_43"/>
          <p:cNvSpPr/>
          <p:nvPr/>
        </p:nvSpPr>
        <p:spPr>
          <a:xfrm>
            <a:off x="3598437" y="1494549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(2)</a:t>
            </a:r>
            <a:endParaRPr/>
          </a:p>
        </p:txBody>
      </p:sp>
      <p:sp>
        <p:nvSpPr>
          <p:cNvPr id="168" name="Google Shape;168;g819511ebee_0_43"/>
          <p:cNvSpPr/>
          <p:nvPr/>
        </p:nvSpPr>
        <p:spPr>
          <a:xfrm>
            <a:off x="3598437" y="1845959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sp>
        <p:nvSpPr>
          <p:cNvPr id="169" name="Google Shape;169;g819511ebee_0_43"/>
          <p:cNvSpPr/>
          <p:nvPr/>
        </p:nvSpPr>
        <p:spPr>
          <a:xfrm>
            <a:off x="1740204" y="3080526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sp>
        <p:nvSpPr>
          <p:cNvPr id="170" name="Google Shape;170;g819511ebee_0_43"/>
          <p:cNvSpPr/>
          <p:nvPr/>
        </p:nvSpPr>
        <p:spPr>
          <a:xfrm>
            <a:off x="1740204" y="3431936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(3)</a:t>
            </a:r>
            <a:endParaRPr/>
          </a:p>
        </p:txBody>
      </p:sp>
      <p:sp>
        <p:nvSpPr>
          <p:cNvPr id="171" name="Google Shape;171;g819511ebee_0_43"/>
          <p:cNvSpPr/>
          <p:nvPr/>
        </p:nvSpPr>
        <p:spPr>
          <a:xfrm>
            <a:off x="3641933" y="3074632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sp>
        <p:nvSpPr>
          <p:cNvPr id="172" name="Google Shape;172;g819511ebee_0_43"/>
          <p:cNvSpPr/>
          <p:nvPr/>
        </p:nvSpPr>
        <p:spPr>
          <a:xfrm>
            <a:off x="3641933" y="3426042"/>
            <a:ext cx="733500" cy="30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(4)</a:t>
            </a:r>
            <a:endParaRPr/>
          </a:p>
        </p:txBody>
      </p:sp>
      <p:sp>
        <p:nvSpPr>
          <p:cNvPr id="173" name="Google Shape;173;g819511ebee_0_43"/>
          <p:cNvSpPr/>
          <p:nvPr/>
        </p:nvSpPr>
        <p:spPr>
          <a:xfrm>
            <a:off x="794887" y="1067157"/>
            <a:ext cx="4600500" cy="2832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819511ebee_0_43"/>
          <p:cNvSpPr/>
          <p:nvPr/>
        </p:nvSpPr>
        <p:spPr>
          <a:xfrm rot="5400000">
            <a:off x="2652387" y="3933549"/>
            <a:ext cx="914400" cy="10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819511ebee_0_43"/>
          <p:cNvSpPr txBox="1"/>
          <p:nvPr/>
        </p:nvSpPr>
        <p:spPr>
          <a:xfrm>
            <a:off x="1602469" y="5066557"/>
            <a:ext cx="3361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appears 4 times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version of BAD appears once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correct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g819511ebee_0_43"/>
          <p:cNvCxnSpPr/>
          <p:nvPr/>
        </p:nvCxnSpPr>
        <p:spPr>
          <a:xfrm>
            <a:off x="2674430" y="2265712"/>
            <a:ext cx="841500" cy="68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7" name="Google Shape;177;g819511ebee_0_43"/>
          <p:cNvCxnSpPr/>
          <p:nvPr/>
        </p:nvCxnSpPr>
        <p:spPr>
          <a:xfrm flipH="1" rot="10800000">
            <a:off x="2674430" y="2265634"/>
            <a:ext cx="841500" cy="68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9511ebee_0_49"/>
          <p:cNvSpPr txBox="1"/>
          <p:nvPr>
            <p:ph idx="1" type="body"/>
          </p:nvPr>
        </p:nvSpPr>
        <p:spPr>
          <a:xfrm>
            <a:off x="609600" y="1066800"/>
            <a:ext cx="54864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Multiple Tiers of Verification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FVA doesn’t just extract the correct file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Currently, the brute-force tier only exists for IP verification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General Use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Though originally designed for IP verification, the FVA can be used to correct any file across the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may prove it an essential component for our final resilient underlying architecture</a:t>
            </a:r>
            <a:endParaRPr/>
          </a:p>
        </p:txBody>
      </p:sp>
      <p:sp>
        <p:nvSpPr>
          <p:cNvPr id="184" name="Google Shape;184;g819511ebee_0_49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(2) - The FVA (cont)</a:t>
            </a:r>
            <a:endParaRPr/>
          </a:p>
        </p:txBody>
      </p:sp>
      <p:sp>
        <p:nvSpPr>
          <p:cNvPr id="185" name="Google Shape;185;g819511ebee_0_49"/>
          <p:cNvSpPr/>
          <p:nvPr/>
        </p:nvSpPr>
        <p:spPr>
          <a:xfrm>
            <a:off x="7137890" y="1066803"/>
            <a:ext cx="2140800" cy="914400"/>
          </a:xfrm>
          <a:prstGeom prst="ellipse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Retrieve file contents</a:t>
            </a:r>
            <a:endParaRPr/>
          </a:p>
        </p:txBody>
      </p:sp>
      <p:sp>
        <p:nvSpPr>
          <p:cNvPr id="186" name="Google Shape;186;g819511ebee_0_49"/>
          <p:cNvSpPr/>
          <p:nvPr/>
        </p:nvSpPr>
        <p:spPr>
          <a:xfrm>
            <a:off x="7058759" y="2275227"/>
            <a:ext cx="2296998" cy="914382"/>
          </a:xfrm>
          <a:prstGeom prst="flowChartDocumen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to a hash</a:t>
            </a:r>
            <a:endParaRPr/>
          </a:p>
        </p:txBody>
      </p:sp>
      <p:sp>
        <p:nvSpPr>
          <p:cNvPr id="187" name="Google Shape;187;g819511ebee_0_49"/>
          <p:cNvSpPr/>
          <p:nvPr/>
        </p:nvSpPr>
        <p:spPr>
          <a:xfrm>
            <a:off x="7058760" y="3483651"/>
            <a:ext cx="2296998" cy="914382"/>
          </a:xfrm>
          <a:prstGeom prst="flowChartDocumen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 common dataset</a:t>
            </a:r>
            <a:endParaRPr/>
          </a:p>
        </p:txBody>
      </p:sp>
      <p:sp>
        <p:nvSpPr>
          <p:cNvPr id="188" name="Google Shape;188;g819511ebee_0_49"/>
          <p:cNvSpPr/>
          <p:nvPr/>
        </p:nvSpPr>
        <p:spPr>
          <a:xfrm>
            <a:off x="7058760" y="4751551"/>
            <a:ext cx="2296998" cy="914382"/>
          </a:xfrm>
          <a:prstGeom prst="flowChartDocumen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Brute-force check all possible datasets</a:t>
            </a:r>
            <a:endParaRPr/>
          </a:p>
        </p:txBody>
      </p:sp>
      <p:cxnSp>
        <p:nvCxnSpPr>
          <p:cNvPr id="189" name="Google Shape;189;g819511ebee_0_49"/>
          <p:cNvCxnSpPr>
            <a:stCxn id="186" idx="1"/>
            <a:endCxn id="185" idx="2"/>
          </p:cNvCxnSpPr>
          <p:nvPr/>
        </p:nvCxnSpPr>
        <p:spPr>
          <a:xfrm flipH="1" rot="10800000">
            <a:off x="7058759" y="1524018"/>
            <a:ext cx="79200" cy="1208400"/>
          </a:xfrm>
          <a:prstGeom prst="curvedConnector3">
            <a:avLst>
              <a:gd fmla="val -30066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g819511ebee_0_49"/>
          <p:cNvCxnSpPr>
            <a:stCxn id="187" idx="1"/>
            <a:endCxn id="185" idx="2"/>
          </p:cNvCxnSpPr>
          <p:nvPr/>
        </p:nvCxnSpPr>
        <p:spPr>
          <a:xfrm flipH="1" rot="10800000">
            <a:off x="7058760" y="1524042"/>
            <a:ext cx="79200" cy="2416800"/>
          </a:xfrm>
          <a:prstGeom prst="curvedConnector3">
            <a:avLst>
              <a:gd fmla="val -51513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g819511ebee_0_49"/>
          <p:cNvCxnSpPr>
            <a:stCxn id="188" idx="1"/>
            <a:endCxn id="185" idx="2"/>
          </p:cNvCxnSpPr>
          <p:nvPr/>
        </p:nvCxnSpPr>
        <p:spPr>
          <a:xfrm flipH="1" rot="10800000">
            <a:off x="7058760" y="1524142"/>
            <a:ext cx="79200" cy="3684600"/>
          </a:xfrm>
          <a:prstGeom prst="curvedConnector3">
            <a:avLst>
              <a:gd fmla="val -71447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g819511ebee_0_49"/>
          <p:cNvCxnSpPr>
            <a:stCxn id="185" idx="4"/>
          </p:cNvCxnSpPr>
          <p:nvPr/>
        </p:nvCxnSpPr>
        <p:spPr>
          <a:xfrm flipH="1">
            <a:off x="8207090" y="1981203"/>
            <a:ext cx="1200" cy="29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g819511ebee_0_49"/>
          <p:cNvCxnSpPr>
            <a:stCxn id="186" idx="2"/>
            <a:endCxn id="187" idx="0"/>
          </p:cNvCxnSpPr>
          <p:nvPr/>
        </p:nvCxnSpPr>
        <p:spPr>
          <a:xfrm>
            <a:off x="8207258" y="3129158"/>
            <a:ext cx="0" cy="3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g819511ebee_0_49"/>
          <p:cNvCxnSpPr>
            <a:stCxn id="187" idx="2"/>
            <a:endCxn id="188" idx="0"/>
          </p:cNvCxnSpPr>
          <p:nvPr/>
        </p:nvCxnSpPr>
        <p:spPr>
          <a:xfrm>
            <a:off x="8207259" y="4337582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g819511ebee_0_49"/>
          <p:cNvSpPr txBox="1"/>
          <p:nvPr/>
        </p:nvSpPr>
        <p:spPr>
          <a:xfrm>
            <a:off x="9543527" y="4751551"/>
            <a:ext cx="152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Reliable,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Efficient</a:t>
            </a:r>
            <a:endParaRPr/>
          </a:p>
        </p:txBody>
      </p:sp>
      <p:sp>
        <p:nvSpPr>
          <p:cNvPr id="196" name="Google Shape;196;g819511ebee_0_49"/>
          <p:cNvSpPr txBox="1"/>
          <p:nvPr/>
        </p:nvSpPr>
        <p:spPr>
          <a:xfrm>
            <a:off x="9543527" y="2275227"/>
            <a:ext cx="152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Reliable,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Efficient</a:t>
            </a:r>
            <a:endParaRPr/>
          </a:p>
        </p:txBody>
      </p:sp>
      <p:cxnSp>
        <p:nvCxnSpPr>
          <p:cNvPr id="197" name="Google Shape;197;g819511ebee_0_49"/>
          <p:cNvCxnSpPr>
            <a:stCxn id="196" idx="2"/>
            <a:endCxn id="195" idx="0"/>
          </p:cNvCxnSpPr>
          <p:nvPr/>
        </p:nvCxnSpPr>
        <p:spPr>
          <a:xfrm flipH="1">
            <a:off x="10304177" y="2921427"/>
            <a:ext cx="2400" cy="183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9511ebee_0_55"/>
          <p:cNvSpPr txBox="1"/>
          <p:nvPr>
            <p:ph idx="1" type="body"/>
          </p:nvPr>
        </p:nvSpPr>
        <p:spPr>
          <a:xfrm>
            <a:off x="609600" y="1066800"/>
            <a:ext cx="54864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Testing Procedure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test the FVA, a simple program simulates radiation corruption on the files the FVA is watching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Success of the FVA is based on how long it lasts until reaching an unresolvable state (i.e. where there’s too much corruption present to extract anything)</a:t>
            </a:r>
            <a:endParaRPr/>
          </a:p>
        </p:txBody>
      </p:sp>
      <p:sp>
        <p:nvSpPr>
          <p:cNvPr id="204" name="Google Shape;204;g819511ebee_0_55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(3) - Testing</a:t>
            </a:r>
            <a:endParaRPr/>
          </a:p>
        </p:txBody>
      </p:sp>
      <p:graphicFrame>
        <p:nvGraphicFramePr>
          <p:cNvPr id="205" name="Google Shape;205;g819511ebee_0_55"/>
          <p:cNvGraphicFramePr/>
          <p:nvPr/>
        </p:nvGraphicFramePr>
        <p:xfrm>
          <a:off x="6490615" y="13617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{B82AC7C3-300E-4B7B-92A5-136E0CADABD2}</a:tableStyleId>
              </a:tblPr>
              <a:tblGrid>
                <a:gridCol w="779150"/>
                <a:gridCol w="702300"/>
              </a:tblGrid>
              <a:tr h="13970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File Type: Code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Corruption Delay: 0.1s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 #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Runtime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41:22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4:38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48:20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4:58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31:43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37:38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13:58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5:19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31:16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1:48:39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2:52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18:29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42:23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2:03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28:09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26:55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33:06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42:01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5:18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4:41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Average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~26:42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06" name="Google Shape;206;g819511ebee_0_55"/>
          <p:cNvGraphicFramePr/>
          <p:nvPr/>
        </p:nvGraphicFramePr>
        <p:xfrm>
          <a:off x="9848142" y="136763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{B82AC7C3-300E-4B7B-92A5-136E0CADABD2}</a:tableStyleId>
              </a:tblPr>
              <a:tblGrid>
                <a:gridCol w="779150"/>
                <a:gridCol w="702300"/>
              </a:tblGrid>
              <a:tr h="13970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File Type: Code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Corruption Delay: 0.5s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 #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Runtime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6:02:41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1:27:59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4:56:34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6:27:52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3:28:58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5:44:10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10:54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20:57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4:38:52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1:01:19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1:50:41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4:38:48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8:36:16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12:17:04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55:41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2:24:04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6:32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3:11:24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1:03:36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1:08:41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Average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~3:50:56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9511ebee_0_61"/>
          <p:cNvSpPr txBox="1"/>
          <p:nvPr>
            <p:ph idx="1" type="body"/>
          </p:nvPr>
        </p:nvSpPr>
        <p:spPr>
          <a:xfrm>
            <a:off x="609600" y="1066803"/>
            <a:ext cx="109728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Integrating the FVA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FVA is more a proof of concept than a usable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As-is, the FVA could not be integrated into the final architecture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It’s currently implemented as an inefficient set of python scripts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However, the concept proves strong, and the concept of a program that corrects disk faults will be extremely useful in the next phase of a project</a:t>
            </a:r>
            <a:endParaRPr/>
          </a:p>
        </p:txBody>
      </p:sp>
      <p:sp>
        <p:nvSpPr>
          <p:cNvPr id="213" name="Google Shape;213;g819511ebee_0_61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(1) - FVA Postmortem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19511ebee_0_67"/>
          <p:cNvSpPr txBox="1"/>
          <p:nvPr>
            <p:ph idx="1" type="body"/>
          </p:nvPr>
        </p:nvSpPr>
        <p:spPr>
          <a:xfrm>
            <a:off x="609600" y="1066803"/>
            <a:ext cx="109728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Protecting More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the FVA protecting nonvolatile memory from corruption, the next stage is protecting volatile memory - i.e. RAM and program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could possibly form a small “who watches the watchdog” loop, with the FVA watching the program files of our RAM watchers, while the RAM watchers watch the runtime memory of the FVA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kinds of “loops” will be essential to fully covering all aspects of our system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Otherwise, we’ll end up with at least one program outside the scope of protection, leaving the system vulnerable through it</a:t>
            </a:r>
            <a:endParaRPr/>
          </a:p>
        </p:txBody>
      </p:sp>
      <p:sp>
        <p:nvSpPr>
          <p:cNvPr id="220" name="Google Shape;220;g819511ebee_0_67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(2) - Further Exploration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19511ebee_0_73"/>
          <p:cNvSpPr txBox="1"/>
          <p:nvPr>
            <p:ph idx="1" type="body"/>
          </p:nvPr>
        </p:nvSpPr>
        <p:spPr>
          <a:xfrm>
            <a:off x="609600" y="1066803"/>
            <a:ext cx="10972800" cy="51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 I gained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scripting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Basics of computer networking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Applications of creative problem solving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Experience developing high-reliability software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 could have gone better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Integration into the company’s team structure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90% of the internship, I was on my own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formal software development techniques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Contextualizing my project sooner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was essentially being defined as I worked on it, so exact direction to go in was murky</a:t>
            </a:r>
            <a:endParaRPr/>
          </a:p>
        </p:txBody>
      </p:sp>
      <p:sp>
        <p:nvSpPr>
          <p:cNvPr id="227" name="Google Shape;227;g819511ebee_0_73"/>
          <p:cNvSpPr txBox="1"/>
          <p:nvPr>
            <p:ph type="title"/>
          </p:nvPr>
        </p:nvSpPr>
        <p:spPr>
          <a:xfrm>
            <a:off x="0" y="99847"/>
            <a:ext cx="12170400" cy="6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2018-08-10T18:49:28Z</dcterms:created>
  <dc:creator>cushing</dc:creator>
</cp:coreProperties>
</file>