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73" r:id="rId11"/>
    <p:sldId id="265" r:id="rId12"/>
    <p:sldId id="270" r:id="rId13"/>
    <p:sldId id="272" r:id="rId14"/>
    <p:sldId id="271" r:id="rId15"/>
    <p:sldId id="268" r:id="rId16"/>
    <p:sldId id="267"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oc D. Nguyen" initials="NDN" lastIdx="1" clrIdx="0">
    <p:extLst>
      <p:ext uri="{19B8F6BF-5375-455C-9EA6-DF929625EA0E}">
        <p15:presenceInfo xmlns:p15="http://schemas.microsoft.com/office/powerpoint/2012/main" userId="Ngoc D. Nguy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6B4AA"/>
    <a:srgbClr val="2BC5C1"/>
    <a:srgbClr val="FB5F1F"/>
    <a:srgbClr val="C37A4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865" autoAdjust="0"/>
  </p:normalViewPr>
  <p:slideViewPr>
    <p:cSldViewPr snapToGrid="0">
      <p:cViewPr varScale="1">
        <p:scale>
          <a:sx n="101" d="100"/>
          <a:sy n="101" d="100"/>
        </p:scale>
        <p:origin x="696"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767678-4086-42B2-B204-6EB1C3806605}" type="doc">
      <dgm:prSet loTypeId="urn:microsoft.com/office/officeart/2005/8/layout/hProcess7" loCatId="process" qsTypeId="urn:microsoft.com/office/officeart/2005/8/quickstyle/simple1" qsCatId="simple" csTypeId="urn:microsoft.com/office/officeart/2005/8/colors/accent1_2" csCatId="accent1" phldr="1"/>
      <dgm:spPr/>
      <dgm:t>
        <a:bodyPr/>
        <a:lstStyle/>
        <a:p>
          <a:endParaRPr lang="en-US"/>
        </a:p>
      </dgm:t>
    </dgm:pt>
    <dgm:pt modelId="{3310145F-0B13-4F89-A3A5-B5D0766E21B4}">
      <dgm:prSet phldrT="[Text]"/>
      <dgm:spPr>
        <a:solidFill>
          <a:schemeClr val="tx1">
            <a:lumMod val="50000"/>
          </a:schemeClr>
        </a:solidFill>
        <a:ln w="57150">
          <a:solidFill>
            <a:schemeClr val="tx1">
              <a:lumMod val="50000"/>
            </a:schemeClr>
          </a:solidFill>
        </a:ln>
      </dgm:spPr>
      <dgm:t>
        <a:bodyPr/>
        <a:lstStyle/>
        <a:p>
          <a:r>
            <a:rPr lang="en-US" dirty="0"/>
            <a:t>Summer 2019</a:t>
          </a:r>
        </a:p>
      </dgm:t>
    </dgm:pt>
    <dgm:pt modelId="{8D350D32-5561-4EED-AFA0-EEAB77851594}" type="parTrans" cxnId="{047AB769-9A18-4576-B8EE-033E069AAB54}">
      <dgm:prSet/>
      <dgm:spPr/>
      <dgm:t>
        <a:bodyPr/>
        <a:lstStyle/>
        <a:p>
          <a:endParaRPr lang="en-US"/>
        </a:p>
      </dgm:t>
    </dgm:pt>
    <dgm:pt modelId="{319BEF1F-99B8-43DF-8738-2AD56226EBDC}" type="sibTrans" cxnId="{047AB769-9A18-4576-B8EE-033E069AAB54}">
      <dgm:prSet/>
      <dgm:spPr/>
      <dgm:t>
        <a:bodyPr/>
        <a:lstStyle/>
        <a:p>
          <a:endParaRPr lang="en-US"/>
        </a:p>
      </dgm:t>
    </dgm:pt>
    <dgm:pt modelId="{9F5AD157-44DE-4B55-8042-3FC7E801B223}">
      <dgm:prSet phldrT="[Text]"/>
      <dgm:spPr>
        <a:solidFill>
          <a:schemeClr val="tx1">
            <a:lumMod val="50000"/>
          </a:schemeClr>
        </a:solidFill>
        <a:ln w="57150">
          <a:solidFill>
            <a:schemeClr val="tx1">
              <a:lumMod val="50000"/>
            </a:schemeClr>
          </a:solidFill>
        </a:ln>
      </dgm:spPr>
      <dgm:t>
        <a:bodyPr/>
        <a:lstStyle/>
        <a:p>
          <a:r>
            <a:rPr lang="en-US" dirty="0"/>
            <a:t>Fall 2019</a:t>
          </a:r>
        </a:p>
      </dgm:t>
    </dgm:pt>
    <dgm:pt modelId="{AE6F1654-1719-44DB-A319-367B6A57E1D7}" type="parTrans" cxnId="{63A83EAD-7111-4D09-8A5A-D9D370D16EEB}">
      <dgm:prSet/>
      <dgm:spPr/>
      <dgm:t>
        <a:bodyPr/>
        <a:lstStyle/>
        <a:p>
          <a:endParaRPr lang="en-US"/>
        </a:p>
      </dgm:t>
    </dgm:pt>
    <dgm:pt modelId="{A21CD32F-7EE3-419D-860D-8236090CEFBC}" type="sibTrans" cxnId="{63A83EAD-7111-4D09-8A5A-D9D370D16EEB}">
      <dgm:prSet/>
      <dgm:spPr/>
      <dgm:t>
        <a:bodyPr/>
        <a:lstStyle/>
        <a:p>
          <a:endParaRPr lang="en-US"/>
        </a:p>
      </dgm:t>
    </dgm:pt>
    <dgm:pt modelId="{FB93EB6A-32A2-4560-A6B3-D63158EBDEEB}">
      <dgm:prSet phldrT="[Text]"/>
      <dgm:spPr/>
      <dgm:t>
        <a:bodyPr/>
        <a:lstStyle/>
        <a:p>
          <a:endParaRPr lang="en-US" dirty="0"/>
        </a:p>
      </dgm:t>
    </dgm:pt>
    <dgm:pt modelId="{BA553FD5-2025-4589-B718-3314E729BD29}" type="parTrans" cxnId="{C377CE6F-9F01-43AE-B419-489A41EBCACE}">
      <dgm:prSet/>
      <dgm:spPr/>
      <dgm:t>
        <a:bodyPr/>
        <a:lstStyle/>
        <a:p>
          <a:endParaRPr lang="en-US"/>
        </a:p>
      </dgm:t>
    </dgm:pt>
    <dgm:pt modelId="{C9AC0A03-B093-4512-A703-DEB19D8BF2A4}" type="sibTrans" cxnId="{C377CE6F-9F01-43AE-B419-489A41EBCACE}">
      <dgm:prSet/>
      <dgm:spPr/>
      <dgm:t>
        <a:bodyPr/>
        <a:lstStyle/>
        <a:p>
          <a:endParaRPr lang="en-US"/>
        </a:p>
      </dgm:t>
    </dgm:pt>
    <dgm:pt modelId="{EAA0BB35-0745-4968-9F49-0330B3C1F335}">
      <dgm:prSet phldrT="[Text]"/>
      <dgm:spPr/>
      <dgm:t>
        <a:bodyPr/>
        <a:lstStyle/>
        <a:p>
          <a:endParaRPr lang="en-US" dirty="0">
            <a:solidFill>
              <a:srgbClr val="FB5F1F"/>
            </a:solidFill>
            <a:highlight>
              <a:srgbClr val="808080"/>
            </a:highlight>
          </a:endParaRPr>
        </a:p>
      </dgm:t>
    </dgm:pt>
    <dgm:pt modelId="{2FCC2441-3775-4D95-8C23-47DE36EFD6A8}" type="parTrans" cxnId="{A7E1F89C-982D-49DB-8FF5-30C937C69E8B}">
      <dgm:prSet/>
      <dgm:spPr/>
      <dgm:t>
        <a:bodyPr/>
        <a:lstStyle/>
        <a:p>
          <a:endParaRPr lang="en-US"/>
        </a:p>
      </dgm:t>
    </dgm:pt>
    <dgm:pt modelId="{C27B1AC4-EE33-454C-9136-B547A173C05A}" type="sibTrans" cxnId="{A7E1F89C-982D-49DB-8FF5-30C937C69E8B}">
      <dgm:prSet/>
      <dgm:spPr/>
      <dgm:t>
        <a:bodyPr/>
        <a:lstStyle/>
        <a:p>
          <a:endParaRPr lang="en-US"/>
        </a:p>
      </dgm:t>
    </dgm:pt>
    <dgm:pt modelId="{19BEA18F-70BE-4E12-A53B-53D8D5A7C9EF}">
      <dgm:prSet phldrT="[Text]"/>
      <dgm:spPr>
        <a:solidFill>
          <a:schemeClr val="tx1">
            <a:lumMod val="50000"/>
          </a:schemeClr>
        </a:solidFill>
        <a:ln w="57150">
          <a:solidFill>
            <a:schemeClr val="tx1">
              <a:lumMod val="50000"/>
            </a:schemeClr>
          </a:solidFill>
        </a:ln>
      </dgm:spPr>
      <dgm:t>
        <a:bodyPr/>
        <a:lstStyle/>
        <a:p>
          <a:r>
            <a:rPr lang="en-US" dirty="0"/>
            <a:t>Winter 2020</a:t>
          </a:r>
        </a:p>
      </dgm:t>
    </dgm:pt>
    <dgm:pt modelId="{29F541D3-815C-4BD5-B25B-522FB88AA183}" type="sibTrans" cxnId="{018E9579-8CF6-4187-A550-5AED7866162F}">
      <dgm:prSet/>
      <dgm:spPr/>
      <dgm:t>
        <a:bodyPr/>
        <a:lstStyle/>
        <a:p>
          <a:endParaRPr lang="en-US"/>
        </a:p>
      </dgm:t>
    </dgm:pt>
    <dgm:pt modelId="{BEED1F9A-8E23-4264-8D59-066485F5EEED}" type="parTrans" cxnId="{018E9579-8CF6-4187-A550-5AED7866162F}">
      <dgm:prSet/>
      <dgm:spPr/>
      <dgm:t>
        <a:bodyPr/>
        <a:lstStyle/>
        <a:p>
          <a:endParaRPr lang="en-US"/>
        </a:p>
      </dgm:t>
    </dgm:pt>
    <dgm:pt modelId="{29E4C9DC-E0CE-4B88-8827-BECF9BC9C2CD}" type="pres">
      <dgm:prSet presAssocID="{96767678-4086-42B2-B204-6EB1C3806605}" presName="Name0" presStyleCnt="0">
        <dgm:presLayoutVars>
          <dgm:dir/>
          <dgm:animLvl val="lvl"/>
          <dgm:resizeHandles val="exact"/>
        </dgm:presLayoutVars>
      </dgm:prSet>
      <dgm:spPr/>
    </dgm:pt>
    <dgm:pt modelId="{3DB70351-74C1-47DE-8054-A79CA7842B45}" type="pres">
      <dgm:prSet presAssocID="{3310145F-0B13-4F89-A3A5-B5D0766E21B4}" presName="compositeNode" presStyleCnt="0">
        <dgm:presLayoutVars>
          <dgm:bulletEnabled val="1"/>
        </dgm:presLayoutVars>
      </dgm:prSet>
      <dgm:spPr/>
    </dgm:pt>
    <dgm:pt modelId="{764E851C-E3FA-4B3C-A9C1-2F746A4EE634}" type="pres">
      <dgm:prSet presAssocID="{3310145F-0B13-4F89-A3A5-B5D0766E21B4}" presName="bgRect" presStyleLbl="node1" presStyleIdx="0" presStyleCnt="3" custLinFactNeighborX="-23"/>
      <dgm:spPr/>
    </dgm:pt>
    <dgm:pt modelId="{E91CE30E-3112-4E1D-B88E-ACEF67FF0B79}" type="pres">
      <dgm:prSet presAssocID="{3310145F-0B13-4F89-A3A5-B5D0766E21B4}" presName="parentNode" presStyleLbl="node1" presStyleIdx="0" presStyleCnt="3">
        <dgm:presLayoutVars>
          <dgm:chMax val="0"/>
          <dgm:bulletEnabled val="1"/>
        </dgm:presLayoutVars>
      </dgm:prSet>
      <dgm:spPr/>
    </dgm:pt>
    <dgm:pt modelId="{697F2EA9-6AAC-48DE-8536-50FC28638210}" type="pres">
      <dgm:prSet presAssocID="{319BEF1F-99B8-43DF-8738-2AD56226EBDC}" presName="hSp" presStyleCnt="0"/>
      <dgm:spPr/>
    </dgm:pt>
    <dgm:pt modelId="{EC211A4F-057B-4457-B527-64C1147092E0}" type="pres">
      <dgm:prSet presAssocID="{319BEF1F-99B8-43DF-8738-2AD56226EBDC}" presName="vProcSp" presStyleCnt="0"/>
      <dgm:spPr/>
    </dgm:pt>
    <dgm:pt modelId="{36814725-8CBE-4BB8-B2CC-46C60AB6EEFE}" type="pres">
      <dgm:prSet presAssocID="{319BEF1F-99B8-43DF-8738-2AD56226EBDC}" presName="vSp1" presStyleCnt="0"/>
      <dgm:spPr/>
    </dgm:pt>
    <dgm:pt modelId="{42215124-70C1-4493-BEE0-E095517135C5}" type="pres">
      <dgm:prSet presAssocID="{319BEF1F-99B8-43DF-8738-2AD56226EBDC}" presName="simulatedConn" presStyleLbl="solidFgAcc1" presStyleIdx="0" presStyleCnt="2"/>
      <dgm:spPr>
        <a:solidFill>
          <a:srgbClr val="FB5F1F"/>
        </a:solidFill>
        <a:ln w="38100">
          <a:solidFill>
            <a:srgbClr val="2BC5C1"/>
          </a:solidFill>
        </a:ln>
      </dgm:spPr>
    </dgm:pt>
    <dgm:pt modelId="{C02BDC95-A220-4864-B2C7-BDE8CF343891}" type="pres">
      <dgm:prSet presAssocID="{319BEF1F-99B8-43DF-8738-2AD56226EBDC}" presName="vSp2" presStyleCnt="0"/>
      <dgm:spPr/>
    </dgm:pt>
    <dgm:pt modelId="{8C835E50-FB56-4487-84C0-367205B68420}" type="pres">
      <dgm:prSet presAssocID="{319BEF1F-99B8-43DF-8738-2AD56226EBDC}" presName="sibTrans" presStyleCnt="0"/>
      <dgm:spPr/>
    </dgm:pt>
    <dgm:pt modelId="{F299A389-F9E5-4991-9BE0-11230BAE284A}" type="pres">
      <dgm:prSet presAssocID="{9F5AD157-44DE-4B55-8042-3FC7E801B223}" presName="compositeNode" presStyleCnt="0">
        <dgm:presLayoutVars>
          <dgm:bulletEnabled val="1"/>
        </dgm:presLayoutVars>
      </dgm:prSet>
      <dgm:spPr/>
    </dgm:pt>
    <dgm:pt modelId="{FA9855EA-8DB9-4448-BC39-21EEC89D1676}" type="pres">
      <dgm:prSet presAssocID="{9F5AD157-44DE-4B55-8042-3FC7E801B223}" presName="bgRect" presStyleLbl="node1" presStyleIdx="1" presStyleCnt="3"/>
      <dgm:spPr/>
    </dgm:pt>
    <dgm:pt modelId="{30172AA3-546B-4372-ADA6-270515B20BDC}" type="pres">
      <dgm:prSet presAssocID="{9F5AD157-44DE-4B55-8042-3FC7E801B223}" presName="parentNode" presStyleLbl="node1" presStyleIdx="1" presStyleCnt="3">
        <dgm:presLayoutVars>
          <dgm:chMax val="0"/>
          <dgm:bulletEnabled val="1"/>
        </dgm:presLayoutVars>
      </dgm:prSet>
      <dgm:spPr/>
    </dgm:pt>
    <dgm:pt modelId="{14DE1972-4D54-43DA-9B84-D732F1C7B2C8}" type="pres">
      <dgm:prSet presAssocID="{9F5AD157-44DE-4B55-8042-3FC7E801B223}" presName="childNode" presStyleLbl="node1" presStyleIdx="1" presStyleCnt="3">
        <dgm:presLayoutVars>
          <dgm:bulletEnabled val="1"/>
        </dgm:presLayoutVars>
      </dgm:prSet>
      <dgm:spPr/>
    </dgm:pt>
    <dgm:pt modelId="{F41C3BBE-15EE-4967-AC9B-AABF920BE02B}" type="pres">
      <dgm:prSet presAssocID="{A21CD32F-7EE3-419D-860D-8236090CEFBC}" presName="hSp" presStyleCnt="0"/>
      <dgm:spPr/>
    </dgm:pt>
    <dgm:pt modelId="{70252B53-5674-49AC-8EA8-7B67AEFB84D1}" type="pres">
      <dgm:prSet presAssocID="{A21CD32F-7EE3-419D-860D-8236090CEFBC}" presName="vProcSp" presStyleCnt="0"/>
      <dgm:spPr/>
    </dgm:pt>
    <dgm:pt modelId="{C02AC9F7-A443-4407-824A-7B077C35A0CE}" type="pres">
      <dgm:prSet presAssocID="{A21CD32F-7EE3-419D-860D-8236090CEFBC}" presName="vSp1" presStyleCnt="0"/>
      <dgm:spPr/>
    </dgm:pt>
    <dgm:pt modelId="{54F5536F-0767-4DA4-BFD9-DA6709325DE6}" type="pres">
      <dgm:prSet presAssocID="{A21CD32F-7EE3-419D-860D-8236090CEFBC}" presName="simulatedConn" presStyleLbl="solidFgAcc1" presStyleIdx="1" presStyleCnt="2"/>
      <dgm:spPr>
        <a:solidFill>
          <a:srgbClr val="FB5F1F"/>
        </a:solidFill>
        <a:ln w="38100">
          <a:solidFill>
            <a:srgbClr val="06B4AA"/>
          </a:solidFill>
        </a:ln>
      </dgm:spPr>
    </dgm:pt>
    <dgm:pt modelId="{56936221-5406-4CF7-B79C-51EFA6619C21}" type="pres">
      <dgm:prSet presAssocID="{A21CD32F-7EE3-419D-860D-8236090CEFBC}" presName="vSp2" presStyleCnt="0"/>
      <dgm:spPr/>
    </dgm:pt>
    <dgm:pt modelId="{8BE1DC7E-AC66-4C93-AD4C-CA8AB9C71543}" type="pres">
      <dgm:prSet presAssocID="{A21CD32F-7EE3-419D-860D-8236090CEFBC}" presName="sibTrans" presStyleCnt="0"/>
      <dgm:spPr/>
    </dgm:pt>
    <dgm:pt modelId="{D8E6B02C-EEB9-4D2F-94CC-37F60313716C}" type="pres">
      <dgm:prSet presAssocID="{19BEA18F-70BE-4E12-A53B-53D8D5A7C9EF}" presName="compositeNode" presStyleCnt="0">
        <dgm:presLayoutVars>
          <dgm:bulletEnabled val="1"/>
        </dgm:presLayoutVars>
      </dgm:prSet>
      <dgm:spPr/>
    </dgm:pt>
    <dgm:pt modelId="{494D940E-3B83-47FB-B730-7287B4375101}" type="pres">
      <dgm:prSet presAssocID="{19BEA18F-70BE-4E12-A53B-53D8D5A7C9EF}" presName="bgRect" presStyleLbl="node1" presStyleIdx="2" presStyleCnt="3"/>
      <dgm:spPr/>
    </dgm:pt>
    <dgm:pt modelId="{16B9B846-C1F7-42F8-A641-3914E1457BF3}" type="pres">
      <dgm:prSet presAssocID="{19BEA18F-70BE-4E12-A53B-53D8D5A7C9EF}" presName="parentNode" presStyleLbl="node1" presStyleIdx="2" presStyleCnt="3">
        <dgm:presLayoutVars>
          <dgm:chMax val="0"/>
          <dgm:bulletEnabled val="1"/>
        </dgm:presLayoutVars>
      </dgm:prSet>
      <dgm:spPr/>
    </dgm:pt>
    <dgm:pt modelId="{1E4E1E84-DE15-4367-B0BD-8BABDFB7C3E3}" type="pres">
      <dgm:prSet presAssocID="{19BEA18F-70BE-4E12-A53B-53D8D5A7C9EF}" presName="childNode" presStyleLbl="node1" presStyleIdx="2" presStyleCnt="3">
        <dgm:presLayoutVars>
          <dgm:bulletEnabled val="1"/>
        </dgm:presLayoutVars>
      </dgm:prSet>
      <dgm:spPr/>
    </dgm:pt>
  </dgm:ptLst>
  <dgm:cxnLst>
    <dgm:cxn modelId="{49AF861F-BA49-4A48-B3F3-B1AD2EE94E7D}" type="presOf" srcId="{96767678-4086-42B2-B204-6EB1C3806605}" destId="{29E4C9DC-E0CE-4B88-8827-BECF9BC9C2CD}" srcOrd="0" destOrd="0" presId="urn:microsoft.com/office/officeart/2005/8/layout/hProcess7"/>
    <dgm:cxn modelId="{24623024-BD69-40D1-B47F-5F6CA999C9FC}" type="presOf" srcId="{9F5AD157-44DE-4B55-8042-3FC7E801B223}" destId="{30172AA3-546B-4372-ADA6-270515B20BDC}" srcOrd="1" destOrd="0" presId="urn:microsoft.com/office/officeart/2005/8/layout/hProcess7"/>
    <dgm:cxn modelId="{A7DE2532-CE69-4CAD-B999-1796CE42940F}" type="presOf" srcId="{FB93EB6A-32A2-4560-A6B3-D63158EBDEEB}" destId="{14DE1972-4D54-43DA-9B84-D732F1C7B2C8}" srcOrd="0" destOrd="0" presId="urn:microsoft.com/office/officeart/2005/8/layout/hProcess7"/>
    <dgm:cxn modelId="{047AB769-9A18-4576-B8EE-033E069AAB54}" srcId="{96767678-4086-42B2-B204-6EB1C3806605}" destId="{3310145F-0B13-4F89-A3A5-B5D0766E21B4}" srcOrd="0" destOrd="0" parTransId="{8D350D32-5561-4EED-AFA0-EEAB77851594}" sibTransId="{319BEF1F-99B8-43DF-8738-2AD56226EBDC}"/>
    <dgm:cxn modelId="{C377CE6F-9F01-43AE-B419-489A41EBCACE}" srcId="{9F5AD157-44DE-4B55-8042-3FC7E801B223}" destId="{FB93EB6A-32A2-4560-A6B3-D63158EBDEEB}" srcOrd="0" destOrd="0" parTransId="{BA553FD5-2025-4589-B718-3314E729BD29}" sibTransId="{C9AC0A03-B093-4512-A703-DEB19D8BF2A4}"/>
    <dgm:cxn modelId="{0FA51475-657C-45BB-8C1F-CF4358109BF7}" type="presOf" srcId="{9F5AD157-44DE-4B55-8042-3FC7E801B223}" destId="{FA9855EA-8DB9-4448-BC39-21EEC89D1676}" srcOrd="0" destOrd="0" presId="urn:microsoft.com/office/officeart/2005/8/layout/hProcess7"/>
    <dgm:cxn modelId="{018E9579-8CF6-4187-A550-5AED7866162F}" srcId="{96767678-4086-42B2-B204-6EB1C3806605}" destId="{19BEA18F-70BE-4E12-A53B-53D8D5A7C9EF}" srcOrd="2" destOrd="0" parTransId="{BEED1F9A-8E23-4264-8D59-066485F5EEED}" sibTransId="{29F541D3-815C-4BD5-B25B-522FB88AA183}"/>
    <dgm:cxn modelId="{A7E1F89C-982D-49DB-8FF5-30C937C69E8B}" srcId="{19BEA18F-70BE-4E12-A53B-53D8D5A7C9EF}" destId="{EAA0BB35-0745-4968-9F49-0330B3C1F335}" srcOrd="0" destOrd="0" parTransId="{2FCC2441-3775-4D95-8C23-47DE36EFD6A8}" sibTransId="{C27B1AC4-EE33-454C-9136-B547A173C05A}"/>
    <dgm:cxn modelId="{74B1EDA0-9AF8-4754-A308-C162229CF99C}" type="presOf" srcId="{EAA0BB35-0745-4968-9F49-0330B3C1F335}" destId="{1E4E1E84-DE15-4367-B0BD-8BABDFB7C3E3}" srcOrd="0" destOrd="0" presId="urn:microsoft.com/office/officeart/2005/8/layout/hProcess7"/>
    <dgm:cxn modelId="{D03765A6-2365-4159-897D-975491C36575}" type="presOf" srcId="{19BEA18F-70BE-4E12-A53B-53D8D5A7C9EF}" destId="{16B9B846-C1F7-42F8-A641-3914E1457BF3}" srcOrd="1" destOrd="0" presId="urn:microsoft.com/office/officeart/2005/8/layout/hProcess7"/>
    <dgm:cxn modelId="{63A83EAD-7111-4D09-8A5A-D9D370D16EEB}" srcId="{96767678-4086-42B2-B204-6EB1C3806605}" destId="{9F5AD157-44DE-4B55-8042-3FC7E801B223}" srcOrd="1" destOrd="0" parTransId="{AE6F1654-1719-44DB-A319-367B6A57E1D7}" sibTransId="{A21CD32F-7EE3-419D-860D-8236090CEFBC}"/>
    <dgm:cxn modelId="{946E24E9-48C7-4884-A0A7-F9F9DA69371F}" type="presOf" srcId="{3310145F-0B13-4F89-A3A5-B5D0766E21B4}" destId="{E91CE30E-3112-4E1D-B88E-ACEF67FF0B79}" srcOrd="1" destOrd="0" presId="urn:microsoft.com/office/officeart/2005/8/layout/hProcess7"/>
    <dgm:cxn modelId="{787EE8EF-382C-4D60-8D23-497205544EFC}" type="presOf" srcId="{3310145F-0B13-4F89-A3A5-B5D0766E21B4}" destId="{764E851C-E3FA-4B3C-A9C1-2F746A4EE634}" srcOrd="0" destOrd="0" presId="urn:microsoft.com/office/officeart/2005/8/layout/hProcess7"/>
    <dgm:cxn modelId="{8F493FF3-E41B-4FF9-BC76-A659C10C9A82}" type="presOf" srcId="{19BEA18F-70BE-4E12-A53B-53D8D5A7C9EF}" destId="{494D940E-3B83-47FB-B730-7287B4375101}" srcOrd="0" destOrd="0" presId="urn:microsoft.com/office/officeart/2005/8/layout/hProcess7"/>
    <dgm:cxn modelId="{2523A808-DDD6-4CB6-9E9C-0B391572A234}" type="presParOf" srcId="{29E4C9DC-E0CE-4B88-8827-BECF9BC9C2CD}" destId="{3DB70351-74C1-47DE-8054-A79CA7842B45}" srcOrd="0" destOrd="0" presId="urn:microsoft.com/office/officeart/2005/8/layout/hProcess7"/>
    <dgm:cxn modelId="{36737244-4E40-4B40-B2AD-E78B90890978}" type="presParOf" srcId="{3DB70351-74C1-47DE-8054-A79CA7842B45}" destId="{764E851C-E3FA-4B3C-A9C1-2F746A4EE634}" srcOrd="0" destOrd="0" presId="urn:microsoft.com/office/officeart/2005/8/layout/hProcess7"/>
    <dgm:cxn modelId="{6F9693CF-681A-4084-914E-85E3E8078B4D}" type="presParOf" srcId="{3DB70351-74C1-47DE-8054-A79CA7842B45}" destId="{E91CE30E-3112-4E1D-B88E-ACEF67FF0B79}" srcOrd="1" destOrd="0" presId="urn:microsoft.com/office/officeart/2005/8/layout/hProcess7"/>
    <dgm:cxn modelId="{F7407886-1680-4443-9CF4-2FA8A98EA234}" type="presParOf" srcId="{29E4C9DC-E0CE-4B88-8827-BECF9BC9C2CD}" destId="{697F2EA9-6AAC-48DE-8536-50FC28638210}" srcOrd="1" destOrd="0" presId="urn:microsoft.com/office/officeart/2005/8/layout/hProcess7"/>
    <dgm:cxn modelId="{EF0B49F0-BF91-410A-961E-FD8C7AAD7AF1}" type="presParOf" srcId="{29E4C9DC-E0CE-4B88-8827-BECF9BC9C2CD}" destId="{EC211A4F-057B-4457-B527-64C1147092E0}" srcOrd="2" destOrd="0" presId="urn:microsoft.com/office/officeart/2005/8/layout/hProcess7"/>
    <dgm:cxn modelId="{2AF3734C-B90A-4F02-85C2-DA8AF0A9BB83}" type="presParOf" srcId="{EC211A4F-057B-4457-B527-64C1147092E0}" destId="{36814725-8CBE-4BB8-B2CC-46C60AB6EEFE}" srcOrd="0" destOrd="0" presId="urn:microsoft.com/office/officeart/2005/8/layout/hProcess7"/>
    <dgm:cxn modelId="{8A58D875-48AE-4D17-8710-C3A0E3A00522}" type="presParOf" srcId="{EC211A4F-057B-4457-B527-64C1147092E0}" destId="{42215124-70C1-4493-BEE0-E095517135C5}" srcOrd="1" destOrd="0" presId="urn:microsoft.com/office/officeart/2005/8/layout/hProcess7"/>
    <dgm:cxn modelId="{385F5927-7854-417F-AE77-F1937DDC8B4F}" type="presParOf" srcId="{EC211A4F-057B-4457-B527-64C1147092E0}" destId="{C02BDC95-A220-4864-B2C7-BDE8CF343891}" srcOrd="2" destOrd="0" presId="urn:microsoft.com/office/officeart/2005/8/layout/hProcess7"/>
    <dgm:cxn modelId="{F0E23B0D-83D6-4E0C-AE65-9B3E208CF190}" type="presParOf" srcId="{29E4C9DC-E0CE-4B88-8827-BECF9BC9C2CD}" destId="{8C835E50-FB56-4487-84C0-367205B68420}" srcOrd="3" destOrd="0" presId="urn:microsoft.com/office/officeart/2005/8/layout/hProcess7"/>
    <dgm:cxn modelId="{EE604F03-4127-4575-9B94-0E9BDC77F7FE}" type="presParOf" srcId="{29E4C9DC-E0CE-4B88-8827-BECF9BC9C2CD}" destId="{F299A389-F9E5-4991-9BE0-11230BAE284A}" srcOrd="4" destOrd="0" presId="urn:microsoft.com/office/officeart/2005/8/layout/hProcess7"/>
    <dgm:cxn modelId="{FBFE055C-CA2F-4E3A-BBDA-04F7C900A841}" type="presParOf" srcId="{F299A389-F9E5-4991-9BE0-11230BAE284A}" destId="{FA9855EA-8DB9-4448-BC39-21EEC89D1676}" srcOrd="0" destOrd="0" presId="urn:microsoft.com/office/officeart/2005/8/layout/hProcess7"/>
    <dgm:cxn modelId="{FAD67181-BE85-4D40-AEC0-B7C3275373DE}" type="presParOf" srcId="{F299A389-F9E5-4991-9BE0-11230BAE284A}" destId="{30172AA3-546B-4372-ADA6-270515B20BDC}" srcOrd="1" destOrd="0" presId="urn:microsoft.com/office/officeart/2005/8/layout/hProcess7"/>
    <dgm:cxn modelId="{77603830-81FD-40F5-9777-C22443B48036}" type="presParOf" srcId="{F299A389-F9E5-4991-9BE0-11230BAE284A}" destId="{14DE1972-4D54-43DA-9B84-D732F1C7B2C8}" srcOrd="2" destOrd="0" presId="urn:microsoft.com/office/officeart/2005/8/layout/hProcess7"/>
    <dgm:cxn modelId="{A77508CE-76AF-4097-8448-02D5DE06968E}" type="presParOf" srcId="{29E4C9DC-E0CE-4B88-8827-BECF9BC9C2CD}" destId="{F41C3BBE-15EE-4967-AC9B-AABF920BE02B}" srcOrd="5" destOrd="0" presId="urn:microsoft.com/office/officeart/2005/8/layout/hProcess7"/>
    <dgm:cxn modelId="{78D9116C-4CBD-46EA-B0F7-3E5C114A8EAF}" type="presParOf" srcId="{29E4C9DC-E0CE-4B88-8827-BECF9BC9C2CD}" destId="{70252B53-5674-49AC-8EA8-7B67AEFB84D1}" srcOrd="6" destOrd="0" presId="urn:microsoft.com/office/officeart/2005/8/layout/hProcess7"/>
    <dgm:cxn modelId="{9F2B5216-3C15-494D-9209-494361B49943}" type="presParOf" srcId="{70252B53-5674-49AC-8EA8-7B67AEFB84D1}" destId="{C02AC9F7-A443-4407-824A-7B077C35A0CE}" srcOrd="0" destOrd="0" presId="urn:microsoft.com/office/officeart/2005/8/layout/hProcess7"/>
    <dgm:cxn modelId="{076740FB-8880-4F19-B92B-90959B64ED46}" type="presParOf" srcId="{70252B53-5674-49AC-8EA8-7B67AEFB84D1}" destId="{54F5536F-0767-4DA4-BFD9-DA6709325DE6}" srcOrd="1" destOrd="0" presId="urn:microsoft.com/office/officeart/2005/8/layout/hProcess7"/>
    <dgm:cxn modelId="{56D40ED3-28F7-40C9-8139-E4B7A6DD5776}" type="presParOf" srcId="{70252B53-5674-49AC-8EA8-7B67AEFB84D1}" destId="{56936221-5406-4CF7-B79C-51EFA6619C21}" srcOrd="2" destOrd="0" presId="urn:microsoft.com/office/officeart/2005/8/layout/hProcess7"/>
    <dgm:cxn modelId="{81FDC099-D42A-4693-A7A4-C5DA9F0E26CD}" type="presParOf" srcId="{29E4C9DC-E0CE-4B88-8827-BECF9BC9C2CD}" destId="{8BE1DC7E-AC66-4C93-AD4C-CA8AB9C71543}" srcOrd="7" destOrd="0" presId="urn:microsoft.com/office/officeart/2005/8/layout/hProcess7"/>
    <dgm:cxn modelId="{B9679839-93A6-4BA4-8592-F5609AE9F495}" type="presParOf" srcId="{29E4C9DC-E0CE-4B88-8827-BECF9BC9C2CD}" destId="{D8E6B02C-EEB9-4D2F-94CC-37F60313716C}" srcOrd="8" destOrd="0" presId="urn:microsoft.com/office/officeart/2005/8/layout/hProcess7"/>
    <dgm:cxn modelId="{33DC36AD-3DC7-4E29-97E5-EB2A44FA2283}" type="presParOf" srcId="{D8E6B02C-EEB9-4D2F-94CC-37F60313716C}" destId="{494D940E-3B83-47FB-B730-7287B4375101}" srcOrd="0" destOrd="0" presId="urn:microsoft.com/office/officeart/2005/8/layout/hProcess7"/>
    <dgm:cxn modelId="{884E0AF1-2994-42A6-BF23-4099141EBEA7}" type="presParOf" srcId="{D8E6B02C-EEB9-4D2F-94CC-37F60313716C}" destId="{16B9B846-C1F7-42F8-A641-3914E1457BF3}" srcOrd="1" destOrd="0" presId="urn:microsoft.com/office/officeart/2005/8/layout/hProcess7"/>
    <dgm:cxn modelId="{15F71F95-04F5-44E2-BE24-4ABEF51AECD5}" type="presParOf" srcId="{D8E6B02C-EEB9-4D2F-94CC-37F60313716C}" destId="{1E4E1E84-DE15-4367-B0BD-8BABDFB7C3E3}"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4E851C-E3FA-4B3C-A9C1-2F746A4EE634}">
      <dsp:nvSpPr>
        <dsp:cNvPr id="0" name=""/>
        <dsp:cNvSpPr/>
      </dsp:nvSpPr>
      <dsp:spPr>
        <a:xfrm>
          <a:off x="7" y="1083799"/>
          <a:ext cx="3308945" cy="3970734"/>
        </a:xfrm>
        <a:prstGeom prst="roundRect">
          <a:avLst>
            <a:gd name="adj" fmla="val 5000"/>
          </a:avLst>
        </a:prstGeom>
        <a:solidFill>
          <a:schemeClr val="tx1">
            <a:lumMod val="50000"/>
          </a:schemeClr>
        </a:solidFill>
        <a:ln w="57150" cap="rnd" cmpd="sng" algn="ctr">
          <a:solidFill>
            <a:schemeClr val="tx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6873" rIns="164465" bIns="0" numCol="1" spcCol="1270" anchor="t" anchorCtr="0">
          <a:noAutofit/>
        </a:bodyPr>
        <a:lstStyle/>
        <a:p>
          <a:pPr marL="0" lvl="0" indent="0" algn="r" defTabSz="1644650">
            <a:lnSpc>
              <a:spcPct val="90000"/>
            </a:lnSpc>
            <a:spcBef>
              <a:spcPct val="0"/>
            </a:spcBef>
            <a:spcAft>
              <a:spcPct val="35000"/>
            </a:spcAft>
            <a:buNone/>
          </a:pPr>
          <a:r>
            <a:rPr lang="en-US" sz="3700" kern="1200" dirty="0"/>
            <a:t>Summer 2019</a:t>
          </a:r>
        </a:p>
      </dsp:txBody>
      <dsp:txXfrm rot="16200000">
        <a:off x="-1297098" y="2380905"/>
        <a:ext cx="3256002" cy="661789"/>
      </dsp:txXfrm>
    </dsp:sp>
    <dsp:sp modelId="{FA9855EA-8DB9-4448-BC39-21EEC89D1676}">
      <dsp:nvSpPr>
        <dsp:cNvPr id="0" name=""/>
        <dsp:cNvSpPr/>
      </dsp:nvSpPr>
      <dsp:spPr>
        <a:xfrm>
          <a:off x="3425527" y="1083799"/>
          <a:ext cx="3308945" cy="3970734"/>
        </a:xfrm>
        <a:prstGeom prst="roundRect">
          <a:avLst>
            <a:gd name="adj" fmla="val 5000"/>
          </a:avLst>
        </a:prstGeom>
        <a:solidFill>
          <a:schemeClr val="tx1">
            <a:lumMod val="50000"/>
          </a:schemeClr>
        </a:solidFill>
        <a:ln w="57150" cap="rnd" cmpd="sng" algn="ctr">
          <a:solidFill>
            <a:schemeClr val="tx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6873" rIns="164465" bIns="0" numCol="1" spcCol="1270" anchor="t" anchorCtr="0">
          <a:noAutofit/>
        </a:bodyPr>
        <a:lstStyle/>
        <a:p>
          <a:pPr marL="0" lvl="0" indent="0" algn="r" defTabSz="1644650">
            <a:lnSpc>
              <a:spcPct val="90000"/>
            </a:lnSpc>
            <a:spcBef>
              <a:spcPct val="0"/>
            </a:spcBef>
            <a:spcAft>
              <a:spcPct val="35000"/>
            </a:spcAft>
            <a:buNone/>
          </a:pPr>
          <a:r>
            <a:rPr lang="en-US" sz="3700" kern="1200" dirty="0"/>
            <a:t>Fall 2019</a:t>
          </a:r>
        </a:p>
      </dsp:txBody>
      <dsp:txXfrm rot="16200000">
        <a:off x="2128420" y="2380905"/>
        <a:ext cx="3256002" cy="661789"/>
      </dsp:txXfrm>
    </dsp:sp>
    <dsp:sp modelId="{42215124-70C1-4493-BEE0-E095517135C5}">
      <dsp:nvSpPr>
        <dsp:cNvPr id="0" name=""/>
        <dsp:cNvSpPr/>
      </dsp:nvSpPr>
      <dsp:spPr>
        <a:xfrm rot="5400000">
          <a:off x="3150540" y="4236830"/>
          <a:ext cx="583063" cy="496341"/>
        </a:xfrm>
        <a:prstGeom prst="flowChartExtract">
          <a:avLst/>
        </a:prstGeom>
        <a:solidFill>
          <a:srgbClr val="FB5F1F"/>
        </a:solidFill>
        <a:ln w="38100" cap="rnd" cmpd="sng" algn="ctr">
          <a:solidFill>
            <a:srgbClr val="2BC5C1"/>
          </a:solidFill>
          <a:prstDash val="solid"/>
        </a:ln>
        <a:effectLst/>
      </dsp:spPr>
      <dsp:style>
        <a:lnRef idx="2">
          <a:scrgbClr r="0" g="0" b="0"/>
        </a:lnRef>
        <a:fillRef idx="1">
          <a:scrgbClr r="0" g="0" b="0"/>
        </a:fillRef>
        <a:effectRef idx="0">
          <a:scrgbClr r="0" g="0" b="0"/>
        </a:effectRef>
        <a:fontRef idx="minor"/>
      </dsp:style>
    </dsp:sp>
    <dsp:sp modelId="{14DE1972-4D54-43DA-9B84-D732F1C7B2C8}">
      <dsp:nvSpPr>
        <dsp:cNvPr id="0" name=""/>
        <dsp:cNvSpPr/>
      </dsp:nvSpPr>
      <dsp:spPr>
        <a:xfrm>
          <a:off x="4087316" y="1083799"/>
          <a:ext cx="2465164" cy="3970734"/>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222885" rIns="0" bIns="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4087316" y="1083799"/>
        <a:ext cx="2465164" cy="3970734"/>
      </dsp:txXfrm>
    </dsp:sp>
    <dsp:sp modelId="{494D940E-3B83-47FB-B730-7287B4375101}">
      <dsp:nvSpPr>
        <dsp:cNvPr id="0" name=""/>
        <dsp:cNvSpPr/>
      </dsp:nvSpPr>
      <dsp:spPr>
        <a:xfrm>
          <a:off x="6850285" y="1083799"/>
          <a:ext cx="3308945" cy="3970734"/>
        </a:xfrm>
        <a:prstGeom prst="roundRect">
          <a:avLst>
            <a:gd name="adj" fmla="val 5000"/>
          </a:avLst>
        </a:prstGeom>
        <a:solidFill>
          <a:schemeClr val="tx1">
            <a:lumMod val="50000"/>
          </a:schemeClr>
        </a:solidFill>
        <a:ln w="57150" cap="rnd" cmpd="sng" algn="ctr">
          <a:solidFill>
            <a:schemeClr val="tx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6873" rIns="164465" bIns="0" numCol="1" spcCol="1270" anchor="t" anchorCtr="0">
          <a:noAutofit/>
        </a:bodyPr>
        <a:lstStyle/>
        <a:p>
          <a:pPr marL="0" lvl="0" indent="0" algn="r" defTabSz="1644650">
            <a:lnSpc>
              <a:spcPct val="90000"/>
            </a:lnSpc>
            <a:spcBef>
              <a:spcPct val="0"/>
            </a:spcBef>
            <a:spcAft>
              <a:spcPct val="35000"/>
            </a:spcAft>
            <a:buNone/>
          </a:pPr>
          <a:r>
            <a:rPr lang="en-US" sz="3700" kern="1200" dirty="0"/>
            <a:t>Winter 2020</a:t>
          </a:r>
        </a:p>
      </dsp:txBody>
      <dsp:txXfrm rot="16200000">
        <a:off x="5553179" y="2380905"/>
        <a:ext cx="3256002" cy="661789"/>
      </dsp:txXfrm>
    </dsp:sp>
    <dsp:sp modelId="{54F5536F-0767-4DA4-BFD9-DA6709325DE6}">
      <dsp:nvSpPr>
        <dsp:cNvPr id="0" name=""/>
        <dsp:cNvSpPr/>
      </dsp:nvSpPr>
      <dsp:spPr>
        <a:xfrm rot="5400000">
          <a:off x="6575298" y="4236830"/>
          <a:ext cx="583063" cy="496341"/>
        </a:xfrm>
        <a:prstGeom prst="flowChartExtract">
          <a:avLst/>
        </a:prstGeom>
        <a:solidFill>
          <a:srgbClr val="FB5F1F"/>
        </a:solidFill>
        <a:ln w="38100" cap="rnd" cmpd="sng" algn="ctr">
          <a:solidFill>
            <a:srgbClr val="06B4AA"/>
          </a:solidFill>
          <a:prstDash val="solid"/>
        </a:ln>
        <a:effectLst/>
      </dsp:spPr>
      <dsp:style>
        <a:lnRef idx="2">
          <a:scrgbClr r="0" g="0" b="0"/>
        </a:lnRef>
        <a:fillRef idx="1">
          <a:scrgbClr r="0" g="0" b="0"/>
        </a:fillRef>
        <a:effectRef idx="0">
          <a:scrgbClr r="0" g="0" b="0"/>
        </a:effectRef>
        <a:fontRef idx="minor"/>
      </dsp:style>
    </dsp:sp>
    <dsp:sp modelId="{1E4E1E84-DE15-4367-B0BD-8BABDFB7C3E3}">
      <dsp:nvSpPr>
        <dsp:cNvPr id="0" name=""/>
        <dsp:cNvSpPr/>
      </dsp:nvSpPr>
      <dsp:spPr>
        <a:xfrm>
          <a:off x="7512074" y="1083799"/>
          <a:ext cx="2465164" cy="3970734"/>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222885" rIns="0" bIns="0" numCol="1" spcCol="1270" anchor="t" anchorCtr="0">
          <a:noAutofit/>
        </a:bodyPr>
        <a:lstStyle/>
        <a:p>
          <a:pPr marL="0" lvl="0" indent="0" algn="l" defTabSz="2889250">
            <a:lnSpc>
              <a:spcPct val="90000"/>
            </a:lnSpc>
            <a:spcBef>
              <a:spcPct val="0"/>
            </a:spcBef>
            <a:spcAft>
              <a:spcPct val="35000"/>
            </a:spcAft>
            <a:buNone/>
          </a:pPr>
          <a:endParaRPr lang="en-US" sz="6500" kern="1200" dirty="0">
            <a:solidFill>
              <a:srgbClr val="FB5F1F"/>
            </a:solidFill>
            <a:highlight>
              <a:srgbClr val="808080"/>
            </a:highlight>
          </a:endParaRPr>
        </a:p>
      </dsp:txBody>
      <dsp:txXfrm>
        <a:off x="7512074" y="1083799"/>
        <a:ext cx="2465164" cy="397073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A8BB46-77EE-4F44-8FDC-D1323ED178CF}" type="datetimeFigureOut">
              <a:rPr lang="en-US" smtClean="0"/>
              <a:t>3/18/2020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401E99-A219-4FFD-A33E-6F7FC4691130}" type="slidenum">
              <a:rPr lang="en-US" smtClean="0"/>
              <a:t>‹#›</a:t>
            </a:fld>
            <a:endParaRPr lang="en-US"/>
          </a:p>
        </p:txBody>
      </p:sp>
    </p:spTree>
    <p:extLst>
      <p:ext uri="{BB962C8B-B14F-4D97-AF65-F5344CB8AC3E}">
        <p14:creationId xmlns:p14="http://schemas.microsoft.com/office/powerpoint/2010/main" val="1904163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industry advisor</a:t>
            </a:r>
          </a:p>
          <a:p>
            <a:endParaRPr lang="en-US" dirty="0"/>
          </a:p>
          <a:p>
            <a:r>
              <a:rPr lang="en-US" dirty="0"/>
              <a:t>Before completion of the CSS 497 project all students must complete an abstract. The abstract should highlight the major topics/themes in your project and concisely describe the nature of your work. The abstract must be turned in prior to completion of your 10 credits of CSS 497 in order to receive a grade.</a:t>
            </a:r>
          </a:p>
          <a:p>
            <a:endParaRPr lang="en-US" dirty="0"/>
          </a:p>
          <a:p>
            <a:r>
              <a:rPr lang="en-US" dirty="0"/>
              <a:t>The abstract is limited to 200-400 words describing the nature of the project and the results obtained. This abstract is due prior to submission of your final report to your faculty advisor.</a:t>
            </a:r>
          </a:p>
          <a:p>
            <a:endParaRPr lang="en-US" dirty="0"/>
          </a:p>
          <a:p>
            <a:r>
              <a:rPr lang="en-US" dirty="0"/>
              <a:t>The CSS 497 abstract is a statement that summarizes the important points of your project including the conclusion. If you have written a report about the project you may find that you can glean the main ideas from your report to create a concise description of your project. In developing your PowerPoint presentation for the CSS Colloquium you will need to uses these same central themes. An abstract should summarize three things: the basic information about the problem(s) to be solved, the reason why you chose a certain method to produce a solution, and a conclusion.</a:t>
            </a:r>
          </a:p>
          <a:p>
            <a:endParaRPr lang="en-US" dirty="0"/>
          </a:p>
          <a:p>
            <a:r>
              <a:rPr lang="en-US" dirty="0"/>
              <a:t>There are a couple of websites that give more details on how to approach writing an abstract. The people who developed these websites take different perspectives so look through all of the websites to assemble the best help. Don't forget the UW Bothell Writing Center can also help you write an abstract.</a:t>
            </a:r>
          </a:p>
        </p:txBody>
      </p:sp>
      <p:sp>
        <p:nvSpPr>
          <p:cNvPr id="4" name="Slide Number Placeholder 3"/>
          <p:cNvSpPr>
            <a:spLocks noGrp="1"/>
          </p:cNvSpPr>
          <p:nvPr>
            <p:ph type="sldNum" sz="quarter" idx="5"/>
          </p:nvPr>
        </p:nvSpPr>
        <p:spPr/>
        <p:txBody>
          <a:bodyPr/>
          <a:lstStyle/>
          <a:p>
            <a:fld id="{97401E99-A219-4FFD-A33E-6F7FC4691130}" type="slidenum">
              <a:rPr lang="en-US" smtClean="0"/>
              <a:t>1</a:t>
            </a:fld>
            <a:endParaRPr lang="en-US"/>
          </a:p>
        </p:txBody>
      </p:sp>
    </p:spTree>
    <p:extLst>
      <p:ext uri="{BB962C8B-B14F-4D97-AF65-F5344CB8AC3E}">
        <p14:creationId xmlns:p14="http://schemas.microsoft.com/office/powerpoint/2010/main" val="3407816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401E99-A219-4FFD-A33E-6F7FC469113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5626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01E99-A219-4FFD-A33E-6F7FC4691130}" type="slidenum">
              <a:rPr lang="en-US" smtClean="0"/>
              <a:t>12</a:t>
            </a:fld>
            <a:endParaRPr lang="en-US"/>
          </a:p>
        </p:txBody>
      </p:sp>
    </p:spTree>
    <p:extLst>
      <p:ext uri="{BB962C8B-B14F-4D97-AF65-F5344CB8AC3E}">
        <p14:creationId xmlns:p14="http://schemas.microsoft.com/office/powerpoint/2010/main" val="3774391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do a callback function (place the marker)</a:t>
            </a:r>
          </a:p>
          <a:p>
            <a:r>
              <a:rPr lang="en-US" dirty="0"/>
              <a:t>Looper responsible for updating every x second</a:t>
            </a:r>
          </a:p>
        </p:txBody>
      </p:sp>
      <p:sp>
        <p:nvSpPr>
          <p:cNvPr id="4" name="Slide Number Placeholder 3"/>
          <p:cNvSpPr>
            <a:spLocks noGrp="1"/>
          </p:cNvSpPr>
          <p:nvPr>
            <p:ph type="sldNum" sz="quarter" idx="5"/>
          </p:nvPr>
        </p:nvSpPr>
        <p:spPr/>
        <p:txBody>
          <a:bodyPr/>
          <a:lstStyle/>
          <a:p>
            <a:fld id="{97401E99-A219-4FFD-A33E-6F7FC4691130}" type="slidenum">
              <a:rPr lang="en-US" smtClean="0"/>
              <a:t>13</a:t>
            </a:fld>
            <a:endParaRPr lang="en-US"/>
          </a:p>
        </p:txBody>
      </p:sp>
    </p:spTree>
    <p:extLst>
      <p:ext uri="{BB962C8B-B14F-4D97-AF65-F5344CB8AC3E}">
        <p14:creationId xmlns:p14="http://schemas.microsoft.com/office/powerpoint/2010/main" val="2237459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01E99-A219-4FFD-A33E-6F7FC4691130}" type="slidenum">
              <a:rPr lang="en-US" smtClean="0"/>
              <a:t>14</a:t>
            </a:fld>
            <a:endParaRPr lang="en-US"/>
          </a:p>
        </p:txBody>
      </p:sp>
    </p:spTree>
    <p:extLst>
      <p:ext uri="{BB962C8B-B14F-4D97-AF65-F5344CB8AC3E}">
        <p14:creationId xmlns:p14="http://schemas.microsoft.com/office/powerpoint/2010/main" val="2601572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Spaces</a:t>
            </a:r>
          </a:p>
        </p:txBody>
      </p:sp>
      <p:sp>
        <p:nvSpPr>
          <p:cNvPr id="4" name="Slide Number Placeholder 3"/>
          <p:cNvSpPr>
            <a:spLocks noGrp="1"/>
          </p:cNvSpPr>
          <p:nvPr>
            <p:ph type="sldNum" sz="quarter" idx="5"/>
          </p:nvPr>
        </p:nvSpPr>
        <p:spPr/>
        <p:txBody>
          <a:bodyPr/>
          <a:lstStyle/>
          <a:p>
            <a:fld id="{97401E99-A219-4FFD-A33E-6F7FC4691130}" type="slidenum">
              <a:rPr lang="en-US" smtClean="0"/>
              <a:t>16</a:t>
            </a:fld>
            <a:endParaRPr lang="en-US"/>
          </a:p>
        </p:txBody>
      </p:sp>
    </p:spTree>
    <p:extLst>
      <p:ext uri="{BB962C8B-B14F-4D97-AF65-F5344CB8AC3E}">
        <p14:creationId xmlns:p14="http://schemas.microsoft.com/office/powerpoint/2010/main" val="2160892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01E99-A219-4FFD-A33E-6F7FC4691130}" type="slidenum">
              <a:rPr lang="en-US" smtClean="0"/>
              <a:t>17</a:t>
            </a:fld>
            <a:endParaRPr lang="en-US"/>
          </a:p>
        </p:txBody>
      </p:sp>
    </p:spTree>
    <p:extLst>
      <p:ext uri="{BB962C8B-B14F-4D97-AF65-F5344CB8AC3E}">
        <p14:creationId xmlns:p14="http://schemas.microsoft.com/office/powerpoint/2010/main" val="42076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01E99-A219-4FFD-A33E-6F7FC4691130}" type="slidenum">
              <a:rPr lang="en-US" smtClean="0"/>
              <a:t>2</a:t>
            </a:fld>
            <a:endParaRPr lang="en-US"/>
          </a:p>
        </p:txBody>
      </p:sp>
    </p:spTree>
    <p:extLst>
      <p:ext uri="{BB962C8B-B14F-4D97-AF65-F5344CB8AC3E}">
        <p14:creationId xmlns:p14="http://schemas.microsoft.com/office/powerpoint/2010/main" val="2124598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01E99-A219-4FFD-A33E-6F7FC4691130}" type="slidenum">
              <a:rPr lang="en-US" smtClean="0"/>
              <a:t>3</a:t>
            </a:fld>
            <a:endParaRPr lang="en-US"/>
          </a:p>
        </p:txBody>
      </p:sp>
    </p:spTree>
    <p:extLst>
      <p:ext uri="{BB962C8B-B14F-4D97-AF65-F5344CB8AC3E}">
        <p14:creationId xmlns:p14="http://schemas.microsoft.com/office/powerpoint/2010/main" val="3572967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01E99-A219-4FFD-A33E-6F7FC4691130}" type="slidenum">
              <a:rPr lang="en-US" smtClean="0"/>
              <a:t>4</a:t>
            </a:fld>
            <a:endParaRPr lang="en-US"/>
          </a:p>
        </p:txBody>
      </p:sp>
    </p:spTree>
    <p:extLst>
      <p:ext uri="{BB962C8B-B14F-4D97-AF65-F5344CB8AC3E}">
        <p14:creationId xmlns:p14="http://schemas.microsoft.com/office/powerpoint/2010/main" val="353493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Clr>
                <a:srgbClr val="FB5F1F"/>
              </a:buClr>
              <a:buFont typeface="Arial" panose="020B0604020202020204" pitchFamily="34" charset="0"/>
              <a:buChar char="•"/>
            </a:pPr>
            <a:endParaRPr lang="en-US" dirty="0">
              <a:solidFill>
                <a:srgbClr val="FB5F1F"/>
              </a:solidFill>
            </a:endParaRPr>
          </a:p>
          <a:p>
            <a:pPr marL="285750" indent="-285750">
              <a:buClr>
                <a:srgbClr val="FB5F1F"/>
              </a:buClr>
              <a:buFont typeface="Arial" panose="020B0604020202020204" pitchFamily="34" charset="0"/>
              <a:buChar char="•"/>
            </a:pPr>
            <a:r>
              <a:rPr lang="en-US" dirty="0">
                <a:solidFill>
                  <a:srgbClr val="FB5F1F"/>
                </a:solidFill>
              </a:rPr>
              <a:t>Summer 2019: learning the tools, beginning development</a:t>
            </a:r>
          </a:p>
          <a:p>
            <a:pPr marL="285750" indent="-285750">
              <a:buClr>
                <a:srgbClr val="FB5F1F"/>
              </a:buClr>
              <a:buFont typeface="Arial" panose="020B0604020202020204" pitchFamily="34" charset="0"/>
              <a:buChar char="•"/>
            </a:pPr>
            <a:r>
              <a:rPr lang="en-US" dirty="0">
                <a:solidFill>
                  <a:srgbClr val="FB5F1F"/>
                </a:solidFill>
              </a:rPr>
              <a:t>Fall 2019: low-fidelity UIs, finishing development, testing</a:t>
            </a:r>
          </a:p>
          <a:p>
            <a:pPr marL="285750" indent="-285750">
              <a:buClr>
                <a:srgbClr val="FB5F1F"/>
              </a:buClr>
              <a:buFont typeface="Arial" panose="020B0604020202020204" pitchFamily="34" charset="0"/>
              <a:buChar char="•"/>
            </a:pPr>
            <a:r>
              <a:rPr lang="en-US" dirty="0">
                <a:solidFill>
                  <a:srgbClr val="FB5F1F"/>
                </a:solidFill>
              </a:rPr>
              <a:t>Winter 2019: UIs improvements, testing, start working on poster and presentation</a:t>
            </a:r>
          </a:p>
          <a:p>
            <a:pPr marL="285750" indent="-285750">
              <a:buClr>
                <a:srgbClr val="FB5F1F"/>
              </a:buClr>
              <a:buFont typeface="Arial" panose="020B0604020202020204" pitchFamily="34" charset="0"/>
              <a:buChar char="•"/>
            </a:pPr>
            <a:endParaRPr lang="en-US" dirty="0">
              <a:solidFill>
                <a:srgbClr val="FB5F1F"/>
              </a:solidFill>
            </a:endParaRPr>
          </a:p>
          <a:p>
            <a:endParaRPr lang="en-US" dirty="0"/>
          </a:p>
        </p:txBody>
      </p:sp>
      <p:sp>
        <p:nvSpPr>
          <p:cNvPr id="4" name="Slide Number Placeholder 3"/>
          <p:cNvSpPr>
            <a:spLocks noGrp="1"/>
          </p:cNvSpPr>
          <p:nvPr>
            <p:ph type="sldNum" sz="quarter" idx="5"/>
          </p:nvPr>
        </p:nvSpPr>
        <p:spPr/>
        <p:txBody>
          <a:bodyPr/>
          <a:lstStyle/>
          <a:p>
            <a:fld id="{97401E99-A219-4FFD-A33E-6F7FC4691130}" type="slidenum">
              <a:rPr lang="en-US" smtClean="0"/>
              <a:t>5</a:t>
            </a:fld>
            <a:endParaRPr lang="en-US"/>
          </a:p>
        </p:txBody>
      </p:sp>
    </p:spTree>
    <p:extLst>
      <p:ext uri="{BB962C8B-B14F-4D97-AF65-F5344CB8AC3E}">
        <p14:creationId xmlns:p14="http://schemas.microsoft.com/office/powerpoint/2010/main" val="2863960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01E99-A219-4FFD-A33E-6F7FC4691130}" type="slidenum">
              <a:rPr lang="en-US" smtClean="0"/>
              <a:t>6</a:t>
            </a:fld>
            <a:endParaRPr lang="en-US"/>
          </a:p>
        </p:txBody>
      </p:sp>
    </p:spTree>
    <p:extLst>
      <p:ext uri="{BB962C8B-B14F-4D97-AF65-F5344CB8AC3E}">
        <p14:creationId xmlns:p14="http://schemas.microsoft.com/office/powerpoint/2010/main" val="1068391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01E99-A219-4FFD-A33E-6F7FC4691130}" type="slidenum">
              <a:rPr lang="en-US" smtClean="0"/>
              <a:t>7</a:t>
            </a:fld>
            <a:endParaRPr lang="en-US"/>
          </a:p>
        </p:txBody>
      </p:sp>
    </p:spTree>
    <p:extLst>
      <p:ext uri="{BB962C8B-B14F-4D97-AF65-F5344CB8AC3E}">
        <p14:creationId xmlns:p14="http://schemas.microsoft.com/office/powerpoint/2010/main" val="429337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t>
            </a:r>
            <a:r>
              <a:rPr lang="en-US" dirty="0" err="1"/>
              <a:t>conditionial</a:t>
            </a:r>
            <a:r>
              <a:rPr lang="en-US" dirty="0"/>
              <a:t> statement check for what android OS the user is using</a:t>
            </a:r>
          </a:p>
          <a:p>
            <a:r>
              <a:rPr lang="en-US" dirty="0" err="1"/>
              <a:t>mFusedLocationClient</a:t>
            </a:r>
            <a:r>
              <a:rPr lang="en-US" dirty="0"/>
              <a:t> is a map tracking client by Google Map SDK, it a request object, a callback object and a loop object</a:t>
            </a:r>
          </a:p>
          <a:p>
            <a:endParaRPr lang="en-US" dirty="0"/>
          </a:p>
          <a:p>
            <a:r>
              <a:rPr lang="en-US" dirty="0"/>
              <a:t>Then, it request user location (every 5 or 10 or whatever seconds is set)</a:t>
            </a:r>
          </a:p>
          <a:p>
            <a:r>
              <a:rPr lang="en-US" dirty="0"/>
              <a:t>It do a callback function (place the marker)</a:t>
            </a:r>
          </a:p>
          <a:p>
            <a:r>
              <a:rPr lang="en-US" dirty="0"/>
              <a:t>Looper responsible for updating every x second</a:t>
            </a:r>
          </a:p>
        </p:txBody>
      </p:sp>
      <p:sp>
        <p:nvSpPr>
          <p:cNvPr id="4" name="Slide Number Placeholder 3"/>
          <p:cNvSpPr>
            <a:spLocks noGrp="1"/>
          </p:cNvSpPr>
          <p:nvPr>
            <p:ph type="sldNum" sz="quarter" idx="5"/>
          </p:nvPr>
        </p:nvSpPr>
        <p:spPr/>
        <p:txBody>
          <a:bodyPr/>
          <a:lstStyle/>
          <a:p>
            <a:fld id="{97401E99-A219-4FFD-A33E-6F7FC4691130}" type="slidenum">
              <a:rPr lang="en-US" smtClean="0"/>
              <a:t>9</a:t>
            </a:fld>
            <a:endParaRPr lang="en-US"/>
          </a:p>
        </p:txBody>
      </p:sp>
    </p:spTree>
    <p:extLst>
      <p:ext uri="{BB962C8B-B14F-4D97-AF65-F5344CB8AC3E}">
        <p14:creationId xmlns:p14="http://schemas.microsoft.com/office/powerpoint/2010/main" val="3129575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01E99-A219-4FFD-A33E-6F7FC4691130}" type="slidenum">
              <a:rPr lang="en-US" smtClean="0"/>
              <a:t>10</a:t>
            </a:fld>
            <a:endParaRPr lang="en-US"/>
          </a:p>
        </p:txBody>
      </p:sp>
    </p:spTree>
    <p:extLst>
      <p:ext uri="{BB962C8B-B14F-4D97-AF65-F5344CB8AC3E}">
        <p14:creationId xmlns:p14="http://schemas.microsoft.com/office/powerpoint/2010/main" val="3171292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B70BDC-64CE-4C31-B579-40C9F37F98C5}" type="datetimeFigureOut">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0FE08CD-A156-44DF-A4D6-86EF004C033C}" type="slidenum">
              <a:rPr lang="en-US" smtClean="0"/>
              <a:t>‹#›</a:t>
            </a:fld>
            <a:endParaRPr lang="en-US"/>
          </a:p>
        </p:txBody>
      </p:sp>
    </p:spTree>
    <p:extLst>
      <p:ext uri="{BB962C8B-B14F-4D97-AF65-F5344CB8AC3E}">
        <p14:creationId xmlns:p14="http://schemas.microsoft.com/office/powerpoint/2010/main" val="169540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B70BDC-64CE-4C31-B579-40C9F37F98C5}" type="datetimeFigureOut">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FE08CD-A156-44DF-A4D6-86EF004C033C}" type="slidenum">
              <a:rPr lang="en-US" smtClean="0"/>
              <a:t>‹#›</a:t>
            </a:fld>
            <a:endParaRPr lang="en-US"/>
          </a:p>
        </p:txBody>
      </p:sp>
    </p:spTree>
    <p:extLst>
      <p:ext uri="{BB962C8B-B14F-4D97-AF65-F5344CB8AC3E}">
        <p14:creationId xmlns:p14="http://schemas.microsoft.com/office/powerpoint/2010/main" val="56362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B70BDC-64CE-4C31-B579-40C9F37F98C5}" type="datetimeFigureOut">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FE08CD-A156-44DF-A4D6-86EF004C033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57656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6B70BDC-64CE-4C31-B579-40C9F37F98C5}" type="datetimeFigureOut">
              <a:rPr lang="en-US" smtClean="0"/>
              <a:t>3/18/2020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FE08CD-A156-44DF-A4D6-86EF004C033C}" type="slidenum">
              <a:rPr lang="en-US" smtClean="0"/>
              <a:t>‹#›</a:t>
            </a:fld>
            <a:endParaRPr lang="en-US"/>
          </a:p>
        </p:txBody>
      </p:sp>
    </p:spTree>
    <p:extLst>
      <p:ext uri="{BB962C8B-B14F-4D97-AF65-F5344CB8AC3E}">
        <p14:creationId xmlns:p14="http://schemas.microsoft.com/office/powerpoint/2010/main" val="2868761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6B70BDC-64CE-4C31-B579-40C9F37F98C5}" type="datetimeFigureOut">
              <a:rPr lang="en-US" smtClean="0"/>
              <a:t>3/18/2020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FE08CD-A156-44DF-A4D6-86EF004C033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64863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6B70BDC-64CE-4C31-B579-40C9F37F98C5}" type="datetimeFigureOut">
              <a:rPr lang="en-US" smtClean="0"/>
              <a:t>3/18/2020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FE08CD-A156-44DF-A4D6-86EF004C033C}" type="slidenum">
              <a:rPr lang="en-US" smtClean="0"/>
              <a:t>‹#›</a:t>
            </a:fld>
            <a:endParaRPr lang="en-US"/>
          </a:p>
        </p:txBody>
      </p:sp>
    </p:spTree>
    <p:extLst>
      <p:ext uri="{BB962C8B-B14F-4D97-AF65-F5344CB8AC3E}">
        <p14:creationId xmlns:p14="http://schemas.microsoft.com/office/powerpoint/2010/main" val="3673838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70BDC-64CE-4C31-B579-40C9F37F98C5}" type="datetimeFigureOut">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FE08CD-A156-44DF-A4D6-86EF004C033C}" type="slidenum">
              <a:rPr lang="en-US" smtClean="0"/>
              <a:t>‹#›</a:t>
            </a:fld>
            <a:endParaRPr lang="en-US"/>
          </a:p>
        </p:txBody>
      </p:sp>
    </p:spTree>
    <p:extLst>
      <p:ext uri="{BB962C8B-B14F-4D97-AF65-F5344CB8AC3E}">
        <p14:creationId xmlns:p14="http://schemas.microsoft.com/office/powerpoint/2010/main" val="631863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70BDC-64CE-4C31-B579-40C9F37F98C5}" type="datetimeFigureOut">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FE08CD-A156-44DF-A4D6-86EF004C033C}" type="slidenum">
              <a:rPr lang="en-US" smtClean="0"/>
              <a:t>‹#›</a:t>
            </a:fld>
            <a:endParaRPr lang="en-US"/>
          </a:p>
        </p:txBody>
      </p:sp>
    </p:spTree>
    <p:extLst>
      <p:ext uri="{BB962C8B-B14F-4D97-AF65-F5344CB8AC3E}">
        <p14:creationId xmlns:p14="http://schemas.microsoft.com/office/powerpoint/2010/main" val="3853489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70BDC-64CE-4C31-B579-40C9F37F98C5}" type="datetimeFigureOut">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FE08CD-A156-44DF-A4D6-86EF004C033C}" type="slidenum">
              <a:rPr lang="en-US" smtClean="0"/>
              <a:t>‹#›</a:t>
            </a:fld>
            <a:endParaRPr lang="en-US"/>
          </a:p>
        </p:txBody>
      </p:sp>
    </p:spTree>
    <p:extLst>
      <p:ext uri="{BB962C8B-B14F-4D97-AF65-F5344CB8AC3E}">
        <p14:creationId xmlns:p14="http://schemas.microsoft.com/office/powerpoint/2010/main" val="1724074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B70BDC-64CE-4C31-B579-40C9F37F98C5}" type="datetimeFigureOut">
              <a:rPr lang="en-US" smtClean="0"/>
              <a:t>3/18/2020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FE08CD-A156-44DF-A4D6-86EF004C033C}" type="slidenum">
              <a:rPr lang="en-US" smtClean="0"/>
              <a:t>‹#›</a:t>
            </a:fld>
            <a:endParaRPr lang="en-US"/>
          </a:p>
        </p:txBody>
      </p:sp>
    </p:spTree>
    <p:extLst>
      <p:ext uri="{BB962C8B-B14F-4D97-AF65-F5344CB8AC3E}">
        <p14:creationId xmlns:p14="http://schemas.microsoft.com/office/powerpoint/2010/main" val="860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B70BDC-64CE-4C31-B579-40C9F37F98C5}" type="datetimeFigureOut">
              <a:rPr lang="en-US" smtClean="0"/>
              <a:t>3/18/2020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0FE08CD-A156-44DF-A4D6-86EF004C033C}" type="slidenum">
              <a:rPr lang="en-US" smtClean="0"/>
              <a:t>‹#›</a:t>
            </a:fld>
            <a:endParaRPr lang="en-US"/>
          </a:p>
        </p:txBody>
      </p:sp>
    </p:spTree>
    <p:extLst>
      <p:ext uri="{BB962C8B-B14F-4D97-AF65-F5344CB8AC3E}">
        <p14:creationId xmlns:p14="http://schemas.microsoft.com/office/powerpoint/2010/main" val="3099026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B70BDC-64CE-4C31-B579-40C9F37F98C5}" type="datetimeFigureOut">
              <a:rPr lang="en-US" smtClean="0"/>
              <a:t>3/18/2020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0FE08CD-A156-44DF-A4D6-86EF004C033C}" type="slidenum">
              <a:rPr lang="en-US" smtClean="0"/>
              <a:t>‹#›</a:t>
            </a:fld>
            <a:endParaRPr lang="en-US"/>
          </a:p>
        </p:txBody>
      </p:sp>
    </p:spTree>
    <p:extLst>
      <p:ext uri="{BB962C8B-B14F-4D97-AF65-F5344CB8AC3E}">
        <p14:creationId xmlns:p14="http://schemas.microsoft.com/office/powerpoint/2010/main" val="2310164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B70BDC-64CE-4C31-B579-40C9F37F98C5}" type="datetimeFigureOut">
              <a:rPr lang="en-US" smtClean="0"/>
              <a:t>3/18/2020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0FE08CD-A156-44DF-A4D6-86EF004C033C}" type="slidenum">
              <a:rPr lang="en-US" smtClean="0"/>
              <a:t>‹#›</a:t>
            </a:fld>
            <a:endParaRPr lang="en-US"/>
          </a:p>
        </p:txBody>
      </p:sp>
    </p:spTree>
    <p:extLst>
      <p:ext uri="{BB962C8B-B14F-4D97-AF65-F5344CB8AC3E}">
        <p14:creationId xmlns:p14="http://schemas.microsoft.com/office/powerpoint/2010/main" val="964279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B70BDC-64CE-4C31-B579-40C9F37F98C5}" type="datetimeFigureOut">
              <a:rPr lang="en-US" smtClean="0"/>
              <a:t>3/18/2020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0FE08CD-A156-44DF-A4D6-86EF004C033C}" type="slidenum">
              <a:rPr lang="en-US" smtClean="0"/>
              <a:t>‹#›</a:t>
            </a:fld>
            <a:endParaRPr lang="en-US"/>
          </a:p>
        </p:txBody>
      </p:sp>
    </p:spTree>
    <p:extLst>
      <p:ext uri="{BB962C8B-B14F-4D97-AF65-F5344CB8AC3E}">
        <p14:creationId xmlns:p14="http://schemas.microsoft.com/office/powerpoint/2010/main" val="2610635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B70BDC-64CE-4C31-B579-40C9F37F98C5}" type="datetimeFigureOut">
              <a:rPr lang="en-US" smtClean="0"/>
              <a:t>3/18/2020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0FE08CD-A156-44DF-A4D6-86EF004C033C}" type="slidenum">
              <a:rPr lang="en-US" smtClean="0"/>
              <a:t>‹#›</a:t>
            </a:fld>
            <a:endParaRPr lang="en-US"/>
          </a:p>
        </p:txBody>
      </p:sp>
    </p:spTree>
    <p:extLst>
      <p:ext uri="{BB962C8B-B14F-4D97-AF65-F5344CB8AC3E}">
        <p14:creationId xmlns:p14="http://schemas.microsoft.com/office/powerpoint/2010/main" val="1711627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B70BDC-64CE-4C31-B579-40C9F37F98C5}" type="datetimeFigureOut">
              <a:rPr lang="en-US" smtClean="0"/>
              <a:t>3/18/2020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FE08CD-A156-44DF-A4D6-86EF004C033C}" type="slidenum">
              <a:rPr lang="en-US" smtClean="0"/>
              <a:t>‹#›</a:t>
            </a:fld>
            <a:endParaRPr lang="en-US"/>
          </a:p>
        </p:txBody>
      </p:sp>
    </p:spTree>
    <p:extLst>
      <p:ext uri="{BB962C8B-B14F-4D97-AF65-F5344CB8AC3E}">
        <p14:creationId xmlns:p14="http://schemas.microsoft.com/office/powerpoint/2010/main" val="3360006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6B70BDC-64CE-4C31-B579-40C9F37F98C5}" type="datetimeFigureOut">
              <a:rPr lang="en-US" smtClean="0"/>
              <a:t>3/18/2020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0FE08CD-A156-44DF-A4D6-86EF004C033C}" type="slidenum">
              <a:rPr lang="en-US" smtClean="0"/>
              <a:t>‹#›</a:t>
            </a:fld>
            <a:endParaRPr lang="en-US"/>
          </a:p>
        </p:txBody>
      </p:sp>
    </p:spTree>
    <p:extLst>
      <p:ext uri="{BB962C8B-B14F-4D97-AF65-F5344CB8AC3E}">
        <p14:creationId xmlns:p14="http://schemas.microsoft.com/office/powerpoint/2010/main" val="2283763565"/>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12"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sv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2DD27-F386-4899-BC28-93E1DEDE33FA}"/>
              </a:ext>
            </a:extLst>
          </p:cNvPr>
          <p:cNvSpPr>
            <a:spLocks noGrp="1"/>
          </p:cNvSpPr>
          <p:nvPr>
            <p:ph type="ctrTitle"/>
          </p:nvPr>
        </p:nvSpPr>
        <p:spPr>
          <a:xfrm>
            <a:off x="1638301" y="395654"/>
            <a:ext cx="8915399" cy="6180991"/>
          </a:xfrm>
          <a:ln w="57150">
            <a:solidFill>
              <a:schemeClr val="tx1">
                <a:lumMod val="50000"/>
              </a:schemeClr>
            </a:solidFill>
          </a:ln>
        </p:spPr>
        <p:txBody>
          <a:bodyPr tIns="9144" bIns="457200" anchor="t" anchorCtr="0">
            <a:normAutofit/>
          </a:bodyPr>
          <a:lstStyle/>
          <a:p>
            <a:pPr algn="ctr">
              <a:spcBef>
                <a:spcPts val="3600"/>
              </a:spcBef>
            </a:pPr>
            <a:br>
              <a:rPr lang="en-US" sz="4800" b="1" dirty="0">
                <a:solidFill>
                  <a:srgbClr val="FB5F1F"/>
                </a:solidFill>
              </a:rPr>
            </a:br>
            <a:r>
              <a:rPr lang="en-US" sz="4800" b="1" dirty="0">
                <a:solidFill>
                  <a:srgbClr val="FB5F1F"/>
                </a:solidFill>
              </a:rPr>
              <a:t>Designing A Mobile</a:t>
            </a:r>
            <a:br>
              <a:rPr lang="en-US" sz="4800" b="1" dirty="0">
                <a:solidFill>
                  <a:srgbClr val="FB5F1F"/>
                </a:solidFill>
              </a:rPr>
            </a:br>
            <a:r>
              <a:rPr lang="en-US" sz="4800" b="1" dirty="0">
                <a:solidFill>
                  <a:srgbClr val="FB5F1F"/>
                </a:solidFill>
              </a:rPr>
              <a:t> Food Truck App</a:t>
            </a:r>
          </a:p>
        </p:txBody>
      </p:sp>
      <p:sp>
        <p:nvSpPr>
          <p:cNvPr id="3" name="Subtitle 2">
            <a:extLst>
              <a:ext uri="{FF2B5EF4-FFF2-40B4-BE49-F238E27FC236}">
                <a16:creationId xmlns:a16="http://schemas.microsoft.com/office/drawing/2014/main" id="{6A11DFBF-0108-4D0E-A99D-4961374E0B8D}"/>
              </a:ext>
            </a:extLst>
          </p:cNvPr>
          <p:cNvSpPr>
            <a:spLocks noGrp="1"/>
          </p:cNvSpPr>
          <p:nvPr>
            <p:ph type="subTitle" idx="1"/>
          </p:nvPr>
        </p:nvSpPr>
        <p:spPr>
          <a:xfrm>
            <a:off x="1766453" y="4182739"/>
            <a:ext cx="8659092" cy="1096083"/>
          </a:xfrm>
        </p:spPr>
        <p:txBody>
          <a:bodyPr>
            <a:noAutofit/>
          </a:bodyPr>
          <a:lstStyle/>
          <a:p>
            <a:pPr algn="ctr"/>
            <a:r>
              <a:rPr lang="en-US" sz="2800" b="1" cap="small" dirty="0">
                <a:solidFill>
                  <a:srgbClr val="06B4AA"/>
                </a:solidFill>
              </a:rPr>
              <a:t>Dewey Nguyen</a:t>
            </a:r>
          </a:p>
          <a:p>
            <a:pPr algn="ctr"/>
            <a:r>
              <a:rPr lang="en-US" sz="2400" b="1" dirty="0">
                <a:solidFill>
                  <a:srgbClr val="06B4AA"/>
                </a:solidFill>
              </a:rPr>
              <a:t>CSS497</a:t>
            </a:r>
          </a:p>
          <a:p>
            <a:pPr algn="ctr"/>
            <a:r>
              <a:rPr lang="en-US" sz="2400" b="1" dirty="0">
                <a:solidFill>
                  <a:srgbClr val="06B4AA"/>
                </a:solidFill>
              </a:rPr>
              <a:t>Faculty Advisor: Professor Nancy Kool</a:t>
            </a:r>
          </a:p>
        </p:txBody>
      </p:sp>
      <p:pic>
        <p:nvPicPr>
          <p:cNvPr id="5" name="Picture 4" descr="A close up of a sign&#10;&#10;Description automatically generated">
            <a:extLst>
              <a:ext uri="{FF2B5EF4-FFF2-40B4-BE49-F238E27FC236}">
                <a16:creationId xmlns:a16="http://schemas.microsoft.com/office/drawing/2014/main" id="{CB56AF66-000B-43BC-B72B-37D8E2F11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0381" y="2815535"/>
            <a:ext cx="2751235" cy="1341227"/>
          </a:xfrm>
          <a:prstGeom prst="rect">
            <a:avLst/>
          </a:prstGeom>
        </p:spPr>
      </p:pic>
    </p:spTree>
    <p:extLst>
      <p:ext uri="{BB962C8B-B14F-4D97-AF65-F5344CB8AC3E}">
        <p14:creationId xmlns:p14="http://schemas.microsoft.com/office/powerpoint/2010/main" val="1519915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4087C8D-0BFC-4EF6-AE4E-35C5022D7C12}"/>
              </a:ext>
            </a:extLst>
          </p:cNvPr>
          <p:cNvSpPr txBox="1"/>
          <p:nvPr/>
        </p:nvSpPr>
        <p:spPr>
          <a:xfrm>
            <a:off x="2437150" y="1552980"/>
            <a:ext cx="4481711" cy="369332"/>
          </a:xfrm>
          <a:prstGeom prst="rect">
            <a:avLst/>
          </a:prstGeom>
          <a:noFill/>
        </p:spPr>
        <p:txBody>
          <a:bodyPr wrap="square" rtlCol="0">
            <a:spAutoFit/>
          </a:bodyPr>
          <a:lstStyle/>
          <a:p>
            <a:r>
              <a:rPr lang="en-US" dirty="0">
                <a:solidFill>
                  <a:schemeClr val="bg1"/>
                </a:solidFill>
                <a:latin typeface="Abadi" panose="020B0604020202020204" pitchFamily="34" charset="0"/>
              </a:rPr>
              <a:t>Using Google Firebase Realtime Database</a:t>
            </a:r>
          </a:p>
        </p:txBody>
      </p:sp>
      <p:sp>
        <p:nvSpPr>
          <p:cNvPr id="10" name="Title 1">
            <a:extLst>
              <a:ext uri="{FF2B5EF4-FFF2-40B4-BE49-F238E27FC236}">
                <a16:creationId xmlns:a16="http://schemas.microsoft.com/office/drawing/2014/main" id="{F27C75F2-EF1D-4791-A9D2-7B0B78683E2D}"/>
              </a:ext>
            </a:extLst>
          </p:cNvPr>
          <p:cNvSpPr txBox="1">
            <a:spLocks/>
          </p:cNvSpPr>
          <p:nvPr/>
        </p:nvSpPr>
        <p:spPr>
          <a:xfrm>
            <a:off x="1148195" y="203353"/>
            <a:ext cx="9895609" cy="1126284"/>
          </a:xfrm>
          <a:prstGeom prst="rect">
            <a:avLst/>
          </a:prstGeom>
          <a:ln w="57150">
            <a:solidFill>
              <a:schemeClr val="tx1">
                <a:lumMod val="50000"/>
              </a:schemeClr>
            </a:solidFill>
          </a:ln>
        </p:spPr>
        <p:txBody>
          <a:bodyPr vert="horz" lIns="228600" tIns="45720" rIns="91440" bIns="45720" rtlCol="0" anchor="ctr" anchorCtr="0">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FB5F1F"/>
                </a:solidFill>
              </a:rPr>
              <a:t>Database (Map)</a:t>
            </a:r>
          </a:p>
        </p:txBody>
      </p:sp>
      <p:pic>
        <p:nvPicPr>
          <p:cNvPr id="2050" name="Picture 2">
            <a:extLst>
              <a:ext uri="{FF2B5EF4-FFF2-40B4-BE49-F238E27FC236}">
                <a16:creationId xmlns:a16="http://schemas.microsoft.com/office/drawing/2014/main" id="{B46BB7A8-6BF9-4F8D-82D3-37041068E8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1062" y="1974260"/>
            <a:ext cx="7029874" cy="4613973"/>
          </a:xfrm>
          <a:prstGeom prst="rect">
            <a:avLst/>
          </a:prstGeom>
          <a:noFill/>
          <a:ln w="57150">
            <a:solidFill>
              <a:schemeClr val="tx1">
                <a:lumMod val="50000"/>
              </a:schemeClr>
            </a:solidFill>
          </a:ln>
          <a:extLst>
            <a:ext uri="{909E8E84-426E-40DD-AFC4-6F175D3DCCD1}">
              <a14:hiddenFill xmlns:a14="http://schemas.microsoft.com/office/drawing/2010/main">
                <a:solidFill>
                  <a:srgbClr val="FFFFFF"/>
                </a:solidFill>
              </a14:hiddenFill>
            </a:ext>
          </a:extLst>
        </p:spPr>
      </p:pic>
      <p:pic>
        <p:nvPicPr>
          <p:cNvPr id="6" name="Picture 5" descr="A close up of a sign&#10;&#10;Description automatically generated">
            <a:extLst>
              <a:ext uri="{FF2B5EF4-FFF2-40B4-BE49-F238E27FC236}">
                <a16:creationId xmlns:a16="http://schemas.microsoft.com/office/drawing/2014/main" id="{C0BBFEC0-ECAB-4248-BEAE-366B229A93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1078" y="320040"/>
            <a:ext cx="2252705" cy="1098194"/>
          </a:xfrm>
          <a:prstGeom prst="rect">
            <a:avLst/>
          </a:prstGeom>
        </p:spPr>
      </p:pic>
    </p:spTree>
    <p:extLst>
      <p:ext uri="{BB962C8B-B14F-4D97-AF65-F5344CB8AC3E}">
        <p14:creationId xmlns:p14="http://schemas.microsoft.com/office/powerpoint/2010/main" val="1539529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F0B7AF21-B188-41F4-A87E-ED75B0919C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9011" y="1862805"/>
            <a:ext cx="4463979" cy="4791842"/>
          </a:xfrm>
          <a:prstGeom prst="rect">
            <a:avLst/>
          </a:prstGeom>
          <a:ln w="57150">
            <a:solidFill>
              <a:schemeClr val="tx1">
                <a:lumMod val="50000"/>
              </a:schemeClr>
            </a:solidFill>
          </a:ln>
        </p:spPr>
      </p:pic>
      <p:pic>
        <p:nvPicPr>
          <p:cNvPr id="8" name="Picture 7" descr="A screenshot of a cell phone&#10;&#10;Description automatically generated">
            <a:extLst>
              <a:ext uri="{FF2B5EF4-FFF2-40B4-BE49-F238E27FC236}">
                <a16:creationId xmlns:a16="http://schemas.microsoft.com/office/drawing/2014/main" id="{F45CFACA-7655-44C9-9FE1-7C955C5933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7427" y="1862805"/>
            <a:ext cx="2401585" cy="4791842"/>
          </a:xfrm>
          <a:prstGeom prst="rect">
            <a:avLst/>
          </a:prstGeom>
          <a:ln w="57150">
            <a:solidFill>
              <a:schemeClr val="tx1">
                <a:lumMod val="50000"/>
              </a:schemeClr>
            </a:solidFill>
          </a:ln>
        </p:spPr>
      </p:pic>
      <p:sp>
        <p:nvSpPr>
          <p:cNvPr id="9" name="Title 1">
            <a:extLst>
              <a:ext uri="{FF2B5EF4-FFF2-40B4-BE49-F238E27FC236}">
                <a16:creationId xmlns:a16="http://schemas.microsoft.com/office/drawing/2014/main" id="{3E386758-47B3-4EA6-B8CE-A68CCB493C25}"/>
              </a:ext>
            </a:extLst>
          </p:cNvPr>
          <p:cNvSpPr txBox="1">
            <a:spLocks/>
          </p:cNvSpPr>
          <p:nvPr/>
        </p:nvSpPr>
        <p:spPr>
          <a:xfrm>
            <a:off x="1148195" y="203353"/>
            <a:ext cx="9895609" cy="1126284"/>
          </a:xfrm>
          <a:prstGeom prst="rect">
            <a:avLst/>
          </a:prstGeom>
          <a:ln w="57150">
            <a:solidFill>
              <a:schemeClr val="tx1">
                <a:lumMod val="50000"/>
              </a:schemeClr>
            </a:solidFill>
          </a:ln>
        </p:spPr>
        <p:txBody>
          <a:bodyPr vert="horz" lIns="228600" tIns="45720" rIns="91440" bIns="45720" rtlCol="0" anchor="ctr" anchorCtr="0">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FB5F1F"/>
                </a:solidFill>
              </a:rPr>
              <a:t>Design (Profile)</a:t>
            </a:r>
          </a:p>
        </p:txBody>
      </p:sp>
      <p:sp>
        <p:nvSpPr>
          <p:cNvPr id="11" name="TextBox 10">
            <a:extLst>
              <a:ext uri="{FF2B5EF4-FFF2-40B4-BE49-F238E27FC236}">
                <a16:creationId xmlns:a16="http://schemas.microsoft.com/office/drawing/2014/main" id="{1EE67E73-5FB9-4977-9B68-C8A7279761CD}"/>
              </a:ext>
            </a:extLst>
          </p:cNvPr>
          <p:cNvSpPr txBox="1"/>
          <p:nvPr/>
        </p:nvSpPr>
        <p:spPr>
          <a:xfrm>
            <a:off x="4000697" y="1493473"/>
            <a:ext cx="2578690" cy="369332"/>
          </a:xfrm>
          <a:prstGeom prst="rect">
            <a:avLst/>
          </a:prstGeom>
          <a:noFill/>
        </p:spPr>
        <p:txBody>
          <a:bodyPr wrap="square" rtlCol="0">
            <a:spAutoFit/>
          </a:bodyPr>
          <a:lstStyle/>
          <a:p>
            <a:r>
              <a:rPr lang="en-US" dirty="0">
                <a:solidFill>
                  <a:schemeClr val="bg1"/>
                </a:solidFill>
                <a:latin typeface="Abadi" panose="020B0604020202020204" pitchFamily="34" charset="0"/>
              </a:rPr>
              <a:t>Profile (Backend)</a:t>
            </a:r>
          </a:p>
        </p:txBody>
      </p:sp>
      <p:sp>
        <p:nvSpPr>
          <p:cNvPr id="12" name="TextBox 11">
            <a:extLst>
              <a:ext uri="{FF2B5EF4-FFF2-40B4-BE49-F238E27FC236}">
                <a16:creationId xmlns:a16="http://schemas.microsoft.com/office/drawing/2014/main" id="{CDE27EF6-F88F-4F60-8F40-DD9D5538E58B}"/>
              </a:ext>
            </a:extLst>
          </p:cNvPr>
          <p:cNvSpPr txBox="1"/>
          <p:nvPr/>
        </p:nvSpPr>
        <p:spPr>
          <a:xfrm>
            <a:off x="1024128" y="1493473"/>
            <a:ext cx="2578690" cy="369332"/>
          </a:xfrm>
          <a:prstGeom prst="rect">
            <a:avLst/>
          </a:prstGeom>
          <a:noFill/>
        </p:spPr>
        <p:txBody>
          <a:bodyPr wrap="square" rtlCol="0">
            <a:spAutoFit/>
          </a:bodyPr>
          <a:lstStyle/>
          <a:p>
            <a:r>
              <a:rPr lang="en-US" dirty="0">
                <a:solidFill>
                  <a:schemeClr val="bg1"/>
                </a:solidFill>
                <a:latin typeface="Abadi" panose="020B0604020202020204" pitchFamily="34" charset="0"/>
              </a:rPr>
              <a:t>Profile (Frontend)</a:t>
            </a:r>
          </a:p>
        </p:txBody>
      </p:sp>
      <p:pic>
        <p:nvPicPr>
          <p:cNvPr id="13" name="Picture 12" descr="A close up of a sign&#10;&#10;Description automatically generated">
            <a:extLst>
              <a:ext uri="{FF2B5EF4-FFF2-40B4-BE49-F238E27FC236}">
                <a16:creationId xmlns:a16="http://schemas.microsoft.com/office/drawing/2014/main" id="{EA0F40EA-0744-4490-9C3E-12E8674B6E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1078" y="320040"/>
            <a:ext cx="2252705" cy="1098194"/>
          </a:xfrm>
          <a:prstGeom prst="rect">
            <a:avLst/>
          </a:prstGeom>
        </p:spPr>
      </p:pic>
    </p:spTree>
    <p:extLst>
      <p:ext uri="{BB962C8B-B14F-4D97-AF65-F5344CB8AC3E}">
        <p14:creationId xmlns:p14="http://schemas.microsoft.com/office/powerpoint/2010/main" val="1255518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2DD27-F386-4899-BC28-93E1DEDE33FA}"/>
              </a:ext>
            </a:extLst>
          </p:cNvPr>
          <p:cNvSpPr>
            <a:spLocks noGrp="1"/>
          </p:cNvSpPr>
          <p:nvPr>
            <p:ph type="ctrTitle"/>
          </p:nvPr>
        </p:nvSpPr>
        <p:spPr>
          <a:xfrm>
            <a:off x="1148195" y="329504"/>
            <a:ext cx="9895609" cy="1126284"/>
          </a:xfrm>
          <a:ln w="57150">
            <a:solidFill>
              <a:schemeClr val="tx1">
                <a:lumMod val="50000"/>
              </a:schemeClr>
            </a:solidFill>
          </a:ln>
        </p:spPr>
        <p:txBody>
          <a:bodyPr lIns="228600" anchor="ctr" anchorCtr="0">
            <a:normAutofit/>
          </a:bodyPr>
          <a:lstStyle/>
          <a:p>
            <a:r>
              <a:rPr lang="en-US" b="1" dirty="0">
                <a:solidFill>
                  <a:srgbClr val="FB5F1F"/>
                </a:solidFill>
              </a:rPr>
              <a:t>Phase 1 (Summer 2019)</a:t>
            </a:r>
          </a:p>
        </p:txBody>
      </p:sp>
      <p:pic>
        <p:nvPicPr>
          <p:cNvPr id="6" name="Picture 5" descr="A screenshot of a cell phone&#10;&#10;Description automatically generated">
            <a:extLst>
              <a:ext uri="{FF2B5EF4-FFF2-40B4-BE49-F238E27FC236}">
                <a16:creationId xmlns:a16="http://schemas.microsoft.com/office/drawing/2014/main" id="{5DDB7683-82E5-45E8-BE9B-691F4ADBD9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8999" y="1589004"/>
            <a:ext cx="2716699" cy="4893647"/>
          </a:xfrm>
          <a:prstGeom prst="rect">
            <a:avLst/>
          </a:prstGeom>
          <a:solidFill>
            <a:srgbClr val="FFFFFF">
              <a:shade val="85000"/>
            </a:srgbClr>
          </a:solidFill>
          <a:ln w="57150" cap="sq">
            <a:solidFill>
              <a:schemeClr val="tx1">
                <a:lumMod val="5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7B7213B1-E0D5-40CF-B04C-41B502C5B181}"/>
              </a:ext>
            </a:extLst>
          </p:cNvPr>
          <p:cNvSpPr txBox="1"/>
          <p:nvPr/>
        </p:nvSpPr>
        <p:spPr>
          <a:xfrm>
            <a:off x="7141488" y="1588201"/>
            <a:ext cx="3902315" cy="4892040"/>
          </a:xfrm>
          <a:prstGeom prst="rect">
            <a:avLst/>
          </a:prstGeom>
          <a:noFill/>
          <a:ln w="57150">
            <a:solidFill>
              <a:schemeClr val="tx1">
                <a:lumMod val="50000"/>
              </a:schemeClr>
            </a:solidFill>
          </a:ln>
        </p:spPr>
        <p:txBody>
          <a:bodyPr wrap="square" rtlCol="0" anchor="t" anchorCtr="0">
            <a:spAutoFit/>
          </a:bodyPr>
          <a:lstStyle/>
          <a:p>
            <a:endParaRPr lang="en-US" sz="2400" b="1" u="sng" dirty="0">
              <a:solidFill>
                <a:srgbClr val="FB5F1F"/>
              </a:solidFill>
              <a:latin typeface="Abadi" panose="020B0604020104020204" pitchFamily="34" charset="0"/>
            </a:endParaRPr>
          </a:p>
          <a:p>
            <a:endParaRPr lang="en-US" sz="2400" b="1" u="sng" dirty="0">
              <a:solidFill>
                <a:srgbClr val="FB5F1F"/>
              </a:solidFill>
              <a:latin typeface="Abadi" panose="020B0604020104020204" pitchFamily="34" charset="0"/>
            </a:endParaRPr>
          </a:p>
          <a:p>
            <a:r>
              <a:rPr lang="en-US" sz="2400" b="1" dirty="0">
                <a:solidFill>
                  <a:schemeClr val="bg1"/>
                </a:solidFill>
                <a:latin typeface="Abadi" panose="020B0604020104020204" pitchFamily="34" charset="0"/>
              </a:rPr>
              <a:t>Challenges:</a:t>
            </a:r>
          </a:p>
          <a:p>
            <a:endParaRPr lang="en-US" sz="2400" b="1" dirty="0">
              <a:solidFill>
                <a:schemeClr val="bg1"/>
              </a:solidFill>
              <a:latin typeface="Abadi" panose="020B0604020104020204" pitchFamily="34" charset="0"/>
            </a:endParaRPr>
          </a:p>
          <a:p>
            <a:pPr marL="285750" indent="-285750">
              <a:buFont typeface="Arial" panose="020B0604020202020204" pitchFamily="34" charset="0"/>
              <a:buChar char="•"/>
            </a:pPr>
            <a:r>
              <a:rPr lang="en-US" sz="2400" dirty="0">
                <a:solidFill>
                  <a:schemeClr val="bg1"/>
                </a:solidFill>
                <a:latin typeface="Abadi" panose="020B0604020104020204" pitchFamily="34" charset="0"/>
              </a:rPr>
              <a:t>Choosing what tools to use (time-consuming)</a:t>
            </a:r>
          </a:p>
          <a:p>
            <a:pPr marL="285750" indent="-285750">
              <a:buFont typeface="Arial" panose="020B0604020202020204" pitchFamily="34" charset="0"/>
              <a:buChar char="•"/>
            </a:pPr>
            <a:endParaRPr lang="en-US" sz="2400" dirty="0">
              <a:solidFill>
                <a:schemeClr val="bg1"/>
              </a:solidFill>
              <a:latin typeface="Abadi" panose="020B0604020104020204" pitchFamily="34" charset="0"/>
            </a:endParaRPr>
          </a:p>
          <a:p>
            <a:pPr marL="285750" indent="-285750">
              <a:buFont typeface="Arial" panose="020B0604020202020204" pitchFamily="34" charset="0"/>
              <a:buChar char="•"/>
            </a:pPr>
            <a:r>
              <a:rPr lang="en-US" sz="2400" dirty="0">
                <a:solidFill>
                  <a:schemeClr val="bg1"/>
                </a:solidFill>
                <a:latin typeface="Abadi" panose="020B0604020104020204" pitchFamily="34" charset="0"/>
              </a:rPr>
              <a:t>Connection between activities (Activity Diagram)</a:t>
            </a:r>
            <a:endParaRPr lang="en-US" sz="2400" b="1" dirty="0">
              <a:solidFill>
                <a:srgbClr val="FB5F1F"/>
              </a:solidFill>
              <a:latin typeface="Abadi" panose="020B0604020104020204" pitchFamily="34" charset="0"/>
            </a:endParaRPr>
          </a:p>
          <a:p>
            <a:pPr marL="285750" indent="-285750">
              <a:buFont typeface="Arial" panose="020B0604020202020204" pitchFamily="34" charset="0"/>
              <a:buChar char="•"/>
            </a:pPr>
            <a:endParaRPr lang="en-US" sz="2400" b="1" dirty="0">
              <a:solidFill>
                <a:srgbClr val="FB5F1F"/>
              </a:solidFill>
              <a:latin typeface="Abadi" panose="020B0604020104020204" pitchFamily="34" charset="0"/>
            </a:endParaRPr>
          </a:p>
          <a:p>
            <a:endParaRPr lang="en-US" sz="2400" b="1" dirty="0">
              <a:solidFill>
                <a:srgbClr val="FB5F1F"/>
              </a:solidFill>
              <a:latin typeface="Abadi" panose="020B0604020104020204" pitchFamily="34" charset="0"/>
            </a:endParaRPr>
          </a:p>
          <a:p>
            <a:pPr marL="285750" indent="-285750">
              <a:buFont typeface="Arial" panose="020B0604020202020204" pitchFamily="34" charset="0"/>
              <a:buChar char="•"/>
            </a:pPr>
            <a:endParaRPr lang="en-US" sz="2400" b="1" dirty="0">
              <a:solidFill>
                <a:srgbClr val="FB5F1F"/>
              </a:solidFill>
              <a:latin typeface="Abadi" panose="020B0604020104020204" pitchFamily="34" charset="0"/>
            </a:endParaRPr>
          </a:p>
          <a:p>
            <a:pPr marL="285750" indent="-285750">
              <a:buFont typeface="Arial" panose="020B0604020202020204" pitchFamily="34" charset="0"/>
              <a:buChar char="•"/>
            </a:pPr>
            <a:endParaRPr lang="en-US" sz="2400" b="1" dirty="0">
              <a:solidFill>
                <a:srgbClr val="FB5F1F"/>
              </a:solidFill>
              <a:latin typeface="Abadi" panose="020B0604020104020204" pitchFamily="34" charset="0"/>
            </a:endParaRPr>
          </a:p>
          <a:p>
            <a:pPr marL="285750" indent="-285750">
              <a:buFont typeface="Arial" panose="020B0604020202020204" pitchFamily="34" charset="0"/>
              <a:buChar char="•"/>
            </a:pPr>
            <a:endParaRPr lang="en-US" sz="2400" b="1" dirty="0">
              <a:solidFill>
                <a:srgbClr val="FB5F1F"/>
              </a:solidFill>
              <a:latin typeface="Abadi" panose="020B0604020104020204" pitchFamily="34" charset="0"/>
            </a:endParaRPr>
          </a:p>
          <a:p>
            <a:pPr marL="285750" indent="-285750">
              <a:buFont typeface="Arial" panose="020B0604020202020204" pitchFamily="34" charset="0"/>
              <a:buChar char="•"/>
            </a:pPr>
            <a:endParaRPr lang="en-US" sz="2400" b="1" dirty="0">
              <a:solidFill>
                <a:srgbClr val="FB5F1F"/>
              </a:solidFill>
              <a:latin typeface="Abadi" panose="020B0604020104020204" pitchFamily="34" charset="0"/>
            </a:endParaRPr>
          </a:p>
        </p:txBody>
      </p:sp>
      <p:pic>
        <p:nvPicPr>
          <p:cNvPr id="12" name="Picture 11" descr="A screenshot of a cell phone&#10;&#10;Description automatically generated">
            <a:extLst>
              <a:ext uri="{FF2B5EF4-FFF2-40B4-BE49-F238E27FC236}">
                <a16:creationId xmlns:a16="http://schemas.microsoft.com/office/drawing/2014/main" id="{D0BD0B11-65F0-448C-91E1-0EC33B84C4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8195" y="1589005"/>
            <a:ext cx="2665014" cy="4893647"/>
          </a:xfrm>
          <a:prstGeom prst="rect">
            <a:avLst/>
          </a:prstGeom>
          <a:solidFill>
            <a:srgbClr val="FFFFFF">
              <a:shade val="85000"/>
            </a:srgbClr>
          </a:solidFill>
          <a:ln w="57150" cap="sq">
            <a:solidFill>
              <a:schemeClr val="tx1">
                <a:lumMod val="5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A close up of a sign&#10;&#10;Description automatically generated">
            <a:extLst>
              <a:ext uri="{FF2B5EF4-FFF2-40B4-BE49-F238E27FC236}">
                <a16:creationId xmlns:a16="http://schemas.microsoft.com/office/drawing/2014/main" id="{92FE1B39-2F77-4F1B-A2D8-EE7200FA57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92645" y="423801"/>
            <a:ext cx="2252705" cy="1098194"/>
          </a:xfrm>
          <a:prstGeom prst="rect">
            <a:avLst/>
          </a:prstGeom>
        </p:spPr>
      </p:pic>
    </p:spTree>
    <p:extLst>
      <p:ext uri="{BB962C8B-B14F-4D97-AF65-F5344CB8AC3E}">
        <p14:creationId xmlns:p14="http://schemas.microsoft.com/office/powerpoint/2010/main" val="3226860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902DB52-2321-4978-A69D-584B97081649}"/>
              </a:ext>
            </a:extLst>
          </p:cNvPr>
          <p:cNvSpPr txBox="1">
            <a:spLocks/>
          </p:cNvSpPr>
          <p:nvPr/>
        </p:nvSpPr>
        <p:spPr>
          <a:xfrm>
            <a:off x="1148195" y="329504"/>
            <a:ext cx="9895609" cy="1126284"/>
          </a:xfrm>
          <a:prstGeom prst="rect">
            <a:avLst/>
          </a:prstGeom>
          <a:ln w="57150">
            <a:solidFill>
              <a:schemeClr val="tx1">
                <a:lumMod val="50000"/>
              </a:schemeClr>
            </a:solidFill>
          </a:ln>
        </p:spPr>
        <p:txBody>
          <a:bodyPr vert="horz" lIns="228600" tIns="45720" rIns="91440" bIns="45720" rtlCol="0" anchor="ctr" anchorCtr="0">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FB5F1F"/>
                </a:solidFill>
              </a:rPr>
              <a:t>Phase 2 (Fall 2019)</a:t>
            </a:r>
          </a:p>
        </p:txBody>
      </p:sp>
      <p:pic>
        <p:nvPicPr>
          <p:cNvPr id="1030" name="Picture 6">
            <a:extLst>
              <a:ext uri="{FF2B5EF4-FFF2-40B4-BE49-F238E27FC236}">
                <a16:creationId xmlns:a16="http://schemas.microsoft.com/office/drawing/2014/main" id="{488FF5DA-3195-4702-B910-77E18248B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502" y="1684167"/>
            <a:ext cx="2634096" cy="4893647"/>
          </a:xfrm>
          <a:prstGeom prst="rect">
            <a:avLst/>
          </a:prstGeom>
          <a:noFill/>
          <a:ln w="57150">
            <a:solidFill>
              <a:schemeClr val="tx1">
                <a:lumMod val="50000"/>
              </a:schemeClr>
            </a:solidFill>
          </a:ln>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3EEA9A4-EC5D-493D-8965-2BC28C252A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8195" y="1684168"/>
            <a:ext cx="2634096" cy="4944742"/>
          </a:xfrm>
          <a:prstGeom prst="rect">
            <a:avLst/>
          </a:prstGeom>
          <a:noFill/>
          <a:ln w="57150">
            <a:solidFill>
              <a:schemeClr val="tx1">
                <a:lumMod val="50000"/>
              </a:schemeClr>
            </a:solidFill>
          </a:ln>
          <a:extLst>
            <a:ext uri="{909E8E84-426E-40DD-AFC4-6F175D3DCCD1}">
              <a14:hiddenFill xmlns:a14="http://schemas.microsoft.com/office/drawing/2010/main">
                <a:solidFill>
                  <a:srgbClr val="FFFFFF"/>
                </a:solidFill>
              </a14:hiddenFill>
            </a:ext>
          </a:extLst>
        </p:spPr>
      </p:pic>
      <p:pic>
        <p:nvPicPr>
          <p:cNvPr id="7" name="Picture 6" descr="A close up of a sign&#10;&#10;Description automatically generated">
            <a:extLst>
              <a:ext uri="{FF2B5EF4-FFF2-40B4-BE49-F238E27FC236}">
                <a16:creationId xmlns:a16="http://schemas.microsoft.com/office/drawing/2014/main" id="{75F07F7E-7367-41F1-85E3-0C3CF174BA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6655" y="438912"/>
            <a:ext cx="2252705" cy="1098194"/>
          </a:xfrm>
          <a:prstGeom prst="rect">
            <a:avLst/>
          </a:prstGeom>
        </p:spPr>
      </p:pic>
      <p:sp>
        <p:nvSpPr>
          <p:cNvPr id="2" name="TextBox 1">
            <a:extLst>
              <a:ext uri="{FF2B5EF4-FFF2-40B4-BE49-F238E27FC236}">
                <a16:creationId xmlns:a16="http://schemas.microsoft.com/office/drawing/2014/main" id="{069204C0-2CB7-41E3-81AB-6244FC8E04BD}"/>
              </a:ext>
            </a:extLst>
          </p:cNvPr>
          <p:cNvSpPr txBox="1"/>
          <p:nvPr/>
        </p:nvSpPr>
        <p:spPr>
          <a:xfrm>
            <a:off x="7304808" y="1685774"/>
            <a:ext cx="3738996" cy="4892040"/>
          </a:xfrm>
          <a:prstGeom prst="rect">
            <a:avLst/>
          </a:prstGeom>
          <a:noFill/>
          <a:ln w="57150">
            <a:solidFill>
              <a:schemeClr val="tx1">
                <a:lumMod val="50000"/>
              </a:schemeClr>
            </a:solidFill>
          </a:ln>
        </p:spPr>
        <p:txBody>
          <a:bodyPr wrap="square" rtlCol="0">
            <a:spAutoFit/>
          </a:bodyPr>
          <a:lstStyle/>
          <a:p>
            <a:pPr lvl="0"/>
            <a:endParaRPr lang="en-US" sz="2400" b="1" dirty="0">
              <a:solidFill>
                <a:prstClr val="black"/>
              </a:solidFill>
              <a:latin typeface="Abadi" panose="020B0604020104020204" pitchFamily="34" charset="0"/>
            </a:endParaRPr>
          </a:p>
          <a:p>
            <a:pPr lvl="0"/>
            <a:endParaRPr lang="en-US" sz="2400" b="1" dirty="0">
              <a:solidFill>
                <a:prstClr val="black"/>
              </a:solidFill>
              <a:latin typeface="Abadi" panose="020B0604020104020204" pitchFamily="34" charset="0"/>
            </a:endParaRPr>
          </a:p>
          <a:p>
            <a:pPr lvl="0"/>
            <a:r>
              <a:rPr lang="en-US" sz="2400" b="1" dirty="0">
                <a:solidFill>
                  <a:prstClr val="black"/>
                </a:solidFill>
                <a:latin typeface="Abadi" panose="020B0604020104020204" pitchFamily="34" charset="0"/>
              </a:rPr>
              <a:t>Challenges:</a:t>
            </a:r>
          </a:p>
          <a:p>
            <a:pPr lvl="0"/>
            <a:endParaRPr lang="en-US" sz="2400" b="1" dirty="0">
              <a:solidFill>
                <a:prstClr val="black"/>
              </a:solidFill>
              <a:latin typeface="Abadi" panose="020B0604020104020204" pitchFamily="34" charset="0"/>
            </a:endParaRPr>
          </a:p>
          <a:p>
            <a:pPr marL="285750" lvl="0" indent="-285750">
              <a:buFont typeface="Arial" panose="020B0604020202020204" pitchFamily="34" charset="0"/>
              <a:buChar char="•"/>
            </a:pPr>
            <a:r>
              <a:rPr lang="en-US" sz="2400" dirty="0">
                <a:solidFill>
                  <a:prstClr val="black"/>
                </a:solidFill>
                <a:latin typeface="Abadi" panose="020B0604020104020204" pitchFamily="34" charset="0"/>
              </a:rPr>
              <a:t>Map Tracking Algorithm</a:t>
            </a:r>
          </a:p>
          <a:p>
            <a:pPr marL="285750" lvl="0" indent="-285750">
              <a:buFont typeface="Arial" panose="020B0604020202020204" pitchFamily="34" charset="0"/>
              <a:buChar char="•"/>
            </a:pPr>
            <a:endParaRPr lang="en-US" sz="2400" dirty="0">
              <a:solidFill>
                <a:prstClr val="black"/>
              </a:solidFill>
              <a:latin typeface="Abadi" panose="020B0604020104020204" pitchFamily="34" charset="0"/>
            </a:endParaRPr>
          </a:p>
          <a:p>
            <a:pPr marL="285750" lvl="0" indent="-285750">
              <a:buFont typeface="Arial" panose="020B0604020202020204" pitchFamily="34" charset="0"/>
              <a:buChar char="•"/>
            </a:pPr>
            <a:r>
              <a:rPr lang="en-US" sz="2400" dirty="0">
                <a:solidFill>
                  <a:prstClr val="black"/>
                </a:solidFill>
                <a:latin typeface="Abadi" panose="020B0604020104020204" pitchFamily="34" charset="0"/>
              </a:rPr>
              <a:t>Scalability</a:t>
            </a:r>
          </a:p>
          <a:p>
            <a:pPr marL="285750" lvl="0" indent="-285750">
              <a:buFont typeface="Arial" panose="020B0604020202020204" pitchFamily="34" charset="0"/>
              <a:buChar char="•"/>
            </a:pPr>
            <a:endParaRPr lang="en-US" sz="2400" dirty="0">
              <a:solidFill>
                <a:prstClr val="black"/>
              </a:solidFill>
              <a:latin typeface="Abadi" panose="020B0604020104020204" pitchFamily="34" charset="0"/>
            </a:endParaRPr>
          </a:p>
          <a:p>
            <a:pPr marL="285750" lvl="0" indent="-285750">
              <a:buFont typeface="Arial" panose="020B0604020202020204" pitchFamily="34" charset="0"/>
              <a:buChar char="•"/>
            </a:pPr>
            <a:r>
              <a:rPr lang="en-US" sz="2400" dirty="0">
                <a:solidFill>
                  <a:prstClr val="black"/>
                </a:solidFill>
                <a:latin typeface="Abadi" panose="020B0604020104020204" pitchFamily="34" charset="0"/>
              </a:rPr>
              <a:t>Synchronization</a:t>
            </a:r>
            <a:endParaRPr lang="en-US" sz="2400" dirty="0">
              <a:solidFill>
                <a:srgbClr val="FB5F1F"/>
              </a:solidFill>
              <a:latin typeface="Abadi" panose="020B0604020104020204" pitchFamily="34" charset="0"/>
            </a:endParaRPr>
          </a:p>
        </p:txBody>
      </p:sp>
    </p:spTree>
    <p:extLst>
      <p:ext uri="{BB962C8B-B14F-4D97-AF65-F5344CB8AC3E}">
        <p14:creationId xmlns:p14="http://schemas.microsoft.com/office/powerpoint/2010/main" val="3473829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962E4B-6D6E-42F9-942D-FF7C84DABE5C}"/>
              </a:ext>
            </a:extLst>
          </p:cNvPr>
          <p:cNvSpPr txBox="1">
            <a:spLocks/>
          </p:cNvSpPr>
          <p:nvPr/>
        </p:nvSpPr>
        <p:spPr>
          <a:xfrm>
            <a:off x="1148195" y="329504"/>
            <a:ext cx="9895609" cy="1126284"/>
          </a:xfrm>
          <a:prstGeom prst="rect">
            <a:avLst/>
          </a:prstGeom>
          <a:ln w="57150">
            <a:solidFill>
              <a:schemeClr val="tx1">
                <a:lumMod val="50000"/>
              </a:schemeClr>
            </a:solidFill>
          </a:ln>
        </p:spPr>
        <p:txBody>
          <a:bodyPr vert="horz" lIns="228600" tIns="45720" rIns="91440" bIns="45720" rtlCol="0" anchor="ctr" anchorCtr="0">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FB5F1F"/>
                </a:solidFill>
              </a:rPr>
              <a:t>Phase 3 (Winter 2020)</a:t>
            </a:r>
          </a:p>
        </p:txBody>
      </p:sp>
      <p:pic>
        <p:nvPicPr>
          <p:cNvPr id="12" name="Picture 11" descr="A screenshot of a cell phone&#10;&#10;Description automatically generated">
            <a:extLst>
              <a:ext uri="{FF2B5EF4-FFF2-40B4-BE49-F238E27FC236}">
                <a16:creationId xmlns:a16="http://schemas.microsoft.com/office/drawing/2014/main" id="{D05A8601-ECEF-4CCC-912A-139864034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6516" y="1696281"/>
            <a:ext cx="2562082" cy="4892040"/>
          </a:xfrm>
          <a:prstGeom prst="rect">
            <a:avLst/>
          </a:prstGeom>
          <a:ln w="57150">
            <a:solidFill>
              <a:schemeClr val="tx1">
                <a:lumMod val="50000"/>
              </a:schemeClr>
            </a:solidFill>
          </a:ln>
        </p:spPr>
      </p:pic>
      <p:pic>
        <p:nvPicPr>
          <p:cNvPr id="15" name="Picture 14" descr="A screenshot of a cell phone&#10;&#10;Description automatically generated">
            <a:extLst>
              <a:ext uri="{FF2B5EF4-FFF2-40B4-BE49-F238E27FC236}">
                <a16:creationId xmlns:a16="http://schemas.microsoft.com/office/drawing/2014/main" id="{679F1897-4B96-4A7D-9F93-3751C41CE6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8196" y="1696667"/>
            <a:ext cx="2562082" cy="4892040"/>
          </a:xfrm>
          <a:prstGeom prst="rect">
            <a:avLst/>
          </a:prstGeom>
          <a:ln w="57150">
            <a:solidFill>
              <a:schemeClr val="tx1">
                <a:lumMod val="50000"/>
              </a:schemeClr>
            </a:solidFill>
          </a:ln>
        </p:spPr>
      </p:pic>
      <p:pic>
        <p:nvPicPr>
          <p:cNvPr id="7" name="Picture 6" descr="A close up of a sign&#10;&#10;Description automatically generated">
            <a:extLst>
              <a:ext uri="{FF2B5EF4-FFF2-40B4-BE49-F238E27FC236}">
                <a16:creationId xmlns:a16="http://schemas.microsoft.com/office/drawing/2014/main" id="{634E5106-9B2B-43EC-AE66-0D362EE454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1581" y="438912"/>
            <a:ext cx="2252705" cy="1098194"/>
          </a:xfrm>
          <a:prstGeom prst="rect">
            <a:avLst/>
          </a:prstGeom>
        </p:spPr>
      </p:pic>
      <p:sp>
        <p:nvSpPr>
          <p:cNvPr id="4" name="TextBox 3">
            <a:extLst>
              <a:ext uri="{FF2B5EF4-FFF2-40B4-BE49-F238E27FC236}">
                <a16:creationId xmlns:a16="http://schemas.microsoft.com/office/drawing/2014/main" id="{D94112C5-F071-4F03-A260-40576DBB7644}"/>
              </a:ext>
            </a:extLst>
          </p:cNvPr>
          <p:cNvSpPr txBox="1"/>
          <p:nvPr/>
        </p:nvSpPr>
        <p:spPr>
          <a:xfrm>
            <a:off x="7144836" y="1696281"/>
            <a:ext cx="3995112" cy="4892040"/>
          </a:xfrm>
          <a:prstGeom prst="rect">
            <a:avLst/>
          </a:prstGeom>
          <a:noFill/>
          <a:ln w="57150">
            <a:solidFill>
              <a:schemeClr val="tx1">
                <a:lumMod val="50000"/>
              </a:schemeClr>
            </a:solidFill>
          </a:ln>
        </p:spPr>
        <p:txBody>
          <a:bodyPr wrap="square" rtlCol="0">
            <a:spAutoFit/>
          </a:bodyPr>
          <a:lstStyle/>
          <a:p>
            <a:pPr lvl="0"/>
            <a:endParaRPr lang="en-US" sz="2400" b="1" dirty="0">
              <a:solidFill>
                <a:prstClr val="black"/>
              </a:solidFill>
              <a:latin typeface="Abadi" panose="020B0604020104020204" pitchFamily="34" charset="0"/>
            </a:endParaRPr>
          </a:p>
          <a:p>
            <a:pPr lvl="0"/>
            <a:endParaRPr lang="en-US" sz="2400" b="1" dirty="0">
              <a:solidFill>
                <a:prstClr val="black"/>
              </a:solidFill>
              <a:latin typeface="Abadi" panose="020B0604020104020204" pitchFamily="34" charset="0"/>
            </a:endParaRPr>
          </a:p>
          <a:p>
            <a:pPr lvl="0"/>
            <a:r>
              <a:rPr lang="en-US" sz="2400" b="1" dirty="0">
                <a:solidFill>
                  <a:prstClr val="black"/>
                </a:solidFill>
                <a:latin typeface="Abadi" panose="020B0604020104020204" pitchFamily="34" charset="0"/>
              </a:rPr>
              <a:t>Challenges:</a:t>
            </a:r>
          </a:p>
          <a:p>
            <a:pPr lvl="0"/>
            <a:endParaRPr lang="en-US" sz="2400" b="1" dirty="0">
              <a:solidFill>
                <a:prstClr val="black"/>
              </a:solidFill>
              <a:latin typeface="Abadi" panose="020B0604020104020204" pitchFamily="34" charset="0"/>
            </a:endParaRPr>
          </a:p>
          <a:p>
            <a:pPr marL="285750" lvl="0" indent="-285750">
              <a:buFont typeface="Arial" panose="020B0604020202020204" pitchFamily="34" charset="0"/>
              <a:buChar char="•"/>
            </a:pPr>
            <a:r>
              <a:rPr lang="en-US" sz="2400" dirty="0">
                <a:solidFill>
                  <a:prstClr val="black"/>
                </a:solidFill>
                <a:latin typeface="Abadi" panose="020B0604020104020204" pitchFamily="34" charset="0"/>
              </a:rPr>
              <a:t>Synchronization</a:t>
            </a:r>
          </a:p>
          <a:p>
            <a:pPr marL="285750" lvl="0" indent="-285750">
              <a:buFont typeface="Arial" panose="020B0604020202020204" pitchFamily="34" charset="0"/>
              <a:buChar char="•"/>
            </a:pPr>
            <a:endParaRPr lang="en-US" sz="2400" dirty="0">
              <a:solidFill>
                <a:prstClr val="black"/>
              </a:solidFill>
              <a:latin typeface="Abadi" panose="020B0604020104020204" pitchFamily="34" charset="0"/>
            </a:endParaRPr>
          </a:p>
          <a:p>
            <a:pPr marL="285750" lvl="0" indent="-285750">
              <a:buFont typeface="Arial" panose="020B0604020202020204" pitchFamily="34" charset="0"/>
              <a:buChar char="•"/>
            </a:pPr>
            <a:r>
              <a:rPr lang="en-US" sz="2400" dirty="0">
                <a:solidFill>
                  <a:prstClr val="black"/>
                </a:solidFill>
                <a:latin typeface="Abadi" panose="020B0604020104020204" pitchFamily="34" charset="0"/>
              </a:rPr>
              <a:t>Making the UI</a:t>
            </a:r>
          </a:p>
          <a:p>
            <a:pPr marL="285750" lvl="0" indent="-285750">
              <a:buFont typeface="Arial" panose="020B0604020202020204" pitchFamily="34" charset="0"/>
              <a:buChar char="•"/>
            </a:pPr>
            <a:endParaRPr lang="en-US" sz="2400" dirty="0">
              <a:solidFill>
                <a:prstClr val="black"/>
              </a:solidFill>
              <a:latin typeface="Abadi" panose="020B0604020104020204" pitchFamily="34" charset="0"/>
            </a:endParaRPr>
          </a:p>
          <a:p>
            <a:pPr marL="285750" lvl="0" indent="-285750">
              <a:buFont typeface="Arial" panose="020B0604020202020204" pitchFamily="34" charset="0"/>
              <a:buChar char="•"/>
            </a:pPr>
            <a:r>
              <a:rPr lang="en-US" sz="2400" dirty="0">
                <a:solidFill>
                  <a:prstClr val="black"/>
                </a:solidFill>
                <a:latin typeface="Abadi" panose="020B0604020104020204" pitchFamily="34" charset="0"/>
              </a:rPr>
              <a:t>Android Activity Lifecycle</a:t>
            </a:r>
          </a:p>
          <a:p>
            <a:pPr marL="285750" lvl="0" indent="-285750">
              <a:buFont typeface="Arial" panose="020B0604020202020204" pitchFamily="34" charset="0"/>
              <a:buChar char="•"/>
            </a:pPr>
            <a:endParaRPr lang="en-US" sz="2400" dirty="0">
              <a:solidFill>
                <a:prstClr val="black"/>
              </a:solidFill>
              <a:latin typeface="Abadi" panose="020B0604020104020204" pitchFamily="34" charset="0"/>
            </a:endParaRPr>
          </a:p>
          <a:p>
            <a:pPr marL="285750" lvl="0" indent="-285750">
              <a:buFont typeface="Arial" panose="020B0604020202020204" pitchFamily="34" charset="0"/>
              <a:buChar char="•"/>
            </a:pPr>
            <a:r>
              <a:rPr lang="en-US" sz="2400" dirty="0">
                <a:solidFill>
                  <a:prstClr val="black"/>
                </a:solidFill>
                <a:latin typeface="Abadi" panose="020B0604020104020204" pitchFamily="34" charset="0"/>
              </a:rPr>
              <a:t>Testing</a:t>
            </a:r>
          </a:p>
        </p:txBody>
      </p:sp>
    </p:spTree>
    <p:extLst>
      <p:ext uri="{BB962C8B-B14F-4D97-AF65-F5344CB8AC3E}">
        <p14:creationId xmlns:p14="http://schemas.microsoft.com/office/powerpoint/2010/main" val="4065658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A11DFBF-0108-4D0E-A99D-4961374E0B8D}"/>
              </a:ext>
            </a:extLst>
          </p:cNvPr>
          <p:cNvSpPr>
            <a:spLocks noGrp="1"/>
          </p:cNvSpPr>
          <p:nvPr>
            <p:ph type="subTitle" idx="1"/>
          </p:nvPr>
        </p:nvSpPr>
        <p:spPr>
          <a:xfrm>
            <a:off x="1148194" y="1600199"/>
            <a:ext cx="9895609" cy="4325623"/>
          </a:xfrm>
          <a:ln w="57150">
            <a:solidFill>
              <a:schemeClr val="tx1">
                <a:lumMod val="50000"/>
              </a:schemeClr>
            </a:solidFill>
          </a:ln>
        </p:spPr>
        <p:txBody>
          <a:bodyPr anchor="ctr" anchorCtr="0">
            <a:normAutofit/>
          </a:bodyPr>
          <a:lstStyle/>
          <a:p>
            <a:pPr marL="285750" indent="-285750">
              <a:buClrTx/>
              <a:buFont typeface="Arial" panose="020B0604020202020204" pitchFamily="34" charset="0"/>
              <a:buChar char="•"/>
            </a:pPr>
            <a:r>
              <a:rPr lang="en-US" sz="2400" b="1" dirty="0">
                <a:solidFill>
                  <a:schemeClr val="bg1"/>
                </a:solidFill>
                <a:latin typeface="Abadi" panose="020B0604020104020204" pitchFamily="34" charset="0"/>
              </a:rPr>
              <a:t>CSS 343</a:t>
            </a:r>
            <a:r>
              <a:rPr lang="en-US" sz="2400" dirty="0">
                <a:solidFill>
                  <a:schemeClr val="bg1"/>
                </a:solidFill>
                <a:latin typeface="Abadi" panose="020B0604020104020204" pitchFamily="34" charset="0"/>
              </a:rPr>
              <a:t> Data Structures, Algorithms, and Discrete Mathematics II </a:t>
            </a:r>
          </a:p>
          <a:p>
            <a:pPr marL="285750" indent="-285750">
              <a:buClrTx/>
              <a:buFont typeface="Arial" panose="020B0604020202020204" pitchFamily="34" charset="0"/>
              <a:buChar char="•"/>
            </a:pPr>
            <a:r>
              <a:rPr lang="en-US" sz="2400" b="1" dirty="0">
                <a:solidFill>
                  <a:schemeClr val="bg1"/>
                </a:solidFill>
                <a:latin typeface="Abadi" panose="020B0604020104020204" pitchFamily="34" charset="0"/>
              </a:rPr>
              <a:t>CSS 370</a:t>
            </a:r>
            <a:r>
              <a:rPr lang="en-US" sz="2400" dirty="0">
                <a:solidFill>
                  <a:schemeClr val="bg1"/>
                </a:solidFill>
                <a:latin typeface="Abadi" panose="020B0604020104020204" pitchFamily="34" charset="0"/>
              </a:rPr>
              <a:t> Analysis and Design</a:t>
            </a:r>
          </a:p>
          <a:p>
            <a:pPr marL="285750" indent="-285750">
              <a:buClrTx/>
              <a:buFont typeface="Arial" panose="020B0604020202020204" pitchFamily="34" charset="0"/>
              <a:buChar char="•"/>
            </a:pPr>
            <a:r>
              <a:rPr lang="en-US" sz="2400" b="1" dirty="0">
                <a:solidFill>
                  <a:schemeClr val="bg1"/>
                </a:solidFill>
                <a:latin typeface="Abadi" panose="020B0604020104020204" pitchFamily="34" charset="0"/>
              </a:rPr>
              <a:t>CSS 430 </a:t>
            </a:r>
            <a:r>
              <a:rPr lang="en-US" sz="2400" dirty="0">
                <a:solidFill>
                  <a:schemeClr val="bg1"/>
                </a:solidFill>
                <a:latin typeface="Abadi" panose="020B0604020104020204" pitchFamily="34" charset="0"/>
              </a:rPr>
              <a:t>Operating Systems</a:t>
            </a:r>
          </a:p>
          <a:p>
            <a:pPr marL="285750" indent="-285750">
              <a:buClrTx/>
              <a:buFont typeface="Arial" panose="020B0604020202020204" pitchFamily="34" charset="0"/>
              <a:buChar char="•"/>
            </a:pPr>
            <a:r>
              <a:rPr lang="en-US" sz="2400" b="1" dirty="0">
                <a:solidFill>
                  <a:schemeClr val="bg1"/>
                </a:solidFill>
                <a:latin typeface="Abadi" panose="020B0604020104020204" pitchFamily="34" charset="0"/>
              </a:rPr>
              <a:t>CSS 480 </a:t>
            </a:r>
            <a:r>
              <a:rPr lang="en-US" sz="2400" dirty="0">
                <a:solidFill>
                  <a:schemeClr val="bg1"/>
                </a:solidFill>
                <a:latin typeface="Abadi" panose="020B0604020104020204" pitchFamily="34" charset="0"/>
              </a:rPr>
              <a:t>Principles of Human-Computer Interaction</a:t>
            </a:r>
          </a:p>
          <a:p>
            <a:pPr>
              <a:buClr>
                <a:srgbClr val="FB5F1F"/>
              </a:buClr>
            </a:pPr>
            <a:endParaRPr lang="en-US" dirty="0">
              <a:solidFill>
                <a:srgbClr val="FB5F1F"/>
              </a:solidFill>
            </a:endParaRPr>
          </a:p>
          <a:p>
            <a:pPr marL="285750" indent="-285750">
              <a:buClr>
                <a:srgbClr val="FB5F1F"/>
              </a:buClr>
              <a:buFont typeface="Arial" panose="020B0604020202020204" pitchFamily="34" charset="0"/>
              <a:buChar char="•"/>
            </a:pPr>
            <a:endParaRPr lang="en-US" dirty="0">
              <a:solidFill>
                <a:srgbClr val="FB5F1F"/>
              </a:solidFill>
            </a:endParaRPr>
          </a:p>
          <a:p>
            <a:pPr marL="285750" indent="-285750">
              <a:buFont typeface="Arial" panose="020B0604020202020204" pitchFamily="34" charset="0"/>
              <a:buChar char="•"/>
            </a:pPr>
            <a:endParaRPr lang="en-US" dirty="0">
              <a:solidFill>
                <a:srgbClr val="FB5F1F"/>
              </a:solidFill>
            </a:endParaRPr>
          </a:p>
        </p:txBody>
      </p:sp>
      <p:sp>
        <p:nvSpPr>
          <p:cNvPr id="8" name="Title 1">
            <a:extLst>
              <a:ext uri="{FF2B5EF4-FFF2-40B4-BE49-F238E27FC236}">
                <a16:creationId xmlns:a16="http://schemas.microsoft.com/office/drawing/2014/main" id="{C3FEBC6F-2F2C-4821-924A-CC85AA3CF14E}"/>
              </a:ext>
            </a:extLst>
          </p:cNvPr>
          <p:cNvSpPr txBox="1">
            <a:spLocks/>
          </p:cNvSpPr>
          <p:nvPr/>
        </p:nvSpPr>
        <p:spPr>
          <a:xfrm>
            <a:off x="1148195" y="203353"/>
            <a:ext cx="9895609" cy="1126284"/>
          </a:xfrm>
          <a:prstGeom prst="rect">
            <a:avLst/>
          </a:prstGeom>
          <a:ln w="57150">
            <a:solidFill>
              <a:schemeClr val="tx1">
                <a:lumMod val="50000"/>
              </a:schemeClr>
            </a:solidFill>
          </a:ln>
        </p:spPr>
        <p:txBody>
          <a:bodyPr vert="horz" lIns="228600" tIns="45720" rIns="91440" bIns="45720" rtlCol="0" anchor="ctr" anchorCtr="0">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FB5F1F"/>
                </a:solidFill>
              </a:rPr>
              <a:t>Useful Courses</a:t>
            </a:r>
          </a:p>
        </p:txBody>
      </p:sp>
      <p:pic>
        <p:nvPicPr>
          <p:cNvPr id="5" name="Picture 4" descr="A close up of a sign&#10;&#10;Description automatically generated">
            <a:extLst>
              <a:ext uri="{FF2B5EF4-FFF2-40B4-BE49-F238E27FC236}">
                <a16:creationId xmlns:a16="http://schemas.microsoft.com/office/drawing/2014/main" id="{7615B82B-18AF-43EE-862A-A4B253F53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1078" y="320040"/>
            <a:ext cx="2252705" cy="1098194"/>
          </a:xfrm>
          <a:prstGeom prst="rect">
            <a:avLst/>
          </a:prstGeom>
        </p:spPr>
      </p:pic>
    </p:spTree>
    <p:extLst>
      <p:ext uri="{BB962C8B-B14F-4D97-AF65-F5344CB8AC3E}">
        <p14:creationId xmlns:p14="http://schemas.microsoft.com/office/powerpoint/2010/main" val="1740667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A11DFBF-0108-4D0E-A99D-4961374E0B8D}"/>
              </a:ext>
            </a:extLst>
          </p:cNvPr>
          <p:cNvSpPr>
            <a:spLocks noGrp="1"/>
          </p:cNvSpPr>
          <p:nvPr>
            <p:ph type="subTitle" idx="1"/>
          </p:nvPr>
        </p:nvSpPr>
        <p:spPr>
          <a:xfrm>
            <a:off x="1148195" y="1620981"/>
            <a:ext cx="9895608" cy="4325623"/>
          </a:xfrm>
          <a:ln w="57150">
            <a:solidFill>
              <a:schemeClr val="tx1">
                <a:lumMod val="50000"/>
              </a:schemeClr>
            </a:solidFill>
          </a:ln>
        </p:spPr>
        <p:txBody>
          <a:bodyPr anchor="ctr" anchorCtr="0">
            <a:normAutofit/>
          </a:bodyPr>
          <a:lstStyle/>
          <a:p>
            <a:pPr marL="285750" indent="-285750">
              <a:buClrTx/>
              <a:buFont typeface="Arial" panose="020B0604020202020204" pitchFamily="34" charset="0"/>
              <a:buChar char="•"/>
            </a:pPr>
            <a:r>
              <a:rPr lang="en-US" sz="2400" dirty="0">
                <a:solidFill>
                  <a:schemeClr val="bg1"/>
                </a:solidFill>
                <a:latin typeface="Abadi" panose="020B0604020104020204" pitchFamily="34" charset="0"/>
              </a:rPr>
              <a:t>Adding a </a:t>
            </a:r>
            <a:r>
              <a:rPr lang="en-US" sz="2400" b="1" dirty="0">
                <a:solidFill>
                  <a:schemeClr val="bg1"/>
                </a:solidFill>
                <a:latin typeface="Abadi" panose="020B0604020104020204" pitchFamily="34" charset="0"/>
              </a:rPr>
              <a:t>Favorites</a:t>
            </a:r>
            <a:r>
              <a:rPr lang="en-US" sz="2400" dirty="0">
                <a:solidFill>
                  <a:schemeClr val="bg1"/>
                </a:solidFill>
                <a:latin typeface="Abadi" panose="020B0604020104020204" pitchFamily="34" charset="0"/>
              </a:rPr>
              <a:t> feature</a:t>
            </a:r>
          </a:p>
          <a:p>
            <a:pPr marL="285750" indent="-285750">
              <a:buClrTx/>
              <a:buFont typeface="Arial" panose="020B0604020202020204" pitchFamily="34" charset="0"/>
              <a:buChar char="•"/>
            </a:pPr>
            <a:r>
              <a:rPr lang="en-US" sz="2400" dirty="0">
                <a:solidFill>
                  <a:schemeClr val="bg1"/>
                </a:solidFill>
                <a:latin typeface="Abadi" panose="020B0604020104020204" pitchFamily="34" charset="0"/>
              </a:rPr>
              <a:t>Adding a </a:t>
            </a:r>
            <a:r>
              <a:rPr lang="en-US" sz="2400" b="1" dirty="0">
                <a:solidFill>
                  <a:schemeClr val="bg1"/>
                </a:solidFill>
                <a:latin typeface="Abadi" panose="020B0604020104020204" pitchFamily="34" charset="0"/>
              </a:rPr>
              <a:t>Rating</a:t>
            </a:r>
            <a:r>
              <a:rPr lang="en-US" sz="2400" dirty="0">
                <a:solidFill>
                  <a:schemeClr val="bg1"/>
                </a:solidFill>
                <a:latin typeface="Abadi" panose="020B0604020104020204" pitchFamily="34" charset="0"/>
              </a:rPr>
              <a:t> feature</a:t>
            </a:r>
          </a:p>
          <a:p>
            <a:pPr marL="285750" indent="-285750">
              <a:buClrTx/>
              <a:buFont typeface="Arial" panose="020B0604020202020204" pitchFamily="34" charset="0"/>
              <a:buChar char="•"/>
            </a:pPr>
            <a:r>
              <a:rPr lang="en-US" sz="2400" dirty="0">
                <a:solidFill>
                  <a:schemeClr val="bg1"/>
                </a:solidFill>
                <a:latin typeface="Abadi" panose="020B0604020104020204" pitchFamily="34" charset="0"/>
              </a:rPr>
              <a:t>Adding a </a:t>
            </a:r>
            <a:r>
              <a:rPr lang="en-US" sz="2400" b="1" dirty="0">
                <a:solidFill>
                  <a:schemeClr val="bg1"/>
                </a:solidFill>
                <a:latin typeface="Abadi" panose="020B0604020104020204" pitchFamily="34" charset="0"/>
              </a:rPr>
              <a:t>Comments</a:t>
            </a:r>
            <a:r>
              <a:rPr lang="en-US" sz="2400" dirty="0">
                <a:solidFill>
                  <a:schemeClr val="bg1"/>
                </a:solidFill>
                <a:latin typeface="Abadi" panose="020B0604020104020204" pitchFamily="34" charset="0"/>
              </a:rPr>
              <a:t> feature</a:t>
            </a:r>
          </a:p>
          <a:p>
            <a:pPr>
              <a:buClr>
                <a:srgbClr val="FB5F1F"/>
              </a:buClr>
            </a:pPr>
            <a:endParaRPr lang="en-US" dirty="0">
              <a:solidFill>
                <a:srgbClr val="FB5F1F"/>
              </a:solidFill>
            </a:endParaRPr>
          </a:p>
          <a:p>
            <a:pPr>
              <a:buClr>
                <a:srgbClr val="FB5F1F"/>
              </a:buClr>
            </a:pPr>
            <a:endParaRPr lang="en-US" dirty="0">
              <a:solidFill>
                <a:srgbClr val="FB5F1F"/>
              </a:solidFill>
            </a:endParaRPr>
          </a:p>
          <a:p>
            <a:pPr marL="285750" indent="-285750">
              <a:buClr>
                <a:srgbClr val="FB5F1F"/>
              </a:buClr>
              <a:buFont typeface="Arial" panose="020B0604020202020204" pitchFamily="34" charset="0"/>
              <a:buChar char="•"/>
            </a:pPr>
            <a:endParaRPr lang="en-US" dirty="0">
              <a:solidFill>
                <a:srgbClr val="FB5F1F"/>
              </a:solidFill>
            </a:endParaRPr>
          </a:p>
          <a:p>
            <a:pPr marL="285750" indent="-285750">
              <a:buFont typeface="Arial" panose="020B0604020202020204" pitchFamily="34" charset="0"/>
              <a:buChar char="•"/>
            </a:pPr>
            <a:endParaRPr lang="en-US" dirty="0">
              <a:solidFill>
                <a:srgbClr val="FB5F1F"/>
              </a:solidFill>
            </a:endParaRPr>
          </a:p>
        </p:txBody>
      </p:sp>
      <p:sp>
        <p:nvSpPr>
          <p:cNvPr id="8" name="Title 1">
            <a:extLst>
              <a:ext uri="{FF2B5EF4-FFF2-40B4-BE49-F238E27FC236}">
                <a16:creationId xmlns:a16="http://schemas.microsoft.com/office/drawing/2014/main" id="{FD42DCA1-338E-4DE2-93D8-6EA63CF6896B}"/>
              </a:ext>
            </a:extLst>
          </p:cNvPr>
          <p:cNvSpPr txBox="1">
            <a:spLocks/>
          </p:cNvSpPr>
          <p:nvPr/>
        </p:nvSpPr>
        <p:spPr>
          <a:xfrm>
            <a:off x="1148195" y="203353"/>
            <a:ext cx="9895609" cy="1126284"/>
          </a:xfrm>
          <a:prstGeom prst="rect">
            <a:avLst/>
          </a:prstGeom>
          <a:ln w="57150">
            <a:solidFill>
              <a:schemeClr val="tx1">
                <a:lumMod val="50000"/>
              </a:schemeClr>
            </a:solidFill>
          </a:ln>
        </p:spPr>
        <p:txBody>
          <a:bodyPr vert="horz" lIns="228600" tIns="45720" rIns="91440" bIns="45720" rtlCol="0" anchor="ctr" anchorCtr="0">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FB5F1F"/>
                </a:solidFill>
              </a:rPr>
              <a:t>Next Steps</a:t>
            </a:r>
          </a:p>
        </p:txBody>
      </p:sp>
      <p:pic>
        <p:nvPicPr>
          <p:cNvPr id="5" name="Picture 4" descr="A close up of a sign&#10;&#10;Description automatically generated">
            <a:extLst>
              <a:ext uri="{FF2B5EF4-FFF2-40B4-BE49-F238E27FC236}">
                <a16:creationId xmlns:a16="http://schemas.microsoft.com/office/drawing/2014/main" id="{F9D2D91D-735E-4A02-9FA0-AABAE190AC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1078" y="320040"/>
            <a:ext cx="2252705" cy="1098194"/>
          </a:xfrm>
          <a:prstGeom prst="rect">
            <a:avLst/>
          </a:prstGeom>
        </p:spPr>
      </p:pic>
    </p:spTree>
    <p:extLst>
      <p:ext uri="{BB962C8B-B14F-4D97-AF65-F5344CB8AC3E}">
        <p14:creationId xmlns:p14="http://schemas.microsoft.com/office/powerpoint/2010/main" val="391787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CB56AF66-000B-43BC-B72B-37D8E2F11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7573" y="1392618"/>
            <a:ext cx="6556851" cy="3196465"/>
          </a:xfrm>
          <a:prstGeom prst="rect">
            <a:avLst/>
          </a:prstGeom>
        </p:spPr>
      </p:pic>
      <p:sp>
        <p:nvSpPr>
          <p:cNvPr id="2" name="TextBox 1">
            <a:extLst>
              <a:ext uri="{FF2B5EF4-FFF2-40B4-BE49-F238E27FC236}">
                <a16:creationId xmlns:a16="http://schemas.microsoft.com/office/drawing/2014/main" id="{CA0D810B-7FD2-40E4-9060-D6A8D69B92B6}"/>
              </a:ext>
            </a:extLst>
          </p:cNvPr>
          <p:cNvSpPr txBox="1"/>
          <p:nvPr/>
        </p:nvSpPr>
        <p:spPr>
          <a:xfrm>
            <a:off x="4242617" y="4589083"/>
            <a:ext cx="3706762" cy="769441"/>
          </a:xfrm>
          <a:prstGeom prst="rect">
            <a:avLst/>
          </a:prstGeom>
          <a:noFill/>
        </p:spPr>
        <p:txBody>
          <a:bodyPr wrap="square" rtlCol="0">
            <a:spAutoFit/>
          </a:bodyPr>
          <a:lstStyle/>
          <a:p>
            <a:pPr algn="ctr"/>
            <a:r>
              <a:rPr lang="en-US" sz="4400" dirty="0">
                <a:solidFill>
                  <a:srgbClr val="FB5F1F"/>
                </a:solidFill>
              </a:rPr>
              <a:t>Thank You!</a:t>
            </a:r>
          </a:p>
        </p:txBody>
      </p:sp>
    </p:spTree>
    <p:extLst>
      <p:ext uri="{BB962C8B-B14F-4D97-AF65-F5344CB8AC3E}">
        <p14:creationId xmlns:p14="http://schemas.microsoft.com/office/powerpoint/2010/main" val="3787098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2DD27-F386-4899-BC28-93E1DEDE33FA}"/>
              </a:ext>
            </a:extLst>
          </p:cNvPr>
          <p:cNvSpPr>
            <a:spLocks noGrp="1"/>
          </p:cNvSpPr>
          <p:nvPr>
            <p:ph type="ctrTitle"/>
          </p:nvPr>
        </p:nvSpPr>
        <p:spPr>
          <a:xfrm>
            <a:off x="1148195" y="357671"/>
            <a:ext cx="9895609" cy="1126284"/>
          </a:xfrm>
          <a:ln w="57150">
            <a:solidFill>
              <a:schemeClr val="tx1">
                <a:lumMod val="50000"/>
              </a:schemeClr>
            </a:solidFill>
          </a:ln>
        </p:spPr>
        <p:txBody>
          <a:bodyPr lIns="228600" anchor="ctr" anchorCtr="0">
            <a:normAutofit/>
          </a:bodyPr>
          <a:lstStyle/>
          <a:p>
            <a:r>
              <a:rPr lang="en-US" b="1" dirty="0">
                <a:solidFill>
                  <a:srgbClr val="FB5F1F"/>
                </a:solidFill>
              </a:rPr>
              <a:t>Background</a:t>
            </a:r>
          </a:p>
        </p:txBody>
      </p:sp>
      <p:sp>
        <p:nvSpPr>
          <p:cNvPr id="3" name="Subtitle 2">
            <a:extLst>
              <a:ext uri="{FF2B5EF4-FFF2-40B4-BE49-F238E27FC236}">
                <a16:creationId xmlns:a16="http://schemas.microsoft.com/office/drawing/2014/main" id="{6A11DFBF-0108-4D0E-A99D-4961374E0B8D}"/>
              </a:ext>
            </a:extLst>
          </p:cNvPr>
          <p:cNvSpPr>
            <a:spLocks noGrp="1"/>
          </p:cNvSpPr>
          <p:nvPr>
            <p:ph type="subTitle" idx="1"/>
          </p:nvPr>
        </p:nvSpPr>
        <p:spPr>
          <a:xfrm>
            <a:off x="1148195" y="1641933"/>
            <a:ext cx="5720196" cy="4590339"/>
          </a:xfrm>
          <a:ln w="57150">
            <a:solidFill>
              <a:schemeClr val="tx1">
                <a:lumMod val="50000"/>
              </a:schemeClr>
            </a:solidFill>
          </a:ln>
        </p:spPr>
        <p:txBody>
          <a:bodyPr anchor="ctr" anchorCtr="0">
            <a:normAutofit/>
          </a:bodyPr>
          <a:lstStyle/>
          <a:p>
            <a:pPr marL="285750" indent="-285750">
              <a:buClrTx/>
              <a:buFont typeface="Arial" panose="020B0604020202020204" pitchFamily="34" charset="0"/>
              <a:buChar char="•"/>
            </a:pPr>
            <a:r>
              <a:rPr lang="en-US" sz="2400" dirty="0">
                <a:solidFill>
                  <a:schemeClr val="bg1"/>
                </a:solidFill>
                <a:latin typeface="Abadi" panose="020B0604020104020204" pitchFamily="34" charset="0"/>
              </a:rPr>
              <a:t>A localized app that can track food trucks within 2 miles of the user</a:t>
            </a:r>
          </a:p>
          <a:p>
            <a:pPr marL="285750" indent="-285750">
              <a:buClrTx/>
              <a:buFont typeface="Arial" panose="020B0604020202020204" pitchFamily="34" charset="0"/>
              <a:buChar char="•"/>
            </a:pPr>
            <a:r>
              <a:rPr lang="en-US" sz="2400" dirty="0">
                <a:solidFill>
                  <a:schemeClr val="bg1"/>
                </a:solidFill>
                <a:latin typeface="Abadi" panose="020B0604020104020204" pitchFamily="34" charset="0"/>
              </a:rPr>
              <a:t>Targeted toward food truck owners and eaters</a:t>
            </a:r>
          </a:p>
          <a:p>
            <a:pPr marL="285750" indent="-285750">
              <a:buClrTx/>
              <a:buFont typeface="Arial" panose="020B0604020202020204" pitchFamily="34" charset="0"/>
              <a:buChar char="•"/>
            </a:pPr>
            <a:r>
              <a:rPr lang="en-US" sz="2400" dirty="0">
                <a:solidFill>
                  <a:schemeClr val="bg1"/>
                </a:solidFill>
                <a:latin typeface="Abadi" panose="020B0604020104020204" pitchFamily="34" charset="0"/>
              </a:rPr>
              <a:t>My team in CSS 370 came up with the initial idea and design.</a:t>
            </a:r>
            <a:endParaRPr lang="en-US" dirty="0">
              <a:solidFill>
                <a:srgbClr val="FB5F1F"/>
              </a:solidFill>
            </a:endParaRPr>
          </a:p>
        </p:txBody>
      </p:sp>
      <p:pic>
        <p:nvPicPr>
          <p:cNvPr id="9" name="Picture 8" descr="A close up of a logo&#10;&#10;Description automatically generated">
            <a:extLst>
              <a:ext uri="{FF2B5EF4-FFF2-40B4-BE49-F238E27FC236}">
                <a16:creationId xmlns:a16="http://schemas.microsoft.com/office/drawing/2014/main" id="{0F55977C-C4A0-4D6B-815A-6710FB3D0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9646" y="1641933"/>
            <a:ext cx="3921421" cy="4590339"/>
          </a:xfrm>
          <a:prstGeom prst="rect">
            <a:avLst/>
          </a:prstGeom>
          <a:solidFill>
            <a:srgbClr val="FFFFFF">
              <a:shade val="85000"/>
            </a:srgbClr>
          </a:solidFill>
          <a:ln w="57150" cap="sq">
            <a:solidFill>
              <a:schemeClr val="tx1">
                <a:lumMod val="5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A close up of a sign&#10;&#10;Description automatically generated">
            <a:extLst>
              <a:ext uri="{FF2B5EF4-FFF2-40B4-BE49-F238E27FC236}">
                <a16:creationId xmlns:a16="http://schemas.microsoft.com/office/drawing/2014/main" id="{6F8D3F8F-2A66-470C-8135-4E0FA43698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0356" y="464750"/>
            <a:ext cx="2252705" cy="1098194"/>
          </a:xfrm>
          <a:prstGeom prst="rect">
            <a:avLst/>
          </a:prstGeom>
        </p:spPr>
      </p:pic>
    </p:spTree>
    <p:extLst>
      <p:ext uri="{BB962C8B-B14F-4D97-AF65-F5344CB8AC3E}">
        <p14:creationId xmlns:p14="http://schemas.microsoft.com/office/powerpoint/2010/main" val="1505874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2DD27-F386-4899-BC28-93E1DEDE33FA}"/>
              </a:ext>
            </a:extLst>
          </p:cNvPr>
          <p:cNvSpPr>
            <a:spLocks noGrp="1"/>
          </p:cNvSpPr>
          <p:nvPr>
            <p:ph type="ctrTitle"/>
          </p:nvPr>
        </p:nvSpPr>
        <p:spPr>
          <a:xfrm>
            <a:off x="1148195" y="284936"/>
            <a:ext cx="9895609" cy="1126284"/>
          </a:xfrm>
          <a:ln w="57150">
            <a:solidFill>
              <a:schemeClr val="tx1">
                <a:lumMod val="50000"/>
              </a:schemeClr>
            </a:solidFill>
          </a:ln>
        </p:spPr>
        <p:txBody>
          <a:bodyPr lIns="228600" rIns="91440" anchor="ctr" anchorCtr="0">
            <a:normAutofit/>
          </a:bodyPr>
          <a:lstStyle/>
          <a:p>
            <a:r>
              <a:rPr lang="en-US" b="1" dirty="0">
                <a:solidFill>
                  <a:srgbClr val="FB5F1F"/>
                </a:solidFill>
              </a:rPr>
              <a:t>Scope</a:t>
            </a:r>
          </a:p>
        </p:txBody>
      </p:sp>
      <p:sp>
        <p:nvSpPr>
          <p:cNvPr id="3" name="Subtitle 2">
            <a:extLst>
              <a:ext uri="{FF2B5EF4-FFF2-40B4-BE49-F238E27FC236}">
                <a16:creationId xmlns:a16="http://schemas.microsoft.com/office/drawing/2014/main" id="{6A11DFBF-0108-4D0E-A99D-4961374E0B8D}"/>
              </a:ext>
            </a:extLst>
          </p:cNvPr>
          <p:cNvSpPr>
            <a:spLocks noGrp="1"/>
          </p:cNvSpPr>
          <p:nvPr>
            <p:ph type="subTitle" idx="1"/>
          </p:nvPr>
        </p:nvSpPr>
        <p:spPr>
          <a:xfrm>
            <a:off x="1148195" y="1589809"/>
            <a:ext cx="6787893" cy="4733874"/>
          </a:xfrm>
          <a:ln w="57150">
            <a:solidFill>
              <a:schemeClr val="tx1">
                <a:lumMod val="50000"/>
              </a:schemeClr>
            </a:solidFill>
          </a:ln>
        </p:spPr>
        <p:txBody>
          <a:bodyPr anchor="ctr" anchorCtr="0">
            <a:normAutofit lnSpcReduction="10000"/>
          </a:bodyPr>
          <a:lstStyle/>
          <a:p>
            <a:pPr marL="285750" indent="-285750">
              <a:buClr>
                <a:srgbClr val="FB5F1F"/>
              </a:buClr>
              <a:buFont typeface="Arial" panose="020B0604020202020204" pitchFamily="34" charset="0"/>
              <a:buChar char="•"/>
            </a:pPr>
            <a:endParaRPr lang="en-US" sz="2400" dirty="0">
              <a:solidFill>
                <a:srgbClr val="FB5F1F"/>
              </a:solidFill>
              <a:latin typeface="Abadi" panose="020B0604020104020204" pitchFamily="34" charset="0"/>
            </a:endParaRPr>
          </a:p>
          <a:p>
            <a:pPr marL="285750" indent="-285750">
              <a:buClr>
                <a:srgbClr val="FB5F1F"/>
              </a:buClr>
              <a:buFont typeface="Arial" panose="020B0604020202020204" pitchFamily="34" charset="0"/>
              <a:buChar char="•"/>
            </a:pPr>
            <a:endParaRPr lang="en-US" sz="2400" dirty="0">
              <a:solidFill>
                <a:srgbClr val="FB5F1F"/>
              </a:solidFill>
              <a:latin typeface="Abadi" panose="020B0604020104020204" pitchFamily="34" charset="0"/>
            </a:endParaRPr>
          </a:p>
          <a:p>
            <a:pPr marL="285750" indent="-285750">
              <a:buClrTx/>
              <a:buFont typeface="Arial" panose="020B0604020202020204" pitchFamily="34" charset="0"/>
              <a:buChar char="•"/>
            </a:pPr>
            <a:r>
              <a:rPr lang="en-US" sz="2400" dirty="0">
                <a:solidFill>
                  <a:schemeClr val="bg1"/>
                </a:solidFill>
                <a:latin typeface="Abadi" panose="020B0604020104020204" pitchFamily="34" charset="0"/>
              </a:rPr>
              <a:t>An Android App (Java!)</a:t>
            </a:r>
          </a:p>
          <a:p>
            <a:pPr marL="285750" indent="-285750">
              <a:buClrTx/>
              <a:buFont typeface="Arial" panose="020B0604020202020204" pitchFamily="34" charset="0"/>
              <a:buChar char="•"/>
            </a:pPr>
            <a:r>
              <a:rPr lang="en-US" sz="2400" dirty="0">
                <a:solidFill>
                  <a:schemeClr val="bg1"/>
                </a:solidFill>
                <a:latin typeface="Abadi" panose="020B0604020104020204" pitchFamily="34" charset="0"/>
              </a:rPr>
              <a:t>A login system</a:t>
            </a:r>
          </a:p>
          <a:p>
            <a:pPr marL="285750" indent="-285750">
              <a:buClrTx/>
              <a:buFont typeface="Arial" panose="020B0604020202020204" pitchFamily="34" charset="0"/>
              <a:buChar char="•"/>
            </a:pPr>
            <a:r>
              <a:rPr lang="en-US" sz="2400" dirty="0">
                <a:solidFill>
                  <a:schemeClr val="bg1"/>
                </a:solidFill>
                <a:latin typeface="Abadi" panose="020B0604020104020204" pitchFamily="34" charset="0"/>
              </a:rPr>
              <a:t>Keeps track of personal information</a:t>
            </a:r>
          </a:p>
          <a:p>
            <a:pPr marL="285750" indent="-285750">
              <a:buClrTx/>
              <a:buFont typeface="Arial" panose="020B0604020202020204" pitchFamily="34" charset="0"/>
              <a:buChar char="•"/>
            </a:pPr>
            <a:r>
              <a:rPr lang="en-US" sz="2400" dirty="0">
                <a:solidFill>
                  <a:schemeClr val="bg1"/>
                </a:solidFill>
                <a:latin typeface="Abadi" panose="020B0604020104020204" pitchFamily="34" charset="0"/>
              </a:rPr>
              <a:t>Upload pictures</a:t>
            </a:r>
          </a:p>
          <a:p>
            <a:pPr marL="285750" indent="-285750">
              <a:buClrTx/>
              <a:buFont typeface="Arial" panose="020B0604020202020204" pitchFamily="34" charset="0"/>
              <a:buChar char="•"/>
            </a:pPr>
            <a:r>
              <a:rPr lang="en-US" sz="2400" dirty="0">
                <a:solidFill>
                  <a:schemeClr val="bg1"/>
                </a:solidFill>
                <a:latin typeface="Abadi" panose="020B0604020104020204" pitchFamily="34" charset="0"/>
              </a:rPr>
              <a:t>A map that tracks eaters and food truck owners in real-time</a:t>
            </a:r>
          </a:p>
          <a:p>
            <a:pPr marL="285750" indent="-285750">
              <a:buClrTx/>
              <a:buFont typeface="Arial" panose="020B0604020202020204" pitchFamily="34" charset="0"/>
              <a:buChar char="•"/>
            </a:pPr>
            <a:r>
              <a:rPr lang="en-US" sz="2400" dirty="0">
                <a:solidFill>
                  <a:schemeClr val="bg1"/>
                </a:solidFill>
                <a:latin typeface="Abadi" panose="020B0604020104020204" pitchFamily="34" charset="0"/>
              </a:rPr>
              <a:t>A simple user-interface (UI)</a:t>
            </a:r>
          </a:p>
          <a:p>
            <a:pPr marL="285750" indent="-285750">
              <a:buClrTx/>
              <a:buFont typeface="Arial" panose="020B0604020202020204" pitchFamily="34" charset="0"/>
              <a:buChar char="•"/>
            </a:pPr>
            <a:r>
              <a:rPr lang="en-US" sz="2400" dirty="0">
                <a:solidFill>
                  <a:schemeClr val="bg1"/>
                </a:solidFill>
                <a:latin typeface="Abadi" panose="020B0604020104020204" pitchFamily="34" charset="0"/>
              </a:rPr>
              <a:t>Navigation system</a:t>
            </a:r>
          </a:p>
          <a:p>
            <a:pPr marL="285750" indent="-285750">
              <a:buClr>
                <a:srgbClr val="FB5F1F"/>
              </a:buClr>
              <a:buFont typeface="Arial" panose="020B0604020202020204" pitchFamily="34" charset="0"/>
              <a:buChar char="•"/>
            </a:pPr>
            <a:endParaRPr lang="en-US" dirty="0">
              <a:solidFill>
                <a:srgbClr val="FB5F1F"/>
              </a:solidFill>
            </a:endParaRPr>
          </a:p>
          <a:p>
            <a:pPr>
              <a:buClr>
                <a:srgbClr val="FB5F1F"/>
              </a:buClr>
            </a:pPr>
            <a:endParaRPr lang="en-US" dirty="0">
              <a:solidFill>
                <a:srgbClr val="FB5F1F"/>
              </a:solidFill>
            </a:endParaRPr>
          </a:p>
          <a:p>
            <a:pPr marL="285750" indent="-285750">
              <a:buClr>
                <a:srgbClr val="FB5F1F"/>
              </a:buClr>
              <a:buFont typeface="Arial" panose="020B0604020202020204" pitchFamily="34" charset="0"/>
              <a:buChar char="•"/>
            </a:pPr>
            <a:endParaRPr lang="en-US" dirty="0">
              <a:solidFill>
                <a:srgbClr val="FB5F1F"/>
              </a:solidFill>
            </a:endParaRPr>
          </a:p>
          <a:p>
            <a:pPr marL="285750" indent="-285750">
              <a:buFont typeface="Arial" panose="020B0604020202020204" pitchFamily="34" charset="0"/>
              <a:buChar char="•"/>
            </a:pPr>
            <a:endParaRPr lang="en-US" dirty="0">
              <a:solidFill>
                <a:srgbClr val="FB5F1F"/>
              </a:solidFill>
            </a:endParaRPr>
          </a:p>
        </p:txBody>
      </p:sp>
      <p:pic>
        <p:nvPicPr>
          <p:cNvPr id="6" name="Picture 5" descr="A close up of a map&#10;&#10;Description automatically generated">
            <a:extLst>
              <a:ext uri="{FF2B5EF4-FFF2-40B4-BE49-F238E27FC236}">
                <a16:creationId xmlns:a16="http://schemas.microsoft.com/office/drawing/2014/main" id="{D21884FB-63BE-4F40-BC82-9EAE723A56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6851" y="1589808"/>
            <a:ext cx="2936953" cy="4733874"/>
          </a:xfrm>
          <a:prstGeom prst="rect">
            <a:avLst/>
          </a:prstGeom>
          <a:solidFill>
            <a:srgbClr val="FFFFFF">
              <a:shade val="85000"/>
            </a:srgbClr>
          </a:solidFill>
          <a:ln w="57150" cap="sq">
            <a:solidFill>
              <a:schemeClr val="tx1">
                <a:lumMod val="5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A close up of a sign&#10;&#10;Description automatically generated">
            <a:extLst>
              <a:ext uri="{FF2B5EF4-FFF2-40B4-BE49-F238E27FC236}">
                <a16:creationId xmlns:a16="http://schemas.microsoft.com/office/drawing/2014/main" id="{B750A892-5F29-4495-A12D-66C1973801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0355" y="402320"/>
            <a:ext cx="2252705" cy="1098194"/>
          </a:xfrm>
          <a:prstGeom prst="rect">
            <a:avLst/>
          </a:prstGeom>
        </p:spPr>
      </p:pic>
    </p:spTree>
    <p:extLst>
      <p:ext uri="{BB962C8B-B14F-4D97-AF65-F5344CB8AC3E}">
        <p14:creationId xmlns:p14="http://schemas.microsoft.com/office/powerpoint/2010/main" val="130585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2DD27-F386-4899-BC28-93E1DEDE33FA}"/>
              </a:ext>
            </a:extLst>
          </p:cNvPr>
          <p:cNvSpPr>
            <a:spLocks noGrp="1"/>
          </p:cNvSpPr>
          <p:nvPr>
            <p:ph type="ctrTitle"/>
          </p:nvPr>
        </p:nvSpPr>
        <p:spPr>
          <a:xfrm>
            <a:off x="1148196" y="534318"/>
            <a:ext cx="9895609" cy="1126284"/>
          </a:xfrm>
          <a:ln w="57150">
            <a:solidFill>
              <a:schemeClr val="tx1">
                <a:lumMod val="50000"/>
              </a:schemeClr>
            </a:solidFill>
          </a:ln>
        </p:spPr>
        <p:txBody>
          <a:bodyPr lIns="228600" anchor="ctr" anchorCtr="0">
            <a:normAutofit/>
          </a:bodyPr>
          <a:lstStyle/>
          <a:p>
            <a:r>
              <a:rPr lang="en-US" b="1" dirty="0">
                <a:solidFill>
                  <a:srgbClr val="FB5F1F"/>
                </a:solidFill>
                <a:latin typeface="Abadi" panose="020B0604020104020204" pitchFamily="34" charset="0"/>
              </a:rPr>
              <a:t>Tools</a:t>
            </a:r>
          </a:p>
        </p:txBody>
      </p:sp>
      <p:sp>
        <p:nvSpPr>
          <p:cNvPr id="3" name="Subtitle 2">
            <a:extLst>
              <a:ext uri="{FF2B5EF4-FFF2-40B4-BE49-F238E27FC236}">
                <a16:creationId xmlns:a16="http://schemas.microsoft.com/office/drawing/2014/main" id="{6A11DFBF-0108-4D0E-A99D-4961374E0B8D}"/>
              </a:ext>
            </a:extLst>
          </p:cNvPr>
          <p:cNvSpPr>
            <a:spLocks noGrp="1"/>
          </p:cNvSpPr>
          <p:nvPr>
            <p:ph type="subTitle" idx="1"/>
          </p:nvPr>
        </p:nvSpPr>
        <p:spPr>
          <a:xfrm>
            <a:off x="1148196" y="1839192"/>
            <a:ext cx="9895608" cy="4502268"/>
          </a:xfrm>
          <a:ln w="57150">
            <a:solidFill>
              <a:schemeClr val="tx1">
                <a:lumMod val="50000"/>
              </a:schemeClr>
            </a:solidFill>
          </a:ln>
        </p:spPr>
        <p:txBody>
          <a:bodyPr anchor="ctr" anchorCtr="0">
            <a:normAutofit lnSpcReduction="10000"/>
          </a:bodyPr>
          <a:lstStyle/>
          <a:p>
            <a:pPr marL="285750" indent="-285750">
              <a:buClr>
                <a:srgbClr val="FB5F1F"/>
              </a:buClr>
              <a:buFont typeface="Arial" panose="020B0604020202020204" pitchFamily="34" charset="0"/>
              <a:buChar char="•"/>
            </a:pPr>
            <a:endParaRPr lang="en-US" sz="2400" dirty="0">
              <a:solidFill>
                <a:srgbClr val="FB5F1F"/>
              </a:solidFill>
              <a:latin typeface="Abadi" panose="020B0604020104020204" pitchFamily="34" charset="0"/>
            </a:endParaRPr>
          </a:p>
          <a:p>
            <a:pPr marL="285750" indent="-285750">
              <a:buClr>
                <a:srgbClr val="FB5F1F"/>
              </a:buClr>
              <a:buFont typeface="Arial" panose="020B0604020202020204" pitchFamily="34" charset="0"/>
              <a:buChar char="•"/>
            </a:pPr>
            <a:endParaRPr lang="en-US" sz="2400" dirty="0">
              <a:solidFill>
                <a:srgbClr val="FB5F1F"/>
              </a:solidFill>
              <a:latin typeface="Abadi" panose="020B0604020104020204" pitchFamily="34" charset="0"/>
            </a:endParaRPr>
          </a:p>
          <a:p>
            <a:pPr marL="285750" indent="-285750">
              <a:lnSpc>
                <a:spcPct val="300000"/>
              </a:lnSpc>
              <a:buClrTx/>
              <a:buFont typeface="Arial" panose="020B0604020202020204" pitchFamily="34" charset="0"/>
              <a:buChar char="•"/>
            </a:pPr>
            <a:r>
              <a:rPr lang="en-US" sz="2400" dirty="0">
                <a:solidFill>
                  <a:schemeClr val="bg1"/>
                </a:solidFill>
                <a:latin typeface="Abadi" panose="020B0604020104020204" pitchFamily="34" charset="0"/>
              </a:rPr>
              <a:t>Development Environment</a:t>
            </a:r>
          </a:p>
          <a:p>
            <a:pPr marL="285750" indent="-285750">
              <a:lnSpc>
                <a:spcPct val="300000"/>
              </a:lnSpc>
              <a:buClrTx/>
              <a:buFont typeface="Arial" panose="020B0604020202020204" pitchFamily="34" charset="0"/>
              <a:buChar char="•"/>
            </a:pPr>
            <a:r>
              <a:rPr lang="en-US" sz="2400" dirty="0">
                <a:solidFill>
                  <a:schemeClr val="bg1"/>
                </a:solidFill>
                <a:latin typeface="Abadi" panose="020B0604020104020204" pitchFamily="34" charset="0"/>
              </a:rPr>
              <a:t>Frameworks</a:t>
            </a:r>
          </a:p>
          <a:p>
            <a:pPr marL="285750" indent="-285750">
              <a:lnSpc>
                <a:spcPct val="300000"/>
              </a:lnSpc>
              <a:buClrTx/>
              <a:buFont typeface="Arial" panose="020B0604020202020204" pitchFamily="34" charset="0"/>
              <a:buChar char="•"/>
            </a:pPr>
            <a:r>
              <a:rPr lang="en-US" sz="2400" dirty="0">
                <a:solidFill>
                  <a:schemeClr val="bg1"/>
                </a:solidFill>
                <a:latin typeface="Abadi" panose="020B0604020104020204" pitchFamily="34" charset="0"/>
              </a:rPr>
              <a:t>Cloud Services</a:t>
            </a:r>
          </a:p>
          <a:p>
            <a:pPr marL="285750" indent="-285750">
              <a:buClr>
                <a:srgbClr val="FB5F1F"/>
              </a:buClr>
              <a:buFont typeface="Arial" panose="020B0604020202020204" pitchFamily="34" charset="0"/>
              <a:buChar char="•"/>
            </a:pPr>
            <a:endParaRPr lang="en-US" dirty="0">
              <a:solidFill>
                <a:srgbClr val="FB5F1F"/>
              </a:solidFill>
            </a:endParaRPr>
          </a:p>
          <a:p>
            <a:pPr>
              <a:buClr>
                <a:srgbClr val="FB5F1F"/>
              </a:buClr>
            </a:pPr>
            <a:endParaRPr lang="en-US" dirty="0">
              <a:solidFill>
                <a:srgbClr val="FB5F1F"/>
              </a:solidFill>
            </a:endParaRPr>
          </a:p>
          <a:p>
            <a:pPr marL="285750" indent="-285750">
              <a:buClr>
                <a:srgbClr val="FB5F1F"/>
              </a:buClr>
              <a:buFont typeface="Arial" panose="020B0604020202020204" pitchFamily="34" charset="0"/>
              <a:buChar char="•"/>
            </a:pPr>
            <a:endParaRPr lang="en-US" dirty="0">
              <a:solidFill>
                <a:srgbClr val="FB5F1F"/>
              </a:solidFill>
            </a:endParaRPr>
          </a:p>
          <a:p>
            <a:pPr marL="285750" indent="-285750">
              <a:buFont typeface="Arial" panose="020B0604020202020204" pitchFamily="34" charset="0"/>
              <a:buChar char="•"/>
            </a:pPr>
            <a:endParaRPr lang="en-US" dirty="0">
              <a:solidFill>
                <a:srgbClr val="FB5F1F"/>
              </a:solidFill>
            </a:endParaRPr>
          </a:p>
        </p:txBody>
      </p:sp>
      <p:pic>
        <p:nvPicPr>
          <p:cNvPr id="19" name="Graphic 18">
            <a:extLst>
              <a:ext uri="{FF2B5EF4-FFF2-40B4-BE49-F238E27FC236}">
                <a16:creationId xmlns:a16="http://schemas.microsoft.com/office/drawing/2014/main" id="{DDCD323A-4FC3-4C33-BCD9-E1F5F7B3C2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17704" y="4644630"/>
            <a:ext cx="3060768" cy="861453"/>
          </a:xfrm>
          <a:prstGeom prst="rect">
            <a:avLst/>
          </a:prstGeom>
        </p:spPr>
      </p:pic>
      <p:pic>
        <p:nvPicPr>
          <p:cNvPr id="21" name="Picture 20">
            <a:extLst>
              <a:ext uri="{FF2B5EF4-FFF2-40B4-BE49-F238E27FC236}">
                <a16:creationId xmlns:a16="http://schemas.microsoft.com/office/drawing/2014/main" id="{3309EABB-7403-4139-BB1F-62D9C44125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7704" y="2606040"/>
            <a:ext cx="2514308" cy="318479"/>
          </a:xfrm>
          <a:prstGeom prst="rect">
            <a:avLst/>
          </a:prstGeom>
        </p:spPr>
      </p:pic>
      <p:pic>
        <p:nvPicPr>
          <p:cNvPr id="23" name="Graphic 22">
            <a:extLst>
              <a:ext uri="{FF2B5EF4-FFF2-40B4-BE49-F238E27FC236}">
                <a16:creationId xmlns:a16="http://schemas.microsoft.com/office/drawing/2014/main" id="{6211FA81-C832-479B-A510-235BFA0EB20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14752" y="2483843"/>
            <a:ext cx="1407178" cy="562871"/>
          </a:xfrm>
          <a:prstGeom prst="rect">
            <a:avLst/>
          </a:prstGeom>
        </p:spPr>
      </p:pic>
      <p:pic>
        <p:nvPicPr>
          <p:cNvPr id="25" name="Graphic 24">
            <a:extLst>
              <a:ext uri="{FF2B5EF4-FFF2-40B4-BE49-F238E27FC236}">
                <a16:creationId xmlns:a16="http://schemas.microsoft.com/office/drawing/2014/main" id="{D6D2C7F1-27F6-40F9-B4A1-056A08787EF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672414" y="2279071"/>
            <a:ext cx="767643" cy="767643"/>
          </a:xfrm>
          <a:prstGeom prst="rect">
            <a:avLst/>
          </a:prstGeom>
        </p:spPr>
      </p:pic>
      <p:pic>
        <p:nvPicPr>
          <p:cNvPr id="27" name="Picture 26" descr="A picture containing drawing&#10;&#10;Description automatically generated">
            <a:extLst>
              <a:ext uri="{FF2B5EF4-FFF2-40B4-BE49-F238E27FC236}">
                <a16:creationId xmlns:a16="http://schemas.microsoft.com/office/drawing/2014/main" id="{72742682-8A6A-47C3-92E3-A9FA9429651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512671" y="3379966"/>
            <a:ext cx="3364628" cy="1009388"/>
          </a:xfrm>
          <a:prstGeom prst="rect">
            <a:avLst/>
          </a:prstGeom>
        </p:spPr>
      </p:pic>
      <p:pic>
        <p:nvPicPr>
          <p:cNvPr id="29" name="Picture 28" descr="A close up of a logo&#10;&#10;Description automatically generated">
            <a:extLst>
              <a:ext uri="{FF2B5EF4-FFF2-40B4-BE49-F238E27FC236}">
                <a16:creationId xmlns:a16="http://schemas.microsoft.com/office/drawing/2014/main" id="{5B3F39B2-67B5-4962-8251-EC56E1E85EA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17704" y="3521174"/>
            <a:ext cx="727655" cy="727655"/>
          </a:xfrm>
          <a:prstGeom prst="rect">
            <a:avLst/>
          </a:prstGeom>
        </p:spPr>
      </p:pic>
      <p:pic>
        <p:nvPicPr>
          <p:cNvPr id="13" name="Picture 12" descr="A close up of a sign&#10;&#10;Description automatically generated">
            <a:extLst>
              <a:ext uri="{FF2B5EF4-FFF2-40B4-BE49-F238E27FC236}">
                <a16:creationId xmlns:a16="http://schemas.microsoft.com/office/drawing/2014/main" id="{6BB9CAA5-646E-41E9-9527-63A51D8524A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042113" y="651703"/>
            <a:ext cx="2252705" cy="1098194"/>
          </a:xfrm>
          <a:prstGeom prst="rect">
            <a:avLst/>
          </a:prstGeom>
        </p:spPr>
      </p:pic>
    </p:spTree>
    <p:extLst>
      <p:ext uri="{BB962C8B-B14F-4D97-AF65-F5344CB8AC3E}">
        <p14:creationId xmlns:p14="http://schemas.microsoft.com/office/powerpoint/2010/main" val="4177562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2DD27-F386-4899-BC28-93E1DEDE33FA}"/>
              </a:ext>
            </a:extLst>
          </p:cNvPr>
          <p:cNvSpPr>
            <a:spLocks noGrp="1"/>
          </p:cNvSpPr>
          <p:nvPr>
            <p:ph type="ctrTitle"/>
          </p:nvPr>
        </p:nvSpPr>
        <p:spPr>
          <a:xfrm>
            <a:off x="874734" y="373547"/>
            <a:ext cx="10160000" cy="1044049"/>
          </a:xfrm>
          <a:ln w="57150">
            <a:solidFill>
              <a:schemeClr val="tx1">
                <a:lumMod val="50000"/>
              </a:schemeClr>
            </a:solidFill>
          </a:ln>
        </p:spPr>
        <p:txBody>
          <a:bodyPr lIns="228600" anchor="ctr" anchorCtr="0">
            <a:normAutofit/>
          </a:bodyPr>
          <a:lstStyle/>
          <a:p>
            <a:r>
              <a:rPr lang="en-US" b="1" dirty="0">
                <a:solidFill>
                  <a:srgbClr val="FB5F1F"/>
                </a:solidFill>
              </a:rPr>
              <a:t>Project Timeline</a:t>
            </a:r>
          </a:p>
        </p:txBody>
      </p:sp>
      <p:graphicFrame>
        <p:nvGraphicFramePr>
          <p:cNvPr id="6" name="Diagram 5">
            <a:extLst>
              <a:ext uri="{FF2B5EF4-FFF2-40B4-BE49-F238E27FC236}">
                <a16:creationId xmlns:a16="http://schemas.microsoft.com/office/drawing/2014/main" id="{5694F2F9-2BAF-4B9B-B294-F932B5800D3D}"/>
              </a:ext>
            </a:extLst>
          </p:cNvPr>
          <p:cNvGraphicFramePr/>
          <p:nvPr>
            <p:extLst>
              <p:ext uri="{D42A27DB-BD31-4B8C-83A1-F6EECF244321}">
                <p14:modId xmlns:p14="http://schemas.microsoft.com/office/powerpoint/2010/main" val="409334000"/>
              </p:ext>
            </p:extLst>
          </p:nvPr>
        </p:nvGraphicFramePr>
        <p:xfrm>
          <a:off x="874734" y="853445"/>
          <a:ext cx="10160000" cy="61383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D40A434-16D7-4DCA-9D7A-35E1C57E621C}"/>
              </a:ext>
            </a:extLst>
          </p:cNvPr>
          <p:cNvSpPr txBox="1"/>
          <p:nvPr/>
        </p:nvSpPr>
        <p:spPr>
          <a:xfrm>
            <a:off x="1527464" y="2119743"/>
            <a:ext cx="2306782" cy="2957092"/>
          </a:xfrm>
          <a:prstGeom prst="rect">
            <a:avLst/>
          </a:prstGeom>
          <a:noFill/>
        </p:spPr>
        <p:txBody>
          <a:bodyPr wrap="square" rtlCol="0">
            <a:spAutoFit/>
          </a:bodyPr>
          <a:lstStyle/>
          <a:p>
            <a:pPr marL="285750" indent="-285750">
              <a:lnSpc>
                <a:spcPct val="150000"/>
              </a:lnSpc>
              <a:buClr>
                <a:schemeClr val="tx1"/>
              </a:buClr>
              <a:buFont typeface="Arial" panose="020B0604020202020204" pitchFamily="34" charset="0"/>
              <a:buChar char="•"/>
            </a:pPr>
            <a:r>
              <a:rPr lang="en-US" b="1" dirty="0">
                <a:solidFill>
                  <a:srgbClr val="FFFFFF"/>
                </a:solidFill>
                <a:latin typeface="Abadi" panose="020B0604020104020204" pitchFamily="34" charset="0"/>
              </a:rPr>
              <a:t>Learning the tools</a:t>
            </a:r>
          </a:p>
          <a:p>
            <a:pPr marL="285750" indent="-285750">
              <a:lnSpc>
                <a:spcPct val="150000"/>
              </a:lnSpc>
              <a:buClr>
                <a:schemeClr val="tx1"/>
              </a:buClr>
              <a:buFont typeface="Arial" panose="020B0604020202020204" pitchFamily="34" charset="0"/>
              <a:buChar char="•"/>
            </a:pPr>
            <a:r>
              <a:rPr lang="en-US" b="1" dirty="0">
                <a:solidFill>
                  <a:srgbClr val="FFFFFF"/>
                </a:solidFill>
                <a:latin typeface="Abadi" panose="020B0604020104020204" pitchFamily="34" charset="0"/>
              </a:rPr>
              <a:t>User Account Information </a:t>
            </a:r>
          </a:p>
          <a:p>
            <a:pPr marL="285750" indent="-285750">
              <a:lnSpc>
                <a:spcPct val="150000"/>
              </a:lnSpc>
              <a:buClr>
                <a:schemeClr val="tx1"/>
              </a:buClr>
              <a:buFont typeface="Arial" panose="020B0604020202020204" pitchFamily="34" charset="0"/>
              <a:buChar char="•"/>
            </a:pPr>
            <a:r>
              <a:rPr lang="en-US" b="1" dirty="0">
                <a:solidFill>
                  <a:srgbClr val="FFFFFF"/>
                </a:solidFill>
                <a:latin typeface="Abadi" panose="020B0604020104020204" pitchFamily="34" charset="0"/>
              </a:rPr>
              <a:t>Database</a:t>
            </a:r>
          </a:p>
          <a:p>
            <a:pPr marL="285750" indent="-285750">
              <a:lnSpc>
                <a:spcPct val="150000"/>
              </a:lnSpc>
              <a:buClr>
                <a:schemeClr val="tx1"/>
              </a:buClr>
              <a:buFont typeface="Arial" panose="020B0604020202020204" pitchFamily="34" charset="0"/>
              <a:buChar char="•"/>
            </a:pPr>
            <a:r>
              <a:rPr lang="en-US" b="1" dirty="0">
                <a:solidFill>
                  <a:srgbClr val="FFFFFF"/>
                </a:solidFill>
                <a:latin typeface="Abadi" panose="020B0604020104020204" pitchFamily="34" charset="0"/>
              </a:rPr>
              <a:t>Basics of Map Tracking</a:t>
            </a:r>
          </a:p>
          <a:p>
            <a:pPr marL="285750" indent="-285750">
              <a:lnSpc>
                <a:spcPct val="150000"/>
              </a:lnSpc>
              <a:buClr>
                <a:schemeClr val="tx1"/>
              </a:buClr>
              <a:buFont typeface="Arial" panose="020B0604020202020204" pitchFamily="34" charset="0"/>
              <a:buChar char="•"/>
            </a:pPr>
            <a:r>
              <a:rPr lang="en-US" b="1" dirty="0">
                <a:solidFill>
                  <a:srgbClr val="FFFFFF"/>
                </a:solidFill>
                <a:latin typeface="Abadi" panose="020B0604020104020204" pitchFamily="34" charset="0"/>
              </a:rPr>
              <a:t>Low-fidelity UI</a:t>
            </a:r>
          </a:p>
        </p:txBody>
      </p:sp>
      <p:sp>
        <p:nvSpPr>
          <p:cNvPr id="9" name="TextBox 8">
            <a:extLst>
              <a:ext uri="{FF2B5EF4-FFF2-40B4-BE49-F238E27FC236}">
                <a16:creationId xmlns:a16="http://schemas.microsoft.com/office/drawing/2014/main" id="{D5BBDB9C-FD5A-4B2A-A898-4CDCCBEA485C}"/>
              </a:ext>
            </a:extLst>
          </p:cNvPr>
          <p:cNvSpPr txBox="1"/>
          <p:nvPr/>
        </p:nvSpPr>
        <p:spPr>
          <a:xfrm>
            <a:off x="4942609" y="2119744"/>
            <a:ext cx="2306782" cy="278396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b="1" dirty="0">
                <a:latin typeface="Abadi" panose="020B0604020104020204" pitchFamily="34" charset="0"/>
              </a:rPr>
              <a:t>Refined Map Tracking</a:t>
            </a:r>
          </a:p>
          <a:p>
            <a:pPr marL="285750" indent="-285750">
              <a:lnSpc>
                <a:spcPct val="200000"/>
              </a:lnSpc>
              <a:buFont typeface="Arial" panose="020B0604020202020204" pitchFamily="34" charset="0"/>
              <a:buChar char="•"/>
            </a:pPr>
            <a:r>
              <a:rPr lang="en-US" b="1" dirty="0">
                <a:latin typeface="Abadi" panose="020B0604020104020204" pitchFamily="34" charset="0"/>
              </a:rPr>
              <a:t>Synchronization</a:t>
            </a:r>
          </a:p>
          <a:p>
            <a:pPr marL="285750" indent="-285750">
              <a:lnSpc>
                <a:spcPct val="200000"/>
              </a:lnSpc>
              <a:buFont typeface="Arial" panose="020B0604020202020204" pitchFamily="34" charset="0"/>
              <a:buChar char="•"/>
            </a:pPr>
            <a:r>
              <a:rPr lang="en-US" b="1" dirty="0">
                <a:latin typeface="Abadi" panose="020B0604020104020204" pitchFamily="34" charset="0"/>
              </a:rPr>
              <a:t>Testing</a:t>
            </a:r>
          </a:p>
          <a:p>
            <a:pPr marL="285750" indent="-285750">
              <a:lnSpc>
                <a:spcPct val="200000"/>
              </a:lnSpc>
              <a:buFont typeface="Arial" panose="020B0604020202020204" pitchFamily="34" charset="0"/>
              <a:buChar char="•"/>
            </a:pPr>
            <a:r>
              <a:rPr lang="en-US" b="1" dirty="0">
                <a:latin typeface="Abadi" panose="020B0604020104020204" pitchFamily="34" charset="0"/>
              </a:rPr>
              <a:t>Finish up backend</a:t>
            </a:r>
          </a:p>
        </p:txBody>
      </p:sp>
      <p:sp>
        <p:nvSpPr>
          <p:cNvPr id="10" name="TextBox 9">
            <a:extLst>
              <a:ext uri="{FF2B5EF4-FFF2-40B4-BE49-F238E27FC236}">
                <a16:creationId xmlns:a16="http://schemas.microsoft.com/office/drawing/2014/main" id="{A47D5CC4-DA72-40E8-82A6-87DF32991841}"/>
              </a:ext>
            </a:extLst>
          </p:cNvPr>
          <p:cNvSpPr txBox="1"/>
          <p:nvPr/>
        </p:nvSpPr>
        <p:spPr>
          <a:xfrm>
            <a:off x="8357754" y="2119743"/>
            <a:ext cx="2412589" cy="389196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b="1" dirty="0">
                <a:latin typeface="Abadi" panose="020B0604020104020204" pitchFamily="34" charset="0"/>
              </a:rPr>
              <a:t>Upload</a:t>
            </a:r>
          </a:p>
          <a:p>
            <a:pPr marL="285750" indent="-285750">
              <a:lnSpc>
                <a:spcPct val="200000"/>
              </a:lnSpc>
              <a:buFont typeface="Arial" panose="020B0604020202020204" pitchFamily="34" charset="0"/>
              <a:buChar char="•"/>
            </a:pPr>
            <a:r>
              <a:rPr lang="en-US" b="1" dirty="0">
                <a:latin typeface="Abadi" panose="020B0604020104020204" pitchFamily="34" charset="0"/>
              </a:rPr>
              <a:t>Improved UIs</a:t>
            </a:r>
          </a:p>
          <a:p>
            <a:pPr marL="285750" indent="-285750">
              <a:lnSpc>
                <a:spcPct val="200000"/>
              </a:lnSpc>
              <a:buFont typeface="Arial" panose="020B0604020202020204" pitchFamily="34" charset="0"/>
              <a:buChar char="•"/>
            </a:pPr>
            <a:r>
              <a:rPr lang="en-US" b="1" dirty="0">
                <a:latin typeface="Abadi" panose="020B0604020104020204" pitchFamily="34" charset="0"/>
              </a:rPr>
              <a:t>More Testing</a:t>
            </a:r>
          </a:p>
          <a:p>
            <a:pPr marL="285750" indent="-285750">
              <a:lnSpc>
                <a:spcPct val="200000"/>
              </a:lnSpc>
              <a:buFont typeface="Arial" panose="020B0604020202020204" pitchFamily="34" charset="0"/>
              <a:buChar char="•"/>
            </a:pPr>
            <a:r>
              <a:rPr lang="en-US" b="1" dirty="0">
                <a:latin typeface="Abadi" panose="020B0604020104020204" pitchFamily="34" charset="0"/>
              </a:rPr>
              <a:t>Prep for poster and presentation</a:t>
            </a:r>
          </a:p>
          <a:p>
            <a:pPr marL="285750" indent="-285750">
              <a:lnSpc>
                <a:spcPct val="200000"/>
              </a:lnSpc>
              <a:buFont typeface="Arial" panose="020B0604020202020204" pitchFamily="34" charset="0"/>
              <a:buChar char="•"/>
            </a:pPr>
            <a:endParaRPr lang="en-US" b="1" dirty="0">
              <a:latin typeface="Abadi" panose="020B0604020104020204" pitchFamily="34" charset="0"/>
            </a:endParaRPr>
          </a:p>
          <a:p>
            <a:pPr marL="285750" indent="-285750">
              <a:lnSpc>
                <a:spcPct val="200000"/>
              </a:lnSpc>
              <a:buFont typeface="Arial" panose="020B0604020202020204" pitchFamily="34" charset="0"/>
              <a:buChar char="•"/>
            </a:pPr>
            <a:endParaRPr lang="en-US" b="1" dirty="0">
              <a:latin typeface="Abadi" panose="020B0604020104020204" pitchFamily="34" charset="0"/>
            </a:endParaRPr>
          </a:p>
        </p:txBody>
      </p:sp>
      <p:pic>
        <p:nvPicPr>
          <p:cNvPr id="8" name="Picture 7" descr="A close up of a sign&#10;&#10;Description automatically generated">
            <a:extLst>
              <a:ext uri="{FF2B5EF4-FFF2-40B4-BE49-F238E27FC236}">
                <a16:creationId xmlns:a16="http://schemas.microsoft.com/office/drawing/2014/main" id="{39AD4EC9-6A99-4228-96FF-5EEF44CC084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75628" y="458861"/>
            <a:ext cx="2141638" cy="1044049"/>
          </a:xfrm>
          <a:prstGeom prst="rect">
            <a:avLst/>
          </a:prstGeom>
        </p:spPr>
      </p:pic>
    </p:spTree>
    <p:extLst>
      <p:ext uri="{BB962C8B-B14F-4D97-AF65-F5344CB8AC3E}">
        <p14:creationId xmlns:p14="http://schemas.microsoft.com/office/powerpoint/2010/main" val="4043975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2DD27-F386-4899-BC28-93E1DEDE33FA}"/>
              </a:ext>
            </a:extLst>
          </p:cNvPr>
          <p:cNvSpPr>
            <a:spLocks noGrp="1"/>
          </p:cNvSpPr>
          <p:nvPr>
            <p:ph type="ctrTitle"/>
          </p:nvPr>
        </p:nvSpPr>
        <p:spPr>
          <a:xfrm>
            <a:off x="1148195" y="257271"/>
            <a:ext cx="9895609" cy="1126284"/>
          </a:xfrm>
          <a:ln w="57150">
            <a:solidFill>
              <a:schemeClr val="tx1">
                <a:lumMod val="50000"/>
              </a:schemeClr>
            </a:solidFill>
          </a:ln>
        </p:spPr>
        <p:txBody>
          <a:bodyPr lIns="228600" anchor="ctr" anchorCtr="0">
            <a:normAutofit/>
          </a:bodyPr>
          <a:lstStyle/>
          <a:p>
            <a:r>
              <a:rPr lang="en-US" b="1" dirty="0">
                <a:solidFill>
                  <a:srgbClr val="FB5F1F"/>
                </a:solidFill>
              </a:rPr>
              <a:t>Design (Login)</a:t>
            </a:r>
          </a:p>
        </p:txBody>
      </p:sp>
      <p:pic>
        <p:nvPicPr>
          <p:cNvPr id="1026" name="Picture 2">
            <a:extLst>
              <a:ext uri="{FF2B5EF4-FFF2-40B4-BE49-F238E27FC236}">
                <a16:creationId xmlns:a16="http://schemas.microsoft.com/office/drawing/2014/main" id="{DDF62F94-71E6-48DF-B003-2FC9D7D3B9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2793" y="1877075"/>
            <a:ext cx="2377440" cy="4663078"/>
          </a:xfrm>
          <a:prstGeom prst="rect">
            <a:avLst/>
          </a:prstGeom>
          <a:solidFill>
            <a:srgbClr val="FFFFFF">
              <a:shade val="85000"/>
            </a:srgbClr>
          </a:solidFill>
          <a:ln w="57150" cap="sq">
            <a:solidFill>
              <a:schemeClr val="tx1">
                <a:lumMod val="5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A screenshot of a cell phone&#10;&#10;Description automatically generated">
            <a:extLst>
              <a:ext uri="{FF2B5EF4-FFF2-40B4-BE49-F238E27FC236}">
                <a16:creationId xmlns:a16="http://schemas.microsoft.com/office/drawing/2014/main" id="{8765C801-58BA-44EA-9F47-7FF87378B8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5214" y="1874114"/>
            <a:ext cx="2383127" cy="4663081"/>
          </a:xfrm>
          <a:prstGeom prst="rect">
            <a:avLst/>
          </a:prstGeom>
          <a:solidFill>
            <a:srgbClr val="FFFFFF">
              <a:shade val="85000"/>
            </a:srgbClr>
          </a:solidFill>
          <a:ln w="57150" cap="sq">
            <a:solidFill>
              <a:schemeClr val="tx1">
                <a:lumMod val="5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descr="A screenshot of a cell phone&#10;&#10;Description automatically generated">
            <a:extLst>
              <a:ext uri="{FF2B5EF4-FFF2-40B4-BE49-F238E27FC236}">
                <a16:creationId xmlns:a16="http://schemas.microsoft.com/office/drawing/2014/main" id="{FD599EF0-9160-4D63-9BA0-0C8748A89A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8195" y="1877866"/>
            <a:ext cx="2665014" cy="4663079"/>
          </a:xfrm>
          <a:prstGeom prst="rect">
            <a:avLst/>
          </a:prstGeom>
          <a:solidFill>
            <a:srgbClr val="FFFFFF">
              <a:shade val="85000"/>
            </a:srgbClr>
          </a:solidFill>
          <a:ln w="57150" cap="sq">
            <a:solidFill>
              <a:schemeClr val="tx1">
                <a:lumMod val="5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1A815EED-E75D-494C-8748-A1216D97D045}"/>
              </a:ext>
            </a:extLst>
          </p:cNvPr>
          <p:cNvSpPr txBox="1"/>
          <p:nvPr/>
        </p:nvSpPr>
        <p:spPr>
          <a:xfrm>
            <a:off x="7559386" y="1485336"/>
            <a:ext cx="2383127" cy="369332"/>
          </a:xfrm>
          <a:prstGeom prst="rect">
            <a:avLst/>
          </a:prstGeom>
          <a:noFill/>
        </p:spPr>
        <p:txBody>
          <a:bodyPr wrap="square" rtlCol="0">
            <a:spAutoFit/>
          </a:bodyPr>
          <a:lstStyle/>
          <a:p>
            <a:r>
              <a:rPr lang="en-US" dirty="0">
                <a:solidFill>
                  <a:schemeClr val="bg1"/>
                </a:solidFill>
                <a:latin typeface="Abadi" panose="020B0604020202020204" pitchFamily="34" charset="0"/>
              </a:rPr>
              <a:t>Phase 3: High-fidelity</a:t>
            </a:r>
          </a:p>
        </p:txBody>
      </p:sp>
      <p:sp>
        <p:nvSpPr>
          <p:cNvPr id="9" name="TextBox 8">
            <a:extLst>
              <a:ext uri="{FF2B5EF4-FFF2-40B4-BE49-F238E27FC236}">
                <a16:creationId xmlns:a16="http://schemas.microsoft.com/office/drawing/2014/main" id="{FD8D8A4F-9913-4A7D-A46E-5C655BFB316D}"/>
              </a:ext>
            </a:extLst>
          </p:cNvPr>
          <p:cNvSpPr txBox="1"/>
          <p:nvPr/>
        </p:nvSpPr>
        <p:spPr>
          <a:xfrm>
            <a:off x="4380129" y="1504782"/>
            <a:ext cx="2246167" cy="369332"/>
          </a:xfrm>
          <a:prstGeom prst="rect">
            <a:avLst/>
          </a:prstGeom>
          <a:noFill/>
        </p:spPr>
        <p:txBody>
          <a:bodyPr wrap="square" rtlCol="0">
            <a:spAutoFit/>
          </a:bodyPr>
          <a:lstStyle/>
          <a:p>
            <a:r>
              <a:rPr lang="en-US" dirty="0">
                <a:solidFill>
                  <a:schemeClr val="bg1"/>
                </a:solidFill>
                <a:latin typeface="Abadi" panose="020B0604020202020204" pitchFamily="34" charset="0"/>
              </a:rPr>
              <a:t>Phase 2: Low-fidelity</a:t>
            </a:r>
          </a:p>
        </p:txBody>
      </p:sp>
      <p:sp>
        <p:nvSpPr>
          <p:cNvPr id="11" name="TextBox 10">
            <a:extLst>
              <a:ext uri="{FF2B5EF4-FFF2-40B4-BE49-F238E27FC236}">
                <a16:creationId xmlns:a16="http://schemas.microsoft.com/office/drawing/2014/main" id="{6E8EA640-BF9F-47B3-AD56-4B9C284A22DF}"/>
              </a:ext>
            </a:extLst>
          </p:cNvPr>
          <p:cNvSpPr txBox="1"/>
          <p:nvPr/>
        </p:nvSpPr>
        <p:spPr>
          <a:xfrm>
            <a:off x="1051934" y="1485336"/>
            <a:ext cx="2395105" cy="369332"/>
          </a:xfrm>
          <a:prstGeom prst="rect">
            <a:avLst/>
          </a:prstGeom>
          <a:noFill/>
        </p:spPr>
        <p:txBody>
          <a:bodyPr wrap="square" rtlCol="0">
            <a:spAutoFit/>
          </a:bodyPr>
          <a:lstStyle/>
          <a:p>
            <a:r>
              <a:rPr lang="en-US" dirty="0">
                <a:solidFill>
                  <a:schemeClr val="bg1"/>
                </a:solidFill>
                <a:latin typeface="Abadi" panose="020B0604020202020204" pitchFamily="34" charset="0"/>
              </a:rPr>
              <a:t>Phase 1: Planning</a:t>
            </a:r>
          </a:p>
        </p:txBody>
      </p:sp>
      <p:pic>
        <p:nvPicPr>
          <p:cNvPr id="13" name="Picture 12" descr="A close up of a sign&#10;&#10;Description automatically generated">
            <a:extLst>
              <a:ext uri="{FF2B5EF4-FFF2-40B4-BE49-F238E27FC236}">
                <a16:creationId xmlns:a16="http://schemas.microsoft.com/office/drawing/2014/main" id="{AE498C31-AA2E-4D63-881C-BA773C7EEA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59985" y="367696"/>
            <a:ext cx="2252705" cy="1098194"/>
          </a:xfrm>
          <a:prstGeom prst="rect">
            <a:avLst/>
          </a:prstGeom>
        </p:spPr>
      </p:pic>
    </p:spTree>
    <p:extLst>
      <p:ext uri="{BB962C8B-B14F-4D97-AF65-F5344CB8AC3E}">
        <p14:creationId xmlns:p14="http://schemas.microsoft.com/office/powerpoint/2010/main" val="165970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2DD27-F386-4899-BC28-93E1DEDE33FA}"/>
              </a:ext>
            </a:extLst>
          </p:cNvPr>
          <p:cNvSpPr>
            <a:spLocks noGrp="1"/>
          </p:cNvSpPr>
          <p:nvPr>
            <p:ph type="ctrTitle"/>
          </p:nvPr>
        </p:nvSpPr>
        <p:spPr>
          <a:xfrm>
            <a:off x="1054677" y="191418"/>
            <a:ext cx="9895609" cy="1126284"/>
          </a:xfrm>
          <a:ln w="57150">
            <a:solidFill>
              <a:schemeClr val="tx1">
                <a:lumMod val="50000"/>
              </a:schemeClr>
            </a:solidFill>
          </a:ln>
        </p:spPr>
        <p:txBody>
          <a:bodyPr lIns="228600" anchor="ctr" anchorCtr="0">
            <a:normAutofit/>
          </a:bodyPr>
          <a:lstStyle/>
          <a:p>
            <a:r>
              <a:rPr lang="en-US" b="1" dirty="0">
                <a:solidFill>
                  <a:srgbClr val="FB5F1F"/>
                </a:solidFill>
              </a:rPr>
              <a:t>Design (Registration)</a:t>
            </a:r>
          </a:p>
        </p:txBody>
      </p:sp>
      <p:pic>
        <p:nvPicPr>
          <p:cNvPr id="4" name="Picture 3" descr="A screenshot of a cell phone&#10;&#10;Description automatically generated">
            <a:extLst>
              <a:ext uri="{FF2B5EF4-FFF2-40B4-BE49-F238E27FC236}">
                <a16:creationId xmlns:a16="http://schemas.microsoft.com/office/drawing/2014/main" id="{5E6E6618-2C31-4F31-89FA-4BBD8CFEF8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677" y="1943098"/>
            <a:ext cx="2716699" cy="4557227"/>
          </a:xfrm>
          <a:prstGeom prst="rect">
            <a:avLst/>
          </a:prstGeom>
          <a:solidFill>
            <a:srgbClr val="FFFFFF">
              <a:shade val="85000"/>
            </a:srgbClr>
          </a:solidFill>
          <a:ln w="57150" cap="sq">
            <a:solidFill>
              <a:schemeClr val="tx1">
                <a:lumMod val="5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50" name="Picture 2">
            <a:extLst>
              <a:ext uri="{FF2B5EF4-FFF2-40B4-BE49-F238E27FC236}">
                <a16:creationId xmlns:a16="http://schemas.microsoft.com/office/drawing/2014/main" id="{36D42789-587C-4052-BAFF-4EFB98287D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2492" y="1937447"/>
            <a:ext cx="2319957" cy="4557227"/>
          </a:xfrm>
          <a:prstGeom prst="rect">
            <a:avLst/>
          </a:prstGeom>
          <a:solidFill>
            <a:srgbClr val="FFFFFF">
              <a:shade val="85000"/>
            </a:srgbClr>
          </a:solidFill>
          <a:ln w="57150" cap="sq">
            <a:solidFill>
              <a:schemeClr val="tx1">
                <a:lumMod val="5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A screenshot of a cell phone&#10;&#10;Description automatically generated">
            <a:extLst>
              <a:ext uri="{FF2B5EF4-FFF2-40B4-BE49-F238E27FC236}">
                <a16:creationId xmlns:a16="http://schemas.microsoft.com/office/drawing/2014/main" id="{A82F2CEC-A045-4795-B57D-A6AFDC671A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6012" y="1951605"/>
            <a:ext cx="2304288" cy="4557227"/>
          </a:xfrm>
          <a:prstGeom prst="rect">
            <a:avLst/>
          </a:prstGeom>
          <a:solidFill>
            <a:srgbClr val="FFFFFF">
              <a:shade val="85000"/>
            </a:srgbClr>
          </a:solidFill>
          <a:ln w="57150" cap="sq">
            <a:solidFill>
              <a:schemeClr val="tx1">
                <a:lumMod val="5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62D3DA10-DE32-4D69-85AF-32BC75DEBBDE}"/>
              </a:ext>
            </a:extLst>
          </p:cNvPr>
          <p:cNvSpPr txBox="1"/>
          <p:nvPr/>
        </p:nvSpPr>
        <p:spPr>
          <a:xfrm>
            <a:off x="7499616" y="1568115"/>
            <a:ext cx="2514800" cy="369332"/>
          </a:xfrm>
          <a:prstGeom prst="rect">
            <a:avLst/>
          </a:prstGeom>
          <a:noFill/>
        </p:spPr>
        <p:txBody>
          <a:bodyPr wrap="square" rtlCol="0">
            <a:spAutoFit/>
          </a:bodyPr>
          <a:lstStyle/>
          <a:p>
            <a:r>
              <a:rPr lang="en-US" dirty="0">
                <a:solidFill>
                  <a:schemeClr val="bg1"/>
                </a:solidFill>
                <a:latin typeface="Abadi" panose="020B0604020202020204" pitchFamily="34" charset="0"/>
              </a:rPr>
              <a:t>Phase 3: High-fidelity</a:t>
            </a:r>
          </a:p>
        </p:txBody>
      </p:sp>
      <p:sp>
        <p:nvSpPr>
          <p:cNvPr id="9" name="TextBox 8">
            <a:extLst>
              <a:ext uri="{FF2B5EF4-FFF2-40B4-BE49-F238E27FC236}">
                <a16:creationId xmlns:a16="http://schemas.microsoft.com/office/drawing/2014/main" id="{3F13783E-9D67-4315-BCF5-1D9166EB75B7}"/>
              </a:ext>
            </a:extLst>
          </p:cNvPr>
          <p:cNvSpPr txBox="1"/>
          <p:nvPr/>
        </p:nvSpPr>
        <p:spPr>
          <a:xfrm>
            <a:off x="4370096" y="1578507"/>
            <a:ext cx="2514800" cy="369332"/>
          </a:xfrm>
          <a:prstGeom prst="rect">
            <a:avLst/>
          </a:prstGeom>
          <a:noFill/>
        </p:spPr>
        <p:txBody>
          <a:bodyPr wrap="square" rtlCol="0">
            <a:spAutoFit/>
          </a:bodyPr>
          <a:lstStyle/>
          <a:p>
            <a:r>
              <a:rPr lang="en-US" dirty="0">
                <a:solidFill>
                  <a:schemeClr val="bg1"/>
                </a:solidFill>
                <a:latin typeface="Abadi" panose="020B0604020202020204" pitchFamily="34" charset="0"/>
              </a:rPr>
              <a:t>Phase 2: Low-fidelity</a:t>
            </a:r>
          </a:p>
        </p:txBody>
      </p:sp>
      <p:sp>
        <p:nvSpPr>
          <p:cNvPr id="10" name="TextBox 9">
            <a:extLst>
              <a:ext uri="{FF2B5EF4-FFF2-40B4-BE49-F238E27FC236}">
                <a16:creationId xmlns:a16="http://schemas.microsoft.com/office/drawing/2014/main" id="{3F6B97AC-0FBD-47AE-874A-2E6B62AAAF8E}"/>
              </a:ext>
            </a:extLst>
          </p:cNvPr>
          <p:cNvSpPr txBox="1"/>
          <p:nvPr/>
        </p:nvSpPr>
        <p:spPr>
          <a:xfrm>
            <a:off x="933437" y="1568115"/>
            <a:ext cx="2395105" cy="369332"/>
          </a:xfrm>
          <a:prstGeom prst="rect">
            <a:avLst/>
          </a:prstGeom>
          <a:noFill/>
        </p:spPr>
        <p:txBody>
          <a:bodyPr wrap="square" rtlCol="0">
            <a:spAutoFit/>
          </a:bodyPr>
          <a:lstStyle/>
          <a:p>
            <a:r>
              <a:rPr lang="en-US" dirty="0">
                <a:solidFill>
                  <a:schemeClr val="bg1"/>
                </a:solidFill>
                <a:latin typeface="Abadi" panose="020B0604020202020204" pitchFamily="34" charset="0"/>
              </a:rPr>
              <a:t>Phase 1: Planning</a:t>
            </a:r>
          </a:p>
        </p:txBody>
      </p:sp>
      <p:pic>
        <p:nvPicPr>
          <p:cNvPr id="12" name="Picture 11" descr="A close up of a sign&#10;&#10;Description automatically generated">
            <a:extLst>
              <a:ext uri="{FF2B5EF4-FFF2-40B4-BE49-F238E27FC236}">
                <a16:creationId xmlns:a16="http://schemas.microsoft.com/office/drawing/2014/main" id="{35A98812-F65A-4BBB-982C-8C7A2231E7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6390" y="307315"/>
            <a:ext cx="2252705" cy="1098194"/>
          </a:xfrm>
          <a:prstGeom prst="rect">
            <a:avLst/>
          </a:prstGeom>
        </p:spPr>
      </p:pic>
    </p:spTree>
    <p:extLst>
      <p:ext uri="{BB962C8B-B14F-4D97-AF65-F5344CB8AC3E}">
        <p14:creationId xmlns:p14="http://schemas.microsoft.com/office/powerpoint/2010/main" val="458308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6" name="Picture 5" descr="A close up of electronics&#10;&#10;Description automatically generated">
            <a:extLst>
              <a:ext uri="{FF2B5EF4-FFF2-40B4-BE49-F238E27FC236}">
                <a16:creationId xmlns:a16="http://schemas.microsoft.com/office/drawing/2014/main" id="{DFB2313E-B7AD-47C7-90B7-521C0BE9A5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078" y="1546301"/>
            <a:ext cx="2536629" cy="4973264"/>
          </a:xfrm>
          <a:prstGeom prst="rect">
            <a:avLst/>
          </a:prstGeom>
          <a:ln w="57150">
            <a:solidFill>
              <a:schemeClr val="tx1">
                <a:lumMod val="50000"/>
              </a:schemeClr>
            </a:solidFill>
          </a:ln>
        </p:spPr>
      </p:pic>
      <p:pic>
        <p:nvPicPr>
          <p:cNvPr id="10" name="Picture 9" descr="A close up of electronics&#10;&#10;Description automatically generated">
            <a:extLst>
              <a:ext uri="{FF2B5EF4-FFF2-40B4-BE49-F238E27FC236}">
                <a16:creationId xmlns:a16="http://schemas.microsoft.com/office/drawing/2014/main" id="{9EF953F5-411F-4468-8F28-E69E024B3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2440" y="1546301"/>
            <a:ext cx="2536629" cy="4973264"/>
          </a:xfrm>
          <a:prstGeom prst="rect">
            <a:avLst/>
          </a:prstGeom>
          <a:ln w="57150">
            <a:solidFill>
              <a:schemeClr val="tx1">
                <a:lumMod val="50000"/>
              </a:schemeClr>
            </a:solidFill>
          </a:ln>
        </p:spPr>
      </p:pic>
      <p:pic>
        <p:nvPicPr>
          <p:cNvPr id="12" name="Picture 11" descr="A screenshot of a cell phone&#10;&#10;Description automatically generated">
            <a:extLst>
              <a:ext uri="{FF2B5EF4-FFF2-40B4-BE49-F238E27FC236}">
                <a16:creationId xmlns:a16="http://schemas.microsoft.com/office/drawing/2014/main" id="{8D8FA1B3-2F5B-485D-9A2A-6C7EAD9FFE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0802" y="1535910"/>
            <a:ext cx="2536629" cy="4973264"/>
          </a:xfrm>
          <a:prstGeom prst="rect">
            <a:avLst/>
          </a:prstGeom>
          <a:ln w="57150">
            <a:solidFill>
              <a:schemeClr val="tx1">
                <a:lumMod val="50000"/>
              </a:schemeClr>
            </a:solidFill>
          </a:ln>
        </p:spPr>
      </p:pic>
      <p:sp>
        <p:nvSpPr>
          <p:cNvPr id="11" name="Title 1">
            <a:extLst>
              <a:ext uri="{FF2B5EF4-FFF2-40B4-BE49-F238E27FC236}">
                <a16:creationId xmlns:a16="http://schemas.microsoft.com/office/drawing/2014/main" id="{216F916D-D065-4008-B717-E00FC6B3AB9B}"/>
              </a:ext>
            </a:extLst>
          </p:cNvPr>
          <p:cNvSpPr txBox="1">
            <a:spLocks/>
          </p:cNvSpPr>
          <p:nvPr/>
        </p:nvSpPr>
        <p:spPr>
          <a:xfrm>
            <a:off x="1148195" y="203353"/>
            <a:ext cx="9895609" cy="1126284"/>
          </a:xfrm>
          <a:prstGeom prst="rect">
            <a:avLst/>
          </a:prstGeom>
          <a:ln w="57150">
            <a:solidFill>
              <a:schemeClr val="tx1">
                <a:lumMod val="50000"/>
              </a:schemeClr>
            </a:solidFill>
          </a:ln>
        </p:spPr>
        <p:txBody>
          <a:bodyPr vert="horz" lIns="228600" tIns="45720" rIns="91440" bIns="45720" rtlCol="0" anchor="ctr" anchorCtr="0">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FB5F1F"/>
                </a:solidFill>
              </a:rPr>
              <a:t>Design (Map)</a:t>
            </a:r>
          </a:p>
        </p:txBody>
      </p:sp>
      <p:pic>
        <p:nvPicPr>
          <p:cNvPr id="7" name="Picture 6" descr="A close up of a sign&#10;&#10;Description automatically generated">
            <a:extLst>
              <a:ext uri="{FF2B5EF4-FFF2-40B4-BE49-F238E27FC236}">
                <a16:creationId xmlns:a16="http://schemas.microsoft.com/office/drawing/2014/main" id="{C4EC3071-0407-40D5-B119-44FC2BAC29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1078" y="320040"/>
            <a:ext cx="2252705" cy="1098194"/>
          </a:xfrm>
          <a:prstGeom prst="rect">
            <a:avLst/>
          </a:prstGeom>
        </p:spPr>
      </p:pic>
    </p:spTree>
    <p:extLst>
      <p:ext uri="{BB962C8B-B14F-4D97-AF65-F5344CB8AC3E}">
        <p14:creationId xmlns:p14="http://schemas.microsoft.com/office/powerpoint/2010/main" val="1705761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0027B2E6-1248-4BA7-B3E4-B9A22D329E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2598" y="2179714"/>
            <a:ext cx="7706801" cy="3038899"/>
          </a:xfrm>
          <a:prstGeom prst="rect">
            <a:avLst/>
          </a:prstGeom>
          <a:ln w="57150">
            <a:solidFill>
              <a:schemeClr val="tx1">
                <a:lumMod val="50000"/>
              </a:schemeClr>
            </a:solidFill>
          </a:ln>
        </p:spPr>
      </p:pic>
      <p:sp>
        <p:nvSpPr>
          <p:cNvPr id="9" name="TextBox 8">
            <a:extLst>
              <a:ext uri="{FF2B5EF4-FFF2-40B4-BE49-F238E27FC236}">
                <a16:creationId xmlns:a16="http://schemas.microsoft.com/office/drawing/2014/main" id="{14087C8D-0BFC-4EF6-AE4E-35C5022D7C12}"/>
              </a:ext>
            </a:extLst>
          </p:cNvPr>
          <p:cNvSpPr txBox="1"/>
          <p:nvPr/>
        </p:nvSpPr>
        <p:spPr>
          <a:xfrm>
            <a:off x="2097219" y="1737646"/>
            <a:ext cx="2578690" cy="369332"/>
          </a:xfrm>
          <a:prstGeom prst="rect">
            <a:avLst/>
          </a:prstGeom>
          <a:noFill/>
        </p:spPr>
        <p:txBody>
          <a:bodyPr wrap="square" rtlCol="0">
            <a:spAutoFit/>
          </a:bodyPr>
          <a:lstStyle/>
          <a:p>
            <a:r>
              <a:rPr lang="en-US" dirty="0">
                <a:solidFill>
                  <a:schemeClr val="bg1"/>
                </a:solidFill>
                <a:latin typeface="Abadi" panose="020B0604020202020204" pitchFamily="34" charset="0"/>
              </a:rPr>
              <a:t>Using Google Map SDK</a:t>
            </a:r>
          </a:p>
        </p:txBody>
      </p:sp>
      <p:sp>
        <p:nvSpPr>
          <p:cNvPr id="10" name="Title 1">
            <a:extLst>
              <a:ext uri="{FF2B5EF4-FFF2-40B4-BE49-F238E27FC236}">
                <a16:creationId xmlns:a16="http://schemas.microsoft.com/office/drawing/2014/main" id="{F27C75F2-EF1D-4791-A9D2-7B0B78683E2D}"/>
              </a:ext>
            </a:extLst>
          </p:cNvPr>
          <p:cNvSpPr txBox="1">
            <a:spLocks/>
          </p:cNvSpPr>
          <p:nvPr/>
        </p:nvSpPr>
        <p:spPr>
          <a:xfrm>
            <a:off x="1148195" y="203353"/>
            <a:ext cx="9895609" cy="1126284"/>
          </a:xfrm>
          <a:prstGeom prst="rect">
            <a:avLst/>
          </a:prstGeom>
          <a:ln w="57150">
            <a:solidFill>
              <a:schemeClr val="tx1">
                <a:lumMod val="50000"/>
              </a:schemeClr>
            </a:solidFill>
          </a:ln>
        </p:spPr>
        <p:txBody>
          <a:bodyPr vert="horz" lIns="228600" tIns="45720" rIns="91440" bIns="45720" rtlCol="0" anchor="ctr" anchorCtr="0">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FB5F1F"/>
                </a:solidFill>
              </a:rPr>
              <a:t>Design (Map)</a:t>
            </a:r>
          </a:p>
        </p:txBody>
      </p:sp>
      <p:pic>
        <p:nvPicPr>
          <p:cNvPr id="6" name="Picture 5" descr="A close up of a sign&#10;&#10;Description automatically generated">
            <a:extLst>
              <a:ext uri="{FF2B5EF4-FFF2-40B4-BE49-F238E27FC236}">
                <a16:creationId xmlns:a16="http://schemas.microsoft.com/office/drawing/2014/main" id="{E7E7B9CE-875E-40DC-8A7B-CBDC51AF0F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1078" y="320040"/>
            <a:ext cx="2252705" cy="1098194"/>
          </a:xfrm>
          <a:prstGeom prst="rect">
            <a:avLst/>
          </a:prstGeom>
        </p:spPr>
      </p:pic>
    </p:spTree>
    <p:extLst>
      <p:ext uri="{BB962C8B-B14F-4D97-AF65-F5344CB8AC3E}">
        <p14:creationId xmlns:p14="http://schemas.microsoft.com/office/powerpoint/2010/main" val="42328724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21137</TotalTime>
  <Words>689</Words>
  <Application>Microsoft Office PowerPoint</Application>
  <PresentationFormat>Widescreen</PresentationFormat>
  <Paragraphs>145</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Abadi</vt:lpstr>
      <vt:lpstr>Arial</vt:lpstr>
      <vt:lpstr>Calibri</vt:lpstr>
      <vt:lpstr>Century Gothic</vt:lpstr>
      <vt:lpstr>Wingdings 3</vt:lpstr>
      <vt:lpstr>Wisp</vt:lpstr>
      <vt:lpstr> Designing A Mobile  Food Truck App</vt:lpstr>
      <vt:lpstr>Background</vt:lpstr>
      <vt:lpstr>Scope</vt:lpstr>
      <vt:lpstr>Tools</vt:lpstr>
      <vt:lpstr>Project Timeline</vt:lpstr>
      <vt:lpstr>Design (Login)</vt:lpstr>
      <vt:lpstr>Design (Registration)</vt:lpstr>
      <vt:lpstr>PowerPoint Presentation</vt:lpstr>
      <vt:lpstr>PowerPoint Presentation</vt:lpstr>
      <vt:lpstr>PowerPoint Presentation</vt:lpstr>
      <vt:lpstr>PowerPoint Presentation</vt:lpstr>
      <vt:lpstr>Phase 1 (Summer 2019)</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Making Behind</dc:title>
  <dc:creator>Dewey</dc:creator>
  <cp:lastModifiedBy>Ngoc D. Nguyen</cp:lastModifiedBy>
  <cp:revision>69</cp:revision>
  <dcterms:created xsi:type="dcterms:W3CDTF">2020-02-17T18:51:59Z</dcterms:created>
  <dcterms:modified xsi:type="dcterms:W3CDTF">2020-03-18T16:27:12Z</dcterms:modified>
</cp:coreProperties>
</file>