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8"/>
  </p:notesMasterIdLst>
  <p:sldIdLst>
    <p:sldId id="256" r:id="rId2"/>
    <p:sldId id="345" r:id="rId3"/>
    <p:sldId id="348" r:id="rId4"/>
    <p:sldId id="349" r:id="rId5"/>
    <p:sldId id="318" r:id="rId6"/>
    <p:sldId id="351" r:id="rId7"/>
    <p:sldId id="346" r:id="rId8"/>
    <p:sldId id="347" r:id="rId9"/>
    <p:sldId id="353" r:id="rId10"/>
    <p:sldId id="354" r:id="rId11"/>
    <p:sldId id="350" r:id="rId12"/>
    <p:sldId id="355" r:id="rId13"/>
    <p:sldId id="344" r:id="rId14"/>
    <p:sldId id="342" r:id="rId15"/>
    <p:sldId id="352" r:id="rId16"/>
    <p:sldId id="341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C16F"/>
    <a:srgbClr val="D2D715"/>
    <a:srgbClr val="3756F2"/>
    <a:srgbClr val="ABD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A107856-5554-42FB-B03E-39F5DBC370BA}" styleName="Средний стиль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57" autoAdjust="0"/>
    <p:restoredTop sz="94514" autoAdjust="0"/>
  </p:normalViewPr>
  <p:slideViewPr>
    <p:cSldViewPr>
      <p:cViewPr varScale="1">
        <p:scale>
          <a:sx n="108" d="100"/>
          <a:sy n="108" d="100"/>
        </p:scale>
        <p:origin x="205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C942D-D737-411D-A0E8-3545A9B627C6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46FDC-1031-4836-92F9-245DF2638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603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422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/>
          <a:lstStyle>
            <a:lvl1pPr algn="ctr"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</a:bodyPr>
          <a:lstStyle>
            <a:lvl1pPr algn="r">
              <a:buNone/>
              <a:defRPr sz="4800" b="1" cap="none" spc="0" baseline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6000"/>
            <a:lum/>
          </a:blip>
          <a:srcRect/>
          <a:stretch>
            <a:fillRect l="1000" t="1000" r="65000" b="3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124744"/>
            <a:ext cx="9036496" cy="3312368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66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События в </a:t>
            </a:r>
            <a:br>
              <a:rPr lang="ru-RU" sz="66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sz="66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Java Script</a:t>
            </a:r>
            <a:endParaRPr lang="ru-RU" sz="66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2215" y="5733256"/>
            <a:ext cx="83022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C00000"/>
                </a:solidFill>
              </a:rPr>
              <a:t>https://beetroot.academy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499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AADC6F-56C5-4245-AA7C-3B9C4A8A0B2E}"/>
              </a:ext>
            </a:extLst>
          </p:cNvPr>
          <p:cNvSpPr txBox="1"/>
          <p:nvPr/>
        </p:nvSpPr>
        <p:spPr>
          <a:xfrm>
            <a:off x="107504" y="44624"/>
            <a:ext cx="5976664" cy="25853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</a:lstStyle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&lt;!DOCTYPE html&gt;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&lt;head&gt;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&lt;title&gt;Event Bubbling Example&lt;/title&gt;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&lt;/head&gt;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&lt;body&gt;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&lt;div id=</a:t>
            </a:r>
            <a:r>
              <a:rPr lang="en-US" b="1" dirty="0">
                <a:latin typeface="Courier New"/>
                <a:cs typeface="Courier New"/>
              </a:rPr>
              <a:t>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myDiv</a:t>
            </a:r>
            <a:r>
              <a:rPr lang="en-US" b="1" dirty="0">
                <a:latin typeface="Courier New"/>
                <a:cs typeface="Courier New"/>
              </a:rPr>
              <a:t>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&gt;Click Me&lt;/div&gt;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&lt;/body&gt;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&lt;/html&gt;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5385BC-4EF6-4AAA-BDE7-7DDE3FD08130}"/>
              </a:ext>
            </a:extLst>
          </p:cNvPr>
          <p:cNvSpPr txBox="1"/>
          <p:nvPr/>
        </p:nvSpPr>
        <p:spPr>
          <a:xfrm>
            <a:off x="107504" y="3197875"/>
            <a:ext cx="4176464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Всего 3 фазы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Capturing</a:t>
            </a:r>
          </a:p>
          <a:p>
            <a:pPr marL="342900" indent="-342900">
              <a:buAutoNum type="arabicPeriod"/>
            </a:pPr>
            <a:r>
              <a:rPr lang="ru-R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На целевом элементе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Bubbling</a:t>
            </a:r>
            <a:endParaRPr lang="ru-RU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3E7DDE-999A-4850-8138-7EEA6DF254CE}"/>
              </a:ext>
            </a:extLst>
          </p:cNvPr>
          <p:cNvSpPr txBox="1"/>
          <p:nvPr/>
        </p:nvSpPr>
        <p:spPr>
          <a:xfrm>
            <a:off x="107504" y="2756535"/>
            <a:ext cx="3384376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DOM Event Flow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4898945-0974-43AD-9665-252F118A1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708920"/>
            <a:ext cx="4683100" cy="260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815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4DE1D19-9CA3-45AA-9016-54C09B581873}"/>
              </a:ext>
            </a:extLst>
          </p:cNvPr>
          <p:cNvSpPr txBox="1"/>
          <p:nvPr/>
        </p:nvSpPr>
        <p:spPr>
          <a:xfrm>
            <a:off x="107504" y="476672"/>
            <a:ext cx="8928992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ru-RU" dirty="0"/>
              <a:t>Объект события </a:t>
            </a:r>
            <a:r>
              <a:rPr lang="en-US" dirty="0">
                <a:solidFill>
                  <a:srgbClr val="C00000"/>
                </a:solidFill>
              </a:rPr>
              <a:t>event</a:t>
            </a:r>
            <a:r>
              <a:rPr lang="ru-RU" dirty="0"/>
              <a:t> автоматически передается в функцию обработчик</a:t>
            </a:r>
            <a:r>
              <a:rPr lang="en-US" dirty="0"/>
              <a:t> </a:t>
            </a:r>
            <a:r>
              <a:rPr lang="ru-RU" dirty="0"/>
              <a:t>события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579C147-E3C1-4644-94BA-5AB35ABCC928}"/>
              </a:ext>
            </a:extLst>
          </p:cNvPr>
          <p:cNvSpPr/>
          <p:nvPr/>
        </p:nvSpPr>
        <p:spPr>
          <a:xfrm>
            <a:off x="107504" y="1196752"/>
            <a:ext cx="8928992" cy="25853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В браузерах, работающих по рекомендациям W3C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объект события всегда передается в обработчик первым параметром. Чтобы иметь доступ к свойствам этого объекта, его надо указать первым аргументом  функции-обработчика, например</a:t>
            </a:r>
          </a:p>
          <a:p>
            <a:endParaRPr lang="ru-RU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function handler(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evt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i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evt</a:t>
            </a:r>
            <a:r>
              <a:rPr lang="en-US" b="1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b="1" i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будет</a:t>
            </a:r>
            <a:r>
              <a:rPr lang="en-US" b="1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i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содержать</a:t>
            </a:r>
            <a:r>
              <a:rPr lang="en-US" b="1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i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объект</a:t>
            </a:r>
            <a:r>
              <a:rPr lang="en-US" b="1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i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события</a:t>
            </a:r>
            <a:endParaRPr lang="en-US" b="1" i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ru-RU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FD2E0B-DC33-457E-BCCF-A68924C462B7}"/>
              </a:ext>
            </a:extLst>
          </p:cNvPr>
          <p:cNvSpPr txBox="1"/>
          <p:nvPr/>
        </p:nvSpPr>
        <p:spPr>
          <a:xfrm>
            <a:off x="1835696" y="44624"/>
            <a:ext cx="5112568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Courier New" pitchFamily="49" charset="0"/>
                <a:cs typeface="Courier New" pitchFamily="49" charset="0"/>
              </a:rPr>
              <a:t>Объект события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DOM Event Object</a:t>
            </a:r>
            <a:endParaRPr lang="ru-RU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116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D237D588-DAC1-4208-9218-63CE09761E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615405"/>
              </p:ext>
            </p:extLst>
          </p:nvPr>
        </p:nvGraphicFramePr>
        <p:xfrm>
          <a:off x="107504" y="548680"/>
          <a:ext cx="8928992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Свойство</a:t>
                      </a:r>
                      <a:r>
                        <a:rPr lang="ru-RU" sz="16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объекта 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Event</a:t>
                      </a:r>
                      <a:r>
                        <a:rPr lang="ru-RU" sz="18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W3C</a:t>
                      </a:r>
                      <a:endParaRPr lang="ru-RU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Назначение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type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Тип события</a:t>
                      </a:r>
                      <a:r>
                        <a:rPr lang="ru-RU" b="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(например 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click</a:t>
                      </a:r>
                      <a:r>
                        <a:rPr lang="ru-RU" b="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ru-RU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shiftKey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Нажата или нет клавиша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Shift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altKey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Нажата или нет клавиша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Alt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target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Элемент, породивший событие.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charCode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Код символа события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x, y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Для не позиционируемых элементов  координаты относительно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body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Если элемент расположен внутри элемента со свойством</a:t>
                      </a:r>
                      <a:r>
                        <a:rPr lang="ru-RU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position = relative </a:t>
                      </a:r>
                      <a:r>
                        <a:rPr lang="ru-RU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или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position = absolute</a:t>
                      </a:r>
                      <a:r>
                        <a:rPr lang="ru-RU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то отсчет идет от этого позиционированного контейнера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screenX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screenY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Координаты курсора относительно экрана.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44785EC-4E13-4E8A-85C1-90C9079021BD}"/>
              </a:ext>
            </a:extLst>
          </p:cNvPr>
          <p:cNvSpPr txBox="1"/>
          <p:nvPr/>
        </p:nvSpPr>
        <p:spPr>
          <a:xfrm>
            <a:off x="26619" y="44624"/>
            <a:ext cx="4608512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Courier New" pitchFamily="49" charset="0"/>
                <a:cs typeface="Courier New" pitchFamily="49" charset="0"/>
              </a:rPr>
              <a:t>Основные свойства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объекта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event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962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D61245E-DC7D-42F6-A90B-25812B143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233685"/>
              </p:ext>
            </p:extLst>
          </p:nvPr>
        </p:nvGraphicFramePr>
        <p:xfrm>
          <a:off x="179512" y="188640"/>
          <a:ext cx="871296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Свойство</a:t>
                      </a:r>
                      <a:r>
                        <a:rPr lang="ru-RU" sz="16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объекта 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Event</a:t>
                      </a:r>
                      <a:r>
                        <a:rPr lang="ru-RU" sz="18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W3C</a:t>
                      </a:r>
                      <a:endParaRPr lang="ru-RU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Назначение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clientX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clientY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Координаты курсора мыши относительно клиентской обрасти браузера</a:t>
                      </a:r>
                    </a:p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(область окна без учёта рамки, панели инструментов, строки состояния, меню и заголовка)</a:t>
                      </a:r>
                    </a:p>
                    <a:p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Если окно браузера полностью развернуто то эти координаты совпадают с 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screenX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screen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preventDefault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()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Отменяет</a:t>
                      </a:r>
                      <a:r>
                        <a:rPr lang="ru-RU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действие элемента (например переход по ссылке)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stopPropagation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()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Отменяет</a:t>
                      </a:r>
                      <a:r>
                        <a:rPr lang="ru-RU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всплытие (перехват)события по элементам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09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91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116632"/>
            <a:ext cx="83022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00B050"/>
                </a:solidFill>
              </a:rPr>
              <a:t>https://beetroot.academy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673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75856" y="44624"/>
            <a:ext cx="2520280" cy="360040"/>
          </a:xfrm>
          <a:prstGeom prst="rect">
            <a:avLst/>
          </a:prstGeom>
          <a:noFill/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_</a:t>
            </a:r>
            <a:endParaRPr lang="ru-R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692696"/>
            <a:ext cx="89289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b="1" dirty="0"/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2823792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07340"/>
            <a:ext cx="6048672" cy="369332"/>
          </a:xfrm>
          <a:prstGeom prst="rect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_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692696"/>
            <a:ext cx="89289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b="1" dirty="0"/>
              <a:t>_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1203717"/>
            <a:ext cx="892899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_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1844824"/>
            <a:ext cx="8928992" cy="369332"/>
          </a:xfrm>
          <a:prstGeom prst="rect">
            <a:avLst/>
          </a:prstGeom>
          <a:solidFill>
            <a:srgbClr val="92D050">
              <a:alpha val="14000"/>
            </a:srgb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_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2485931"/>
            <a:ext cx="8928992" cy="369332"/>
          </a:xfrm>
          <a:prstGeom prst="rect">
            <a:avLst/>
          </a:prstGeom>
          <a:solidFill>
            <a:srgbClr val="FFFF00">
              <a:alpha val="16000"/>
            </a:srgb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_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3127038"/>
            <a:ext cx="8928992" cy="369332"/>
          </a:xfrm>
          <a:prstGeom prst="rect">
            <a:avLst/>
          </a:prstGeom>
          <a:solidFill>
            <a:srgbClr val="00B0F0">
              <a:alpha val="8000"/>
            </a:srgb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_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412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55576" y="116632"/>
            <a:ext cx="7992888" cy="792088"/>
          </a:xfrm>
          <a:prstGeom prst="rect">
            <a:avLst/>
          </a:prstGeom>
          <a:noFill/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4000" b="1" dirty="0">
                <a:solidFill>
                  <a:srgbClr val="C00000"/>
                </a:solidFill>
              </a:rPr>
              <a:t>Рассматриваемые вопросы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1700808"/>
            <a:ext cx="8928992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b="1" dirty="0"/>
              <a:t>1. Событийная модель</a:t>
            </a:r>
            <a:r>
              <a:rPr lang="en-US" sz="2400" b="1" dirty="0"/>
              <a:t> DOM Level 0</a:t>
            </a:r>
            <a:r>
              <a:rPr lang="ru-RU" sz="2400" b="1" dirty="0"/>
              <a:t> </a:t>
            </a:r>
          </a:p>
          <a:p>
            <a:r>
              <a:rPr lang="ru-RU" sz="2400" b="1" dirty="0"/>
              <a:t>2. Событийная модель</a:t>
            </a:r>
            <a:r>
              <a:rPr lang="en-US" sz="2400" b="1" dirty="0"/>
              <a:t> DOM Level 1</a:t>
            </a:r>
            <a:r>
              <a:rPr lang="ru-RU" sz="2400" b="1" dirty="0"/>
              <a:t> </a:t>
            </a:r>
          </a:p>
          <a:p>
            <a:r>
              <a:rPr lang="ru-RU" sz="2400" b="1" dirty="0"/>
              <a:t>3. Всплытие и перехват событий</a:t>
            </a:r>
          </a:p>
          <a:p>
            <a:r>
              <a:rPr lang="ru-RU" sz="2400" b="1" dirty="0"/>
              <a:t>4. Объект события</a:t>
            </a:r>
          </a:p>
          <a:p>
            <a:r>
              <a:rPr lang="ru-RU" sz="2400" b="1" dirty="0"/>
              <a:t>5. Примеры</a:t>
            </a:r>
            <a:endParaRPr lang="da-DK" sz="2400" b="1" dirty="0"/>
          </a:p>
        </p:txBody>
      </p:sp>
    </p:spTree>
    <p:extLst>
      <p:ext uri="{BB962C8B-B14F-4D97-AF65-F5344CB8AC3E}">
        <p14:creationId xmlns:p14="http://schemas.microsoft.com/office/powerpoint/2010/main" val="288100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3EFC7A6-9135-4503-8B10-EE986C3A690A}"/>
              </a:ext>
            </a:extLst>
          </p:cNvPr>
          <p:cNvSpPr txBox="1"/>
          <p:nvPr/>
        </p:nvSpPr>
        <p:spPr>
          <a:xfrm>
            <a:off x="144016" y="476672"/>
            <a:ext cx="882047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4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ru-RU" sz="1800" dirty="0"/>
              <a:t>Пользователь при просмотре </a:t>
            </a:r>
            <a:r>
              <a:rPr lang="en-US" sz="1800" dirty="0"/>
              <a:t>web – </a:t>
            </a:r>
            <a:r>
              <a:rPr lang="ru-RU" sz="1800" dirty="0"/>
              <a:t>страницы  в браузере осуществляет какие либо действия – например кликает по ссылкам, вводит какие то данные, изменяет размер окна браузера и т.д. </a:t>
            </a:r>
          </a:p>
          <a:p>
            <a:endParaRPr lang="ru-RU" sz="1800" dirty="0"/>
          </a:p>
          <a:p>
            <a:r>
              <a:rPr lang="ru-RU" sz="1800" dirty="0"/>
              <a:t>Браузер в свою очередь сообщает сценарию о событиях – например о том что сделал пользователь (или о загрузке документа)</a:t>
            </a:r>
          </a:p>
          <a:p>
            <a:endParaRPr lang="ru-RU" sz="1800" dirty="0"/>
          </a:p>
          <a:p>
            <a:r>
              <a:rPr lang="ru-RU" sz="1800" dirty="0"/>
              <a:t>Сценарий отрабатывает полученные от браузера события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DDD064-5FFA-4C76-84F7-0E968AF82D57}"/>
              </a:ext>
            </a:extLst>
          </p:cNvPr>
          <p:cNvSpPr txBox="1"/>
          <p:nvPr/>
        </p:nvSpPr>
        <p:spPr>
          <a:xfrm>
            <a:off x="2699792" y="44624"/>
            <a:ext cx="2376263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Courier New" pitchFamily="49" charset="0"/>
                <a:cs typeface="Courier New" pitchFamily="49" charset="0"/>
              </a:rPr>
              <a:t>Понятие события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26F982-A423-4BEC-8C82-1B68484BC7ED}"/>
              </a:ext>
            </a:extLst>
          </p:cNvPr>
          <p:cNvSpPr txBox="1"/>
          <p:nvPr/>
        </p:nvSpPr>
        <p:spPr>
          <a:xfrm>
            <a:off x="179512" y="2996952"/>
            <a:ext cx="8712968" cy="1477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Терминология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Events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- определенные действия, которые выполняются пользователем или браузером 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click, load,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mouseout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и т.д.)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nb-NO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vent handler( Event listener)</a:t>
            </a:r>
            <a:r>
              <a:rPr lang="nb-NO" b="1" dirty="0">
                <a:latin typeface="Courier New" pitchFamily="49" charset="0"/>
                <a:cs typeface="Courier New" pitchFamily="49" charset="0"/>
              </a:rPr>
              <a:t> –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функция, которая вызывается при наступлении события.</a:t>
            </a:r>
          </a:p>
        </p:txBody>
      </p:sp>
    </p:spTree>
    <p:extLst>
      <p:ext uri="{BB962C8B-B14F-4D97-AF65-F5344CB8AC3E}">
        <p14:creationId xmlns:p14="http://schemas.microsoft.com/office/powerpoint/2010/main" val="3137347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9921E02F-9400-464B-86CC-129FA6499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471611"/>
              </p:ext>
            </p:extLst>
          </p:nvPr>
        </p:nvGraphicFramePr>
        <p:xfrm>
          <a:off x="251520" y="620688"/>
          <a:ext cx="8640960" cy="549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событие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Поддерживающие элементы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описание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onblur</a:t>
                      </a:r>
                      <a:endParaRPr lang="ru-RU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a, area, button, input,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label,select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textarea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Потеря</a:t>
                      </a:r>
                      <a:r>
                        <a:rPr lang="ru-RU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текущим элементом фокуса 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(то есть переход к другому элементу)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onfocus</a:t>
                      </a:r>
                      <a:endParaRPr lang="ru-RU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a, area, button, input, label, select,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textarea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Получение</a:t>
                      </a:r>
                      <a:r>
                        <a:rPr lang="ru-RU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элементом фокуса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onchange</a:t>
                      </a:r>
                      <a:endParaRPr lang="ru-RU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input, select,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textarea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Происходит при потере</a:t>
                      </a:r>
                      <a:r>
                        <a:rPr lang="ru-RU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элементом </a:t>
                      </a:r>
                      <a:r>
                        <a:rPr lang="ru-RU" b="1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фркуса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onclick</a:t>
                      </a:r>
                      <a:endParaRPr lang="ru-RU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Одинарный клик</a:t>
                      </a:r>
                      <a:r>
                        <a:rPr lang="ru-RU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по элементу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ondbclick</a:t>
                      </a:r>
                      <a:endParaRPr lang="ru-RU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Двойной клик</a:t>
                      </a:r>
                      <a:r>
                        <a:rPr lang="ru-RU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по элементу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onkeydown</a:t>
                      </a:r>
                      <a:endParaRPr lang="ru-RU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Элементы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body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и формы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Нажата клавиша на клавиатуре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onkeypress</a:t>
                      </a:r>
                      <a:endParaRPr lang="ru-RU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Элементы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body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и формы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Нажата и</a:t>
                      </a:r>
                      <a:r>
                        <a:rPr lang="ru-RU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отпущена 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клавиша на клавиатуре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onkeyup</a:t>
                      </a:r>
                      <a:endParaRPr lang="ru-RU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Элементы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body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и формы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отпущена 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клавиша на клавиатуре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39A2138-1D2E-4A7F-B0FA-29130BF41796}"/>
              </a:ext>
            </a:extLst>
          </p:cNvPr>
          <p:cNvSpPr txBox="1"/>
          <p:nvPr/>
        </p:nvSpPr>
        <p:spPr>
          <a:xfrm>
            <a:off x="2555776" y="35332"/>
            <a:ext cx="3672408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Courier New" pitchFamily="49" charset="0"/>
                <a:cs typeface="Courier New" pitchFamily="49" charset="0"/>
              </a:rPr>
              <a:t>Основные типы событий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8326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AE557E42-9280-4C61-BB1B-E1CCDC58F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186925"/>
              </p:ext>
            </p:extLst>
          </p:nvPr>
        </p:nvGraphicFramePr>
        <p:xfrm>
          <a:off x="107504" y="116632"/>
          <a:ext cx="8928992" cy="614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событие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Поддерживающие элементы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описание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onload</a:t>
                      </a:r>
                      <a:endParaRPr lang="ru-RU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body, frameset,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b="1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img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Закончена</a:t>
                      </a:r>
                      <a:r>
                        <a:rPr lang="ru-RU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загрузка документа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onunload</a:t>
                      </a:r>
                      <a:endParaRPr lang="ru-RU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body, frameset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Попытка</a:t>
                      </a:r>
                      <a:r>
                        <a:rPr lang="ru-RU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закрытия окна браузера</a:t>
                      </a:r>
                    </a:p>
                    <a:p>
                      <a:r>
                        <a:rPr lang="ru-RU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и выгрузка документа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onmousedown</a:t>
                      </a:r>
                      <a:endParaRPr lang="ru-RU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Нажата</a:t>
                      </a:r>
                      <a:r>
                        <a:rPr lang="ru-RU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кнопка в пределах текущего элемента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onmousemove</a:t>
                      </a:r>
                      <a:endParaRPr lang="ru-RU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Перемещение курсора мыши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в пределах текущего элемента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onmouseout</a:t>
                      </a:r>
                      <a:endParaRPr lang="ru-RU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Курсор</a:t>
                      </a:r>
                      <a:r>
                        <a:rPr lang="uk-UA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м</a:t>
                      </a:r>
                      <a:r>
                        <a:rPr lang="ru-RU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ы</a:t>
                      </a:r>
                      <a:r>
                        <a:rPr lang="uk-UA" b="1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ши</a:t>
                      </a:r>
                      <a:r>
                        <a:rPr lang="uk-UA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uk-UA" b="1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выведен</a:t>
                      </a:r>
                      <a:r>
                        <a:rPr lang="uk-UA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за </a:t>
                      </a:r>
                      <a:r>
                        <a:rPr lang="uk-UA" b="1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пределы</a:t>
                      </a:r>
                      <a:endParaRPr lang="uk-UA" b="1" baseline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текущего элемента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onmouseover</a:t>
                      </a:r>
                      <a:endParaRPr lang="ru-RU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Курсор</a:t>
                      </a:r>
                      <a:r>
                        <a:rPr lang="ru-RU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мыши наведен на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текущий элемент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onmouseup</a:t>
                      </a:r>
                      <a:endParaRPr lang="ru-RU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Отпущена</a:t>
                      </a:r>
                      <a:r>
                        <a:rPr lang="ru-RU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кнопка мыши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в пределах текущего элемента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onsubmit</a:t>
                      </a:r>
                      <a:endParaRPr lang="ru-RU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form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Отправка данных формы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onreset</a:t>
                      </a:r>
                      <a:endParaRPr lang="ru-RU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form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Очистка полей формы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0172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023F3E19-26DE-4275-9F42-D4FE4E2FA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538900"/>
              </p:ext>
            </p:extLst>
          </p:nvPr>
        </p:nvGraphicFramePr>
        <p:xfrm>
          <a:off x="107504" y="183024"/>
          <a:ext cx="8928992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событие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Поддерживающие элементы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описание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onresize</a:t>
                      </a:r>
                      <a:endParaRPr lang="ru-RU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body,iframe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Изменения размера окна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onselect</a:t>
                      </a:r>
                      <a:endParaRPr lang="ru-RU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input,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textarea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выбор текста в поле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onsubmit</a:t>
                      </a:r>
                      <a:endParaRPr lang="ru-RU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form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Передача формы – нажатие на кнопку передачи полей формы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672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C422133-E0FF-4FFA-B51B-46D4F04EB34F}"/>
              </a:ext>
            </a:extLst>
          </p:cNvPr>
          <p:cNvSpPr/>
          <p:nvPr/>
        </p:nvSpPr>
        <p:spPr>
          <a:xfrm>
            <a:off x="107504" y="476672"/>
            <a:ext cx="8928992" cy="23083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обытие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распространяется по элементам дерева по 2-м маршрутам</a:t>
            </a: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- на этапе перехвата(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capture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событие распространяется от  </a:t>
            </a: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  элемента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Document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вниз до целевого элемента на котором  </a:t>
            </a: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  произошло событие;</a:t>
            </a: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- второй этап – событие в целевом элементе; </a:t>
            </a: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- третий этап – всплытие(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bubbling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событие распространяется от </a:t>
            </a: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  целевого элемента котором произошло событие до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элеемнта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ru-R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Document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вверх.</a:t>
            </a:r>
            <a:endParaRPr lang="ru-RU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1E73AC-FC7D-469A-BA4C-82183280A8F1}"/>
              </a:ext>
            </a:extLst>
          </p:cNvPr>
          <p:cNvSpPr txBox="1"/>
          <p:nvPr/>
        </p:nvSpPr>
        <p:spPr>
          <a:xfrm>
            <a:off x="1212278" y="35332"/>
            <a:ext cx="6816106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Courier New" pitchFamily="49" charset="0"/>
                <a:cs typeface="Courier New" pitchFamily="49" charset="0"/>
              </a:rPr>
              <a:t>Маршрутизация события в модели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DOM Level 2 </a:t>
            </a:r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2FAFAAC8-DA4C-4AD3-B76A-7464E71E7E1A}"/>
              </a:ext>
            </a:extLst>
          </p:cNvPr>
          <p:cNvSpPr/>
          <p:nvPr/>
        </p:nvSpPr>
        <p:spPr>
          <a:xfrm>
            <a:off x="107504" y="2852936"/>
            <a:ext cx="8928992" cy="1477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Можно управлять 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распространением события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Для этого в функции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addEventListener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предусмотрен третий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парамерт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элементам дерева по 2-м маршрутам</a:t>
            </a: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-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будет выполнятся перехват(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capture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будет выполнятся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всплытие(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bubbling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)</a:t>
            </a:r>
            <a:endParaRPr lang="ru-RU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845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22834AA2-2135-4C90-8C82-6AE7174B4BD1}"/>
              </a:ext>
            </a:extLst>
          </p:cNvPr>
          <p:cNvSpPr/>
          <p:nvPr/>
        </p:nvSpPr>
        <p:spPr>
          <a:xfrm>
            <a:off x="107504" y="476672"/>
            <a:ext cx="8928992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На событие могут реагировать не только элемент к которому оно привязано но и элементы над ним,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если им назначено это событие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 </a:t>
            </a:r>
            <a:endParaRPr lang="ru-RU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85CB2E-F8FA-446F-9B74-D9F494A6DEEE}"/>
              </a:ext>
            </a:extLst>
          </p:cNvPr>
          <p:cNvSpPr txBox="1"/>
          <p:nvPr/>
        </p:nvSpPr>
        <p:spPr>
          <a:xfrm>
            <a:off x="107504" y="1268760"/>
            <a:ext cx="3888432" cy="25853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</a:lstStyle>
          <a:p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&lt;!DOCTYPE html&gt;</a:t>
            </a:r>
          </a:p>
          <a:p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&lt;head&gt;</a:t>
            </a:r>
          </a:p>
          <a:p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&lt;title&gt; …&lt;/title&gt;</a:t>
            </a:r>
          </a:p>
          <a:p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&lt;/head&gt;</a:t>
            </a:r>
          </a:p>
          <a:p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&lt;body&gt;</a:t>
            </a:r>
          </a:p>
          <a:p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&lt;div id=</a:t>
            </a:r>
            <a:r>
              <a:rPr lang="en-US" b="1" dirty="0">
                <a:solidFill>
                  <a:srgbClr val="7030A0"/>
                </a:solidFill>
                <a:latin typeface="Courier New"/>
                <a:cs typeface="Courier New"/>
              </a:rPr>
              <a:t>"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myDiv</a:t>
            </a:r>
            <a:r>
              <a:rPr lang="en-US" b="1" dirty="0">
                <a:solidFill>
                  <a:srgbClr val="7030A0"/>
                </a:solidFill>
                <a:latin typeface="Courier New"/>
                <a:cs typeface="Courier New"/>
              </a:rPr>
              <a:t>"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&gt;&lt;/div&gt;</a:t>
            </a:r>
          </a:p>
          <a:p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&lt;/body&gt;</a:t>
            </a:r>
          </a:p>
          <a:p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  <a:endParaRPr lang="ru-RU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0F2D41-2757-4855-AAB0-936F3199575F}"/>
              </a:ext>
            </a:extLst>
          </p:cNvPr>
          <p:cNvSpPr txBox="1"/>
          <p:nvPr/>
        </p:nvSpPr>
        <p:spPr>
          <a:xfrm>
            <a:off x="2123728" y="35332"/>
            <a:ext cx="4968552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Courier New" pitchFamily="49" charset="0"/>
                <a:cs typeface="Courier New" pitchFamily="49" charset="0"/>
              </a:rPr>
              <a:t>Очередность срабатывания события</a:t>
            </a:r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912F536-68C6-4676-8FED-4637F1B1771C}"/>
              </a:ext>
            </a:extLst>
          </p:cNvPr>
          <p:cNvSpPr txBox="1"/>
          <p:nvPr/>
        </p:nvSpPr>
        <p:spPr>
          <a:xfrm>
            <a:off x="215516" y="3926091"/>
            <a:ext cx="3672408" cy="20313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Если кликнуть по элементу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div,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то  очередность отработки события будет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1.  &lt;div&gt;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2.  &lt;body&gt;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3.  &lt;html&gt;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4.  document</a:t>
            </a:r>
            <a:endParaRPr lang="ru-RU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8EE48B-72C1-4E44-A59E-8938291CEFDC}"/>
              </a:ext>
            </a:extLst>
          </p:cNvPr>
          <p:cNvSpPr txBox="1"/>
          <p:nvPr/>
        </p:nvSpPr>
        <p:spPr>
          <a:xfrm>
            <a:off x="4189379" y="1324511"/>
            <a:ext cx="4896544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Courier New" pitchFamily="49" charset="0"/>
                <a:cs typeface="Courier New" pitchFamily="49" charset="0"/>
              </a:rPr>
              <a:t>Концепция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IE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–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event bubbling</a:t>
            </a:r>
            <a:endParaRPr lang="ru-RU" dirty="0"/>
          </a:p>
        </p:txBody>
      </p: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2D9E2734-3BA1-4D6D-872B-AA69D771B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153807"/>
            <a:ext cx="4392488" cy="364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602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041501-2CBA-46D2-B63F-61A1F0723943}"/>
              </a:ext>
            </a:extLst>
          </p:cNvPr>
          <p:cNvSpPr txBox="1"/>
          <p:nvPr/>
        </p:nvSpPr>
        <p:spPr>
          <a:xfrm>
            <a:off x="107504" y="44624"/>
            <a:ext cx="5976664" cy="25853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</a:lstStyle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&lt;!DOCTYPE html&gt;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&lt;head&gt;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&lt;title&gt;Event Bubbling Example&lt;/title&gt;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&lt;/head&gt;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&lt;body&gt;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&lt;div id=</a:t>
            </a:r>
            <a:r>
              <a:rPr lang="en-US" b="1" dirty="0">
                <a:latin typeface="Courier New"/>
                <a:cs typeface="Courier New"/>
              </a:rPr>
              <a:t>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myDiv</a:t>
            </a:r>
            <a:r>
              <a:rPr lang="en-US" b="1" dirty="0">
                <a:latin typeface="Courier New"/>
                <a:cs typeface="Courier New"/>
              </a:rPr>
              <a:t>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&gt;Click Me&lt;/div&gt;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&lt;/body&gt;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&lt;/html&gt;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505FF2-93EB-4478-A283-6FEB99D0755D}"/>
              </a:ext>
            </a:extLst>
          </p:cNvPr>
          <p:cNvSpPr txBox="1"/>
          <p:nvPr/>
        </p:nvSpPr>
        <p:spPr>
          <a:xfrm>
            <a:off x="107504" y="3197875"/>
            <a:ext cx="3672408" cy="20313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Если кликнуть по элементу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div,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то  очередность отработки события будет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1.  document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2.  &lt;html&gt;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3.  &lt;body&gt;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4.  &lt;div&gt;</a:t>
            </a:r>
            <a:endParaRPr lang="ru-RU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777007-494B-43EF-B15E-64CDA2749D91}"/>
              </a:ext>
            </a:extLst>
          </p:cNvPr>
          <p:cNvSpPr txBox="1"/>
          <p:nvPr/>
        </p:nvSpPr>
        <p:spPr>
          <a:xfrm>
            <a:off x="107504" y="2756535"/>
            <a:ext cx="5400600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Courier New" pitchFamily="49" charset="0"/>
                <a:cs typeface="Courier New" pitchFamily="49" charset="0"/>
              </a:rPr>
              <a:t>Концепция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Netscape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–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event capturing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AD22DE4-5889-4758-B34C-30B47021D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756535"/>
            <a:ext cx="2808312" cy="241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5009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1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ur">
      <a:majorFont>
        <a:latin typeface="Courier New"/>
        <a:ea typeface=""/>
        <a:cs typeface=""/>
      </a:majorFont>
      <a:minorFont>
        <a:latin typeface="Courier New"/>
        <a:ea typeface=""/>
        <a:cs typeface="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6034</TotalTime>
  <Words>920</Words>
  <Application>Microsoft Office PowerPoint</Application>
  <PresentationFormat>Экран (4:3)</PresentationFormat>
  <Paragraphs>201</Paragraphs>
  <Slides>16</Slides>
  <Notes>1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Calibri</vt:lpstr>
      <vt:lpstr>Courier New</vt:lpstr>
      <vt:lpstr>Verdana</vt:lpstr>
      <vt:lpstr>Wingdings 2</vt:lpstr>
      <vt:lpstr>Wingdings 3</vt:lpstr>
      <vt:lpstr>Тема1</vt:lpstr>
      <vt:lpstr>События в  Java Script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Каскадные таблицы стилей  CSS</dc:title>
  <cp:lastModifiedBy>Роман Никифоров</cp:lastModifiedBy>
  <cp:revision>952</cp:revision>
  <dcterms:modified xsi:type="dcterms:W3CDTF">2021-02-18T09:11:34Z</dcterms:modified>
</cp:coreProperties>
</file>