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2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1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n a computer screen&#10;&#10;Description automatically generated">
            <a:extLst>
              <a:ext uri="{FF2B5EF4-FFF2-40B4-BE49-F238E27FC236}">
                <a16:creationId xmlns:a16="http://schemas.microsoft.com/office/drawing/2014/main" id="{77D78640-456C-FD08-D532-3BA6401A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4533" cy="5120899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420008" y="1796528"/>
            <a:ext cx="6884895" cy="1323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Project: Analyze NYSE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By: Kevin Darmasaputra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733365" y="795600"/>
            <a:ext cx="4410635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These are the box plots that shows the spending on R&amp;D by the healthcare industry sector from all the companies in NYSE.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The box plots shows the R&amp;D mean of the 2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 is more than the R&amp;D mean of the 1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 by about $12 million. This shows the healthcare industry is more serious and trying to invest more on the development.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The mean for the R&amp;D expenses of the 1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 is about $995 billion and it is slightly increased to $1.007 billion. The median for the 1st year ($284 million) increased by $28.5 million to $312 million on the 2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year. The standard deviation for the first year is $1.85 billion which is very much higher than the mean value of the 1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year. That tells the company R&amp;D spending in the Healthcare sector is scattered. The same thing happened in the 2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 where the standard deviation was $1.75 billion.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The range for the 1st year is $8.17 billion, while the range for the 2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 decreased to $7.5 billion. This is interesting considering the median and the mean increased from the 2</a:t>
            </a:r>
            <a:r>
              <a:rPr lang="en" sz="105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050" dirty="0">
                <a:latin typeface="Open Sans"/>
                <a:ea typeface="Open Sans"/>
                <a:cs typeface="Open Sans"/>
                <a:sym typeface="Open Sans"/>
              </a:rPr>
              <a:t> year. This shows that most of the companies in the healthcare industry increase their overall  R&amp;D spending.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healthcare industry spending on R&amp;D evolved from the 1</a:t>
            </a:r>
            <a:r>
              <a:rPr lang="en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year to the 2</a:t>
            </a:r>
            <a:r>
              <a:rPr lang="en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year?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graph showing a number of people in the same direction&#10;&#10;Description automatically generated with medium confidence">
            <a:extLst>
              <a:ext uri="{FF2B5EF4-FFF2-40B4-BE49-F238E27FC236}">
                <a16:creationId xmlns:a16="http://schemas.microsoft.com/office/drawing/2014/main" id="{8F473FC7-17FA-1457-5B36-4491145B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730"/>
            <a:ext cx="4733365" cy="3656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0" y="795600"/>
            <a:ext cx="9144000" cy="2147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We can see from the Profit and Loss Statement below that the gross profit of Adobe Inc. has increased considerably during the four years.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gross profit only increased by $56 million in the 2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which is 1.6%. But in the 3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it saw an increase of $526 million or 15% compared to the 2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year. The 4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it registered the highest gross profit of all the years before with $983 million, which is an impressive 24% increase compared to the 3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operating profit of Adobe Inc. was not stable throughout the years. The operating profit registered $449 million in the first year. But it went down to $432 million in the 2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year. Going onto the 3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it doubled the profit to $904 million. Things kept improving on the 4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with a spectacular $1.5 billion operating profit, which is more than 1.5x the previous year.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Profit and Loss Statement of Adobe Inc. from the 1</a:t>
            </a:r>
            <a:r>
              <a:rPr lang="en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Year to the 4</a:t>
            </a:r>
            <a:r>
              <a:rPr lang="en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Year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blue and white table with numbers and a few dollar bills&#10;&#10;Description automatically generated">
            <a:extLst>
              <a:ext uri="{FF2B5EF4-FFF2-40B4-BE49-F238E27FC236}">
                <a16:creationId xmlns:a16="http://schemas.microsoft.com/office/drawing/2014/main" id="{B7956276-797B-0CE5-91EE-0E362633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3225"/>
            <a:ext cx="9144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-1" y="795600"/>
            <a:ext cx="9144001" cy="237362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Eventhough the 1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to 2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revenue growth of Nvidia Corp. is negative, the forecasted profit and loss statement shows an increase of revenue growth, thanks to a stellar year 3 and year 4 growth. The revenue growth is expected to increase by 7% and 8% in year 5 and year 6 for the best case scenario. In the base case scenario the revenue growth is expected to increase by 6% and 7%. While in the weak case scenario, the revenue growth is expected to increase by 5% and 6%.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gross margin is expected to increase in 5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and 6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by 56% and 57% in the best case scenario. In base case scenario, it is expected to increase by 55% and 56%. While in the weak case scenario, it is expected to increase by 54% and 55%.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The operating margin is expected to increase by 16% and 17% in 5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and 6</a:t>
            </a:r>
            <a:r>
              <a:rPr lang="en" sz="120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 year in the best case scenario. In the base case scenario it is expected to increase by 15% and 16%. But in the weak case scenario it is expected to increase by 14% and 15%.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Forecasted Profit and Loss Statement of Nvidia Corp. for the Next 2 years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26B33438-0230-2D0E-4904-8BF114C6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9227"/>
            <a:ext cx="9144000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6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ull with a graph&#10;&#10;Description automatically generated">
            <a:extLst>
              <a:ext uri="{FF2B5EF4-FFF2-40B4-BE49-F238E27FC236}">
                <a16:creationId xmlns:a16="http://schemas.microsoft.com/office/drawing/2014/main" id="{CCEA7140-43EE-CAA7-0C30-8A60EFD1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608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49C9-2F00-F75E-0488-B8A3D08838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26727" y="3906981"/>
            <a:ext cx="1766454" cy="554183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925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692</Words>
  <Application>Microsoft Office PowerPoint</Application>
  <PresentationFormat>On-screen Show (16:9)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How does healthcare industry spending on R&amp;D evolved from the 1st year to the 2nd year?</vt:lpstr>
      <vt:lpstr>Profit and Loss Statement of Adobe Inc. from the 1st Year to the 4th Year</vt:lpstr>
      <vt:lpstr>Forecasted Profit and Loss Statement of Nvidia Corp. for the Next 2 years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Darmasaputra</cp:lastModifiedBy>
  <cp:revision>6</cp:revision>
  <dcterms:modified xsi:type="dcterms:W3CDTF">2023-10-03T06:25:07Z</dcterms:modified>
</cp:coreProperties>
</file>