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handoutMasterIdLst>
    <p:handoutMasterId r:id="rId64"/>
  </p:handoutMasterIdLst>
  <p:sldIdLst>
    <p:sldId id="257" r:id="rId2"/>
    <p:sldId id="261" r:id="rId3"/>
    <p:sldId id="279" r:id="rId4"/>
    <p:sldId id="280" r:id="rId5"/>
    <p:sldId id="263" r:id="rId6"/>
    <p:sldId id="264" r:id="rId7"/>
    <p:sldId id="284" r:id="rId8"/>
    <p:sldId id="285" r:id="rId9"/>
    <p:sldId id="286" r:id="rId10"/>
    <p:sldId id="287" r:id="rId11"/>
    <p:sldId id="288" r:id="rId12"/>
    <p:sldId id="290" r:id="rId13"/>
    <p:sldId id="266" r:id="rId14"/>
    <p:sldId id="269" r:id="rId15"/>
    <p:sldId id="272" r:id="rId16"/>
    <p:sldId id="291" r:id="rId17"/>
    <p:sldId id="292" r:id="rId18"/>
    <p:sldId id="316" r:id="rId19"/>
    <p:sldId id="317" r:id="rId20"/>
    <p:sldId id="305" r:id="rId21"/>
    <p:sldId id="306" r:id="rId22"/>
    <p:sldId id="302" r:id="rId23"/>
    <p:sldId id="303" r:id="rId24"/>
    <p:sldId id="307" r:id="rId25"/>
    <p:sldId id="308" r:id="rId26"/>
    <p:sldId id="309" r:id="rId27"/>
    <p:sldId id="311" r:id="rId28"/>
    <p:sldId id="310" r:id="rId29"/>
    <p:sldId id="315" r:id="rId30"/>
    <p:sldId id="312" r:id="rId31"/>
    <p:sldId id="322" r:id="rId32"/>
    <p:sldId id="318" r:id="rId33"/>
    <p:sldId id="323" r:id="rId34"/>
    <p:sldId id="320" r:id="rId35"/>
    <p:sldId id="324" r:id="rId36"/>
    <p:sldId id="325" r:id="rId37"/>
    <p:sldId id="326" r:id="rId38"/>
    <p:sldId id="327" r:id="rId39"/>
    <p:sldId id="330" r:id="rId40"/>
    <p:sldId id="328" r:id="rId41"/>
    <p:sldId id="329" r:id="rId42"/>
    <p:sldId id="335" r:id="rId43"/>
    <p:sldId id="331" r:id="rId44"/>
    <p:sldId id="332" r:id="rId45"/>
    <p:sldId id="339" r:id="rId46"/>
    <p:sldId id="333" r:id="rId47"/>
    <p:sldId id="336" r:id="rId48"/>
    <p:sldId id="337" r:id="rId49"/>
    <p:sldId id="338" r:id="rId50"/>
    <p:sldId id="340" r:id="rId51"/>
    <p:sldId id="341" r:id="rId52"/>
    <p:sldId id="343" r:id="rId53"/>
    <p:sldId id="342" r:id="rId54"/>
    <p:sldId id="344" r:id="rId55"/>
    <p:sldId id="345" r:id="rId56"/>
    <p:sldId id="346" r:id="rId57"/>
    <p:sldId id="347" r:id="rId58"/>
    <p:sldId id="348" r:id="rId59"/>
    <p:sldId id="313" r:id="rId60"/>
    <p:sldId id="314" r:id="rId61"/>
    <p:sldId id="2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B558CD-AFD1-4286-BF7F-CE32F3B7A7E4}" type="datetimeFigureOut">
              <a:rPr lang="en-US" smtClean="0"/>
              <a:pPr/>
              <a:t>3/12/2016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IPRC-KIGALI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948B52-CEBD-44BB-82C8-2A31E88251F0}"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0E1294-BA92-4120-AD34-0BB7A8DAEAE0}" type="datetimeFigureOut">
              <a:rPr lang="en-US" smtClean="0"/>
              <a:pPr/>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IPRC-KIGALI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A38D6-0912-4EB4-B3FE-7E86D76007D3}"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0ED99F-BC07-4B44-B4AD-B8BFC792D39B}" type="datetime4">
              <a:rPr lang="en-US" smtClean="0"/>
              <a:pPr/>
              <a:t>March 12, 2016</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kumimoji="0" lang="en-US" smtClean="0">
                <a:solidFill>
                  <a:schemeClr val="accent1">
                    <a:tint val="20000"/>
                  </a:schemeClr>
                </a:solidFill>
              </a:rPr>
              <a:t>STES Rwanda</a:t>
            </a:r>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F97A29-D3FD-4C1D-AE52-83C599A33F44}"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84F036-EAA9-45DD-917A-D635D672B9A2}"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E00B14-AE64-4148-8787-8AB9C37C9387}"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FB3EC0-6A45-4517-BA20-60D339FAFC44}"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D49FDA-0A92-4CA3-B3BC-211F54A9C994}" type="datetime4">
              <a:rPr lang="en-US" smtClean="0"/>
              <a:pPr/>
              <a:t>March 12, 2016</a:t>
            </a:fld>
            <a:endParaRPr lang="en-US"/>
          </a:p>
        </p:txBody>
      </p:sp>
      <p:sp>
        <p:nvSpPr>
          <p:cNvPr id="6" name="Footer Placeholder 5"/>
          <p:cNvSpPr>
            <a:spLocks noGrp="1"/>
          </p:cNvSpPr>
          <p:nvPr>
            <p:ph type="ftr" sz="quarter" idx="11"/>
          </p:nvPr>
        </p:nvSpPr>
        <p:spPr/>
        <p:txBody>
          <a:bodyPr/>
          <a:lstStyle>
            <a:extLst/>
          </a:lstStyle>
          <a:p>
            <a:r>
              <a:rPr kumimoji="0" lang="en-US" smtClean="0"/>
              <a:t>STES Rwanda</a:t>
            </a:r>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extLst/>
          </a:lstStyle>
          <a:p>
            <a:r>
              <a:rPr kumimoji="0" lang="en-US" smtClean="0"/>
              <a:t>STES Rwanda</a:t>
            </a:r>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651D30-1451-465E-A6A1-53A42EE94A86}" type="datetime4">
              <a:rPr lang="en-US" smtClean="0"/>
              <a:pPr/>
              <a:t>March 12, 2016</a:t>
            </a:fld>
            <a:endParaRPr lang="en-US"/>
          </a:p>
        </p:txBody>
      </p:sp>
      <p:sp>
        <p:nvSpPr>
          <p:cNvPr id="4" name="Footer Placeholder 3"/>
          <p:cNvSpPr>
            <a:spLocks noGrp="1"/>
          </p:cNvSpPr>
          <p:nvPr>
            <p:ph type="ftr" sz="quarter" idx="11"/>
          </p:nvPr>
        </p:nvSpPr>
        <p:spPr/>
        <p:txBody>
          <a:bodyPr/>
          <a:lstStyle>
            <a:extLst/>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extLst/>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D390B9-8626-4DAE-A561-EB718C22E046}" type="datetime4">
              <a:rPr lang="en-US" smtClean="0"/>
              <a:pPr/>
              <a:t>March 12, 2016</a:t>
            </a:fld>
            <a:endParaRPr lang="en-US"/>
          </a:p>
        </p:txBody>
      </p:sp>
      <p:sp>
        <p:nvSpPr>
          <p:cNvPr id="6" name="Footer Placeholder 5"/>
          <p:cNvSpPr>
            <a:spLocks noGrp="1"/>
          </p:cNvSpPr>
          <p:nvPr>
            <p:ph type="ftr" sz="quarter" idx="11"/>
          </p:nvPr>
        </p:nvSpPr>
        <p:spPr/>
        <p:txBody>
          <a:bodyPr/>
          <a:lstStyle>
            <a:extLst/>
          </a:lstStyle>
          <a:p>
            <a:r>
              <a:rPr kumimoji="0" lang="en-US" smtClean="0"/>
              <a:t>STES Rwanda</a:t>
            </a:r>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9646D2-BECC-44BA-9289-B1B6C902565E}" type="datetime4">
              <a:rPr lang="en-US" smtClean="0"/>
              <a:pPr/>
              <a:t>March 12, 2016</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kumimoji="0" lang="en-US" smtClean="0">
                <a:solidFill>
                  <a:schemeClr val="tx1"/>
                </a:solidFill>
              </a:rPr>
              <a:t>STES Rwanda</a:t>
            </a:r>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C2F1D-2A7C-4D31-A074-5476B31C7205}" type="datetime4">
              <a:rPr lang="en-US" smtClean="0"/>
              <a:pPr/>
              <a:t>March 12, 2016</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r>
              <a:rPr kumimoji="0" lang="en-US" sz="1000" smtClean="0">
                <a:solidFill>
                  <a:schemeClr val="tx1"/>
                </a:solidFill>
              </a:rPr>
              <a:t>STES Rwanda</a:t>
            </a:r>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TRAINING</a:t>
            </a:r>
            <a:endParaRPr lang="en-US" dirty="0"/>
          </a:p>
        </p:txBody>
      </p:sp>
      <p:sp>
        <p:nvSpPr>
          <p:cNvPr id="3" name="Subtitle 2"/>
          <p:cNvSpPr>
            <a:spLocks noGrp="1"/>
          </p:cNvSpPr>
          <p:nvPr>
            <p:ph type="subTitle" idx="1"/>
          </p:nvPr>
        </p:nvSpPr>
        <p:spPr/>
        <p:txBody>
          <a:bodyPr/>
          <a:lstStyle/>
          <a:p>
            <a:r>
              <a:rPr lang="en-US" dirty="0" smtClean="0"/>
              <a:t>Introduction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85000" lnSpcReduction="20000"/>
          </a:bodyPr>
          <a:lstStyle/>
          <a:p>
            <a:pPr lvl="0"/>
            <a:r>
              <a:rPr lang="en-US" i="1" dirty="0" smtClean="0"/>
              <a:t>The only deliverable work product for a successful project is the working program.  </a:t>
            </a:r>
            <a:r>
              <a:rPr lang="en-US" b="1" dirty="0" smtClean="0"/>
              <a:t>Reality: </a:t>
            </a:r>
            <a:r>
              <a:rPr lang="en-US" dirty="0" smtClean="0"/>
              <a:t>A working program is only one part of a software configuration that includes many other elements such quality product, maintainable product …. </a:t>
            </a:r>
          </a:p>
          <a:p>
            <a:pPr lvl="0"/>
            <a:r>
              <a:rPr lang="en-US" i="1" dirty="0" smtClean="0"/>
              <a:t>Software engineering will make us create voluminous and unnecessary documentation and will invariably slow us down. </a:t>
            </a:r>
            <a:r>
              <a:rPr lang="en-US" b="1" dirty="0" smtClean="0"/>
              <a:t>Reality: </a:t>
            </a:r>
            <a:r>
              <a:rPr lang="en-US" dirty="0" smtClean="0"/>
              <a:t>Software engineering is not about creating documents. It is about creating a quality product. Better quality leads to reduced rework. And reduced rework results in faster delivery times.</a:t>
            </a:r>
          </a:p>
          <a:p>
            <a:pPr>
              <a:buNone/>
            </a:pPr>
            <a:endParaRPr lang="en-US" dirty="0" smtClean="0"/>
          </a:p>
          <a:p>
            <a:pPr>
              <a:buNone/>
            </a:pPr>
            <a:r>
              <a:rPr lang="en-US" b="1" dirty="0" smtClean="0"/>
              <a:t>CCL</a:t>
            </a:r>
            <a:r>
              <a:rPr lang="en-US" dirty="0" smtClean="0"/>
              <a:t>: Recognition of software realities is the first step toward formulation of practical solutions for software engineering.</a:t>
            </a:r>
          </a:p>
        </p:txBody>
      </p:sp>
      <p:sp>
        <p:nvSpPr>
          <p:cNvPr id="3" name="Title 2"/>
          <p:cNvSpPr>
            <a:spLocks noGrp="1"/>
          </p:cNvSpPr>
          <p:nvPr>
            <p:ph type="title"/>
          </p:nvPr>
        </p:nvSpPr>
        <p:spPr/>
        <p:txBody>
          <a:bodyPr>
            <a:normAutofit fontScale="90000"/>
          </a:bodyPr>
          <a:lstStyle/>
          <a:p>
            <a:pPr marL="624078" indent="-514350"/>
            <a:r>
              <a:rPr lang="en-US" dirty="0" smtClean="0"/>
              <a:t>Practitioner’s myths (Continue):</a:t>
            </a:r>
          </a:p>
        </p:txBody>
      </p:sp>
      <p:sp>
        <p:nvSpPr>
          <p:cNvPr id="4" name="Date Placeholder 3"/>
          <p:cNvSpPr>
            <a:spLocks noGrp="1"/>
          </p:cNvSpPr>
          <p:nvPr>
            <p:ph type="dt" sz="half" idx="10"/>
          </p:nvPr>
        </p:nvSpPr>
        <p:spPr/>
        <p:txBody>
          <a:bodyPr/>
          <a:lstStyle/>
          <a:p>
            <a:fld id="{DB716409-6251-486F-B6DD-58826AAB92A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10</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71872"/>
          </a:xfrm>
        </p:spPr>
        <p:txBody>
          <a:bodyPr>
            <a:normAutofit fontScale="92500" lnSpcReduction="20000"/>
          </a:bodyPr>
          <a:lstStyle/>
          <a:p>
            <a:pPr>
              <a:buNone/>
            </a:pPr>
            <a:r>
              <a:rPr lang="en-US" dirty="0" smtClean="0"/>
              <a:t>Software may have a number of applications. Software may be useful in any situation where already procedural steps have been defined. Software Applications are grouped into different areas for convenience and these are:</a:t>
            </a:r>
          </a:p>
          <a:p>
            <a:pPr lvl="0"/>
            <a:r>
              <a:rPr lang="en-US" dirty="0" smtClean="0"/>
              <a:t>Business software (</a:t>
            </a:r>
            <a:r>
              <a:rPr lang="en-US" dirty="0" err="1" smtClean="0"/>
              <a:t>eg</a:t>
            </a:r>
            <a:r>
              <a:rPr lang="en-US" dirty="0" smtClean="0"/>
              <a:t>: payroll)</a:t>
            </a:r>
          </a:p>
          <a:p>
            <a:pPr lvl="0"/>
            <a:r>
              <a:rPr lang="en-US" dirty="0" smtClean="0"/>
              <a:t>Artificial Intelligence software (</a:t>
            </a:r>
            <a:r>
              <a:rPr lang="en-US" dirty="0" err="1" smtClean="0"/>
              <a:t>eg</a:t>
            </a:r>
            <a:r>
              <a:rPr lang="en-US" dirty="0" smtClean="0"/>
              <a:t>: voice recognition)</a:t>
            </a:r>
          </a:p>
          <a:p>
            <a:pPr lvl="0"/>
            <a:r>
              <a:rPr lang="en-US" dirty="0" smtClean="0"/>
              <a:t>Embedded Software</a:t>
            </a:r>
          </a:p>
          <a:p>
            <a:pPr lvl="0"/>
            <a:r>
              <a:rPr lang="en-US" dirty="0" smtClean="0"/>
              <a:t>Personal Computer System</a:t>
            </a:r>
          </a:p>
          <a:p>
            <a:pPr lvl="0"/>
            <a:r>
              <a:rPr lang="en-US" dirty="0" smtClean="0"/>
              <a:t>Real Time Software (</a:t>
            </a:r>
            <a:r>
              <a:rPr lang="en-US" dirty="0" err="1" smtClean="0"/>
              <a:t>Eg</a:t>
            </a:r>
            <a:r>
              <a:rPr lang="en-US" dirty="0" smtClean="0"/>
              <a:t>: Weather Forecasting)</a:t>
            </a:r>
          </a:p>
          <a:p>
            <a:pPr lvl="0"/>
            <a:r>
              <a:rPr lang="en-US" dirty="0" smtClean="0"/>
              <a:t>System Software (</a:t>
            </a:r>
            <a:r>
              <a:rPr lang="en-US" dirty="0" err="1" smtClean="0"/>
              <a:t>eg</a:t>
            </a:r>
            <a:r>
              <a:rPr lang="en-US" dirty="0" smtClean="0"/>
              <a:t>: compiler, OS)</a:t>
            </a:r>
          </a:p>
          <a:p>
            <a:pPr lvl="0"/>
            <a:r>
              <a:rPr lang="en-US" dirty="0" smtClean="0"/>
              <a:t>Scientific Software (CAD, MATLAB)</a:t>
            </a:r>
          </a:p>
          <a:p>
            <a:pPr lvl="0"/>
            <a:r>
              <a:rPr lang="en-US" dirty="0" smtClean="0"/>
              <a:t>Web based Software</a:t>
            </a:r>
          </a:p>
          <a:p>
            <a:pPr lvl="0"/>
            <a:endParaRPr lang="en-US" dirty="0" smtClean="0"/>
          </a:p>
        </p:txBody>
      </p:sp>
      <p:sp>
        <p:nvSpPr>
          <p:cNvPr id="3" name="Title 2"/>
          <p:cNvSpPr>
            <a:spLocks noGrp="1"/>
          </p:cNvSpPr>
          <p:nvPr>
            <p:ph type="title"/>
          </p:nvPr>
        </p:nvSpPr>
        <p:spPr/>
        <p:txBody>
          <a:bodyPr>
            <a:normAutofit/>
          </a:bodyPr>
          <a:lstStyle/>
          <a:p>
            <a:pPr marL="624078" indent="-514350"/>
            <a:r>
              <a:rPr lang="en-US" dirty="0" smtClean="0"/>
              <a:t>Software Applications</a:t>
            </a:r>
          </a:p>
        </p:txBody>
      </p:sp>
      <p:sp>
        <p:nvSpPr>
          <p:cNvPr id="4" name="Date Placeholder 3"/>
          <p:cNvSpPr>
            <a:spLocks noGrp="1"/>
          </p:cNvSpPr>
          <p:nvPr>
            <p:ph type="dt" sz="half" idx="10"/>
          </p:nvPr>
        </p:nvSpPr>
        <p:spPr/>
        <p:txBody>
          <a:bodyPr/>
          <a:lstStyle/>
          <a:p>
            <a:fld id="{DB716409-6251-486F-B6DD-58826AAB92A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11</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lvl="0"/>
            <a:r>
              <a:rPr lang="en-US" b="1" dirty="0" smtClean="0"/>
              <a:t>Software engineering </a:t>
            </a:r>
            <a:r>
              <a:rPr lang="en-US" dirty="0" smtClean="0"/>
              <a:t>is according to Stephen </a:t>
            </a:r>
            <a:r>
              <a:rPr lang="en-US" dirty="0" err="1" smtClean="0"/>
              <a:t>Schach</a:t>
            </a:r>
            <a:r>
              <a:rPr lang="en-US" dirty="0" smtClean="0"/>
              <a:t> “a discipline whose aim is the production of quality software, software that is delivered on time, within budget and that satisfies its requirements”</a:t>
            </a:r>
          </a:p>
          <a:p>
            <a:r>
              <a:rPr lang="en-US" dirty="0" smtClean="0"/>
              <a:t>According to IEEE glossary of Software Engineering Terminologies- </a:t>
            </a:r>
            <a:r>
              <a:rPr lang="en-US" b="1" i="1" dirty="0" smtClean="0"/>
              <a:t>“</a:t>
            </a:r>
            <a:r>
              <a:rPr lang="en-US" dirty="0" smtClean="0"/>
              <a:t>Software Engineering is the application of a systematic, disciplined, quantifiable approach to the development, operation and maintenance of software; i.e., the application of engineering to software”.</a:t>
            </a:r>
          </a:p>
          <a:p>
            <a:pPr lvl="0"/>
            <a:endParaRPr lang="en-US" dirty="0" smtClean="0"/>
          </a:p>
        </p:txBody>
      </p:sp>
      <p:sp>
        <p:nvSpPr>
          <p:cNvPr id="3" name="Title 2"/>
          <p:cNvSpPr>
            <a:spLocks noGrp="1"/>
          </p:cNvSpPr>
          <p:nvPr>
            <p:ph type="title"/>
          </p:nvPr>
        </p:nvSpPr>
        <p:spPr/>
        <p:txBody>
          <a:bodyPr>
            <a:normAutofit/>
          </a:bodyPr>
          <a:lstStyle/>
          <a:p>
            <a:pPr marL="624078" indent="-514350"/>
            <a:r>
              <a:rPr lang="en-US" dirty="0" smtClean="0"/>
              <a:t>Software Engineering Concepts</a:t>
            </a:r>
          </a:p>
        </p:txBody>
      </p:sp>
      <p:sp>
        <p:nvSpPr>
          <p:cNvPr id="4" name="Date Placeholder 3"/>
          <p:cNvSpPr>
            <a:spLocks noGrp="1"/>
          </p:cNvSpPr>
          <p:nvPr>
            <p:ph type="dt" sz="half" idx="10"/>
          </p:nvPr>
        </p:nvSpPr>
        <p:spPr/>
        <p:txBody>
          <a:bodyPr/>
          <a:lstStyle/>
          <a:p>
            <a:fld id="{DB716409-6251-486F-B6DD-58826AAB92A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12</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the Process and life cycle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dirty="0" smtClean="0"/>
              <a:t>In the IEEE standard Glossary of Software Engineering Terminology, the Software Life Cycle is:</a:t>
            </a:r>
          </a:p>
          <a:p>
            <a:pPr>
              <a:buNone/>
            </a:pPr>
            <a:r>
              <a:rPr lang="en-US" i="1" dirty="0" smtClean="0"/>
              <a:t>  “The period of time that starts when a software product is conceived and ends when the product is no longer available for use. The software life cycle typically includes a requirement phase, design phase, implementation phase, test phase, installation and check out phase, operation and maintenance phase and sometime retirement phase”.</a:t>
            </a:r>
            <a:endParaRPr lang="en-US" dirty="0" smtClean="0"/>
          </a:p>
          <a:p>
            <a:pPr>
              <a:buNone/>
            </a:pPr>
            <a:endParaRPr lang="en-US" dirty="0" smtClean="0"/>
          </a:p>
        </p:txBody>
      </p:sp>
      <p:sp>
        <p:nvSpPr>
          <p:cNvPr id="3" name="Title 2"/>
          <p:cNvSpPr>
            <a:spLocks noGrp="1"/>
          </p:cNvSpPr>
          <p:nvPr>
            <p:ph type="title"/>
          </p:nvPr>
        </p:nvSpPr>
        <p:spPr/>
        <p:txBody>
          <a:bodyPr>
            <a:normAutofit fontScale="90000"/>
          </a:bodyPr>
          <a:lstStyle/>
          <a:p>
            <a:r>
              <a:rPr lang="en-US" dirty="0" smtClean="0"/>
              <a:t>Software development life cycle (SDLC)</a:t>
            </a:r>
            <a:endParaRPr lang="en-US" dirty="0"/>
          </a:p>
        </p:txBody>
      </p:sp>
      <p:sp>
        <p:nvSpPr>
          <p:cNvPr id="5" name="Date Placeholder 4"/>
          <p:cNvSpPr>
            <a:spLocks noGrp="1"/>
          </p:cNvSpPr>
          <p:nvPr>
            <p:ph type="dt" sz="half" idx="10"/>
          </p:nvPr>
        </p:nvSpPr>
        <p:spPr/>
        <p:txBody>
          <a:bodyPr/>
          <a:lstStyle/>
          <a:p>
            <a:fld id="{66660DBC-E6DE-4BA7-B563-2533C6EC8B77}" type="datetime4">
              <a:rPr lang="en-US" smtClean="0"/>
              <a:pPr/>
              <a:t>March 12, 2016</a:t>
            </a:fld>
            <a:endParaRPr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14</a:t>
            </a:fld>
            <a:endParaRPr kumimoji="0" lang="en-US"/>
          </a:p>
        </p:txBody>
      </p:sp>
      <p:sp>
        <p:nvSpPr>
          <p:cNvPr id="7" name="Footer Placeholder 6"/>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Strength:</a:t>
            </a:r>
            <a:endParaRPr lang="en-US" dirty="0" smtClean="0"/>
          </a:p>
          <a:p>
            <a:pPr>
              <a:buNone/>
            </a:pPr>
            <a:r>
              <a:rPr lang="en-US" dirty="0" smtClean="0"/>
              <a:t>		1. Monitoring large projects.</a:t>
            </a:r>
          </a:p>
          <a:p>
            <a:pPr>
              <a:buNone/>
            </a:pPr>
            <a:r>
              <a:rPr lang="en-US" dirty="0" smtClean="0"/>
              <a:t>		2. Explain step by step.</a:t>
            </a:r>
          </a:p>
          <a:p>
            <a:pPr>
              <a:buNone/>
            </a:pPr>
            <a:r>
              <a:rPr lang="en-US" dirty="0" smtClean="0"/>
              <a:t>		3. Sufficient documentation is provided.</a:t>
            </a:r>
          </a:p>
          <a:p>
            <a:pPr>
              <a:buNone/>
            </a:pPr>
            <a:r>
              <a:rPr lang="en-US" dirty="0" smtClean="0"/>
              <a:t>		4. Ease of maintenance</a:t>
            </a:r>
          </a:p>
          <a:p>
            <a:r>
              <a:rPr lang="en-US" b="1" dirty="0" smtClean="0"/>
              <a:t>Weakness:</a:t>
            </a:r>
            <a:endParaRPr lang="en-US" dirty="0" smtClean="0"/>
          </a:p>
          <a:p>
            <a:pPr>
              <a:buNone/>
            </a:pPr>
            <a:r>
              <a:rPr lang="en-US" dirty="0" smtClean="0"/>
              <a:t>		1. Need more time for development</a:t>
            </a:r>
          </a:p>
          <a:p>
            <a:pPr>
              <a:buNone/>
            </a:pPr>
            <a:r>
              <a:rPr lang="en-US" dirty="0" smtClean="0"/>
              <a:t>		2. Development cost is more</a:t>
            </a:r>
          </a:p>
          <a:p>
            <a:pPr>
              <a:buNone/>
            </a:pPr>
            <a:r>
              <a:rPr lang="en-US" dirty="0" smtClean="0"/>
              <a:t>		3. Sometimes user input is limited.</a:t>
            </a:r>
          </a:p>
          <a:p>
            <a:pPr>
              <a:buNone/>
            </a:pPr>
            <a:r>
              <a:rPr lang="en-US" dirty="0" smtClean="0"/>
              <a:t>		4. Difficult to estimate cost.</a:t>
            </a:r>
            <a:endParaRPr lang="en-US" dirty="0"/>
          </a:p>
        </p:txBody>
      </p:sp>
      <p:sp>
        <p:nvSpPr>
          <p:cNvPr id="3" name="Title 2"/>
          <p:cNvSpPr>
            <a:spLocks noGrp="1"/>
          </p:cNvSpPr>
          <p:nvPr>
            <p:ph type="title"/>
          </p:nvPr>
        </p:nvSpPr>
        <p:spPr/>
        <p:txBody>
          <a:bodyPr/>
          <a:lstStyle/>
          <a:p>
            <a:r>
              <a:rPr lang="en-US" dirty="0" smtClean="0"/>
              <a:t>SDLC – Strength and weakness</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15</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lifecycle model, also called as </a:t>
            </a:r>
            <a:r>
              <a:rPr lang="en-US" b="1" i="1" dirty="0" smtClean="0"/>
              <a:t>"process model"</a:t>
            </a:r>
            <a:r>
              <a:rPr lang="en-US" dirty="0" smtClean="0"/>
              <a:t>, is an abstract description of the software development and modification process. Here are some process models:</a:t>
            </a:r>
          </a:p>
          <a:p>
            <a:pPr marL="741363" indent="-255588">
              <a:buFont typeface="Wingdings" pitchFamily="2" charset="2"/>
              <a:buChar char="ü"/>
            </a:pPr>
            <a:r>
              <a:rPr lang="en-US" sz="1400" dirty="0" smtClean="0"/>
              <a:t>Waterfall Model</a:t>
            </a:r>
          </a:p>
          <a:p>
            <a:pPr marL="741363" indent="-255588">
              <a:buFont typeface="Wingdings" pitchFamily="2" charset="2"/>
              <a:buChar char="ü"/>
            </a:pPr>
            <a:r>
              <a:rPr lang="en-US" sz="1400" dirty="0" smtClean="0"/>
              <a:t>Evolutionary Process Model</a:t>
            </a:r>
          </a:p>
          <a:p>
            <a:pPr marL="741363" indent="-255588">
              <a:buFont typeface="Wingdings" pitchFamily="2" charset="2"/>
              <a:buChar char="ü"/>
            </a:pPr>
            <a:r>
              <a:rPr lang="en-US" sz="1400" dirty="0" smtClean="0"/>
              <a:t>Prototype Model</a:t>
            </a:r>
          </a:p>
          <a:p>
            <a:pPr marL="741363" indent="-255588">
              <a:buFont typeface="Wingdings" pitchFamily="2" charset="2"/>
              <a:buChar char="ü"/>
            </a:pPr>
            <a:r>
              <a:rPr lang="en-US" sz="1400" dirty="0" smtClean="0"/>
              <a:t>Incremental Process Model</a:t>
            </a:r>
          </a:p>
          <a:p>
            <a:pPr marL="741363" indent="-255588">
              <a:buFont typeface="Wingdings" pitchFamily="2" charset="2"/>
              <a:buChar char="ü"/>
            </a:pPr>
            <a:r>
              <a:rPr lang="en-US" sz="1400" dirty="0" smtClean="0"/>
              <a:t>Spiral Model</a:t>
            </a:r>
          </a:p>
          <a:p>
            <a:pPr marL="741363" indent="-255588">
              <a:buFont typeface="Wingdings" pitchFamily="2" charset="2"/>
              <a:buChar char="ü"/>
            </a:pPr>
            <a:r>
              <a:rPr lang="en-US" sz="1400" dirty="0" smtClean="0"/>
              <a:t>RAD Model</a:t>
            </a:r>
          </a:p>
          <a:p>
            <a:pPr marL="741363" indent="-255588">
              <a:buFont typeface="Wingdings" pitchFamily="2" charset="2"/>
              <a:buChar char="ü"/>
            </a:pPr>
            <a:r>
              <a:rPr lang="en-US" sz="1400" dirty="0" smtClean="0"/>
              <a:t>Generic Process model</a:t>
            </a:r>
          </a:p>
          <a:p>
            <a:pPr marL="741363" indent="-255588">
              <a:buFont typeface="Wingdings" pitchFamily="2" charset="2"/>
              <a:buChar char="ü"/>
            </a:pPr>
            <a:r>
              <a:rPr lang="en-US" sz="1400" dirty="0" smtClean="0"/>
              <a:t>Specialized Process model</a:t>
            </a:r>
          </a:p>
          <a:p>
            <a:pPr marL="741363" indent="-255588">
              <a:buFont typeface="Wingdings" pitchFamily="2" charset="2"/>
              <a:buChar char="ü"/>
            </a:pPr>
            <a:r>
              <a:rPr lang="en-US" sz="1400" dirty="0" smtClean="0"/>
              <a:t>Agile Development</a:t>
            </a:r>
          </a:p>
          <a:p>
            <a:pPr marL="741363" indent="-255588">
              <a:buFont typeface="Wingdings" pitchFamily="2" charset="2"/>
              <a:buChar char="ü"/>
            </a:pPr>
            <a:r>
              <a:rPr lang="en-US" sz="1400" dirty="0" smtClean="0"/>
              <a:t>Unified Process</a:t>
            </a:r>
          </a:p>
          <a:p>
            <a:pPr marL="741363" indent="-255588">
              <a:buFont typeface="Wingdings" pitchFamily="2" charset="2"/>
              <a:buChar char="ü"/>
            </a:pPr>
            <a:r>
              <a:rPr lang="en-US" sz="1400" dirty="0" smtClean="0"/>
              <a:t>Extreme programming </a:t>
            </a:r>
          </a:p>
          <a:p>
            <a:pPr marL="741363" indent="-255588">
              <a:buFont typeface="Wingdings" pitchFamily="2" charset="2"/>
              <a:buChar char="ü"/>
            </a:pPr>
            <a:r>
              <a:rPr lang="en-US" sz="1400" dirty="0" smtClean="0"/>
              <a:t>Scrum</a:t>
            </a:r>
            <a:endParaRPr lang="en-US" sz="1400" dirty="0"/>
          </a:p>
        </p:txBody>
      </p:sp>
      <p:sp>
        <p:nvSpPr>
          <p:cNvPr id="3" name="Title 2"/>
          <p:cNvSpPr>
            <a:spLocks noGrp="1"/>
          </p:cNvSpPr>
          <p:nvPr>
            <p:ph type="title"/>
          </p:nvPr>
        </p:nvSpPr>
        <p:spPr/>
        <p:txBody>
          <a:bodyPr>
            <a:normAutofit fontScale="90000"/>
          </a:bodyPr>
          <a:lstStyle/>
          <a:p>
            <a:r>
              <a:rPr lang="en-US" dirty="0" smtClean="0"/>
              <a:t>Software Development Lifecycle Models</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16</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Waterfall Model suggests a systematic, sequential approach to software development that may continue through different phases:</a:t>
            </a:r>
          </a:p>
          <a:p>
            <a:pPr marL="754063" indent="-255588">
              <a:buFont typeface="Wingdings" pitchFamily="2" charset="2"/>
              <a:buChar char="ü"/>
            </a:pPr>
            <a:r>
              <a:rPr lang="en-US" dirty="0" smtClean="0"/>
              <a:t>Requirement and Specification</a:t>
            </a:r>
          </a:p>
          <a:p>
            <a:pPr marL="754063" indent="-255588">
              <a:buFont typeface="Wingdings" pitchFamily="2" charset="2"/>
              <a:buChar char="ü"/>
            </a:pPr>
            <a:r>
              <a:rPr lang="en-US" dirty="0" smtClean="0"/>
              <a:t>Design Phase</a:t>
            </a:r>
          </a:p>
          <a:p>
            <a:pPr marL="754063" indent="-255588">
              <a:buFont typeface="Wingdings" pitchFamily="2" charset="2"/>
              <a:buChar char="ü"/>
            </a:pPr>
            <a:r>
              <a:rPr lang="en-US" dirty="0" smtClean="0"/>
              <a:t>Implementation and Unit testing Phase</a:t>
            </a:r>
          </a:p>
          <a:p>
            <a:pPr marL="754063" indent="-255588">
              <a:buFont typeface="Wingdings" pitchFamily="2" charset="2"/>
              <a:buChar char="ü"/>
            </a:pPr>
            <a:r>
              <a:rPr lang="en-US" dirty="0" smtClean="0"/>
              <a:t>Integration and System testing Phase</a:t>
            </a:r>
          </a:p>
          <a:p>
            <a:pPr marL="754063" indent="-255588">
              <a:buFont typeface="Wingdings" pitchFamily="2" charset="2"/>
              <a:buChar char="ü"/>
            </a:pPr>
            <a:r>
              <a:rPr lang="en-US" dirty="0" smtClean="0"/>
              <a:t>Maintenance Phase</a:t>
            </a: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sz="4000" dirty="0" smtClean="0"/>
              <a:t>1 Waterfall Model</a:t>
            </a:r>
            <a:endParaRPr lang="en-US" sz="4000"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17</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smtClean="0"/>
              <a:t>1. Requirement and Specification</a:t>
            </a:r>
            <a:r>
              <a:rPr lang="en-US" dirty="0" smtClean="0"/>
              <a:t>: Requirement analysis defines the required information for software, required function, behavior, performance and interfaces. </a:t>
            </a:r>
          </a:p>
          <a:p>
            <a:r>
              <a:rPr lang="en-US" dirty="0" smtClean="0"/>
              <a:t>Requirements are group of functionalities and constraints. </a:t>
            </a:r>
          </a:p>
          <a:p>
            <a:r>
              <a:rPr lang="en-US" dirty="0" smtClean="0"/>
              <a:t>At the end, a requirement specification document is created for the guidelines of the next phase of the model.</a:t>
            </a:r>
          </a:p>
          <a:p>
            <a:pPr>
              <a:buNone/>
            </a:pPr>
            <a:r>
              <a:rPr lang="en-US" b="1" dirty="0" smtClean="0"/>
              <a:t>2. Design</a:t>
            </a:r>
            <a:r>
              <a:rPr lang="en-US" dirty="0" smtClean="0"/>
              <a:t>: Design part is the critical of phases, it is important to understand what we are going to create and what it should look like? </a:t>
            </a:r>
          </a:p>
          <a:p>
            <a:r>
              <a:rPr lang="en-US" dirty="0" smtClean="0"/>
              <a:t>System design is prepared after studying all the requirements.</a:t>
            </a:r>
          </a:p>
          <a:p>
            <a:r>
              <a:rPr lang="en-US" dirty="0" smtClean="0"/>
              <a:t>Software design focuses on defining overall system architecture, interface representation and structural and algorithmic detail of system.</a:t>
            </a:r>
          </a:p>
          <a:p>
            <a:pPr>
              <a:buNone/>
            </a:pPr>
            <a:r>
              <a:rPr lang="en-US" b="1" dirty="0" smtClean="0"/>
              <a:t>3. Implementation and unit testing</a:t>
            </a:r>
            <a:r>
              <a:rPr lang="en-US" dirty="0" smtClean="0"/>
              <a:t>: Implementation phase is also called coding phase. </a:t>
            </a:r>
          </a:p>
          <a:p>
            <a:r>
              <a:rPr lang="en-US" dirty="0" smtClean="0"/>
              <a:t>After preparing the design of system, the work is divided into modules/units and development part is started. </a:t>
            </a:r>
          </a:p>
          <a:p>
            <a:r>
              <a:rPr lang="en-US" dirty="0" smtClean="0"/>
              <a:t>The system is developed in small units and then integrated in unit testing. </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18</a:t>
            </a:fld>
            <a:endParaRPr kumimoji="0" lang="en-US"/>
          </a:p>
        </p:txBody>
      </p:sp>
      <p:sp>
        <p:nvSpPr>
          <p:cNvPr id="6" name="Title 5"/>
          <p:cNvSpPr>
            <a:spLocks noGrp="1"/>
          </p:cNvSpPr>
          <p:nvPr>
            <p:ph type="title"/>
          </p:nvPr>
        </p:nvSpPr>
        <p:spPr/>
        <p:txBody>
          <a:bodyPr/>
          <a:lstStyle/>
          <a:p>
            <a:r>
              <a:rPr lang="en-US" sz="4400" dirty="0" smtClean="0"/>
              <a:t>Waterfall Model – phases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b="1" dirty="0" smtClean="0"/>
              <a:t>4. Integration and system testing phase</a:t>
            </a:r>
            <a:r>
              <a:rPr lang="en-US" dirty="0" smtClean="0"/>
              <a:t>: The testing phase focuses on the logical parts of the software. </a:t>
            </a:r>
          </a:p>
          <a:p>
            <a:r>
              <a:rPr lang="en-US" dirty="0" smtClean="0"/>
              <a:t>In the integration phase whole units are combined together as a complete system and tested to check the coordination between all the units. </a:t>
            </a:r>
          </a:p>
          <a:p>
            <a:r>
              <a:rPr lang="en-US" dirty="0" smtClean="0"/>
              <a:t>Different test cases are applied to check the errors and after final testing by ensuring the actual results, software is delivered to the customer (deployment). </a:t>
            </a:r>
          </a:p>
          <a:p>
            <a:pPr>
              <a:buNone/>
            </a:pPr>
            <a:r>
              <a:rPr lang="en-US" b="1" dirty="0" smtClean="0"/>
              <a:t>5. Maintenance phase</a:t>
            </a:r>
            <a:r>
              <a:rPr lang="en-US" dirty="0" smtClean="0"/>
              <a:t>: This phase of “Waterfall Model” is never ending phase. </a:t>
            </a:r>
          </a:p>
          <a:p>
            <a:r>
              <a:rPr lang="en-US" dirty="0" smtClean="0"/>
              <a:t>After delivering the software to the customer problems with developed system is started, </a:t>
            </a:r>
          </a:p>
          <a:p>
            <a:r>
              <a:rPr lang="en-US" dirty="0" err="1" smtClean="0"/>
              <a:t>e.g</a:t>
            </a:r>
            <a:r>
              <a:rPr lang="en-US" dirty="0" smtClean="0"/>
              <a:t> changes occur due to new operating system. So the problems related to the software are solved during maintenance phase.</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19</a:t>
            </a:fld>
            <a:endParaRPr kumimoji="0" lang="en-US"/>
          </a:p>
        </p:txBody>
      </p:sp>
      <p:sp>
        <p:nvSpPr>
          <p:cNvPr id="6" name="Title 5"/>
          <p:cNvSpPr>
            <a:spLocks noGrp="1"/>
          </p:cNvSpPr>
          <p:nvPr>
            <p:ph type="title"/>
          </p:nvPr>
        </p:nvSpPr>
        <p:spPr/>
        <p:txBody>
          <a:bodyPr/>
          <a:lstStyle/>
          <a:p>
            <a:r>
              <a:rPr lang="en-US" sz="4000" dirty="0" smtClean="0"/>
              <a:t>Waterfall Model – phases (cont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Software is set of computer instructions to receive input values and to manipulate them to produce the desired results according to the user.</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
        <p:nvSpPr>
          <p:cNvPr id="4" name="Date Placeholder 3"/>
          <p:cNvSpPr>
            <a:spLocks noGrp="1"/>
          </p:cNvSpPr>
          <p:nvPr>
            <p:ph type="dt" sz="half" idx="10"/>
          </p:nvPr>
        </p:nvSpPr>
        <p:spPr/>
        <p:txBody>
          <a:bodyPr/>
          <a:lstStyle/>
          <a:p>
            <a:fld id="{0F7B9280-1408-4B6C-A355-8C16E1C76F2B}"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Waterfall Model</a:t>
            </a:r>
            <a:endParaRPr lang="en-US" dirty="0"/>
          </a:p>
        </p:txBody>
      </p:sp>
      <p:sp>
        <p:nvSpPr>
          <p:cNvPr id="5" name="Content Placeholder 4"/>
          <p:cNvSpPr>
            <a:spLocks noGrp="1"/>
          </p:cNvSpPr>
          <p:nvPr>
            <p:ph sz="quarter" idx="2"/>
          </p:nvPr>
        </p:nvSpPr>
        <p:spPr>
          <a:xfrm>
            <a:off x="457200" y="1444294"/>
            <a:ext cx="3581400" cy="3941763"/>
          </a:xfrm>
        </p:spPr>
        <p:txBody>
          <a:bodyPr>
            <a:normAutofit fontScale="92500" lnSpcReduction="20000"/>
          </a:bodyPr>
          <a:lstStyle/>
          <a:p>
            <a:pPr>
              <a:buNone/>
            </a:pPr>
            <a:r>
              <a:rPr lang="en-US" dirty="0" smtClean="0"/>
              <a:t>Waterfall Model is used when</a:t>
            </a:r>
          </a:p>
          <a:p>
            <a:pPr lvl="0"/>
            <a:r>
              <a:rPr lang="en-US" dirty="0" smtClean="0"/>
              <a:t>Requirements are very well known</a:t>
            </a:r>
          </a:p>
          <a:p>
            <a:pPr lvl="0"/>
            <a:r>
              <a:rPr lang="en-US" dirty="0" smtClean="0"/>
              <a:t>Product definition is stable</a:t>
            </a:r>
          </a:p>
          <a:p>
            <a:pPr lvl="0"/>
            <a:r>
              <a:rPr lang="en-US" dirty="0" smtClean="0"/>
              <a:t>Technology is understood</a:t>
            </a:r>
          </a:p>
          <a:p>
            <a:pPr lvl="0"/>
            <a:r>
              <a:rPr lang="en-US" dirty="0" smtClean="0"/>
              <a:t>New version of an existing product</a:t>
            </a:r>
          </a:p>
          <a:p>
            <a:pPr lvl="0"/>
            <a:r>
              <a:rPr lang="en-US" dirty="0" smtClean="0"/>
              <a:t>Porting an existing product to a new platform.</a:t>
            </a:r>
          </a:p>
          <a:p>
            <a:endParaRPr lang="en-US" dirty="0"/>
          </a:p>
        </p:txBody>
      </p:sp>
      <p:sp>
        <p:nvSpPr>
          <p:cNvPr id="6" name="Content Placeholder 5"/>
          <p:cNvSpPr>
            <a:spLocks noGrp="1"/>
          </p:cNvSpPr>
          <p:nvPr>
            <p:ph sz="quarter" idx="4"/>
          </p:nvPr>
        </p:nvSpPr>
        <p:spPr>
          <a:xfrm>
            <a:off x="4114801" y="1444294"/>
            <a:ext cx="4572000" cy="3941763"/>
          </a:xfrm>
        </p:spPr>
        <p:txBody>
          <a:bodyPr/>
          <a:lstStyle/>
          <a:p>
            <a:endParaRPr lang="en-US" dirty="0"/>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20</a:t>
            </a:fld>
            <a:endParaRPr kumimoji="0" lang="en-US"/>
          </a:p>
        </p:txBody>
      </p:sp>
      <p:pic>
        <p:nvPicPr>
          <p:cNvPr id="10" name="Picture 4"/>
          <p:cNvPicPr>
            <a:picLocks noChangeAspect="1" noChangeArrowheads="1"/>
          </p:cNvPicPr>
          <p:nvPr/>
        </p:nvPicPr>
        <p:blipFill>
          <a:blip r:embed="rId2" cstate="print"/>
          <a:srcRect/>
          <a:stretch>
            <a:fillRect/>
          </a:stretch>
        </p:blipFill>
        <p:spPr bwMode="auto">
          <a:xfrm>
            <a:off x="3962400" y="1371600"/>
            <a:ext cx="51816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Waterfall Model – advantages and disadvantages</a:t>
            </a:r>
            <a:endParaRPr lang="en-US" dirty="0"/>
          </a:p>
        </p:txBody>
      </p:sp>
      <p:sp>
        <p:nvSpPr>
          <p:cNvPr id="5" name="Content Placeholder 4"/>
          <p:cNvSpPr>
            <a:spLocks noGrp="1"/>
          </p:cNvSpPr>
          <p:nvPr>
            <p:ph sz="quarter" idx="2"/>
          </p:nvPr>
        </p:nvSpPr>
        <p:spPr>
          <a:xfrm>
            <a:off x="457200" y="1444294"/>
            <a:ext cx="3886200" cy="3941763"/>
          </a:xfrm>
        </p:spPr>
        <p:txBody>
          <a:bodyPr>
            <a:normAutofit fontScale="70000" lnSpcReduction="20000"/>
          </a:bodyPr>
          <a:lstStyle/>
          <a:p>
            <a:pPr>
              <a:buNone/>
            </a:pPr>
            <a:r>
              <a:rPr lang="en-US" b="1" dirty="0" smtClean="0"/>
              <a:t>Advantages</a:t>
            </a:r>
          </a:p>
          <a:p>
            <a:pPr>
              <a:buNone/>
            </a:pPr>
            <a:endParaRPr lang="en-US" b="1" dirty="0" smtClean="0"/>
          </a:p>
          <a:p>
            <a:r>
              <a:rPr lang="en-US" dirty="0" smtClean="0"/>
              <a:t>It is simple, step-by-step procedure and easy to understand.</a:t>
            </a:r>
          </a:p>
          <a:p>
            <a:r>
              <a:rPr lang="en-US" dirty="0" smtClean="0"/>
              <a:t>Large modules are divided into unit phases, and each phase deal with a separate logic.</a:t>
            </a:r>
          </a:p>
          <a:p>
            <a:r>
              <a:rPr lang="en-US" dirty="0" smtClean="0"/>
              <a:t>It is straightforward and work well in means of quality without considering cost and time slots.</a:t>
            </a:r>
          </a:p>
          <a:p>
            <a:r>
              <a:rPr lang="en-US" dirty="0" smtClean="0"/>
              <a:t>It is good for managerial control in sense of tracking and planning.</a:t>
            </a:r>
          </a:p>
          <a:p>
            <a:r>
              <a:rPr lang="en-US" dirty="0" smtClean="0"/>
              <a:t>Milestones are well understood.</a:t>
            </a:r>
          </a:p>
          <a:p>
            <a:endParaRPr lang="en-US" dirty="0"/>
          </a:p>
        </p:txBody>
      </p:sp>
      <p:sp>
        <p:nvSpPr>
          <p:cNvPr id="6" name="Content Placeholder 5"/>
          <p:cNvSpPr>
            <a:spLocks noGrp="1"/>
          </p:cNvSpPr>
          <p:nvPr>
            <p:ph sz="quarter" idx="4"/>
          </p:nvPr>
        </p:nvSpPr>
        <p:spPr>
          <a:xfrm>
            <a:off x="4571999" y="1444294"/>
            <a:ext cx="4114801" cy="3941763"/>
          </a:xfrm>
        </p:spPr>
        <p:txBody>
          <a:bodyPr>
            <a:normAutofit fontScale="70000" lnSpcReduction="20000"/>
          </a:bodyPr>
          <a:lstStyle/>
          <a:p>
            <a:pPr>
              <a:buNone/>
            </a:pPr>
            <a:r>
              <a:rPr lang="en-US" b="1" dirty="0" smtClean="0"/>
              <a:t>Disadvantages</a:t>
            </a:r>
          </a:p>
          <a:p>
            <a:pPr>
              <a:buNone/>
            </a:pPr>
            <a:endParaRPr lang="en-US" b="1" dirty="0" smtClean="0"/>
          </a:p>
          <a:p>
            <a:r>
              <a:rPr lang="en-US" dirty="0" smtClean="0"/>
              <a:t>It assumes that all requirements are upfront but it is not possible for all systems.</a:t>
            </a:r>
          </a:p>
          <a:p>
            <a:r>
              <a:rPr lang="en-US" dirty="0" smtClean="0"/>
              <a:t>At the end of each phase formal document is required.</a:t>
            </a:r>
          </a:p>
          <a:p>
            <a:r>
              <a:rPr lang="en-US" dirty="0" smtClean="0"/>
              <a:t>It follows “big-bang” approach, which is “all or nothing” value proposition. Customer cannot interact with the system in between of development. </a:t>
            </a:r>
          </a:p>
          <a:p>
            <a:r>
              <a:rPr lang="en-US" dirty="0" smtClean="0"/>
              <a:t>The development team doesn't understand the politics of the customer's organization.</a:t>
            </a:r>
          </a:p>
          <a:p>
            <a:endParaRPr lang="en-US" dirty="0"/>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Evolutionary Prototyping Model developers build a prototype during the requirements phase which is evaluated by end users.</a:t>
            </a:r>
          </a:p>
          <a:p>
            <a:r>
              <a:rPr lang="en-US" dirty="0" smtClean="0"/>
              <a:t>The traditional waterfall life cycle has been the mainstay for software developers for many years. For software products that do not change very much once they are specified, the waterfall model is still viable. However, for software products that have their feature sets redefined during development because of user feedback and other factors, the traditional waterfall model is no longer appropriate.</a:t>
            </a:r>
          </a:p>
          <a:p>
            <a:endParaRPr lang="en-US" dirty="0"/>
          </a:p>
        </p:txBody>
      </p:sp>
      <p:sp>
        <p:nvSpPr>
          <p:cNvPr id="3" name="Title 2"/>
          <p:cNvSpPr>
            <a:spLocks noGrp="1"/>
          </p:cNvSpPr>
          <p:nvPr>
            <p:ph type="title"/>
          </p:nvPr>
        </p:nvSpPr>
        <p:spPr/>
        <p:txBody>
          <a:bodyPr/>
          <a:lstStyle/>
          <a:p>
            <a:r>
              <a:rPr lang="en-US" dirty="0" smtClean="0"/>
              <a:t>2 Evolutionary Process Model</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22</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610600" cy="5148072"/>
          </a:xfrm>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(a) Traditional waterfall model. (b) Evolutionary (EVO) development model.</a:t>
            </a:r>
          </a:p>
          <a:p>
            <a:pPr>
              <a:buNone/>
            </a:pPr>
            <a:endParaRPr lang="en-US" dirty="0" smtClean="0"/>
          </a:p>
          <a:p>
            <a:pPr>
              <a:buNone/>
            </a:pPr>
            <a:r>
              <a:rPr lang="en-US" dirty="0" smtClean="0"/>
              <a:t>Two of the most evolutionary development models are    </a:t>
            </a:r>
          </a:p>
          <a:p>
            <a:pPr>
              <a:buNone/>
            </a:pPr>
            <a:r>
              <a:rPr lang="en-US" b="1" dirty="0" smtClean="0"/>
              <a:t>            Prototype Model</a:t>
            </a:r>
            <a:r>
              <a:rPr lang="en-US" dirty="0" smtClean="0"/>
              <a:t> and </a:t>
            </a:r>
            <a:r>
              <a:rPr lang="en-US" b="1" dirty="0" smtClean="0"/>
              <a:t>Spiral Model</a:t>
            </a:r>
            <a:r>
              <a:rPr lang="en-US" dirty="0" smtClean="0"/>
              <a:t>.</a:t>
            </a:r>
          </a:p>
        </p:txBody>
      </p:sp>
      <p:sp>
        <p:nvSpPr>
          <p:cNvPr id="3" name="Title 2"/>
          <p:cNvSpPr>
            <a:spLocks noGrp="1"/>
          </p:cNvSpPr>
          <p:nvPr>
            <p:ph type="title"/>
          </p:nvPr>
        </p:nvSpPr>
        <p:spPr/>
        <p:txBody>
          <a:bodyPr/>
          <a:lstStyle/>
          <a:p>
            <a:r>
              <a:rPr lang="en-US" dirty="0" smtClean="0"/>
              <a:t>Evolutionary Process Model</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23</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pic>
        <p:nvPicPr>
          <p:cNvPr id="7" name="Picture 6"/>
          <p:cNvPicPr/>
          <p:nvPr/>
        </p:nvPicPr>
        <p:blipFill>
          <a:blip r:embed="rId2" cstate="print">
            <a:lum/>
          </a:blip>
          <a:srcRect/>
          <a:stretch>
            <a:fillRect/>
          </a:stretch>
        </p:blipFill>
        <p:spPr bwMode="auto">
          <a:xfrm>
            <a:off x="381000" y="1143000"/>
            <a:ext cx="8382000" cy="3276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Customers can “see” the system requirements as they are being gathered</a:t>
            </a:r>
          </a:p>
          <a:p>
            <a:pPr lvl="0"/>
            <a:r>
              <a:rPr lang="en-US" dirty="0" smtClean="0"/>
              <a:t>Developers learn from customers</a:t>
            </a:r>
          </a:p>
          <a:p>
            <a:pPr lvl="0"/>
            <a:r>
              <a:rPr lang="en-US" dirty="0" smtClean="0"/>
              <a:t>A more accurate end product</a:t>
            </a:r>
          </a:p>
          <a:p>
            <a:pPr lvl="0"/>
            <a:r>
              <a:rPr lang="en-US" dirty="0" smtClean="0"/>
              <a:t>Unexpected requirements accommodated</a:t>
            </a:r>
          </a:p>
          <a:p>
            <a:pPr lvl="0"/>
            <a:r>
              <a:rPr lang="en-US" dirty="0" smtClean="0"/>
              <a:t>Allows for flexible design and development</a:t>
            </a:r>
          </a:p>
          <a:p>
            <a:pPr lvl="0"/>
            <a:r>
              <a:rPr lang="en-US" dirty="0" smtClean="0"/>
              <a:t>Steady, visible signs of progress produced</a:t>
            </a:r>
          </a:p>
          <a:p>
            <a:pPr lvl="0"/>
            <a:r>
              <a:rPr lang="en-US" dirty="0" smtClean="0"/>
              <a:t>Interaction with the prototype stimulates awareness of additional needed functionality</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24</a:t>
            </a:fld>
            <a:endParaRPr kumimoji="0" lang="en-US"/>
          </a:p>
        </p:txBody>
      </p:sp>
      <p:sp>
        <p:nvSpPr>
          <p:cNvPr id="6" name="Title 5"/>
          <p:cNvSpPr>
            <a:spLocks noGrp="1"/>
          </p:cNvSpPr>
          <p:nvPr>
            <p:ph type="title"/>
          </p:nvPr>
        </p:nvSpPr>
        <p:spPr/>
        <p:txBody>
          <a:bodyPr>
            <a:normAutofit fontScale="90000"/>
          </a:bodyPr>
          <a:lstStyle/>
          <a:p>
            <a:r>
              <a:rPr lang="en-US" dirty="0" smtClean="0"/>
              <a:t>Evolutionary Prototyping Strengths</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Bad reputation for “quick-and-dirty” methods</a:t>
            </a:r>
          </a:p>
          <a:p>
            <a:pPr lvl="0"/>
            <a:r>
              <a:rPr lang="en-US" dirty="0" smtClean="0"/>
              <a:t>Overall maintainability may be overlooked</a:t>
            </a:r>
          </a:p>
          <a:p>
            <a:pPr lvl="0"/>
            <a:r>
              <a:rPr lang="en-US" dirty="0" smtClean="0"/>
              <a:t>The customer may want the prototype delivered.</a:t>
            </a:r>
          </a:p>
          <a:p>
            <a:pPr lvl="0"/>
            <a:r>
              <a:rPr lang="en-US" dirty="0" smtClean="0"/>
              <a:t>Process may continue forever (scope creep)</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25</a:t>
            </a:fld>
            <a:endParaRPr kumimoji="0" lang="en-US"/>
          </a:p>
        </p:txBody>
      </p:sp>
      <p:sp>
        <p:nvSpPr>
          <p:cNvPr id="6" name="Title 5"/>
          <p:cNvSpPr>
            <a:spLocks noGrp="1"/>
          </p:cNvSpPr>
          <p:nvPr>
            <p:ph type="title"/>
          </p:nvPr>
        </p:nvSpPr>
        <p:spPr/>
        <p:txBody>
          <a:bodyPr>
            <a:normAutofit fontScale="90000"/>
          </a:bodyPr>
          <a:lstStyle/>
          <a:p>
            <a:r>
              <a:rPr lang="en-US" dirty="0" smtClean="0"/>
              <a:t>Evolutionary Prototyping Weaknesses</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Prototyping model, the programmer first develops a prototype of the system before the development of actual software. </a:t>
            </a:r>
          </a:p>
          <a:p>
            <a:r>
              <a:rPr lang="en-US" dirty="0" smtClean="0"/>
              <a:t>The client will check this prototype and after evaluating this prototype he can ask for modifications and additions to produce a final result. </a:t>
            </a:r>
          </a:p>
          <a:p>
            <a:r>
              <a:rPr lang="en-US" dirty="0" smtClean="0"/>
              <a:t>The developer and the customer together define the overall objective for the software, identify the requirements that are known and outline area for further definition.</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26</a:t>
            </a:fld>
            <a:endParaRPr kumimoji="0" lang="en-US"/>
          </a:p>
        </p:txBody>
      </p:sp>
      <p:sp>
        <p:nvSpPr>
          <p:cNvPr id="6" name="Title 5"/>
          <p:cNvSpPr>
            <a:spLocks noGrp="1"/>
          </p:cNvSpPr>
          <p:nvPr>
            <p:ph type="title"/>
          </p:nvPr>
        </p:nvSpPr>
        <p:spPr/>
        <p:txBody>
          <a:bodyPr/>
          <a:lstStyle/>
          <a:p>
            <a:r>
              <a:rPr lang="en-US" dirty="0" smtClean="0"/>
              <a:t>3 Prototype Model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27</a:t>
            </a:fld>
            <a:endParaRPr kumimoji="0" lang="en-US"/>
          </a:p>
        </p:txBody>
      </p:sp>
      <p:pic>
        <p:nvPicPr>
          <p:cNvPr id="5" name="Picture 4"/>
          <p:cNvPicPr/>
          <p:nvPr/>
        </p:nvPicPr>
        <p:blipFill>
          <a:blip r:embed="rId2" cstate="print"/>
          <a:srcRect/>
          <a:stretch>
            <a:fillRect/>
          </a:stretch>
        </p:blipFill>
        <p:spPr bwMode="auto">
          <a:xfrm>
            <a:off x="0" y="228600"/>
            <a:ext cx="8991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1. Identify basic requirements: </a:t>
            </a:r>
            <a:r>
              <a:rPr lang="en-US" dirty="0" smtClean="0"/>
              <a:t>For the development of software product, first phase is to identify the requirements. </a:t>
            </a:r>
          </a:p>
          <a:p>
            <a:r>
              <a:rPr lang="en-US" b="1" dirty="0" smtClean="0"/>
              <a:t>2. Develop Initial Prototype: </a:t>
            </a:r>
            <a:r>
              <a:rPr lang="en-US" dirty="0" smtClean="0"/>
              <a:t>The initial prototype is developed that includes only user interfaces. Developers prepare a prototype based on different sets of modules and presented to client for their review.</a:t>
            </a:r>
          </a:p>
          <a:p>
            <a:r>
              <a:rPr lang="en-US" b="1" dirty="0" smtClean="0"/>
              <a:t>3. Review: </a:t>
            </a:r>
            <a:r>
              <a:rPr lang="en-US" dirty="0" smtClean="0"/>
              <a:t>The customer, including end-users, examine the prototype and provide feedback on changes and explains their expectations on it.</a:t>
            </a:r>
          </a:p>
          <a:p>
            <a:r>
              <a:rPr lang="en-US" b="1" dirty="0" smtClean="0"/>
              <a:t>4. Revise and Enhancing the Prototype: </a:t>
            </a:r>
            <a:r>
              <a:rPr lang="en-US" dirty="0" smtClean="0"/>
              <a:t>Both the developer and client discuss on the refinement of project. Using the feedback both the specifications and the prototype can be improved.</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28</a:t>
            </a:fld>
            <a:endParaRPr kumimoji="0" lang="en-US"/>
          </a:p>
        </p:txBody>
      </p:sp>
      <p:sp>
        <p:nvSpPr>
          <p:cNvPr id="6" name="Title 5"/>
          <p:cNvSpPr>
            <a:spLocks noGrp="1"/>
          </p:cNvSpPr>
          <p:nvPr>
            <p:ph type="title"/>
          </p:nvPr>
        </p:nvSpPr>
        <p:spPr/>
        <p:txBody>
          <a:bodyPr/>
          <a:lstStyle/>
          <a:p>
            <a:r>
              <a:rPr lang="en-US" dirty="0" smtClean="0"/>
              <a:t>Process of prototyping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b="1" dirty="0" smtClean="0"/>
              <a:t>Advantages:</a:t>
            </a:r>
            <a:endParaRPr lang="en-US" dirty="0" smtClean="0"/>
          </a:p>
          <a:p>
            <a:r>
              <a:rPr lang="en-US" dirty="0" smtClean="0"/>
              <a:t>It provides better understanding of client expectations. Client’s involvement increases.</a:t>
            </a:r>
          </a:p>
          <a:p>
            <a:r>
              <a:rPr lang="en-US" dirty="0" smtClean="0"/>
              <a:t>It is useful in the development of large projects.</a:t>
            </a:r>
          </a:p>
          <a:p>
            <a:r>
              <a:rPr lang="en-US" dirty="0" smtClean="0"/>
              <a:t>Prototyping can improve the quality of requirements and specifications provided to developers.</a:t>
            </a:r>
          </a:p>
          <a:p>
            <a:r>
              <a:rPr lang="en-US" dirty="0" smtClean="0"/>
              <a:t>The prototyping model has less technical risks</a:t>
            </a:r>
          </a:p>
          <a:p>
            <a:pPr>
              <a:buNone/>
            </a:pPr>
            <a:endParaRPr lang="en-US" b="1" dirty="0" smtClean="0"/>
          </a:p>
          <a:p>
            <a:pPr>
              <a:buNone/>
            </a:pPr>
            <a:r>
              <a:rPr lang="en-US" b="1" dirty="0" smtClean="0"/>
              <a:t>Disadvantages:</a:t>
            </a:r>
            <a:endParaRPr lang="en-US" dirty="0" smtClean="0"/>
          </a:p>
          <a:p>
            <a:r>
              <a:rPr lang="en-US" dirty="0" smtClean="0"/>
              <a:t>User may get confused in between prototype and finished system.</a:t>
            </a:r>
          </a:p>
          <a:p>
            <a:r>
              <a:rPr lang="en-US" dirty="0" smtClean="0"/>
              <a:t>Developing the system may become never ending.</a:t>
            </a:r>
          </a:p>
          <a:p>
            <a:r>
              <a:rPr lang="en-US" dirty="0" smtClean="0"/>
              <a:t>Sometimes prototype has to be discarded, and then costs argue may arise.</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29</a:t>
            </a:fld>
            <a:endParaRPr kumimoji="0" lang="en-US"/>
          </a:p>
        </p:txBody>
      </p:sp>
      <p:sp>
        <p:nvSpPr>
          <p:cNvPr id="6" name="Title 5"/>
          <p:cNvSpPr>
            <a:spLocks noGrp="1"/>
          </p:cNvSpPr>
          <p:nvPr>
            <p:ph type="title"/>
          </p:nvPr>
        </p:nvSpPr>
        <p:spPr/>
        <p:txBody>
          <a:bodyPr>
            <a:normAutofit fontScale="90000"/>
          </a:bodyPr>
          <a:lstStyle/>
          <a:p>
            <a:r>
              <a:rPr lang="en-US" dirty="0" smtClean="0"/>
              <a:t>Prototyping – Advantages and Disadvantages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Software packs and delivers the most important product of our time-</a:t>
            </a:r>
            <a:r>
              <a:rPr lang="en-US" b="1" dirty="0" smtClean="0"/>
              <a:t>Information</a:t>
            </a:r>
          </a:p>
          <a:p>
            <a:pPr lvl="0"/>
            <a:r>
              <a:rPr lang="en-US" dirty="0" smtClean="0"/>
              <a:t>Hardware is general-purpose, software is </a:t>
            </a:r>
            <a:r>
              <a:rPr lang="en-US" b="1" dirty="0" smtClean="0"/>
              <a:t>application-specific</a:t>
            </a:r>
            <a:r>
              <a:rPr lang="en-US" dirty="0" smtClean="0"/>
              <a:t>.</a:t>
            </a:r>
          </a:p>
          <a:p>
            <a:pPr lvl="0"/>
            <a:r>
              <a:rPr lang="en-US" dirty="0" smtClean="0"/>
              <a:t>Software is often costlier than the hardware it runs on.</a:t>
            </a:r>
          </a:p>
          <a:p>
            <a:pPr lvl="0"/>
            <a:r>
              <a:rPr lang="en-US" dirty="0" smtClean="0"/>
              <a:t>Software is crucial for business success</a:t>
            </a:r>
            <a:endParaRPr lang="en-US" dirty="0"/>
          </a:p>
        </p:txBody>
      </p:sp>
      <p:sp>
        <p:nvSpPr>
          <p:cNvPr id="3" name="Title 2"/>
          <p:cNvSpPr>
            <a:spLocks noGrp="1"/>
          </p:cNvSpPr>
          <p:nvPr>
            <p:ph type="title"/>
          </p:nvPr>
        </p:nvSpPr>
        <p:spPr/>
        <p:txBody>
          <a:bodyPr/>
          <a:lstStyle/>
          <a:p>
            <a:r>
              <a:rPr lang="en-US" dirty="0" smtClean="0"/>
              <a:t>The Importance of Software</a:t>
            </a:r>
            <a:endParaRPr lang="en-US" dirty="0"/>
          </a:p>
        </p:txBody>
      </p:sp>
      <p:sp>
        <p:nvSpPr>
          <p:cNvPr id="4" name="Date Placeholder 3"/>
          <p:cNvSpPr>
            <a:spLocks noGrp="1"/>
          </p:cNvSpPr>
          <p:nvPr>
            <p:ph type="dt" sz="half" idx="10"/>
          </p:nvPr>
        </p:nvSpPr>
        <p:spPr/>
        <p:txBody>
          <a:bodyPr/>
          <a:lstStyle/>
          <a:p>
            <a:fld id="{68F1C959-B24E-4455-B96E-55A81FF42645}"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Increment model construct a partial implementation of a system.</a:t>
            </a:r>
          </a:p>
          <a:p>
            <a:r>
              <a:rPr lang="en-US" dirty="0" smtClean="0"/>
              <a:t>It prioritizes requirement of system and divided into groups for further implementation.</a:t>
            </a:r>
          </a:p>
          <a:p>
            <a:r>
              <a:rPr lang="en-US" dirty="0" smtClean="0"/>
              <a:t>New functionalities are increased slowly to the previous release of system, until all the functionalities have been implemented.</a:t>
            </a:r>
          </a:p>
          <a:p>
            <a:r>
              <a:rPr lang="en-US" dirty="0" smtClean="0"/>
              <a:t>Increment model is used in case of large projects.</a:t>
            </a:r>
          </a:p>
          <a:p>
            <a:r>
              <a:rPr lang="en-US" dirty="0" smtClean="0"/>
              <a:t>In some books, increment model is divided into two types: </a:t>
            </a:r>
            <a:r>
              <a:rPr lang="en-US" b="1" dirty="0" smtClean="0"/>
              <a:t>Prototype model and RAD model</a:t>
            </a:r>
            <a:r>
              <a:rPr lang="en-US" dirty="0" smtClean="0"/>
              <a:t>.</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30</a:t>
            </a:fld>
            <a:endParaRPr kumimoji="0" lang="en-US"/>
          </a:p>
        </p:txBody>
      </p:sp>
      <p:sp>
        <p:nvSpPr>
          <p:cNvPr id="6" name="Title 5"/>
          <p:cNvSpPr>
            <a:spLocks noGrp="1"/>
          </p:cNvSpPr>
          <p:nvPr>
            <p:ph type="title"/>
          </p:nvPr>
        </p:nvSpPr>
        <p:spPr/>
        <p:txBody>
          <a:bodyPr/>
          <a:lstStyle/>
          <a:p>
            <a:r>
              <a:rPr lang="en-US" dirty="0" smtClean="0"/>
              <a:t>4 Incremental Process Model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Incremental Process Model </a:t>
            </a:r>
            <a:endParaRPr lang="en-US" dirty="0"/>
          </a:p>
        </p:txBody>
      </p:sp>
      <p:sp>
        <p:nvSpPr>
          <p:cNvPr id="3" name="Text Placeholder 2"/>
          <p:cNvSpPr>
            <a:spLocks noGrp="1"/>
          </p:cNvSpPr>
          <p:nvPr>
            <p:ph type="body" idx="1"/>
          </p:nvPr>
        </p:nvSpPr>
        <p:spPr>
          <a:xfrm>
            <a:off x="228600" y="1143000"/>
            <a:ext cx="4040188" cy="762000"/>
          </a:xfrm>
        </p:spPr>
        <p:txBody>
          <a:bodyPr/>
          <a:lstStyle/>
          <a:p>
            <a:r>
              <a:rPr lang="en-US" sz="3200" dirty="0" smtClean="0"/>
              <a:t>Advantages:</a:t>
            </a:r>
            <a:endParaRPr lang="en-US" dirty="0"/>
          </a:p>
        </p:txBody>
      </p:sp>
      <p:sp>
        <p:nvSpPr>
          <p:cNvPr id="4" name="Text Placeholder 3"/>
          <p:cNvSpPr>
            <a:spLocks noGrp="1"/>
          </p:cNvSpPr>
          <p:nvPr>
            <p:ph type="body" sz="half" idx="3"/>
          </p:nvPr>
        </p:nvSpPr>
        <p:spPr>
          <a:xfrm>
            <a:off x="4724400" y="1143000"/>
            <a:ext cx="4041775" cy="762000"/>
          </a:xfrm>
        </p:spPr>
        <p:txBody>
          <a:bodyPr/>
          <a:lstStyle/>
          <a:p>
            <a:r>
              <a:rPr lang="en-US" sz="3200" dirty="0" smtClean="0"/>
              <a:t>Disadvantages:</a:t>
            </a:r>
            <a:endParaRPr lang="en-US" dirty="0"/>
          </a:p>
        </p:txBody>
      </p:sp>
      <p:sp>
        <p:nvSpPr>
          <p:cNvPr id="5" name="Content Placeholder 4"/>
          <p:cNvSpPr>
            <a:spLocks noGrp="1"/>
          </p:cNvSpPr>
          <p:nvPr>
            <p:ph sz="quarter" idx="2"/>
          </p:nvPr>
        </p:nvSpPr>
        <p:spPr>
          <a:xfrm>
            <a:off x="228600" y="2057400"/>
            <a:ext cx="4344988" cy="4343400"/>
          </a:xfrm>
        </p:spPr>
        <p:txBody>
          <a:bodyPr>
            <a:normAutofit lnSpcReduction="10000"/>
          </a:bodyPr>
          <a:lstStyle/>
          <a:p>
            <a:pPr lvl="0"/>
            <a:r>
              <a:rPr lang="en-US" dirty="0" smtClean="0"/>
              <a:t>Each release delivers an operational product.</a:t>
            </a:r>
          </a:p>
          <a:p>
            <a:pPr lvl="0"/>
            <a:r>
              <a:rPr lang="en-US" dirty="0" smtClean="0"/>
              <a:t>Customer can respond to each implementation.</a:t>
            </a:r>
          </a:p>
          <a:p>
            <a:pPr lvl="0"/>
            <a:r>
              <a:rPr lang="en-US" dirty="0" smtClean="0"/>
              <a:t>Uses “divide and conquer” rule for implementation of system.</a:t>
            </a:r>
          </a:p>
          <a:p>
            <a:pPr lvl="0"/>
            <a:r>
              <a:rPr lang="en-US" dirty="0" smtClean="0"/>
              <a:t>Initial product delivery is faster</a:t>
            </a:r>
          </a:p>
          <a:p>
            <a:pPr lvl="0"/>
            <a:r>
              <a:rPr lang="en-US" dirty="0" smtClean="0"/>
              <a:t>Changing requirements risk is reduced</a:t>
            </a:r>
          </a:p>
          <a:p>
            <a:endParaRPr lang="en-US" dirty="0"/>
          </a:p>
        </p:txBody>
      </p:sp>
      <p:sp>
        <p:nvSpPr>
          <p:cNvPr id="6" name="Content Placeholder 5"/>
          <p:cNvSpPr>
            <a:spLocks noGrp="1"/>
          </p:cNvSpPr>
          <p:nvPr>
            <p:ph sz="quarter" idx="4"/>
          </p:nvPr>
        </p:nvSpPr>
        <p:spPr>
          <a:xfrm>
            <a:off x="4648200" y="2133600"/>
            <a:ext cx="4041775" cy="3941763"/>
          </a:xfrm>
        </p:spPr>
        <p:txBody>
          <a:bodyPr>
            <a:normAutofit/>
          </a:bodyPr>
          <a:lstStyle/>
          <a:p>
            <a:pPr lvl="0"/>
            <a:r>
              <a:rPr lang="en-US" dirty="0" smtClean="0"/>
              <a:t>Need of strong planning and design</a:t>
            </a:r>
          </a:p>
          <a:p>
            <a:pPr lvl="0"/>
            <a:r>
              <a:rPr lang="en-US" dirty="0" smtClean="0"/>
              <a:t>Well-defined module interfaces are required (some will be developed long before others)</a:t>
            </a:r>
          </a:p>
          <a:p>
            <a:pPr lvl="0"/>
            <a:r>
              <a:rPr lang="en-US" dirty="0" smtClean="0"/>
              <a:t>Total cost of the complete system may go out of budget.</a:t>
            </a:r>
          </a:p>
          <a:p>
            <a:endParaRPr lang="en-US" dirty="0"/>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New model originally proposed by Barry Boehm [Boe88],</a:t>
            </a:r>
          </a:p>
          <a:p>
            <a:r>
              <a:rPr lang="en-US" dirty="0" smtClean="0"/>
              <a:t>The </a:t>
            </a:r>
            <a:r>
              <a:rPr lang="en-US" i="1" dirty="0" smtClean="0"/>
              <a:t>spiral model </a:t>
            </a:r>
            <a:r>
              <a:rPr lang="en-US" dirty="0" smtClean="0"/>
              <a:t>is an evolutionary software process model that couples the iterative nature of prototyping with the controlled and systematic aspects of the waterfall model.</a:t>
            </a:r>
          </a:p>
          <a:p>
            <a:r>
              <a:rPr lang="en-US" dirty="0" smtClean="0"/>
              <a:t>With the Spiral model Barry Boehm tried to incorporate the “project risk” factor into life cycle model.</a:t>
            </a:r>
          </a:p>
          <a:p>
            <a:r>
              <a:rPr lang="en-US" dirty="0" smtClean="0"/>
              <a:t>The spiral model is planned for large, expensive, and complicated projects.</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32</a:t>
            </a:fld>
            <a:endParaRPr kumimoji="0" lang="en-US"/>
          </a:p>
        </p:txBody>
      </p:sp>
      <p:sp>
        <p:nvSpPr>
          <p:cNvPr id="6" name="Title 5"/>
          <p:cNvSpPr>
            <a:spLocks noGrp="1"/>
          </p:cNvSpPr>
          <p:nvPr>
            <p:ph type="title"/>
          </p:nvPr>
        </p:nvSpPr>
        <p:spPr/>
        <p:txBody>
          <a:bodyPr/>
          <a:lstStyle/>
          <a:p>
            <a:r>
              <a:rPr lang="en-US" dirty="0" smtClean="0"/>
              <a:t>5 Spiral Model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33</a:t>
            </a:fld>
            <a:endParaRPr kumimoji="0" lang="en-US"/>
          </a:p>
        </p:txBody>
      </p:sp>
      <p:pic>
        <p:nvPicPr>
          <p:cNvPr id="1026" name="Picture"/>
          <p:cNvPicPr>
            <a:picLocks noChangeAspect="1" noChangeArrowheads="1"/>
          </p:cNvPicPr>
          <p:nvPr/>
        </p:nvPicPr>
        <p:blipFill>
          <a:blip r:embed="rId2" cstate="print"/>
          <a:srcRect/>
          <a:stretch>
            <a:fillRect/>
          </a:stretch>
        </p:blipFill>
        <p:spPr bwMode="auto">
          <a:xfrm>
            <a:off x="2362200" y="1524000"/>
            <a:ext cx="6172200" cy="4800600"/>
          </a:xfrm>
          <a:prstGeom prst="rect">
            <a:avLst/>
          </a:prstGeom>
          <a:noFill/>
          <a:ln w="9525">
            <a:noFill/>
            <a:miter lim="800000"/>
            <a:headEnd/>
            <a:tailEnd/>
          </a:ln>
        </p:spPr>
      </p:pic>
      <p:sp>
        <p:nvSpPr>
          <p:cNvPr id="1027" name="Rectangle 3"/>
          <p:cNvSpPr>
            <a:spLocks noChangeArrowheads="1"/>
          </p:cNvSpPr>
          <p:nvPr/>
        </p:nvSpPr>
        <p:spPr bwMode="auto">
          <a:xfrm>
            <a:off x="381000" y="990600"/>
            <a:ext cx="849463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Each loop of the spiral from X axis clockwise through 360</a:t>
            </a:r>
            <a:r>
              <a:rPr kumimoji="0" lang="en-US" sz="20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o</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represents one phase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Spiral Quadrant Determine objectives, alternatives and constraints are laid down.</a:t>
            </a:r>
          </a:p>
          <a:p>
            <a:pPr marL="624078" indent="-514350">
              <a:buFont typeface="+mj-lt"/>
              <a:buAutoNum type="arabicPeriod"/>
            </a:pPr>
            <a:r>
              <a:rPr lang="en-US" dirty="0" smtClean="0"/>
              <a:t>Spiral Quadrant Evaluate alternatives, identify and resolve risks</a:t>
            </a:r>
          </a:p>
          <a:p>
            <a:pPr marL="624078" indent="-514350">
              <a:buFont typeface="+mj-lt"/>
              <a:buAutoNum type="arabicPeriod"/>
            </a:pPr>
            <a:r>
              <a:rPr lang="en-US" dirty="0" smtClean="0"/>
              <a:t>Spiral Quadrant Develop next-level product: creating and reviewing the design, development and testing the code.</a:t>
            </a:r>
          </a:p>
          <a:p>
            <a:pPr marL="624078" indent="-514350">
              <a:buFont typeface="+mj-lt"/>
              <a:buAutoNum type="arabicPeriod"/>
            </a:pPr>
            <a:r>
              <a:rPr lang="en-US" dirty="0" smtClean="0"/>
              <a:t>Spiral Quadrant Plan next phase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34</a:t>
            </a:fld>
            <a:endParaRPr kumimoji="0" lang="en-US"/>
          </a:p>
        </p:txBody>
      </p:sp>
      <p:sp>
        <p:nvSpPr>
          <p:cNvPr id="6" name="Title 5"/>
          <p:cNvSpPr>
            <a:spLocks noGrp="1"/>
          </p:cNvSpPr>
          <p:nvPr>
            <p:ph type="title"/>
          </p:nvPr>
        </p:nvSpPr>
        <p:spPr/>
        <p:txBody>
          <a:bodyPr/>
          <a:lstStyle/>
          <a:p>
            <a:r>
              <a:rPr lang="en-US" dirty="0" smtClean="0"/>
              <a:t>Spiral model - sectors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r>
              <a:rPr lang="en-US" dirty="0" smtClean="0"/>
              <a:t>Spiral model is used when:</a:t>
            </a:r>
          </a:p>
          <a:p>
            <a:pPr lvl="0">
              <a:buNone/>
            </a:pPr>
            <a:endParaRPr lang="en-US" dirty="0" smtClean="0"/>
          </a:p>
          <a:p>
            <a:pPr marL="635000" lvl="0" indent="-255588"/>
            <a:r>
              <a:rPr lang="en-US" dirty="0" smtClean="0"/>
              <a:t>Creation of a prototype is appropriate</a:t>
            </a:r>
          </a:p>
          <a:p>
            <a:pPr marL="635000" lvl="0" indent="-255588"/>
            <a:r>
              <a:rPr lang="en-US" dirty="0" smtClean="0"/>
              <a:t>Costs and risk evaluation is important</a:t>
            </a:r>
          </a:p>
          <a:p>
            <a:pPr marL="635000" lvl="0" indent="-255588"/>
            <a:r>
              <a:rPr lang="en-US" dirty="0" smtClean="0"/>
              <a:t>For medium to high-risk projects</a:t>
            </a:r>
          </a:p>
          <a:p>
            <a:pPr marL="635000" lvl="0" indent="-255588"/>
            <a:r>
              <a:rPr lang="en-US" dirty="0" smtClean="0"/>
              <a:t>Users are unsure of their needs</a:t>
            </a:r>
          </a:p>
          <a:p>
            <a:pPr marL="635000" lvl="0" indent="-255588"/>
            <a:r>
              <a:rPr lang="en-US" dirty="0" smtClean="0"/>
              <a:t>Requirements are complex</a:t>
            </a:r>
          </a:p>
          <a:p>
            <a:pPr>
              <a:buNone/>
            </a:pP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35</a:t>
            </a:fld>
            <a:endParaRPr kumimoji="0" lang="en-US"/>
          </a:p>
        </p:txBody>
      </p:sp>
      <p:sp>
        <p:nvSpPr>
          <p:cNvPr id="6" name="Title 5"/>
          <p:cNvSpPr>
            <a:spLocks noGrp="1"/>
          </p:cNvSpPr>
          <p:nvPr>
            <p:ph type="title"/>
          </p:nvPr>
        </p:nvSpPr>
        <p:spPr/>
        <p:txBody>
          <a:bodyPr/>
          <a:lstStyle/>
          <a:p>
            <a:r>
              <a:rPr lang="en-US" dirty="0" smtClean="0"/>
              <a:t>Spiral Model - use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Each lifecycle step is completed with a review of users.</a:t>
            </a:r>
          </a:p>
          <a:p>
            <a:pPr lvl="0"/>
            <a:r>
              <a:rPr lang="en-US" dirty="0" smtClean="0"/>
              <a:t>It provides mechanism to cope up with changes done by users.</a:t>
            </a:r>
          </a:p>
          <a:p>
            <a:pPr lvl="0"/>
            <a:r>
              <a:rPr lang="en-US" dirty="0" smtClean="0"/>
              <a:t>Users provide feedback frequently; it may easy to judge how much test cases have to apply.</a:t>
            </a:r>
          </a:p>
          <a:p>
            <a:pPr lvl="0"/>
            <a:r>
              <a:rPr lang="en-US" dirty="0" smtClean="0"/>
              <a:t>Useful for high risk projects.</a:t>
            </a:r>
          </a:p>
          <a:p>
            <a:pPr lvl="0"/>
            <a:r>
              <a:rPr lang="en-US" dirty="0" smtClean="0"/>
              <a:t>Reuse of existing software.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36</a:t>
            </a:fld>
            <a:endParaRPr kumimoji="0" lang="en-US"/>
          </a:p>
        </p:txBody>
      </p:sp>
      <p:sp>
        <p:nvSpPr>
          <p:cNvPr id="6" name="Title 5"/>
          <p:cNvSpPr>
            <a:spLocks noGrp="1"/>
          </p:cNvSpPr>
          <p:nvPr>
            <p:ph type="title"/>
          </p:nvPr>
        </p:nvSpPr>
        <p:spPr/>
        <p:txBody>
          <a:bodyPr/>
          <a:lstStyle/>
          <a:p>
            <a:r>
              <a:rPr lang="en-US" dirty="0" smtClean="0"/>
              <a:t>Spiral Model - Advantages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As this model is relatively new to all so it is not used widely.</a:t>
            </a:r>
          </a:p>
          <a:p>
            <a:pPr lvl="0"/>
            <a:r>
              <a:rPr lang="en-US" dirty="0" smtClean="0"/>
              <a:t>Time spent for evaluating risks become large for small or large projects.</a:t>
            </a:r>
          </a:p>
          <a:p>
            <a:pPr lvl="0"/>
            <a:r>
              <a:rPr lang="en-US" dirty="0" smtClean="0"/>
              <a:t>Extra time spent on planning, resetting objectives and doing risk analysis.</a:t>
            </a:r>
          </a:p>
          <a:p>
            <a:pPr lvl="0"/>
            <a:r>
              <a:rPr lang="en-US" dirty="0" smtClean="0"/>
              <a:t>This model is useful for large scale projects only.</a:t>
            </a:r>
          </a:p>
          <a:p>
            <a:r>
              <a:rPr lang="en-US" dirty="0" smtClean="0"/>
              <a:t>Highly customized limiting re-usability</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37</a:t>
            </a:fld>
            <a:endParaRPr kumimoji="0" lang="en-US"/>
          </a:p>
        </p:txBody>
      </p:sp>
      <p:sp>
        <p:nvSpPr>
          <p:cNvPr id="6" name="Title 5"/>
          <p:cNvSpPr>
            <a:spLocks noGrp="1"/>
          </p:cNvSpPr>
          <p:nvPr>
            <p:ph type="title"/>
          </p:nvPr>
        </p:nvSpPr>
        <p:spPr/>
        <p:txBody>
          <a:bodyPr/>
          <a:lstStyle/>
          <a:p>
            <a:r>
              <a:rPr lang="en-US" dirty="0" smtClean="0"/>
              <a:t>Spiral Model - Disadvantages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Rapid Application Development (RAD)  model was developed by IBM in 1980’s</a:t>
            </a:r>
          </a:p>
          <a:p>
            <a:r>
              <a:rPr lang="en-US" dirty="0" smtClean="0"/>
              <a:t>RAD is a methodology for analyzing, designing, building, and test phases into a series of short, iterative development cycles.</a:t>
            </a:r>
          </a:p>
          <a:p>
            <a:r>
              <a:rPr lang="en-US" dirty="0" smtClean="0"/>
              <a:t>RAD projects are developed with small integrated teams comprised of developers, end users, and IT technical resources.</a:t>
            </a:r>
            <a:endParaRPr lang="en-US" b="1" dirty="0" smtClean="0"/>
          </a:p>
          <a:p>
            <a:r>
              <a:rPr lang="en-US" dirty="0" smtClean="0"/>
              <a:t>RAD is an incremental software development process model that highlights short development cycle.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38</a:t>
            </a:fld>
            <a:endParaRPr kumimoji="0" lang="en-US"/>
          </a:p>
        </p:txBody>
      </p:sp>
      <p:sp>
        <p:nvSpPr>
          <p:cNvPr id="6" name="Title 5"/>
          <p:cNvSpPr>
            <a:spLocks noGrp="1"/>
          </p:cNvSpPr>
          <p:nvPr>
            <p:ph type="title"/>
          </p:nvPr>
        </p:nvSpPr>
        <p:spPr/>
        <p:txBody>
          <a:bodyPr/>
          <a:lstStyle/>
          <a:p>
            <a:r>
              <a:rPr lang="en-US" dirty="0" smtClean="0"/>
              <a:t>6 RAD model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39</a:t>
            </a:fld>
            <a:endParaRPr kumimoji="0" lang="en-US"/>
          </a:p>
        </p:txBody>
      </p:sp>
      <p:pic>
        <p:nvPicPr>
          <p:cNvPr id="1026" name="Picture"/>
          <p:cNvPicPr>
            <a:picLocks noChangeAspect="1" noChangeArrowheads="1"/>
          </p:cNvPicPr>
          <p:nvPr/>
        </p:nvPicPr>
        <p:blipFill>
          <a:blip r:embed="rId2" cstate="print"/>
          <a:srcRect/>
          <a:stretch>
            <a:fillRect/>
          </a:stretch>
        </p:blipFill>
        <p:spPr bwMode="auto">
          <a:xfrm>
            <a:off x="0" y="381000"/>
            <a:ext cx="9144000" cy="5105400"/>
          </a:xfrm>
          <a:prstGeom prst="rect">
            <a:avLst/>
          </a:prstGeom>
          <a:noFill/>
          <a:ln w="9525">
            <a:noFill/>
            <a:miter lim="800000"/>
            <a:headEnd/>
            <a:tailEnd/>
          </a:ln>
        </p:spPr>
      </p:pic>
      <p:sp>
        <p:nvSpPr>
          <p:cNvPr id="6" name="Rectangle 5"/>
          <p:cNvSpPr/>
          <p:nvPr/>
        </p:nvSpPr>
        <p:spPr>
          <a:xfrm>
            <a:off x="3962400" y="5791200"/>
            <a:ext cx="1600200" cy="369332"/>
          </a:xfrm>
          <a:prstGeom prst="rect">
            <a:avLst/>
          </a:prstGeom>
        </p:spPr>
        <p:txBody>
          <a:bodyPr wrap="square">
            <a:spAutoFit/>
          </a:bodyPr>
          <a:lstStyle/>
          <a:p>
            <a:r>
              <a:rPr lang="en-US" dirty="0" smtClean="0"/>
              <a:t>RAD 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In 1970’s software development was typified by programming team. Generally software was developed either by a single developer or by a small team. </a:t>
            </a:r>
          </a:p>
          <a:p>
            <a:r>
              <a:rPr lang="en-US" dirty="0" smtClean="0"/>
              <a:t>In 1980’s software team size became big due to complexity of the software. From 1980’s to 1990’s next phase was introduced by the software companies where a set of standard rules were applied for developing software.</a:t>
            </a:r>
          </a:p>
          <a:p>
            <a:r>
              <a:rPr lang="en-US" dirty="0" smtClean="0"/>
              <a:t>Object-Oriented development was emerged during this phase</a:t>
            </a:r>
          </a:p>
          <a:p>
            <a:r>
              <a:rPr lang="en-US" dirty="0" smtClean="0"/>
              <a:t>2000’s was the production era, in which object oriented development and software reuse was started.</a:t>
            </a:r>
          </a:p>
          <a:p>
            <a:r>
              <a:rPr lang="en-US" dirty="0" smtClean="0"/>
              <a:t>Software evolves due to changes. Changes occur due to correction, adaptation and enhancement.</a:t>
            </a:r>
            <a:endParaRPr lang="en-US" dirty="0"/>
          </a:p>
        </p:txBody>
      </p:sp>
      <p:sp>
        <p:nvSpPr>
          <p:cNvPr id="3" name="Title 2"/>
          <p:cNvSpPr>
            <a:spLocks noGrp="1"/>
          </p:cNvSpPr>
          <p:nvPr>
            <p:ph type="title"/>
          </p:nvPr>
        </p:nvSpPr>
        <p:spPr/>
        <p:txBody>
          <a:bodyPr>
            <a:normAutofit fontScale="90000"/>
          </a:bodyPr>
          <a:lstStyle/>
          <a:p>
            <a:r>
              <a:rPr lang="en-US" dirty="0" smtClean="0"/>
              <a:t>Evolution of Software Engineering</a:t>
            </a:r>
            <a:endParaRPr lang="en-US" dirty="0"/>
          </a:p>
        </p:txBody>
      </p:sp>
      <p:sp>
        <p:nvSpPr>
          <p:cNvPr id="4" name="Date Placeholder 3"/>
          <p:cNvSpPr>
            <a:spLocks noGrp="1"/>
          </p:cNvSpPr>
          <p:nvPr>
            <p:ph type="dt" sz="half" idx="10"/>
          </p:nvPr>
        </p:nvSpPr>
        <p:spPr/>
        <p:txBody>
          <a:bodyPr/>
          <a:lstStyle/>
          <a:p>
            <a:fld id="{EAD04C18-20EF-4F2D-AC47-070EDFFE73B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624078" indent="-514350">
              <a:spcAft>
                <a:spcPts val="600"/>
              </a:spcAft>
              <a:buFont typeface="+mj-lt"/>
              <a:buAutoNum type="arabicPeriod"/>
            </a:pPr>
            <a:r>
              <a:rPr lang="en-US" b="1" dirty="0" smtClean="0"/>
              <a:t>Business Modeling</a:t>
            </a:r>
            <a:r>
              <a:rPr lang="en-US" dirty="0" smtClean="0"/>
              <a:t>:  The information flow among business functions like what information drives the business process, what information is generated, who generates it, where does the information go, who process it and so on.</a:t>
            </a:r>
          </a:p>
          <a:p>
            <a:pPr marL="624078" indent="-514350">
              <a:spcAft>
                <a:spcPts val="600"/>
              </a:spcAft>
              <a:buFont typeface="+mj-lt"/>
              <a:buAutoNum type="arabicPeriod"/>
            </a:pPr>
            <a:r>
              <a:rPr lang="en-US" b="1" dirty="0" smtClean="0"/>
              <a:t>Data Modeling: </a:t>
            </a:r>
            <a:r>
              <a:rPr lang="en-US" dirty="0" smtClean="0"/>
              <a:t>The information gathered from business modeling is refined into a group of data objects that are needed to support the business. </a:t>
            </a:r>
          </a:p>
          <a:p>
            <a:pPr marL="624078" indent="-514350">
              <a:spcAft>
                <a:spcPts val="600"/>
              </a:spcAft>
              <a:buFont typeface="+mj-lt"/>
              <a:buAutoNum type="arabicPeriod"/>
            </a:pPr>
            <a:r>
              <a:rPr lang="en-US" b="1" dirty="0" smtClean="0"/>
              <a:t>Process Modeling</a:t>
            </a:r>
            <a:r>
              <a:rPr lang="en-US" dirty="0" smtClean="0"/>
              <a:t>: Processing details are created for adding, modifying, deleting or retrieving a data object.</a:t>
            </a:r>
          </a:p>
          <a:p>
            <a:pPr marL="624078" indent="-514350">
              <a:spcAft>
                <a:spcPts val="600"/>
              </a:spcAft>
              <a:buFont typeface="+mj-lt"/>
              <a:buAutoNum type="arabicPeriod"/>
            </a:pPr>
            <a:r>
              <a:rPr lang="en-US" b="1" dirty="0" smtClean="0"/>
              <a:t>Application Generation</a:t>
            </a:r>
            <a:r>
              <a:rPr lang="en-US" dirty="0" smtClean="0"/>
              <a:t>: Automated tools are used to facilitate construction of the software; even they use the 4th GL techniques.</a:t>
            </a:r>
          </a:p>
          <a:p>
            <a:pPr marL="624078" indent="-514350">
              <a:spcAft>
                <a:spcPts val="600"/>
              </a:spcAft>
              <a:buFont typeface="+mj-lt"/>
              <a:buAutoNum type="arabicPeriod"/>
            </a:pPr>
            <a:r>
              <a:rPr lang="en-US" b="1" dirty="0" smtClean="0"/>
              <a:t>Testing and Turn over</a:t>
            </a:r>
            <a:r>
              <a:rPr lang="en-US" dirty="0" smtClean="0"/>
              <a:t>: Many of the programming components have already been tested since RAD emphasis reuse. This reduces overall testing time. </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dirty="0"/>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40</a:t>
            </a:fld>
            <a:endParaRPr kumimoji="0" lang="en-US"/>
          </a:p>
        </p:txBody>
      </p:sp>
      <p:sp>
        <p:nvSpPr>
          <p:cNvPr id="6" name="Title 5"/>
          <p:cNvSpPr>
            <a:spLocks noGrp="1"/>
          </p:cNvSpPr>
          <p:nvPr>
            <p:ph type="title"/>
          </p:nvPr>
        </p:nvSpPr>
        <p:spPr/>
        <p:txBody>
          <a:bodyPr/>
          <a:lstStyle/>
          <a:p>
            <a:r>
              <a:rPr lang="en-US" dirty="0" smtClean="0"/>
              <a:t>RAD model – phases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RAD is used when:</a:t>
            </a:r>
          </a:p>
          <a:p>
            <a:pPr>
              <a:buNone/>
            </a:pPr>
            <a:endParaRPr lang="en-US" dirty="0" smtClean="0"/>
          </a:p>
          <a:p>
            <a:pPr lvl="0"/>
            <a:r>
              <a:rPr lang="en-US" dirty="0" smtClean="0"/>
              <a:t>Reasonably well-known requirements</a:t>
            </a:r>
          </a:p>
          <a:p>
            <a:pPr lvl="0"/>
            <a:r>
              <a:rPr lang="en-US" dirty="0" smtClean="0"/>
              <a:t>User involved throughout the life cycle</a:t>
            </a:r>
          </a:p>
          <a:p>
            <a:pPr lvl="0"/>
            <a:r>
              <a:rPr lang="en-US" dirty="0" smtClean="0"/>
              <a:t>Project can be time-boxed</a:t>
            </a:r>
          </a:p>
          <a:p>
            <a:pPr lvl="0"/>
            <a:r>
              <a:rPr lang="en-US" dirty="0" smtClean="0"/>
              <a:t>Functionality delivered in increments</a:t>
            </a:r>
          </a:p>
          <a:p>
            <a:pPr lvl="0"/>
            <a:r>
              <a:rPr lang="en-US" dirty="0" smtClean="0"/>
              <a:t>High performance not required</a:t>
            </a:r>
          </a:p>
          <a:p>
            <a:pPr lvl="0"/>
            <a:r>
              <a:rPr lang="en-US" dirty="0" smtClean="0"/>
              <a:t>Low technical risks</a:t>
            </a:r>
          </a:p>
          <a:p>
            <a:pPr lvl="0"/>
            <a:r>
              <a:rPr lang="en-US" dirty="0" smtClean="0"/>
              <a:t>System can be modularized</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41</a:t>
            </a:fld>
            <a:endParaRPr kumimoji="0" lang="en-US"/>
          </a:p>
        </p:txBody>
      </p:sp>
      <p:sp>
        <p:nvSpPr>
          <p:cNvPr id="6" name="Title 5"/>
          <p:cNvSpPr>
            <a:spLocks noGrp="1"/>
          </p:cNvSpPr>
          <p:nvPr>
            <p:ph type="title"/>
          </p:nvPr>
        </p:nvSpPr>
        <p:spPr/>
        <p:txBody>
          <a:bodyPr/>
          <a:lstStyle/>
          <a:p>
            <a:r>
              <a:rPr lang="en-US" dirty="0" smtClean="0"/>
              <a:t>RAD - use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 Model </a:t>
            </a:r>
            <a:endParaRPr lang="en-US" dirty="0"/>
          </a:p>
        </p:txBody>
      </p:sp>
      <p:sp>
        <p:nvSpPr>
          <p:cNvPr id="3" name="Text Placeholder 2"/>
          <p:cNvSpPr>
            <a:spLocks noGrp="1"/>
          </p:cNvSpPr>
          <p:nvPr>
            <p:ph type="body" idx="1"/>
          </p:nvPr>
        </p:nvSpPr>
        <p:spPr>
          <a:xfrm>
            <a:off x="228600" y="1143000"/>
            <a:ext cx="4040188" cy="762000"/>
          </a:xfrm>
        </p:spPr>
        <p:txBody>
          <a:bodyPr/>
          <a:lstStyle/>
          <a:p>
            <a:r>
              <a:rPr lang="en-US" sz="3200" dirty="0" smtClean="0"/>
              <a:t>Advantages:</a:t>
            </a:r>
            <a:endParaRPr lang="en-US" dirty="0"/>
          </a:p>
        </p:txBody>
      </p:sp>
      <p:sp>
        <p:nvSpPr>
          <p:cNvPr id="4" name="Text Placeholder 3"/>
          <p:cNvSpPr>
            <a:spLocks noGrp="1"/>
          </p:cNvSpPr>
          <p:nvPr>
            <p:ph type="body" sz="half" idx="3"/>
          </p:nvPr>
        </p:nvSpPr>
        <p:spPr>
          <a:xfrm>
            <a:off x="4724400" y="1143000"/>
            <a:ext cx="4041775" cy="762000"/>
          </a:xfrm>
        </p:spPr>
        <p:txBody>
          <a:bodyPr/>
          <a:lstStyle/>
          <a:p>
            <a:r>
              <a:rPr lang="en-US" sz="3200" dirty="0" smtClean="0"/>
              <a:t>Disadvantages:</a:t>
            </a:r>
            <a:endParaRPr lang="en-US" dirty="0"/>
          </a:p>
        </p:txBody>
      </p:sp>
      <p:sp>
        <p:nvSpPr>
          <p:cNvPr id="5" name="Content Placeholder 4"/>
          <p:cNvSpPr>
            <a:spLocks noGrp="1"/>
          </p:cNvSpPr>
          <p:nvPr>
            <p:ph sz="quarter" idx="2"/>
          </p:nvPr>
        </p:nvSpPr>
        <p:spPr>
          <a:xfrm>
            <a:off x="0" y="2057400"/>
            <a:ext cx="4800600" cy="4343400"/>
          </a:xfrm>
        </p:spPr>
        <p:txBody>
          <a:bodyPr>
            <a:normAutofit/>
          </a:bodyPr>
          <a:lstStyle/>
          <a:p>
            <a:pPr lvl="0"/>
            <a:r>
              <a:rPr lang="en-US" dirty="0" smtClean="0"/>
              <a:t>RAD reduces the development time and reusability of components help to speed up development.</a:t>
            </a:r>
          </a:p>
          <a:p>
            <a:pPr lvl="0"/>
            <a:r>
              <a:rPr lang="en-US" dirty="0" smtClean="0"/>
              <a:t>Productivity with lower cost</a:t>
            </a:r>
          </a:p>
          <a:p>
            <a:pPr lvl="0"/>
            <a:r>
              <a:rPr lang="en-US" dirty="0" smtClean="0"/>
              <a:t>All functions are divided into modules for easy processing.</a:t>
            </a:r>
          </a:p>
          <a:p>
            <a:pPr lvl="0"/>
            <a:r>
              <a:rPr lang="en-US" dirty="0" smtClean="0"/>
              <a:t>It is useful for short period of time.</a:t>
            </a:r>
          </a:p>
          <a:p>
            <a:endParaRPr lang="en-US" dirty="0"/>
          </a:p>
        </p:txBody>
      </p:sp>
      <p:sp>
        <p:nvSpPr>
          <p:cNvPr id="6" name="Content Placeholder 5"/>
          <p:cNvSpPr>
            <a:spLocks noGrp="1"/>
          </p:cNvSpPr>
          <p:nvPr>
            <p:ph sz="quarter" idx="4"/>
          </p:nvPr>
        </p:nvSpPr>
        <p:spPr>
          <a:xfrm>
            <a:off x="4495800" y="2133600"/>
            <a:ext cx="4495800" cy="3941763"/>
          </a:xfrm>
        </p:spPr>
        <p:txBody>
          <a:bodyPr>
            <a:normAutofit lnSpcReduction="10000"/>
          </a:bodyPr>
          <a:lstStyle/>
          <a:p>
            <a:pPr lvl="0"/>
            <a:r>
              <a:rPr lang="en-US" dirty="0" smtClean="0"/>
              <a:t>All types of applications are not applicable for RAD model.</a:t>
            </a:r>
          </a:p>
          <a:p>
            <a:pPr lvl="0"/>
            <a:r>
              <a:rPr lang="en-US" dirty="0" smtClean="0"/>
              <a:t>Only a large system can be modularized.</a:t>
            </a:r>
          </a:p>
          <a:p>
            <a:pPr lvl="0"/>
            <a:r>
              <a:rPr lang="en-US" dirty="0" smtClean="0"/>
              <a:t>RAD approach may not work when technical risks are high.</a:t>
            </a:r>
          </a:p>
          <a:p>
            <a:pPr lvl="0"/>
            <a:r>
              <a:rPr lang="en-US" dirty="0" smtClean="0"/>
              <a:t>Human resources are required for large and medium projects.</a:t>
            </a:r>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42</a:t>
            </a:fld>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686800" cy="5486400"/>
          </a:xfrm>
        </p:spPr>
        <p:txBody>
          <a:bodyPr>
            <a:normAutofit fontScale="92500" lnSpcReduction="20000"/>
          </a:bodyPr>
          <a:lstStyle/>
          <a:p>
            <a:r>
              <a:rPr lang="en-US" dirty="0" smtClean="0"/>
              <a:t>a generic process framework for software engineering defines five framework activities:</a:t>
            </a:r>
          </a:p>
          <a:p>
            <a:pPr>
              <a:buNone/>
            </a:pPr>
            <a:endParaRPr lang="en-US" dirty="0" smtClean="0"/>
          </a:p>
          <a:p>
            <a:pPr marL="1133475" indent="-514350">
              <a:buFont typeface="+mj-lt"/>
              <a:buAutoNum type="arabicPeriod"/>
            </a:pPr>
            <a:r>
              <a:rPr lang="en-US" b="1" dirty="0" smtClean="0"/>
              <a:t>Communication: </a:t>
            </a:r>
            <a:r>
              <a:rPr lang="en-US" dirty="0" smtClean="0"/>
              <a:t>Gathering requirements </a:t>
            </a:r>
          </a:p>
          <a:p>
            <a:pPr marL="1133475" indent="-514350">
              <a:buFont typeface="+mj-lt"/>
              <a:buAutoNum type="arabicPeriod"/>
            </a:pPr>
            <a:r>
              <a:rPr lang="en-US" b="1" dirty="0" smtClean="0"/>
              <a:t>Planning: </a:t>
            </a:r>
            <a:r>
              <a:rPr lang="en-US" dirty="0" smtClean="0"/>
              <a:t>describing the technical tasks to be conducted, the risks that are likely, the resources that will be required, the work products to be produced, and a work schedule.  </a:t>
            </a:r>
          </a:p>
          <a:p>
            <a:pPr marL="1133475" indent="-514350">
              <a:buFont typeface="+mj-lt"/>
              <a:buAutoNum type="arabicPeriod"/>
            </a:pPr>
            <a:r>
              <a:rPr lang="en-US" b="1" dirty="0" smtClean="0"/>
              <a:t>Modeling</a:t>
            </a:r>
            <a:r>
              <a:rPr lang="en-US" dirty="0" smtClean="0"/>
              <a:t> (Design/sketch) understand the big picture—what it will look like architecturally, how the constituent parts fit together, and many other characteristics</a:t>
            </a:r>
          </a:p>
          <a:p>
            <a:pPr marL="1133475" indent="-514350">
              <a:buFont typeface="+mj-lt"/>
              <a:buAutoNum type="arabicPeriod"/>
            </a:pPr>
            <a:r>
              <a:rPr lang="en-US" b="1" dirty="0" smtClean="0"/>
              <a:t>Construction</a:t>
            </a:r>
            <a:r>
              <a:rPr lang="en-US" dirty="0" smtClean="0"/>
              <a:t> (coding and testing) </a:t>
            </a:r>
          </a:p>
          <a:p>
            <a:pPr marL="1133475" indent="-514350">
              <a:buFont typeface="+mj-lt"/>
              <a:buAutoNum type="arabicPeriod"/>
            </a:pPr>
            <a:r>
              <a:rPr lang="en-US" b="1" dirty="0" smtClean="0"/>
              <a:t>Deployment: </a:t>
            </a:r>
            <a:r>
              <a:rPr lang="en-US" dirty="0" smtClean="0"/>
              <a:t>delivering the final product and maintain it.</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43</a:t>
            </a:fld>
            <a:endParaRPr kumimoji="0" lang="en-US"/>
          </a:p>
        </p:txBody>
      </p:sp>
      <p:sp>
        <p:nvSpPr>
          <p:cNvPr id="6" name="Title 5"/>
          <p:cNvSpPr>
            <a:spLocks noGrp="1"/>
          </p:cNvSpPr>
          <p:nvPr>
            <p:ph type="title"/>
          </p:nvPr>
        </p:nvSpPr>
        <p:spPr>
          <a:xfrm>
            <a:off x="457200" y="0"/>
            <a:ext cx="8229600" cy="1143000"/>
          </a:xfrm>
        </p:spPr>
        <p:txBody>
          <a:bodyPr/>
          <a:lstStyle/>
          <a:p>
            <a:r>
              <a:rPr lang="en-US" dirty="0" smtClean="0"/>
              <a:t>8 Generic Process model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843272"/>
          </a:xfrm>
        </p:spPr>
        <p:txBody>
          <a:bodyPr>
            <a:normAutofit fontScale="85000" lnSpcReduction="10000"/>
          </a:bodyPr>
          <a:lstStyle/>
          <a:p>
            <a:pPr>
              <a:buNone/>
            </a:pPr>
            <a:r>
              <a:rPr lang="en-US" dirty="0" smtClean="0"/>
              <a:t>This aspect—called </a:t>
            </a:r>
            <a:r>
              <a:rPr lang="en-US" i="1" dirty="0" smtClean="0"/>
              <a:t>process flow</a:t>
            </a:r>
            <a:r>
              <a:rPr lang="en-US" dirty="0" smtClean="0"/>
              <a:t>—describes how the framework activities are organized</a:t>
            </a:r>
          </a:p>
          <a:p>
            <a:r>
              <a:rPr lang="en-US" dirty="0" smtClean="0"/>
              <a:t>A </a:t>
            </a:r>
            <a:r>
              <a:rPr lang="en-US" b="1" i="1" dirty="0" smtClean="0"/>
              <a:t>linear process flow</a:t>
            </a:r>
            <a:r>
              <a:rPr lang="en-US" i="1" dirty="0" smtClean="0"/>
              <a:t>  </a:t>
            </a:r>
            <a:r>
              <a:rPr lang="en-US" dirty="0" smtClean="0"/>
              <a:t>executes each of the five framework activities in sequence, beginning with communication and culminating with deployment (Figure a). </a:t>
            </a:r>
          </a:p>
          <a:p>
            <a:r>
              <a:rPr lang="en-US" dirty="0" smtClean="0"/>
              <a:t>An </a:t>
            </a:r>
            <a:r>
              <a:rPr lang="en-US" b="1" i="1" dirty="0" smtClean="0"/>
              <a:t>iterative process flow</a:t>
            </a:r>
            <a:r>
              <a:rPr lang="en-US" i="1" dirty="0" smtClean="0"/>
              <a:t>  </a:t>
            </a:r>
            <a:r>
              <a:rPr lang="en-US" dirty="0" smtClean="0"/>
              <a:t>repeats one or more of the activities before proceeding to the next (Figure b). </a:t>
            </a:r>
          </a:p>
          <a:p>
            <a:r>
              <a:rPr lang="en-US" dirty="0" smtClean="0"/>
              <a:t>An </a:t>
            </a:r>
            <a:r>
              <a:rPr lang="en-US" b="1" i="1" dirty="0" smtClean="0"/>
              <a:t>evolutionary process flow</a:t>
            </a:r>
            <a:r>
              <a:rPr lang="en-US" i="1" dirty="0" smtClean="0"/>
              <a:t>  </a:t>
            </a:r>
            <a:r>
              <a:rPr lang="en-US" dirty="0" smtClean="0"/>
              <a:t>executes the activities in a “circular” manner. Each circuit leads to a more complete version of the software (Figure c). </a:t>
            </a:r>
          </a:p>
          <a:p>
            <a:r>
              <a:rPr lang="en-US" dirty="0" smtClean="0"/>
              <a:t>A </a:t>
            </a:r>
            <a:r>
              <a:rPr lang="en-US" b="1" i="1" dirty="0" smtClean="0"/>
              <a:t>parallel process flow</a:t>
            </a:r>
            <a:r>
              <a:rPr lang="en-US" i="1" dirty="0" smtClean="0"/>
              <a:t> </a:t>
            </a:r>
            <a:r>
              <a:rPr lang="en-US" dirty="0" smtClean="0"/>
              <a:t>(Figure d) executes one or more activities in parallel with other activities</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44</a:t>
            </a:fld>
            <a:endParaRPr kumimoji="0" lang="en-US"/>
          </a:p>
        </p:txBody>
      </p:sp>
      <p:sp>
        <p:nvSpPr>
          <p:cNvPr id="6" name="Title 5"/>
          <p:cNvSpPr>
            <a:spLocks noGrp="1"/>
          </p:cNvSpPr>
          <p:nvPr>
            <p:ph type="title"/>
          </p:nvPr>
        </p:nvSpPr>
        <p:spPr/>
        <p:txBody>
          <a:bodyPr>
            <a:normAutofit fontScale="90000"/>
          </a:bodyPr>
          <a:lstStyle/>
          <a:p>
            <a:r>
              <a:rPr lang="en-US" dirty="0" smtClean="0"/>
              <a:t>Generic process -Aspect of software process flow</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45</a:t>
            </a:fld>
            <a:endParaRPr kumimoji="0" lang="en-US"/>
          </a:p>
        </p:txBody>
      </p:sp>
      <p:pic>
        <p:nvPicPr>
          <p:cNvPr id="2050" name="Picture"/>
          <p:cNvPicPr>
            <a:picLocks noChangeAspect="1" noChangeArrowheads="1"/>
          </p:cNvPicPr>
          <p:nvPr/>
        </p:nvPicPr>
        <p:blipFill>
          <a:blip r:embed="rId2" cstate="print">
            <a:lum contrast="40000"/>
          </a:blip>
          <a:srcRect/>
          <a:stretch>
            <a:fillRect/>
          </a:stretch>
        </p:blipFill>
        <p:spPr bwMode="auto">
          <a:xfrm>
            <a:off x="3048000" y="0"/>
            <a:ext cx="60960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a:buNone/>
            </a:pPr>
            <a:r>
              <a:rPr lang="en-US" dirty="0" smtClean="0"/>
              <a:t>Specialized process models take on many of the characteristics of one or more of the traditional models presented. However, these models tend to be applied when a specialized or narrowly defined software engineering approach is chosen. Here are some specialized models:</a:t>
            </a:r>
          </a:p>
          <a:p>
            <a:pPr marL="754063" indent="-255588"/>
            <a:r>
              <a:rPr lang="en-US" dirty="0" smtClean="0"/>
              <a:t>Component base Development</a:t>
            </a:r>
          </a:p>
          <a:p>
            <a:pPr marL="754063" indent="-255588"/>
            <a:r>
              <a:rPr lang="en-US" dirty="0" smtClean="0"/>
              <a:t>Formal method</a:t>
            </a:r>
          </a:p>
          <a:p>
            <a:pPr marL="754063" indent="-255588"/>
            <a:r>
              <a:rPr lang="en-US" dirty="0" smtClean="0"/>
              <a:t>Aspect-Oriented Software Development </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46</a:t>
            </a:fld>
            <a:endParaRPr kumimoji="0" lang="en-US"/>
          </a:p>
        </p:txBody>
      </p:sp>
      <p:sp>
        <p:nvSpPr>
          <p:cNvPr id="6" name="Title 5"/>
          <p:cNvSpPr>
            <a:spLocks noGrp="1"/>
          </p:cNvSpPr>
          <p:nvPr>
            <p:ph type="title"/>
          </p:nvPr>
        </p:nvSpPr>
        <p:spPr/>
        <p:txBody>
          <a:bodyPr/>
          <a:lstStyle/>
          <a:p>
            <a:r>
              <a:rPr lang="en-US" dirty="0" smtClean="0"/>
              <a:t>9 Specialized Process model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Formal methods enable you to specify, develop, and verify a computer-based system by applying a rigorous, mathematical notation. </a:t>
            </a:r>
          </a:p>
          <a:p>
            <a:r>
              <a:rPr lang="en-US" dirty="0" smtClean="0"/>
              <a:t>Formal methods provide a mechanism for eliminating many of the problems that are difficult to overcome using other software engineering paradigms. </a:t>
            </a:r>
          </a:p>
          <a:p>
            <a:r>
              <a:rPr lang="en-US" dirty="0" smtClean="0"/>
              <a:t>Ambiguity, incompleteness, and inconsistency can be discovered and corrected more easily —not through ad hoc review, but through the application of mathematical analysis.</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47</a:t>
            </a:fld>
            <a:endParaRPr kumimoji="0" lang="en-US"/>
          </a:p>
        </p:txBody>
      </p:sp>
      <p:sp>
        <p:nvSpPr>
          <p:cNvPr id="6" name="Title 5"/>
          <p:cNvSpPr>
            <a:spLocks noGrp="1"/>
          </p:cNvSpPr>
          <p:nvPr>
            <p:ph type="title"/>
          </p:nvPr>
        </p:nvSpPr>
        <p:spPr/>
        <p:txBody>
          <a:bodyPr/>
          <a:lstStyle/>
          <a:p>
            <a:r>
              <a:rPr lang="en-US" dirty="0" smtClean="0"/>
              <a:t>10 The Formal Methods Model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92500" lnSpcReduction="10000"/>
          </a:bodyPr>
          <a:lstStyle/>
          <a:p>
            <a:pPr>
              <a:buNone/>
            </a:pPr>
            <a:r>
              <a:rPr lang="en-US" dirty="0" smtClean="0"/>
              <a:t>The formal methods model offers the promise of defect-free software. Yet, concern about its applicability in a business environment has been voiced:</a:t>
            </a:r>
          </a:p>
          <a:p>
            <a:pPr lvl="0"/>
            <a:r>
              <a:rPr lang="en-US" dirty="0" smtClean="0"/>
              <a:t>The development of formal models is currently quite time consuming and expensive.</a:t>
            </a:r>
          </a:p>
          <a:p>
            <a:pPr lvl="0"/>
            <a:r>
              <a:rPr lang="en-US" dirty="0" smtClean="0"/>
              <a:t>Because few software developers have the necessary background to apply formal methods, extensive training is required. </a:t>
            </a:r>
          </a:p>
          <a:p>
            <a:pPr lvl="0"/>
            <a:r>
              <a:rPr lang="en-US" dirty="0" smtClean="0"/>
              <a:t>It is difficult to use the models as a communication mechanism for technically unsophisticated customers.</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48</a:t>
            </a:fld>
            <a:endParaRPr kumimoji="0" lang="en-US"/>
          </a:p>
        </p:txBody>
      </p:sp>
      <p:sp>
        <p:nvSpPr>
          <p:cNvPr id="6" name="Title 5"/>
          <p:cNvSpPr>
            <a:spLocks noGrp="1"/>
          </p:cNvSpPr>
          <p:nvPr>
            <p:ph type="title"/>
          </p:nvPr>
        </p:nvSpPr>
        <p:spPr/>
        <p:txBody>
          <a:bodyPr>
            <a:normAutofit fontScale="90000"/>
          </a:bodyPr>
          <a:lstStyle/>
          <a:p>
            <a:r>
              <a:rPr lang="en-US" dirty="0" smtClean="0"/>
              <a:t>11 Formal Methods Model (cont)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normAutofit lnSpcReduction="10000"/>
          </a:bodyPr>
          <a:lstStyle/>
          <a:p>
            <a:r>
              <a:rPr lang="en-US" dirty="0" smtClean="0"/>
              <a:t>The UP is a popular iterative and incremental software development process framework.</a:t>
            </a:r>
          </a:p>
          <a:p>
            <a:r>
              <a:rPr lang="en-US" dirty="0" smtClean="0"/>
              <a:t>In some ways the UP is an attempt to draw on the best features and characteristics of traditional software process models, but characterize them in a way that implements many of the best principles of agile software development.</a:t>
            </a:r>
          </a:p>
          <a:p>
            <a:r>
              <a:rPr lang="en-US" dirty="0" smtClean="0"/>
              <a:t>Today, the UP and UML are widely used on object-oriented projects of all kinds.</a:t>
            </a:r>
          </a:p>
          <a:p>
            <a:endParaRPr lang="en-US" dirty="0" smtClean="0"/>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49</a:t>
            </a:fld>
            <a:endParaRPr kumimoji="0" lang="en-US"/>
          </a:p>
        </p:txBody>
      </p:sp>
      <p:sp>
        <p:nvSpPr>
          <p:cNvPr id="6" name="Title 5"/>
          <p:cNvSpPr>
            <a:spLocks noGrp="1"/>
          </p:cNvSpPr>
          <p:nvPr>
            <p:ph type="title"/>
          </p:nvPr>
        </p:nvSpPr>
        <p:spPr/>
        <p:txBody>
          <a:bodyPr/>
          <a:lstStyle/>
          <a:p>
            <a:r>
              <a:rPr lang="en-US" dirty="0" smtClean="0"/>
              <a:t>12 Unified process (UP)</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62382"/>
          </a:xfrm>
        </p:spPr>
        <p:txBody>
          <a:bodyPr>
            <a:normAutofit/>
          </a:bodyPr>
          <a:lstStyle/>
          <a:p>
            <a:pPr marL="624078" indent="-514350">
              <a:buAutoNum type="arabicPeriod"/>
            </a:pPr>
            <a:r>
              <a:rPr lang="en-US" b="1" dirty="0" smtClean="0"/>
              <a:t>Software Crisis</a:t>
            </a:r>
            <a:r>
              <a:rPr lang="en-US" dirty="0" smtClean="0"/>
              <a:t>: Software crisis include the problems with functioning of software, development of software and maintaining existing software.</a:t>
            </a:r>
          </a:p>
          <a:p>
            <a:pPr marL="624078" indent="-514350">
              <a:buAutoNum type="arabicPeriod"/>
            </a:pPr>
            <a:r>
              <a:rPr lang="en-US" b="1" dirty="0" smtClean="0"/>
              <a:t>Software Myths</a:t>
            </a:r>
            <a:r>
              <a:rPr lang="en-US" dirty="0" smtClean="0"/>
              <a:t>: erroneous beliefs about software and the process that is used to build it. The myth can be grouped into three groups</a:t>
            </a:r>
          </a:p>
          <a:p>
            <a:pPr marL="624078" indent="-514350" algn="just">
              <a:buNone/>
            </a:pPr>
            <a:r>
              <a:rPr lang="en-US" dirty="0" smtClean="0"/>
              <a:t>		Management Myths</a:t>
            </a:r>
          </a:p>
          <a:p>
            <a:pPr marL="624078" indent="-514350" algn="just">
              <a:buNone/>
            </a:pPr>
            <a:r>
              <a:rPr lang="en-US" dirty="0" smtClean="0"/>
              <a:t>		Customer myths</a:t>
            </a:r>
          </a:p>
          <a:p>
            <a:pPr marL="624078" indent="-514350" algn="just">
              <a:buNone/>
            </a:pPr>
            <a:r>
              <a:rPr lang="en-US" dirty="0" smtClean="0"/>
              <a:t>		Practitioner’s myths</a:t>
            </a:r>
          </a:p>
          <a:p>
            <a:pPr marL="624078" indent="-514350">
              <a:buAutoNum type="arabicPeriod"/>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normAutofit fontScale="90000"/>
          </a:bodyPr>
          <a:lstStyle/>
          <a:p>
            <a:r>
              <a:rPr lang="en-US" dirty="0" smtClean="0"/>
              <a:t>Issues involved in Software Engineering:</a:t>
            </a:r>
            <a:endParaRPr lang="en-US" dirty="0"/>
          </a:p>
        </p:txBody>
      </p:sp>
      <p:sp>
        <p:nvSpPr>
          <p:cNvPr id="5" name="Date Placeholder 4"/>
          <p:cNvSpPr>
            <a:spLocks noGrp="1"/>
          </p:cNvSpPr>
          <p:nvPr>
            <p:ph type="dt" sz="half" idx="10"/>
          </p:nvPr>
        </p:nvSpPr>
        <p:spPr/>
        <p:txBody>
          <a:bodyPr/>
          <a:lstStyle/>
          <a:p>
            <a:fld id="{C3BABC54-3141-4985-8D5D-9863F3F984FF}" type="datetime4">
              <a:rPr lang="en-US" smtClean="0"/>
              <a:pPr/>
              <a:t>March 12, 2016</a:t>
            </a:fld>
            <a:endParaRPr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The UP has the following key features:</a:t>
            </a:r>
          </a:p>
          <a:p>
            <a:pPr lvl="0"/>
            <a:r>
              <a:rPr lang="en-US" dirty="0" smtClean="0"/>
              <a:t>It is component based, commonly being used to coordinate object oriented programming projects. </a:t>
            </a:r>
          </a:p>
          <a:p>
            <a:pPr lvl="0"/>
            <a:r>
              <a:rPr lang="en-US" dirty="0" smtClean="0"/>
              <a:t>It uses UML. </a:t>
            </a:r>
          </a:p>
          <a:p>
            <a:pPr lvl="0"/>
            <a:r>
              <a:rPr lang="en-US" dirty="0" smtClean="0"/>
              <a:t>The design process is anchored, and driven by, use-cases which help keep sight of the anticipated behaviors of the system. </a:t>
            </a:r>
          </a:p>
          <a:p>
            <a:pPr lvl="0"/>
            <a:r>
              <a:rPr lang="en-US" dirty="0" smtClean="0"/>
              <a:t>It is architecture centric. </a:t>
            </a:r>
          </a:p>
          <a:p>
            <a:pPr lvl="0"/>
            <a:r>
              <a:rPr lang="en-US" dirty="0" smtClean="0"/>
              <a:t>Design is iterative and incremental</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50</a:t>
            </a:fld>
            <a:endParaRPr kumimoji="0" lang="en-US"/>
          </a:p>
        </p:txBody>
      </p:sp>
      <p:sp>
        <p:nvSpPr>
          <p:cNvPr id="6" name="Title 5"/>
          <p:cNvSpPr>
            <a:spLocks noGrp="1"/>
          </p:cNvSpPr>
          <p:nvPr>
            <p:ph type="title"/>
          </p:nvPr>
        </p:nvSpPr>
        <p:spPr/>
        <p:txBody>
          <a:bodyPr/>
          <a:lstStyle/>
          <a:p>
            <a:r>
              <a:rPr lang="en-US" dirty="0" smtClean="0"/>
              <a:t>UP - features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 Unified Process divides the project into four phases:</a:t>
            </a:r>
          </a:p>
          <a:p>
            <a:pPr marL="798513" lvl="0" indent="-255588"/>
            <a:r>
              <a:rPr lang="en-US" dirty="0" smtClean="0"/>
              <a:t>Inception</a:t>
            </a:r>
          </a:p>
          <a:p>
            <a:pPr marL="798513" lvl="0" indent="-255588"/>
            <a:r>
              <a:rPr lang="en-US" dirty="0" smtClean="0"/>
              <a:t>Elaboration(milestone)</a:t>
            </a:r>
          </a:p>
          <a:p>
            <a:pPr marL="798513" lvl="0" indent="-255588"/>
            <a:r>
              <a:rPr lang="en-US" dirty="0" smtClean="0"/>
              <a:t>Construction(release)</a:t>
            </a:r>
          </a:p>
          <a:p>
            <a:pPr marL="798513" lvl="0" indent="-255588"/>
            <a:r>
              <a:rPr lang="en-US" dirty="0" smtClean="0"/>
              <a:t>Transition(final production release)</a:t>
            </a:r>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51</a:t>
            </a:fld>
            <a:endParaRPr kumimoji="0" lang="en-US"/>
          </a:p>
        </p:txBody>
      </p:sp>
      <p:sp>
        <p:nvSpPr>
          <p:cNvPr id="6" name="Title 5"/>
          <p:cNvSpPr>
            <a:spLocks noGrp="1"/>
          </p:cNvSpPr>
          <p:nvPr>
            <p:ph type="title"/>
          </p:nvPr>
        </p:nvSpPr>
        <p:spPr/>
        <p:txBody>
          <a:bodyPr/>
          <a:lstStyle/>
          <a:p>
            <a:r>
              <a:rPr lang="en-US" dirty="0" smtClean="0"/>
              <a:t>UP - Phases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52</a:t>
            </a:fld>
            <a:endParaRPr kumimoji="0" lang="en-US"/>
          </a:p>
        </p:txBody>
      </p:sp>
      <p:pic>
        <p:nvPicPr>
          <p:cNvPr id="3074" name="Picture 4"/>
          <p:cNvPicPr>
            <a:picLocks noChangeAspect="1" noChangeArrowheads="1"/>
          </p:cNvPicPr>
          <p:nvPr/>
        </p:nvPicPr>
        <p:blipFill>
          <a:blip r:embed="rId2" cstate="print"/>
          <a:srcRect/>
          <a:stretch>
            <a:fillRect/>
          </a:stretch>
        </p:blipFill>
        <p:spPr bwMode="auto">
          <a:xfrm>
            <a:off x="3657600" y="0"/>
            <a:ext cx="5257800" cy="6477000"/>
          </a:xfrm>
          <a:prstGeom prst="rect">
            <a:avLst/>
          </a:prstGeom>
          <a:noFill/>
          <a:ln w="9525">
            <a:noFill/>
            <a:miter lim="800000"/>
            <a:headEnd/>
            <a:tailEnd/>
          </a:ln>
        </p:spPr>
      </p:pic>
      <p:sp>
        <p:nvSpPr>
          <p:cNvPr id="6" name="Rectangle 5"/>
          <p:cNvSpPr/>
          <p:nvPr/>
        </p:nvSpPr>
        <p:spPr>
          <a:xfrm>
            <a:off x="1447800" y="381000"/>
            <a:ext cx="3657600" cy="723275"/>
          </a:xfrm>
          <a:prstGeom prst="rect">
            <a:avLst/>
          </a:prstGeom>
        </p:spPr>
        <p:txBody>
          <a:bodyPr wrap="square">
            <a:spAutoFit/>
          </a:bodyPr>
          <a:lstStyle/>
          <a:p>
            <a:r>
              <a:rPr lang="en-US" sz="4100" b="1" dirty="0" smtClean="0"/>
              <a:t>UP-Example</a:t>
            </a:r>
            <a:endParaRPr lang="en-US" sz="41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524000"/>
            <a:ext cx="8229600" cy="4767072"/>
          </a:xfrm>
        </p:spPr>
        <p:txBody>
          <a:bodyPr>
            <a:normAutofit lnSpcReduction="10000"/>
          </a:bodyPr>
          <a:lstStyle/>
          <a:p>
            <a:r>
              <a:rPr lang="en-US" dirty="0" smtClean="0"/>
              <a:t>In previous slide we see a series of nine iterations covering the four phases described. </a:t>
            </a:r>
          </a:p>
          <a:p>
            <a:r>
              <a:rPr lang="en-US" dirty="0" smtClean="0"/>
              <a:t>The pattern of workflow across iterations is shown by the graph for each activity (the volume beneath each graph giving the amount of effort)</a:t>
            </a:r>
          </a:p>
          <a:p>
            <a:r>
              <a:rPr lang="en-US" dirty="0" smtClean="0"/>
              <a:t>for instance we can see that requirements specification ramps up during the inception phase; stays high during the elaboration phase; then drops during the construction phase, becoming negligible by the time we get to the transition phase.</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53</a:t>
            </a:fld>
            <a:endParaRPr kumimoji="0" lang="en-US"/>
          </a:p>
        </p:txBody>
      </p:sp>
      <p:sp>
        <p:nvSpPr>
          <p:cNvPr id="6" name="Title 5"/>
          <p:cNvSpPr>
            <a:spLocks noGrp="1"/>
          </p:cNvSpPr>
          <p:nvPr>
            <p:ph type="title"/>
          </p:nvPr>
        </p:nvSpPr>
        <p:spPr/>
        <p:txBody>
          <a:bodyPr/>
          <a:lstStyle/>
          <a:p>
            <a:r>
              <a:rPr lang="en-US" dirty="0" smtClean="0"/>
              <a:t>UP-Example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Agile software development is a set of software development methods in which requirements and solutions evolve through collaboration between self-organizing, cross functional team.</a:t>
            </a:r>
          </a:p>
          <a:p>
            <a:r>
              <a:rPr lang="en-US" dirty="0" smtClean="0"/>
              <a:t>it encourages rapid and flexible response to change.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54</a:t>
            </a:fld>
            <a:endParaRPr kumimoji="0" lang="en-US"/>
          </a:p>
        </p:txBody>
      </p:sp>
      <p:sp>
        <p:nvSpPr>
          <p:cNvPr id="6" name="Title 5"/>
          <p:cNvSpPr>
            <a:spLocks noGrp="1"/>
          </p:cNvSpPr>
          <p:nvPr>
            <p:ph type="title"/>
          </p:nvPr>
        </p:nvSpPr>
        <p:spPr/>
        <p:txBody>
          <a:bodyPr/>
          <a:lstStyle/>
          <a:p>
            <a:r>
              <a:rPr lang="en-US" dirty="0" smtClean="0"/>
              <a:t>13 Agile development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dirty="0" smtClean="0"/>
              <a:t>The Agile Alliance defines 12 agility principles:</a:t>
            </a:r>
          </a:p>
          <a:p>
            <a:pPr marL="509588" lvl="0" indent="-400050">
              <a:buFont typeface="+mj-lt"/>
              <a:buAutoNum type="arabicPeriod"/>
            </a:pPr>
            <a:r>
              <a:rPr lang="en-US" dirty="0" smtClean="0"/>
              <a:t>Our highest priority is to satisfy the customer through early and continuous delivery of valuable software.</a:t>
            </a:r>
          </a:p>
          <a:p>
            <a:pPr marL="509588" lvl="0" indent="-400050">
              <a:buFont typeface="+mj-lt"/>
              <a:buAutoNum type="arabicPeriod"/>
            </a:pPr>
            <a:r>
              <a:rPr lang="en-US" dirty="0" smtClean="0"/>
              <a:t>Welcome changing requirements, even in late development. </a:t>
            </a:r>
          </a:p>
          <a:p>
            <a:pPr marL="509588" lvl="0" indent="-400050">
              <a:buFont typeface="+mj-lt"/>
              <a:buAutoNum type="arabicPeriod"/>
            </a:pPr>
            <a:r>
              <a:rPr lang="en-US" dirty="0" smtClean="0"/>
              <a:t>Working software is </a:t>
            </a:r>
            <a:r>
              <a:rPr lang="en-US" dirty="0" err="1" smtClean="0"/>
              <a:t>delived</a:t>
            </a:r>
            <a:r>
              <a:rPr lang="en-US" dirty="0" smtClean="0"/>
              <a:t> frequently (weeks rather than months).</a:t>
            </a:r>
          </a:p>
          <a:p>
            <a:pPr marL="509588" lvl="0" indent="-400050">
              <a:buFont typeface="+mj-lt"/>
              <a:buAutoNum type="arabicPeriod"/>
            </a:pPr>
            <a:r>
              <a:rPr lang="en-US" dirty="0" smtClean="0"/>
              <a:t>Business people and developers must work together daily throughout the project.</a:t>
            </a:r>
          </a:p>
          <a:p>
            <a:pPr marL="509588" lvl="0" indent="-400050">
              <a:buFont typeface="+mj-lt"/>
              <a:buAutoNum type="arabicPeriod"/>
            </a:pPr>
            <a:r>
              <a:rPr lang="en-US" dirty="0" smtClean="0"/>
              <a:t>Build projects around motivated individuals. Give them the environment and support they need, and trust them to get the job done.</a:t>
            </a:r>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55</a:t>
            </a:fld>
            <a:endParaRPr kumimoji="0" lang="en-US"/>
          </a:p>
        </p:txBody>
      </p:sp>
      <p:sp>
        <p:nvSpPr>
          <p:cNvPr id="6" name="Title 5"/>
          <p:cNvSpPr>
            <a:spLocks noGrp="1"/>
          </p:cNvSpPr>
          <p:nvPr>
            <p:ph type="title"/>
          </p:nvPr>
        </p:nvSpPr>
        <p:spPr/>
        <p:txBody>
          <a:bodyPr/>
          <a:lstStyle/>
          <a:p>
            <a:r>
              <a:rPr lang="en-US" dirty="0" smtClean="0"/>
              <a:t>Agile development - Principles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623888" lvl="0" indent="-514350">
              <a:buFont typeface="+mj-lt"/>
              <a:buAutoNum type="arabicPeriod" startAt="6"/>
            </a:pPr>
            <a:r>
              <a:rPr lang="en-US" dirty="0" smtClean="0"/>
              <a:t>The most efficient and effective method of conveying information to and within a development team is face-to-face conversation.</a:t>
            </a:r>
          </a:p>
          <a:p>
            <a:pPr marL="509588" lvl="0" indent="-400050">
              <a:buFont typeface="+mj-lt"/>
              <a:buAutoNum type="arabicPeriod" startAt="6"/>
            </a:pPr>
            <a:r>
              <a:rPr lang="en-US" dirty="0" smtClean="0"/>
              <a:t>Working software is the primary measure of progress.</a:t>
            </a:r>
          </a:p>
          <a:p>
            <a:pPr marL="509588" lvl="0" indent="-400050">
              <a:buFont typeface="+mj-lt"/>
              <a:buAutoNum type="arabicPeriod" startAt="6"/>
            </a:pPr>
            <a:r>
              <a:rPr lang="en-US" dirty="0" smtClean="0"/>
              <a:t>Agile processes promote sustainable development. The sponsors, developers, and users should be able to maintain a constant pace indefinitely.</a:t>
            </a:r>
          </a:p>
          <a:p>
            <a:pPr marL="509588" lvl="0" indent="-400050">
              <a:buFont typeface="+mj-lt"/>
              <a:buAutoNum type="arabicPeriod" startAt="6"/>
            </a:pPr>
            <a:r>
              <a:rPr lang="en-US" dirty="0" smtClean="0"/>
              <a:t>Continuous attention to technical excellence and good design enhances agility.</a:t>
            </a:r>
          </a:p>
          <a:p>
            <a:pPr marL="509588" lvl="0" indent="-400050">
              <a:buFont typeface="+mj-lt"/>
              <a:buAutoNum type="arabicPeriod" startAt="6"/>
            </a:pPr>
            <a:r>
              <a:rPr lang="en-US" dirty="0" smtClean="0"/>
              <a:t>Simplicity—the art of maximizing the amount of work not done—is essential.</a:t>
            </a:r>
          </a:p>
          <a:p>
            <a:pPr marL="509588" lvl="0" indent="-400050">
              <a:buFont typeface="+mj-lt"/>
              <a:buAutoNum type="arabicPeriod" startAt="6"/>
            </a:pPr>
            <a:r>
              <a:rPr lang="en-US" dirty="0" smtClean="0"/>
              <a:t>The best architectures, requirements, and designs emerge from self–organizing teams.</a:t>
            </a:r>
          </a:p>
          <a:p>
            <a:pPr marL="509588" lvl="0" indent="-400050">
              <a:buFont typeface="+mj-lt"/>
              <a:buAutoNum type="arabicPeriod" startAt="6"/>
            </a:pPr>
            <a:r>
              <a:rPr lang="en-US" dirty="0" smtClean="0"/>
              <a:t>At regular intervals, the team reflects on how to become more effective, then tunes and adjusts its behavior accordingly.</a:t>
            </a:r>
          </a:p>
          <a:p>
            <a:pPr>
              <a:buNone/>
            </a:pP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56</a:t>
            </a:fld>
            <a:endParaRPr kumimoji="0"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57</a:t>
            </a:fld>
            <a:endParaRPr kumimoji="0"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58</a:t>
            </a:fld>
            <a:endParaRPr kumimoji="0"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Behavioral models are models of the dynamic behavior of the system as it is executing.</a:t>
            </a:r>
          </a:p>
          <a:p>
            <a:r>
              <a:rPr lang="en-US" dirty="0" smtClean="0"/>
              <a:t>They show what happens or what is supposed to happen when a system responds to a stimulus from its environment.</a:t>
            </a:r>
          </a:p>
          <a:p>
            <a:r>
              <a:rPr lang="en-US" dirty="0" smtClean="0"/>
              <a:t>Here are two of those stimulus:</a:t>
            </a:r>
          </a:p>
          <a:p>
            <a:pPr>
              <a:buNone/>
            </a:pPr>
            <a:r>
              <a:rPr lang="en-US" dirty="0" smtClean="0"/>
              <a:t>	1. </a:t>
            </a:r>
            <a:r>
              <a:rPr lang="en-US" i="1" dirty="0" smtClean="0"/>
              <a:t>Data Some data arrives that has to be processed by the system.</a:t>
            </a:r>
          </a:p>
          <a:p>
            <a:pPr>
              <a:buNone/>
            </a:pPr>
            <a:r>
              <a:rPr lang="en-US" dirty="0" smtClean="0"/>
              <a:t>   2. </a:t>
            </a:r>
            <a:r>
              <a:rPr lang="en-US" i="1" dirty="0" smtClean="0"/>
              <a:t>Events Some event happens that triggers system processing. Events </a:t>
            </a:r>
            <a:r>
              <a:rPr lang="en-US" i="1" smtClean="0"/>
              <a:t>may have </a:t>
            </a:r>
            <a:r>
              <a:rPr lang="en-US" smtClean="0"/>
              <a:t>associated </a:t>
            </a:r>
            <a:r>
              <a:rPr lang="en-US" dirty="0" smtClean="0"/>
              <a:t>data but this is not always the case.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59</a:t>
            </a:fld>
            <a:endParaRPr kumimoji="0" lang="en-US"/>
          </a:p>
        </p:txBody>
      </p:sp>
      <p:sp>
        <p:nvSpPr>
          <p:cNvPr id="6" name="Title 5"/>
          <p:cNvSpPr>
            <a:spLocks noGrp="1"/>
          </p:cNvSpPr>
          <p:nvPr>
            <p:ph type="title"/>
          </p:nvPr>
        </p:nvSpPr>
        <p:spPr/>
        <p:txBody>
          <a:bodyPr/>
          <a:lstStyle/>
          <a:p>
            <a:r>
              <a:rPr lang="en-US" dirty="0" smtClean="0"/>
              <a:t>Behavioral models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77500" lnSpcReduction="20000"/>
          </a:bodyPr>
          <a:lstStyle/>
          <a:p>
            <a:pPr>
              <a:buFont typeface="Wingdings" pitchFamily="2" charset="2"/>
              <a:buChar char="Ø"/>
            </a:pPr>
            <a:r>
              <a:rPr lang="en-US" dirty="0" smtClean="0"/>
              <a:t>The Y2K problem was the major problem of last century. It was simply using only the last two digits of the year. The developer faced problem to identify the year 2000.</a:t>
            </a:r>
          </a:p>
          <a:p>
            <a:pPr lvl="0">
              <a:buFont typeface="Wingdings" pitchFamily="2" charset="2"/>
              <a:buChar char="Ø"/>
            </a:pPr>
            <a:r>
              <a:rPr lang="en-US" dirty="0" smtClean="0"/>
              <a:t>Early software development was ‘personalized’.</a:t>
            </a:r>
          </a:p>
          <a:p>
            <a:pPr lvl="0">
              <a:buFont typeface="Wingdings" pitchFamily="2" charset="2"/>
              <a:buChar char="Ø"/>
            </a:pPr>
            <a:r>
              <a:rPr lang="en-US" dirty="0" smtClean="0"/>
              <a:t>As complexity of applications grew, programs increase in size then maintenance of complexity became difficult.</a:t>
            </a:r>
          </a:p>
          <a:p>
            <a:pPr lvl="0">
              <a:buFont typeface="Wingdings" pitchFamily="2" charset="2"/>
              <a:buChar char="Ø"/>
            </a:pPr>
            <a:r>
              <a:rPr lang="en-US" dirty="0" smtClean="0"/>
              <a:t>Software was costing a lot more to develop than initially estimated budget.</a:t>
            </a:r>
          </a:p>
          <a:p>
            <a:pPr lvl="0">
              <a:buFont typeface="Wingdings" pitchFamily="2" charset="2"/>
              <a:buChar char="Ø"/>
            </a:pPr>
            <a:r>
              <a:rPr lang="en-US" dirty="0" smtClean="0"/>
              <a:t>Bugs and Errors found by the customer were extremely difficult to trace and fix.</a:t>
            </a:r>
          </a:p>
          <a:p>
            <a:pPr lvl="0">
              <a:buFont typeface="Wingdings" pitchFamily="2" charset="2"/>
              <a:buChar char="Ø"/>
            </a:pPr>
            <a:r>
              <a:rPr lang="en-US" dirty="0" smtClean="0"/>
              <a:t>There was a communication gap between customer and developer.</a:t>
            </a:r>
          </a:p>
          <a:p>
            <a:pPr lvl="0">
              <a:buFont typeface="Wingdings" pitchFamily="2" charset="2"/>
              <a:buChar char="Ø"/>
            </a:pPr>
            <a:r>
              <a:rPr lang="en-US" dirty="0" smtClean="0"/>
              <a:t>Software used to take long time to develop.</a:t>
            </a:r>
          </a:p>
          <a:p>
            <a:pPr lvl="0">
              <a:buFont typeface="Wingdings" pitchFamily="2" charset="2"/>
              <a:buChar char="Ø"/>
            </a:pPr>
            <a:r>
              <a:rPr lang="en-US" dirty="0" smtClean="0"/>
              <a:t>Software was intangible and it becomes difficult to see different faces of software development without proper documentation control.</a:t>
            </a:r>
          </a:p>
        </p:txBody>
      </p:sp>
      <p:sp>
        <p:nvSpPr>
          <p:cNvPr id="3" name="Title 2"/>
          <p:cNvSpPr>
            <a:spLocks noGrp="1"/>
          </p:cNvSpPr>
          <p:nvPr>
            <p:ph type="title"/>
          </p:nvPr>
        </p:nvSpPr>
        <p:spPr/>
        <p:txBody>
          <a:bodyPr/>
          <a:lstStyle/>
          <a:p>
            <a:pPr marL="624078" indent="-514350"/>
            <a:r>
              <a:rPr lang="en-US" dirty="0" smtClean="0"/>
              <a:t>Software Crisis</a:t>
            </a:r>
          </a:p>
        </p:txBody>
      </p:sp>
      <p:sp>
        <p:nvSpPr>
          <p:cNvPr id="4" name="Date Placeholder 3"/>
          <p:cNvSpPr>
            <a:spLocks noGrp="1"/>
          </p:cNvSpPr>
          <p:nvPr>
            <p:ph type="dt" sz="half" idx="10"/>
          </p:nvPr>
        </p:nvSpPr>
        <p:spPr/>
        <p:txBody>
          <a:bodyPr/>
          <a:lstStyle/>
          <a:p>
            <a:fld id="{1F765ED0-67A3-471B-8153-7DF401B7EFD6}"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6</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60</a:t>
            </a:fld>
            <a:endParaRPr kumimoji="0" lang="en-US"/>
          </a:p>
        </p:txBody>
      </p:sp>
      <p:sp>
        <p:nvSpPr>
          <p:cNvPr id="6" name="Title 5"/>
          <p:cNvSpPr>
            <a:spLocks noGrp="1"/>
          </p:cNvSpPr>
          <p:nvPr>
            <p:ph type="title"/>
          </p:nvPr>
        </p:nvSpPr>
        <p:spPr/>
        <p:txBody>
          <a:bodyPr/>
          <a:lstStyle/>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dirty="0" smtClean="0"/>
              <a:t>The Unified Process is a traditional “cathedral” style of incremental design driven by constructing views of a system architecture. It has the following key features: </a:t>
            </a:r>
          </a:p>
          <a:p>
            <a:r>
              <a:rPr lang="en-US" dirty="0" smtClean="0"/>
              <a:t>It is component based, commonly being used to coordinate object oriented programming projects. </a:t>
            </a:r>
          </a:p>
          <a:p>
            <a:r>
              <a:rPr lang="en-US" dirty="0" smtClean="0"/>
              <a:t>It uses UML - a diagrammatic notation for object oriented design - for all blueprints. </a:t>
            </a:r>
          </a:p>
          <a:p>
            <a:r>
              <a:rPr lang="en-US" dirty="0" smtClean="0"/>
              <a:t>The design process is anchored, and driven by, use-cases which help keep sight of the anticipated </a:t>
            </a:r>
            <a:r>
              <a:rPr lang="en-US" dirty="0" err="1" smtClean="0"/>
              <a:t>behaviours</a:t>
            </a:r>
            <a:r>
              <a:rPr lang="en-US" dirty="0" smtClean="0"/>
              <a:t> of the system. </a:t>
            </a:r>
          </a:p>
          <a:p>
            <a:r>
              <a:rPr lang="en-US" dirty="0" smtClean="0"/>
              <a:t>It is architecture centric. </a:t>
            </a:r>
          </a:p>
          <a:p>
            <a:r>
              <a:rPr lang="en-US" dirty="0" smtClean="0"/>
              <a:t>Design is iterative and incremental - via a prescribed sequence of design phases within a cyclic process.</a:t>
            </a:r>
            <a:endParaRPr lang="en-US" dirty="0"/>
          </a:p>
        </p:txBody>
      </p:sp>
      <p:sp>
        <p:nvSpPr>
          <p:cNvPr id="3" name="Title 2"/>
          <p:cNvSpPr>
            <a:spLocks noGrp="1"/>
          </p:cNvSpPr>
          <p:nvPr>
            <p:ph type="title"/>
          </p:nvPr>
        </p:nvSpPr>
        <p:spPr/>
        <p:txBody>
          <a:bodyPr>
            <a:normAutofit fontScale="90000"/>
          </a:bodyPr>
          <a:lstStyle/>
          <a:p>
            <a:r>
              <a:rPr lang="en-US" sz="4400" dirty="0" smtClean="0"/>
              <a:t>Unified Process</a:t>
            </a:r>
            <a:br>
              <a:rPr lang="en-US" sz="4400" dirty="0" smtClean="0"/>
            </a:b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61</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85000" lnSpcReduction="10000"/>
          </a:bodyPr>
          <a:lstStyle/>
          <a:p>
            <a:pPr>
              <a:buNone/>
            </a:pPr>
            <a:r>
              <a:rPr lang="en-US" dirty="0" smtClean="0"/>
              <a:t>Managers with software responsibility, like managers in most disciplines, are often under pressure to maintain budgets, keep schedules from slipping, and improve quality.</a:t>
            </a:r>
          </a:p>
          <a:p>
            <a:pPr>
              <a:buFont typeface="Wingdings" pitchFamily="2" charset="2"/>
              <a:buChar char="Ø"/>
            </a:pPr>
            <a:r>
              <a:rPr lang="en-US" i="1" dirty="0" smtClean="0"/>
              <a:t>If we get behind schedule, we can add more programmers and catch up. </a:t>
            </a:r>
          </a:p>
          <a:p>
            <a:pPr>
              <a:buNone/>
            </a:pPr>
            <a:r>
              <a:rPr lang="en-US" b="1" i="1" dirty="0" smtClean="0"/>
              <a:t>  In reality</a:t>
            </a:r>
            <a:r>
              <a:rPr lang="en-US" i="1" dirty="0" smtClean="0"/>
              <a:t>: </a:t>
            </a:r>
            <a:r>
              <a:rPr lang="en-US" dirty="0" smtClean="0"/>
              <a:t>adding people to a late software project makes it later.</a:t>
            </a:r>
            <a:endParaRPr lang="en-US" i="1" dirty="0" smtClean="0"/>
          </a:p>
          <a:p>
            <a:pPr>
              <a:buFont typeface="Wingdings" pitchFamily="2" charset="2"/>
              <a:buChar char="Ø"/>
            </a:pPr>
            <a:r>
              <a:rPr lang="en-US" i="1" dirty="0" smtClean="0"/>
              <a:t>We already have a book that’s full of standards and procedures for building software. Won’t that provide my people with everything they need to know? </a:t>
            </a:r>
            <a:r>
              <a:rPr lang="en-US" b="1" i="1" dirty="0" smtClean="0"/>
              <a:t>The reality: </a:t>
            </a:r>
            <a:r>
              <a:rPr lang="en-US" i="1" dirty="0" smtClean="0"/>
              <a:t>Is it used, are practitioners aware of it’s existence?, </a:t>
            </a:r>
            <a:r>
              <a:rPr lang="en-US" dirty="0" smtClean="0"/>
              <a:t>Does it reflect modern software engineering practice? Is it complete? Is it adaptable? … …     the answer to all of these questions is </a:t>
            </a:r>
            <a:r>
              <a:rPr lang="en-US" i="1" dirty="0" smtClean="0"/>
              <a:t>“no.”</a:t>
            </a:r>
          </a:p>
          <a:p>
            <a:pPr>
              <a:buFont typeface="Wingdings" pitchFamily="2" charset="2"/>
              <a:buChar char="Ø"/>
            </a:pPr>
            <a:endParaRPr lang="en-US" dirty="0" smtClean="0"/>
          </a:p>
        </p:txBody>
      </p:sp>
      <p:sp>
        <p:nvSpPr>
          <p:cNvPr id="3" name="Title 2"/>
          <p:cNvSpPr>
            <a:spLocks noGrp="1"/>
          </p:cNvSpPr>
          <p:nvPr>
            <p:ph type="title"/>
          </p:nvPr>
        </p:nvSpPr>
        <p:spPr/>
        <p:txBody>
          <a:bodyPr/>
          <a:lstStyle/>
          <a:p>
            <a:pPr marL="624078" indent="-514350"/>
            <a:r>
              <a:rPr lang="en-US" dirty="0" smtClean="0"/>
              <a:t>Management Myths</a:t>
            </a:r>
          </a:p>
        </p:txBody>
      </p:sp>
      <p:sp>
        <p:nvSpPr>
          <p:cNvPr id="4" name="Date Placeholder 3"/>
          <p:cNvSpPr>
            <a:spLocks noGrp="1"/>
          </p:cNvSpPr>
          <p:nvPr>
            <p:ph type="dt" sz="half" idx="10"/>
          </p:nvPr>
        </p:nvSpPr>
        <p:spPr/>
        <p:txBody>
          <a:bodyPr/>
          <a:lstStyle/>
          <a:p>
            <a:fld id="{26C03C4E-6CAA-4F0B-8756-29F3F8D4B28A}"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7</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71872"/>
          </a:xfrm>
        </p:spPr>
        <p:txBody>
          <a:bodyPr>
            <a:normAutofit fontScale="85000" lnSpcReduction="10000"/>
          </a:bodyPr>
          <a:lstStyle/>
          <a:p>
            <a:pPr>
              <a:buNone/>
            </a:pPr>
            <a:r>
              <a:rPr lang="en-US" dirty="0" smtClean="0"/>
              <a:t>Customers’ Myths lead to false expectations (by the customer) and, ultimately, dissatisfaction with the developer.</a:t>
            </a:r>
          </a:p>
          <a:p>
            <a:r>
              <a:rPr lang="en-US" i="1" dirty="0" smtClean="0"/>
              <a:t>A general statement of objectives is sufficient to begin writing programs—we can fill in the details later. </a:t>
            </a:r>
            <a:r>
              <a:rPr lang="en-US" b="1" i="1" dirty="0" smtClean="0"/>
              <a:t>Reality</a:t>
            </a:r>
            <a:r>
              <a:rPr lang="en-US" i="1" dirty="0" smtClean="0"/>
              <a:t>:</a:t>
            </a:r>
            <a:r>
              <a:rPr lang="en-US" dirty="0" smtClean="0"/>
              <a:t> Unambiguous requirements are developed only through effective and continuous communication between customer and developer.</a:t>
            </a:r>
          </a:p>
          <a:p>
            <a:r>
              <a:rPr lang="en-US" i="1" dirty="0" smtClean="0"/>
              <a:t>Software requirements continually change, but change can be easily accommodated because software is flexible. </a:t>
            </a:r>
            <a:r>
              <a:rPr lang="en-US" b="1" dirty="0" smtClean="0"/>
              <a:t>Reality: </a:t>
            </a:r>
            <a:r>
              <a:rPr lang="en-US" dirty="0" smtClean="0"/>
              <a:t>It is true that software requirements change, but the impact of change varies with the time at which it is introduced. When it’s early the cost is relatively small. However, as time passes, the cost impact grows rapidly.</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pPr marL="624078" indent="-514350"/>
            <a:r>
              <a:rPr lang="en-US" dirty="0" smtClean="0"/>
              <a:t>Customer myths</a:t>
            </a:r>
          </a:p>
        </p:txBody>
      </p:sp>
      <p:sp>
        <p:nvSpPr>
          <p:cNvPr id="4" name="Date Placeholder 3"/>
          <p:cNvSpPr>
            <a:spLocks noGrp="1"/>
          </p:cNvSpPr>
          <p:nvPr>
            <p:ph type="dt" sz="half" idx="10"/>
          </p:nvPr>
        </p:nvSpPr>
        <p:spPr/>
        <p:txBody>
          <a:bodyPr/>
          <a:lstStyle/>
          <a:p>
            <a:fld id="{787CB61B-FF20-41CD-AFD0-7ABCA97110DD}"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8</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a:bodyPr>
          <a:lstStyle/>
          <a:p>
            <a:pPr>
              <a:buNone/>
            </a:pPr>
            <a:r>
              <a:rPr lang="en-US" dirty="0" smtClean="0"/>
              <a:t>Myths that are still believed by software practitioners have been fostered by over 50 years of programming culture.</a:t>
            </a:r>
          </a:p>
          <a:p>
            <a:pPr>
              <a:buFont typeface="Wingdings" pitchFamily="2" charset="2"/>
              <a:buChar char="Ø"/>
            </a:pPr>
            <a:r>
              <a:rPr lang="en-US" i="1" dirty="0" smtClean="0"/>
              <a:t>Once we write the program and get it to work, our job is done. </a:t>
            </a:r>
            <a:r>
              <a:rPr lang="en-US" b="1" i="1" dirty="0" smtClean="0"/>
              <a:t>Reality</a:t>
            </a:r>
            <a:r>
              <a:rPr lang="en-US" i="1" dirty="0" smtClean="0"/>
              <a:t>: </a:t>
            </a:r>
            <a:r>
              <a:rPr lang="en-US" dirty="0" smtClean="0"/>
              <a:t>Industry data indicate that between 60 and 80 percent of all effort expended on software will be expended after it is delivered to the customer for the first time.</a:t>
            </a:r>
          </a:p>
          <a:p>
            <a:pPr>
              <a:buFont typeface="Wingdings" pitchFamily="2" charset="2"/>
              <a:buChar char="Ø"/>
            </a:pPr>
            <a:r>
              <a:rPr lang="en-US" i="1" dirty="0" smtClean="0"/>
              <a:t>Until I get the program “running” I have no way of assessing its quality. </a:t>
            </a:r>
            <a:r>
              <a:rPr lang="en-US" b="1" dirty="0" smtClean="0"/>
              <a:t>Reality: </a:t>
            </a:r>
            <a:r>
              <a:rPr lang="en-US" dirty="0" smtClean="0"/>
              <a:t>One of the most effective software quality assurance mechanisms can be applied from the inception of a project.</a:t>
            </a:r>
          </a:p>
          <a:p>
            <a:pPr>
              <a:buFont typeface="Wingdings" pitchFamily="2" charset="2"/>
              <a:buChar char="Ø"/>
            </a:pPr>
            <a:endParaRPr lang="en-US" dirty="0" smtClean="0"/>
          </a:p>
        </p:txBody>
      </p:sp>
      <p:sp>
        <p:nvSpPr>
          <p:cNvPr id="3" name="Title 2"/>
          <p:cNvSpPr>
            <a:spLocks noGrp="1"/>
          </p:cNvSpPr>
          <p:nvPr>
            <p:ph type="title"/>
          </p:nvPr>
        </p:nvSpPr>
        <p:spPr/>
        <p:txBody>
          <a:bodyPr/>
          <a:lstStyle/>
          <a:p>
            <a:pPr marL="624078" indent="-514350"/>
            <a:r>
              <a:rPr lang="en-US" dirty="0" smtClean="0"/>
              <a:t>Practitioner’s myths</a:t>
            </a:r>
          </a:p>
        </p:txBody>
      </p:sp>
      <p:sp>
        <p:nvSpPr>
          <p:cNvPr id="4" name="Date Placeholder 3"/>
          <p:cNvSpPr>
            <a:spLocks noGrp="1"/>
          </p:cNvSpPr>
          <p:nvPr>
            <p:ph type="dt" sz="half" idx="10"/>
          </p:nvPr>
        </p:nvSpPr>
        <p:spPr/>
        <p:txBody>
          <a:bodyPr/>
          <a:lstStyle/>
          <a:p>
            <a:fld id="{7C97293E-EFE5-4A18-BFB0-BE89BA4457CE}"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9</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1135</TotalTime>
  <Words>4128</Words>
  <Application>Microsoft Office PowerPoint</Application>
  <PresentationFormat>On-screen Show (4:3)</PresentationFormat>
  <Paragraphs>537</Paragraphs>
  <Slides>61</Slides>
  <Notes>11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Concourse</vt:lpstr>
      <vt:lpstr>LINUX TRAINING</vt:lpstr>
      <vt:lpstr>Software</vt:lpstr>
      <vt:lpstr>The Importance of Software</vt:lpstr>
      <vt:lpstr>Evolution of Software Engineering</vt:lpstr>
      <vt:lpstr>Issues involved in Software Engineering:</vt:lpstr>
      <vt:lpstr>Software Crisis</vt:lpstr>
      <vt:lpstr>Management Myths</vt:lpstr>
      <vt:lpstr>Customer myths</vt:lpstr>
      <vt:lpstr>Practitioner’s myths</vt:lpstr>
      <vt:lpstr>Practitioner’s myths (Continue):</vt:lpstr>
      <vt:lpstr>Software Applications</vt:lpstr>
      <vt:lpstr>Software Engineering Concepts</vt:lpstr>
      <vt:lpstr>Modeling the Process and life cycle</vt:lpstr>
      <vt:lpstr>Software development life cycle (SDLC)</vt:lpstr>
      <vt:lpstr>SDLC – Strength and weakness</vt:lpstr>
      <vt:lpstr>Software Development Lifecycle Models</vt:lpstr>
      <vt:lpstr>1 Waterfall Model</vt:lpstr>
      <vt:lpstr>Waterfall Model – phases </vt:lpstr>
      <vt:lpstr>Waterfall Model – phases (cont .)</vt:lpstr>
      <vt:lpstr>Waterfall Model</vt:lpstr>
      <vt:lpstr>Waterfall Model – advantages and disadvantages</vt:lpstr>
      <vt:lpstr>2 Evolutionary Process Model</vt:lpstr>
      <vt:lpstr>Evolutionary Process Model</vt:lpstr>
      <vt:lpstr>Evolutionary Prototyping Strengths </vt:lpstr>
      <vt:lpstr>Evolutionary Prototyping Weaknesses </vt:lpstr>
      <vt:lpstr>3 Prototype Model</vt:lpstr>
      <vt:lpstr>Slide 27</vt:lpstr>
      <vt:lpstr>Process of prototyping</vt:lpstr>
      <vt:lpstr>Prototyping – Advantages and Disadvantages </vt:lpstr>
      <vt:lpstr>4 Incremental Process Model</vt:lpstr>
      <vt:lpstr>Incremental Process Model </vt:lpstr>
      <vt:lpstr>5 Spiral Model</vt:lpstr>
      <vt:lpstr>Slide 33</vt:lpstr>
      <vt:lpstr>Spiral model - sectors</vt:lpstr>
      <vt:lpstr>Spiral Model - use</vt:lpstr>
      <vt:lpstr>Spiral Model - Advantages</vt:lpstr>
      <vt:lpstr>Spiral Model - Disadvantages</vt:lpstr>
      <vt:lpstr>6 RAD model</vt:lpstr>
      <vt:lpstr>Slide 39</vt:lpstr>
      <vt:lpstr>RAD model – phases </vt:lpstr>
      <vt:lpstr>RAD - use </vt:lpstr>
      <vt:lpstr>RAD Model </vt:lpstr>
      <vt:lpstr>8 Generic Process model</vt:lpstr>
      <vt:lpstr>Generic process -Aspect of software process flow</vt:lpstr>
      <vt:lpstr>Slide 45</vt:lpstr>
      <vt:lpstr>9 Specialized Process model</vt:lpstr>
      <vt:lpstr>10 The Formal Methods Model</vt:lpstr>
      <vt:lpstr>11 Formal Methods Model (cont)</vt:lpstr>
      <vt:lpstr>12 Unified process (UP)</vt:lpstr>
      <vt:lpstr>UP - features</vt:lpstr>
      <vt:lpstr>UP - Phases</vt:lpstr>
      <vt:lpstr>Slide 52</vt:lpstr>
      <vt:lpstr>UP-Example</vt:lpstr>
      <vt:lpstr>13 Agile development</vt:lpstr>
      <vt:lpstr>Agile development - Principles</vt:lpstr>
      <vt:lpstr>Slide 56</vt:lpstr>
      <vt:lpstr>Slide 57</vt:lpstr>
      <vt:lpstr>Slide 58</vt:lpstr>
      <vt:lpstr>Behavioral models</vt:lpstr>
      <vt:lpstr>Slide 60</vt:lpstr>
      <vt:lpstr>Unified Process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user</dc:creator>
  <cp:lastModifiedBy>pisco</cp:lastModifiedBy>
  <cp:revision>118</cp:revision>
  <dcterms:created xsi:type="dcterms:W3CDTF">2013-09-26T05:11:01Z</dcterms:created>
  <dcterms:modified xsi:type="dcterms:W3CDTF">2016-03-12T07:49:52Z</dcterms:modified>
</cp:coreProperties>
</file>