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9" r:id="rId15"/>
    <p:sldId id="273" r:id="rId16"/>
    <p:sldId id="274" r:id="rId17"/>
    <p:sldId id="275" r:id="rId18"/>
    <p:sldId id="280" r:id="rId19"/>
    <p:sldId id="298" r:id="rId20"/>
    <p:sldId id="299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3"/>
    <a:srgbClr val="E60000"/>
    <a:srgbClr val="D90000"/>
    <a:srgbClr val="D20003"/>
    <a:srgbClr val="979797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0"/>
    <p:restoredTop sz="94709"/>
  </p:normalViewPr>
  <p:slideViewPr>
    <p:cSldViewPr snapToGrid="0" snapToObjects="1">
      <p:cViewPr varScale="1">
        <p:scale>
          <a:sx n="92" d="100"/>
          <a:sy n="92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66393-36AE-2546-ABA0-67F3F0E0E06D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9912-8D11-8745-A9D0-C7B0893F4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6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91BED-CEFB-4341-B375-EAFBFBBCAAA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37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Incidente</a:t>
            </a:r>
            <a:r>
              <a:rPr lang="en-US" dirty="0" smtClean="0"/>
              <a:t> non </a:t>
            </a:r>
            <a:r>
              <a:rPr lang="en-US" dirty="0" err="1" smtClean="0"/>
              <a:t>implementato</a:t>
            </a:r>
            <a:r>
              <a:rPr lang="en-US" dirty="0" smtClean="0"/>
              <a:t> come </a:t>
            </a:r>
            <a:r>
              <a:rPr lang="en-US" dirty="0" err="1" smtClean="0"/>
              <a:t>ILinkedObject</a:t>
            </a:r>
            <a:r>
              <a:rPr lang="en-US" dirty="0" smtClean="0"/>
              <a:t> </a:t>
            </a:r>
            <a:r>
              <a:rPr lang="en-US" dirty="0" err="1" smtClean="0"/>
              <a:t>perchè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sfrutta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dell’assicurazione</a:t>
            </a:r>
            <a:r>
              <a:rPr lang="en-US" baseline="0" dirty="0" smtClean="0"/>
              <a:t>, non </a:t>
            </a:r>
            <a:r>
              <a:rPr lang="en-US" baseline="0" dirty="0" err="1" smtClean="0"/>
              <a:t>proprio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dell’incidente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discostandosi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semantica</a:t>
            </a:r>
            <a:r>
              <a:rPr lang="en-US" baseline="0" dirty="0" smtClean="0"/>
              <a:t> he la </a:t>
            </a:r>
            <a:r>
              <a:rPr lang="en-US" baseline="0" dirty="0" err="1" smtClean="0"/>
              <a:t>proprietà</a:t>
            </a:r>
            <a:r>
              <a:rPr lang="en-US" baseline="0" dirty="0" smtClean="0"/>
              <a:t> Type di </a:t>
            </a:r>
            <a:r>
              <a:rPr lang="en-US" baseline="0" dirty="0" err="1" smtClean="0"/>
              <a:t>ILinkedObject</a:t>
            </a:r>
            <a:r>
              <a:rPr lang="en-US" baseline="0" dirty="0" smtClean="0"/>
              <a:t> 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A9912-8D11-8745-A9D0-C7B0893F42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4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Iclonable</a:t>
            </a:r>
            <a:r>
              <a:rPr lang="en-US" dirty="0" smtClean="0"/>
              <a:t> </a:t>
            </a:r>
            <a:r>
              <a:rPr lang="en-US" dirty="0" err="1" smtClean="0"/>
              <a:t>generica</a:t>
            </a:r>
            <a:r>
              <a:rPr lang="en-US" dirty="0" smtClean="0"/>
              <a:t> con reflection e </a:t>
            </a:r>
            <a:r>
              <a:rPr lang="en-US" dirty="0" err="1" smtClean="0"/>
              <a:t>metodi</a:t>
            </a:r>
            <a:r>
              <a:rPr lang="en-US" dirty="0" smtClean="0"/>
              <a:t> di </a:t>
            </a:r>
            <a:r>
              <a:rPr lang="en-US" dirty="0" err="1" smtClean="0"/>
              <a:t>estensione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A9912-8D11-8745-A9D0-C7B0893F427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9783F-3797-5E4E-8161-4B14B2A49A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92369"/>
            <a:ext cx="7886700" cy="1198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it-IT" smtClean="0"/>
              <a:t>27/06/2017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Marco Boschi – </a:t>
            </a:r>
            <a:r>
              <a:rPr lang="en-US" dirty="0" err="1" smtClean="0"/>
              <a:t>Alessio</a:t>
            </a:r>
            <a:r>
              <a:rPr lang="en-US" dirty="0" smtClean="0"/>
              <a:t> </a:t>
            </a:r>
            <a:r>
              <a:rPr lang="en-US" dirty="0" err="1" smtClean="0"/>
              <a:t>Onori</a:t>
            </a:r>
            <a:r>
              <a:rPr lang="en-US" dirty="0" smtClean="0"/>
              <a:t> – Nicola </a:t>
            </a:r>
            <a:r>
              <a:rPr lang="en-US" dirty="0" err="1" smtClean="0"/>
              <a:t>Severini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B9825B4-D501-8B45-8785-CAA5D60D7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92369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90003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charset="0"/>
        <a:buChar char="o"/>
        <a:defRPr sz="22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charset="0"/>
        <a:buChar char="o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Gestore</a:t>
            </a:r>
            <a:r>
              <a:rPr lang="en-US" dirty="0" smtClean="0"/>
              <a:t> </a:t>
            </a:r>
            <a:r>
              <a:rPr lang="en-US" dirty="0" err="1" smtClean="0"/>
              <a:t>parco</a:t>
            </a:r>
            <a:r>
              <a:rPr lang="en-US" dirty="0" smtClean="0"/>
              <a:t> </a:t>
            </a:r>
            <a:r>
              <a:rPr lang="en-US" dirty="0" err="1" smtClean="0"/>
              <a:t>mezzi</a:t>
            </a:r>
            <a:r>
              <a:rPr lang="en-US" dirty="0" smtClean="0"/>
              <a:t> di </a:t>
            </a:r>
            <a:r>
              <a:rPr lang="en-US" dirty="0" err="1" smtClean="0"/>
              <a:t>un’azienda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Marco Boschi</a:t>
            </a:r>
          </a:p>
          <a:p>
            <a:r>
              <a:rPr lang="en-US" dirty="0" err="1" smtClean="0"/>
              <a:t>Alessio</a:t>
            </a:r>
            <a:r>
              <a:rPr lang="en-US" dirty="0" smtClean="0"/>
              <a:t> </a:t>
            </a:r>
            <a:r>
              <a:rPr lang="en-US" dirty="0" err="1" smtClean="0"/>
              <a:t>Onori</a:t>
            </a:r>
            <a:endParaRPr lang="en-US" dirty="0" smtClean="0"/>
          </a:p>
          <a:p>
            <a:r>
              <a:rPr lang="en-US" dirty="0" smtClean="0"/>
              <a:t>Nicola </a:t>
            </a:r>
            <a:r>
              <a:rPr lang="en-US" dirty="0" err="1" smtClean="0"/>
              <a:t>Severini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Diagramma dei casi d’uso</a:t>
            </a:r>
            <a:endParaRPr lang="it-IT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046314"/>
            <a:ext cx="4138930" cy="3735812"/>
          </a:xfrm>
          <a:prstGeom prst="rect">
            <a:avLst/>
          </a:prstGeom>
        </p:spPr>
      </p:pic>
      <p:pic>
        <p:nvPicPr>
          <p:cNvPr id="4" name="Segnaposto contenuto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9373" y="2046314"/>
            <a:ext cx="4312627" cy="37358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Diagramma dei casi d’uso</a:t>
            </a:r>
            <a:br>
              <a:rPr lang="it-IT" dirty="0"/>
            </a:br>
            <a:r>
              <a:rPr lang="it-IT" dirty="0"/>
              <a:t>Autenticazione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L’utente deve essersi autenticato per compiere qualsiasi altra azione sul sistema.</a:t>
            </a:r>
          </a:p>
          <a:p>
            <a:r>
              <a:rPr lang="it-IT" dirty="0"/>
              <a:t>L’utente può modificare la </a:t>
            </a:r>
            <a:r>
              <a:rPr lang="it-IT" i="1" dirty="0" smtClean="0"/>
              <a:t>propria</a:t>
            </a:r>
            <a:r>
              <a:rPr lang="it-IT" dirty="0" smtClean="0"/>
              <a:t> password</a:t>
            </a:r>
            <a:endParaRPr lang="it-IT" dirty="0"/>
          </a:p>
          <a:p>
            <a:r>
              <a:rPr lang="it-IT" dirty="0"/>
              <a:t>L’amministratore può gestire gli altri </a:t>
            </a:r>
            <a:r>
              <a:rPr lang="it-IT" dirty="0" smtClean="0"/>
              <a:t>utenti, solo parzialmente se correntemente loggati</a:t>
            </a:r>
            <a:endParaRPr lang="it-IT" dirty="0"/>
          </a:p>
        </p:txBody>
      </p:sp>
      <p:pic>
        <p:nvPicPr>
          <p:cNvPr id="6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062" y="1824553"/>
            <a:ext cx="3861288" cy="43817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Diagramma dei casi d’uso</a:t>
            </a:r>
            <a:br>
              <a:rPr lang="it-IT" dirty="0" smtClean="0"/>
            </a:br>
            <a:r>
              <a:rPr lang="it-IT" dirty="0" smtClean="0"/>
              <a:t>Gestione generica degli «oggetti»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72886" y="1690689"/>
            <a:ext cx="774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Template</a:t>
            </a:r>
            <a:r>
              <a:rPr lang="it-IT" dirty="0" smtClean="0"/>
              <a:t> di gestione per cui la selezione del target è </a:t>
            </a:r>
            <a:r>
              <a:rPr lang="it-IT" b="1" dirty="0" smtClean="0"/>
              <a:t>precedente</a:t>
            </a:r>
            <a:r>
              <a:rPr lang="it-IT" dirty="0" smtClean="0"/>
              <a:t> alla selezione della specifica operazione: implementata tramite menù a tendina.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557" y="2456802"/>
            <a:ext cx="6809121" cy="4156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Diagramma dei casi d’uso</a:t>
            </a:r>
            <a:br>
              <a:rPr lang="it-IT" dirty="0"/>
            </a:br>
            <a:r>
              <a:rPr lang="it-IT" dirty="0"/>
              <a:t>Cancellazione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Distinzione </a:t>
            </a:r>
            <a:r>
              <a:rPr lang="it-IT" dirty="0"/>
              <a:t>«cancellazione fisica» e «disattivazione».</a:t>
            </a:r>
          </a:p>
          <a:p>
            <a:r>
              <a:rPr lang="it-IT" dirty="0"/>
              <a:t>Se un oggetto è </a:t>
            </a:r>
            <a:r>
              <a:rPr lang="it-IT" dirty="0" smtClean="0"/>
              <a:t>associato il </a:t>
            </a:r>
            <a:r>
              <a:rPr lang="it-IT" dirty="0"/>
              <a:t>tentativo di cancellazione porta ad una </a:t>
            </a:r>
            <a:r>
              <a:rPr lang="it-IT" b="1" dirty="0" smtClean="0"/>
              <a:t>disattivazione</a:t>
            </a:r>
          </a:p>
          <a:p>
            <a:r>
              <a:rPr lang="it-IT" dirty="0" smtClean="0"/>
              <a:t>Un oggetto disattivato è visibile solo dove attualmente collegato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2647" y="1819761"/>
            <a:ext cx="3036276" cy="43588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Diagramma dei casi d’uso</a:t>
            </a:r>
            <a:br>
              <a:rPr lang="it-IT" dirty="0"/>
            </a:br>
            <a:r>
              <a:rPr lang="it-IT" dirty="0"/>
              <a:t>Gestione dei mezzi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688482" cy="4351338"/>
          </a:xfrm>
        </p:spPr>
        <p:txBody>
          <a:bodyPr>
            <a:normAutofit/>
          </a:bodyPr>
          <a:lstStyle/>
          <a:p>
            <a:r>
              <a:rPr lang="it-IT" dirty="0" err="1"/>
              <a:t>Template</a:t>
            </a:r>
            <a:r>
              <a:rPr lang="it-IT" dirty="0"/>
              <a:t> di gestione per cui la selezione del target è </a:t>
            </a:r>
            <a:r>
              <a:rPr lang="it-IT" b="1" dirty="0"/>
              <a:t>precedente</a:t>
            </a:r>
            <a:r>
              <a:rPr lang="it-IT" dirty="0"/>
              <a:t> alla selezione dell’operazione specifica: implementato tramite griglia.</a:t>
            </a:r>
          </a:p>
          <a:p>
            <a:endParaRPr lang="it-IT" dirty="0"/>
          </a:p>
          <a:p>
            <a:endParaRPr lang="en-US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89506" y="2030208"/>
            <a:ext cx="4925844" cy="35764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Diagramma dei casi </a:t>
            </a:r>
            <a:r>
              <a:rPr lang="it-IT" dirty="0" smtClean="0"/>
              <a:t>d’uso</a:t>
            </a:r>
            <a:br>
              <a:rPr lang="it-IT" dirty="0" smtClean="0"/>
            </a:br>
            <a:r>
              <a:rPr lang="it-IT" dirty="0" smtClean="0"/>
              <a:t>Gestione scadenza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6"/>
            <a:ext cx="7886700" cy="131616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Possibilità di modifica o rinnovo</a:t>
            </a:r>
          </a:p>
          <a:p>
            <a:r>
              <a:rPr lang="it-IT" dirty="0" smtClean="0"/>
              <a:t>Completamente implementata</a:t>
            </a:r>
          </a:p>
          <a:p>
            <a:r>
              <a:rPr lang="it-IT" dirty="0" err="1" smtClean="0"/>
              <a:t>Template</a:t>
            </a:r>
            <a:r>
              <a:rPr lang="it-IT" dirty="0" smtClean="0"/>
              <a:t> per cui la </a:t>
            </a:r>
            <a:r>
              <a:rPr lang="it-IT" i="1" dirty="0" smtClean="0"/>
              <a:t>selezione </a:t>
            </a:r>
            <a:r>
              <a:rPr lang="it-IT" dirty="0" smtClean="0"/>
              <a:t>precede l’</a:t>
            </a:r>
            <a:r>
              <a:rPr lang="it-IT" i="1" dirty="0" smtClean="0"/>
              <a:t>operazione</a:t>
            </a:r>
            <a:endParaRPr lang="it-IT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" y="3481755"/>
            <a:ext cx="7886700" cy="25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Diagramma dei casi </a:t>
            </a:r>
            <a:r>
              <a:rPr lang="it-IT" dirty="0" smtClean="0"/>
              <a:t>d’uso</a:t>
            </a:r>
            <a:br>
              <a:rPr lang="it-IT" dirty="0" smtClean="0"/>
            </a:br>
            <a:r>
              <a:rPr lang="it-IT" dirty="0" smtClean="0"/>
              <a:t>Gestione manutenzione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1140313"/>
          </a:xfrm>
        </p:spPr>
        <p:txBody>
          <a:bodyPr>
            <a:normAutofit fontScale="85000" lnSpcReduction="20000"/>
          </a:bodyPr>
          <a:lstStyle/>
          <a:p>
            <a:r>
              <a:rPr lang="it-IT" dirty="0" smtClean="0"/>
              <a:t>Gestione </a:t>
            </a:r>
            <a:r>
              <a:rPr lang="it-IT" b="1" dirty="0" smtClean="0"/>
              <a:t>estesa</a:t>
            </a:r>
            <a:r>
              <a:rPr lang="it-IT" dirty="0" smtClean="0"/>
              <a:t> da due servizi</a:t>
            </a:r>
          </a:p>
          <a:p>
            <a:r>
              <a:rPr lang="it-IT" dirty="0" smtClean="0"/>
              <a:t>Completamente implementata</a:t>
            </a:r>
          </a:p>
          <a:p>
            <a:r>
              <a:rPr lang="it-IT" dirty="0" err="1"/>
              <a:t>Template</a:t>
            </a:r>
            <a:r>
              <a:rPr lang="it-IT" dirty="0"/>
              <a:t> per cui la </a:t>
            </a:r>
            <a:r>
              <a:rPr lang="it-IT" i="1" dirty="0"/>
              <a:t>selezione </a:t>
            </a:r>
            <a:r>
              <a:rPr lang="it-IT" dirty="0"/>
              <a:t>precede l’</a:t>
            </a:r>
            <a:r>
              <a:rPr lang="it-IT" i="1" dirty="0"/>
              <a:t>operazione</a:t>
            </a:r>
          </a:p>
          <a:p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" y="3100874"/>
            <a:ext cx="7886700" cy="27337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Diagramma dei casi d’uso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799" y="1583684"/>
            <a:ext cx="6248401" cy="47815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Descrizione dettagliata casi d’uso</a:t>
            </a:r>
            <a:br>
              <a:rPr lang="it-IT" dirty="0"/>
            </a:br>
            <a:r>
              <a:rPr lang="it-IT" dirty="0"/>
              <a:t>Note comuni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L’utente è in grado di annullare l’operazione corrente in un qualsiasi momento</a:t>
            </a:r>
          </a:p>
          <a:p>
            <a:r>
              <a:rPr lang="it-IT" dirty="0"/>
              <a:t>In tutti i casi in cui è richiesto un caricamento di un file se il sistema rileva un errore questo viene notificato e viene richiesto un nuovo file</a:t>
            </a:r>
          </a:p>
          <a:p>
            <a:r>
              <a:rPr lang="it-IT" dirty="0"/>
              <a:t>In tutti i casi in cui l’utente deve selezionare uno o più oggetti da un elenco in caso in cui la voce desiderata non sia disponibile l’utente deve annullare l’operazione, inserire la nuova voce e ripeterla</a:t>
            </a:r>
          </a:p>
          <a:p>
            <a:r>
              <a:rPr lang="it-IT" dirty="0"/>
              <a:t>In caso di errore durante il salvataggio dei dati, il sistema notifica l’errore e termina l’operazione con insuccesso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Inserimento nuovo mezzo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31848"/>
              </p:ext>
            </p:extLst>
          </p:nvPr>
        </p:nvGraphicFramePr>
        <p:xfrm>
          <a:off x="628650" y="1794093"/>
          <a:ext cx="7886700" cy="428457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839956">
                  <a:extLst>
                    <a:ext uri="{9D8B030D-6E8A-4147-A177-3AD203B41FA5}">
                      <a16:colId xmlns:a16="http://schemas.microsoft.com/office/drawing/2014/main" xmlns="" val="493713209"/>
                    </a:ext>
                  </a:extLst>
                </a:gridCol>
                <a:gridCol w="6046744">
                  <a:extLst>
                    <a:ext uri="{9D8B030D-6E8A-4147-A177-3AD203B41FA5}">
                      <a16:colId xmlns:a16="http://schemas.microsoft.com/office/drawing/2014/main" xmlns="" val="421065"/>
                    </a:ext>
                  </a:extLst>
                </a:gridCol>
              </a:tblGrid>
              <a:tr h="175899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Titolo</a:t>
                      </a:r>
                    </a:p>
                  </a:txBody>
                  <a:tcPr marL="58104" marR="58104" marT="0" marB="0"/>
                </a:tc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Inserimento nuovo mezzo</a:t>
                      </a:r>
                      <a:endParaRPr lang="it-IT" sz="10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8104" marR="58104" marT="0" marB="0"/>
                </a:tc>
                <a:extLst>
                  <a:ext uri="{0D108BD9-81ED-4DB2-BD59-A6C34878D82A}">
                    <a16:rowId xmlns:a16="http://schemas.microsoft.com/office/drawing/2014/main" xmlns="" val="3195239864"/>
                  </a:ext>
                </a:extLst>
              </a:tr>
              <a:tr h="162369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Descrizione</a:t>
                      </a:r>
                    </a:p>
                  </a:txBody>
                  <a:tcPr marL="58104" marR="58104" marT="0" marB="0"/>
                </a:tc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Creazione e registrazione di un nuovo mezzo all’interno del sistema.</a:t>
                      </a:r>
                    </a:p>
                  </a:txBody>
                  <a:tcPr marL="58104" marR="58104" marT="0" marB="0"/>
                </a:tc>
                <a:extLst>
                  <a:ext uri="{0D108BD9-81ED-4DB2-BD59-A6C34878D82A}">
                    <a16:rowId xmlns:a16="http://schemas.microsoft.com/office/drawing/2014/main" xmlns="" val="3583624119"/>
                  </a:ext>
                </a:extLst>
              </a:tr>
              <a:tr h="783511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Relazioni</a:t>
                      </a:r>
                    </a:p>
                  </a:txBody>
                  <a:tcPr marL="58104" marR="58104" marT="0" marB="0"/>
                </a:tc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endParaRPr lang="it-IT" sz="1000" dirty="0" smtClean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indent="90170" algn="just">
                        <a:spcAft>
                          <a:spcPts val="0"/>
                        </a:spcAft>
                      </a:pPr>
                      <a:endParaRPr lang="it-IT" sz="1000" dirty="0" smtClean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indent="90170" algn="just">
                        <a:spcAft>
                          <a:spcPts val="0"/>
                        </a:spcAft>
                      </a:pPr>
                      <a:endParaRPr lang="it-IT" sz="1000" dirty="0" smtClean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indent="90170" algn="just">
                        <a:spcAft>
                          <a:spcPts val="0"/>
                        </a:spcAft>
                      </a:pPr>
                      <a:endParaRPr lang="it-IT" sz="1000" dirty="0" smtClean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indent="90170" algn="just">
                        <a:spcAft>
                          <a:spcPts val="0"/>
                        </a:spcAft>
                      </a:pPr>
                      <a:endParaRPr lang="it-IT" sz="10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8104" marR="58104" marT="0" marB="0"/>
                </a:tc>
                <a:extLst>
                  <a:ext uri="{0D108BD9-81ED-4DB2-BD59-A6C34878D82A}">
                    <a16:rowId xmlns:a16="http://schemas.microsoft.com/office/drawing/2014/main" xmlns="" val="2341580732"/>
                  </a:ext>
                </a:extLst>
              </a:tr>
              <a:tr h="162369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Attori</a:t>
                      </a:r>
                    </a:p>
                  </a:txBody>
                  <a:tcPr marL="58104" marR="58104" marT="0" marB="0"/>
                </a:tc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Utente</a:t>
                      </a:r>
                    </a:p>
                  </a:txBody>
                  <a:tcPr marL="58104" marR="58104" marT="0" marB="0"/>
                </a:tc>
                <a:extLst>
                  <a:ext uri="{0D108BD9-81ED-4DB2-BD59-A6C34878D82A}">
                    <a16:rowId xmlns:a16="http://schemas.microsoft.com/office/drawing/2014/main" xmlns="" val="41113282"/>
                  </a:ext>
                </a:extLst>
              </a:tr>
              <a:tr h="162369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Precondizioni</a:t>
                      </a:r>
                    </a:p>
                  </a:txBody>
                  <a:tcPr marL="58104" marR="5810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è autenticato</a:t>
                      </a:r>
                    </a:p>
                  </a:txBody>
                  <a:tcPr marL="58104" marR="58104" marT="0" marB="0"/>
                </a:tc>
                <a:extLst>
                  <a:ext uri="{0D108BD9-81ED-4DB2-BD59-A6C34878D82A}">
                    <a16:rowId xmlns:a16="http://schemas.microsoft.com/office/drawing/2014/main" xmlns="" val="2354944777"/>
                  </a:ext>
                </a:extLst>
              </a:tr>
              <a:tr h="162369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Postcondizioni</a:t>
                      </a:r>
                    </a:p>
                  </a:txBody>
                  <a:tcPr marL="58104" marR="5810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Il sistema contiene un nuovo mezzo</a:t>
                      </a:r>
                    </a:p>
                  </a:txBody>
                  <a:tcPr marL="58104" marR="58104" marT="0" marB="0"/>
                </a:tc>
                <a:extLst>
                  <a:ext uri="{0D108BD9-81ED-4DB2-BD59-A6C34878D82A}">
                    <a16:rowId xmlns:a16="http://schemas.microsoft.com/office/drawing/2014/main" xmlns="" val="4192199315"/>
                  </a:ext>
                </a:extLst>
              </a:tr>
              <a:tr h="2250832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Scenario principale</a:t>
                      </a:r>
                    </a:p>
                  </a:txBody>
                  <a:tcPr marL="58104" marR="58104" marT="0" marB="0"/>
                </a:tc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L’ordinamento delle seguenti operazioni è puramente indicativo, i campi possono essere riempiti in ordine a piacere: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può caricare una foto del mezzo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inserisce il modello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inserisce il numero interno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inserisce la targa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inserisce il numero di carta di circolazione e può caricare un PDF con la scansione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inserisce la matricola del telaio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inserisce l’anno di immatricolazione (…«anno corrente»)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inserisce i dati tecnici (Numero decimale 0…)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sceglie le eventuali tessere associate e inserisce Codice e PIN relativo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sceglie gli eventuali dispositivi associati e carica un eventuale PDF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sceglie gli eventuali permessi associati e carica un eventuale PDF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Il sistema salva i dati</a:t>
                      </a:r>
                    </a:p>
                  </a:txBody>
                  <a:tcPr marL="58104" marR="58104" marT="0" marB="0"/>
                </a:tc>
                <a:extLst>
                  <a:ext uri="{0D108BD9-81ED-4DB2-BD59-A6C34878D82A}">
                    <a16:rowId xmlns:a16="http://schemas.microsoft.com/office/drawing/2014/main" xmlns="" val="3589267627"/>
                  </a:ext>
                </a:extLst>
              </a:tr>
              <a:tr h="381548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Scenari alternativi</a:t>
                      </a:r>
                    </a:p>
                  </a:txBody>
                  <a:tcPr marL="58104" marR="58104" marT="0" marB="0"/>
                </a:tc>
                <a:tc>
                  <a:txBody>
                    <a:bodyPr/>
                    <a:lstStyle/>
                    <a:p>
                      <a:pPr marL="300355" indent="-300355" algn="just">
                        <a:spcAft>
                          <a:spcPts val="0"/>
                        </a:spcAft>
                        <a:tabLst>
                          <a:tab pos="390525" algn="l"/>
                        </a:tabLst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3.a. 	Se esiste un altro mezzo con lo stesso numero il sistema notifica l’errore e torna al punto 3.</a:t>
                      </a:r>
                    </a:p>
                    <a:p>
                      <a:pPr marL="300355" indent="-300355" algn="just">
                        <a:spcAft>
                          <a:spcPts val="0"/>
                        </a:spcAft>
                        <a:tabLst>
                          <a:tab pos="390525" algn="l"/>
                        </a:tabLst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4.a. 	Se esiste un altro mezzo con la stessa targa il sistema notifica l’errore e torna al punto 4.</a:t>
                      </a:r>
                    </a:p>
                  </a:txBody>
                  <a:tcPr marL="58104" marR="58104" marT="0" marB="0"/>
                </a:tc>
                <a:extLst>
                  <a:ext uri="{0D108BD9-81ED-4DB2-BD59-A6C34878D82A}">
                    <a16:rowId xmlns:a16="http://schemas.microsoft.com/office/drawing/2014/main" xmlns="" val="27917838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" t="19954" r="1917" b="20890"/>
          <a:stretch/>
        </p:blipFill>
        <p:spPr bwMode="auto">
          <a:xfrm>
            <a:off x="2616505" y="2208873"/>
            <a:ext cx="4358661" cy="68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Descrizione del problema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Abbiamo deciso di immedesimare il committente in un’</a:t>
            </a:r>
            <a:r>
              <a:rPr lang="it-IT" b="1" dirty="0" smtClean="0"/>
              <a:t>azienda di trasporti </a:t>
            </a:r>
            <a:r>
              <a:rPr lang="it-IT" dirty="0" smtClean="0"/>
              <a:t>che necessita di un’applicazione software in grado di gestire alcune delle informazioni relative al suo </a:t>
            </a:r>
            <a:r>
              <a:rPr lang="it-IT" b="1" dirty="0" smtClean="0"/>
              <a:t>parco mezzi</a:t>
            </a:r>
            <a:r>
              <a:rPr lang="it-IT" dirty="0" smtClean="0"/>
              <a:t>.</a:t>
            </a:r>
          </a:p>
          <a:p>
            <a:r>
              <a:rPr lang="it-IT" dirty="0"/>
              <a:t>Si vuole realizzare un programma per gestire la </a:t>
            </a:r>
            <a:r>
              <a:rPr lang="it-IT" b="1" dirty="0"/>
              <a:t>flotta</a:t>
            </a:r>
            <a:r>
              <a:rPr lang="it-IT" dirty="0"/>
              <a:t> di un’azienda di trasporto e registrare per ogni </a:t>
            </a:r>
            <a:r>
              <a:rPr lang="it-IT" b="1" dirty="0"/>
              <a:t>mezzo</a:t>
            </a:r>
            <a:r>
              <a:rPr lang="it-IT" dirty="0"/>
              <a:t>: dati generali, scadenze, registro manutenzioni, galleria immagini, registro incidenti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Inserimento nuovo incidente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057135"/>
              </p:ext>
            </p:extLst>
          </p:nvPr>
        </p:nvGraphicFramePr>
        <p:xfrm>
          <a:off x="628650" y="1825625"/>
          <a:ext cx="7886700" cy="452348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839957">
                  <a:extLst>
                    <a:ext uri="{9D8B030D-6E8A-4147-A177-3AD203B41FA5}">
                      <a16:colId xmlns:a16="http://schemas.microsoft.com/office/drawing/2014/main" xmlns="" val="4216001052"/>
                    </a:ext>
                  </a:extLst>
                </a:gridCol>
                <a:gridCol w="6046743">
                  <a:extLst>
                    <a:ext uri="{9D8B030D-6E8A-4147-A177-3AD203B41FA5}">
                      <a16:colId xmlns:a16="http://schemas.microsoft.com/office/drawing/2014/main" xmlns="" val="2211841196"/>
                    </a:ext>
                  </a:extLst>
                </a:gridCol>
              </a:tblGrid>
              <a:tr h="211293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Titolo</a:t>
                      </a:r>
                      <a:endParaRPr lang="it-IT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Inserimento nuovo incidente</a:t>
                      </a:r>
                      <a:endParaRPr lang="it-IT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0161430"/>
                  </a:ext>
                </a:extLst>
              </a:tr>
              <a:tr h="195039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Descrizione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Creazione e registrazione di un nuovo incidente all’interno del sistema.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79447350"/>
                  </a:ext>
                </a:extLst>
              </a:tr>
              <a:tr h="784981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Relazioni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endParaRPr lang="it-IT" sz="1000" dirty="0" smtClean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indent="90170" algn="just">
                        <a:spcAft>
                          <a:spcPts val="0"/>
                        </a:spcAft>
                      </a:pPr>
                      <a:endParaRPr lang="it-IT" sz="1000" dirty="0" smtClean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indent="90170" algn="just">
                        <a:spcAft>
                          <a:spcPts val="0"/>
                        </a:spcAft>
                      </a:pPr>
                      <a:endParaRPr lang="it-IT" sz="1000" dirty="0" smtClean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indent="90170" algn="just">
                        <a:spcAft>
                          <a:spcPts val="0"/>
                        </a:spcAft>
                      </a:pPr>
                      <a:endParaRPr lang="it-IT" sz="10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79957695"/>
                  </a:ext>
                </a:extLst>
              </a:tr>
              <a:tr h="195039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Attori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Utente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8994999"/>
                  </a:ext>
                </a:extLst>
              </a:tr>
              <a:tr h="780160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Precondizioni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è autenticato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Esiste almeno un mezzo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ha selezionato un mezzo e ne sta vedendo i dettagli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Esiste almeno una tipologia assicurativa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15260708"/>
                  </a:ext>
                </a:extLst>
              </a:tr>
              <a:tr h="195039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Postcondizioni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Il sistema contiene un nuovo incidente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16783242"/>
                  </a:ext>
                </a:extLst>
              </a:tr>
              <a:tr h="1966891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Scenario principale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L’ordinamento delle seguenti operazioni è puramente indicativo, i campi possono essere riempiti in ordine a piacere: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inserisce la data dell’incidente (Default: «data corrente», …«data corrente»)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sceglie la tipologia assicurativa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inserisce il danno totale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inserisce il rimborso assicurativo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può caricare la scansione del CID in formato PDF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sceglie eventuali manutenzioni del mezzo collegate all’incidente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L’utente sceglie eventuali foto dalla galleria del mezzo collegate all’incidente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Il sistema salva i dati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55898695"/>
                  </a:ext>
                </a:extLst>
              </a:tr>
              <a:tr h="195039">
                <a:tc>
                  <a:txBody>
                    <a:bodyPr/>
                    <a:lstStyle/>
                    <a:p>
                      <a:pPr indent="90170" algn="just"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Scenari alternativi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0355" indent="-300355" algn="just">
                        <a:spcAft>
                          <a:spcPts val="0"/>
                        </a:spcAft>
                        <a:tabLst>
                          <a:tab pos="390525" algn="l"/>
                        </a:tabLst>
                      </a:pPr>
                      <a:r>
                        <a:rPr lang="it-IT" sz="1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89392427"/>
                  </a:ext>
                </a:extLst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" t="20399" r="2496" b="16603"/>
          <a:stretch>
            <a:fillRect/>
          </a:stretch>
        </p:blipFill>
        <p:spPr bwMode="auto">
          <a:xfrm>
            <a:off x="2599171" y="2273587"/>
            <a:ext cx="4503648" cy="71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prototipo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L’architettura del prototipo si basa su un modello client/server </a:t>
            </a:r>
          </a:p>
          <a:p>
            <a:r>
              <a:rPr lang="it-IT" dirty="0"/>
              <a:t>Ogni client ha accesso diretto al modello e invoca il server per simulare richieste di dati e salvataggio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prototipo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client ha istanze del modello condivise</a:t>
            </a:r>
          </a:p>
          <a:p>
            <a:r>
              <a:rPr lang="it-IT" dirty="0"/>
              <a:t>La soluzione adottata è stata quella di </a:t>
            </a:r>
            <a:r>
              <a:rPr lang="it-IT" dirty="0" smtClean="0"/>
              <a:t>simulare una chiamata server passando l’istanza condivisa e i dati da aggiornare</a:t>
            </a:r>
          </a:p>
          <a:p>
            <a:pPr lvl="1"/>
            <a:r>
              <a:rPr lang="it-IT" dirty="0" smtClean="0"/>
              <a:t>Il server aggiorna l’istanza condivisa e notifica tutti i client attivi</a:t>
            </a:r>
            <a:endParaRPr lang="it-I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classi di analisi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Segnaposto contenuto 6" descr="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" r="-367"/>
          <a:stretch/>
        </p:blipFill>
        <p:spPr>
          <a:xfrm>
            <a:off x="2306782" y="1330100"/>
            <a:ext cx="4530436" cy="506365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classi di analisi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elemento “</a:t>
            </a:r>
            <a:r>
              <a:rPr lang="it-IT" dirty="0" err="1"/>
              <a:t>Type</a:t>
            </a:r>
            <a:r>
              <a:rPr lang="it-IT" dirty="0"/>
              <a:t>” deriva dall’astrazione </a:t>
            </a:r>
            <a:r>
              <a:rPr lang="it-IT" i="1" dirty="0" err="1"/>
              <a:t>LinkedType</a:t>
            </a:r>
            <a:endParaRPr lang="it-IT" i="1" dirty="0"/>
          </a:p>
          <a:p>
            <a:r>
              <a:rPr lang="it-IT" dirty="0"/>
              <a:t>Tessera, Dispositivo e Permesso si è deciso di realizzarli come classi associazione in quanto, ogni mezzo può essere associato ad una sola tipologia di elementi sopracitati</a:t>
            </a:r>
          </a:p>
          <a:p>
            <a:r>
              <a:rPr lang="it-IT" dirty="0"/>
              <a:t>Al mezzo possono essere associate più manutenzioni dello stesso </a:t>
            </a:r>
            <a:r>
              <a:rPr lang="it-IT" dirty="0" smtClean="0"/>
              <a:t>tipo e incidenti con stessa tipologia assicurativa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classi di analisi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Segnaposto contenuto 3" descr="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r="322"/>
          <a:stretch/>
        </p:blipFill>
        <p:spPr>
          <a:xfrm>
            <a:off x="1704109" y="1423786"/>
            <a:ext cx="5735782" cy="475317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Diagramma</a:t>
            </a:r>
            <a:r>
              <a:rPr lang="en-US" dirty="0" smtClean="0"/>
              <a:t> di </a:t>
            </a:r>
            <a:r>
              <a:rPr lang="en-US" dirty="0" err="1" smtClean="0"/>
              <a:t>sequenza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14663" y="1690689"/>
            <a:ext cx="2789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Tessera</a:t>
            </a:r>
            <a:r>
              <a:rPr lang="en-US" dirty="0" smtClean="0"/>
              <a:t>, </a:t>
            </a:r>
            <a:r>
              <a:rPr lang="en-US" dirty="0" err="1" smtClean="0"/>
              <a:t>dispositivo</a:t>
            </a:r>
            <a:r>
              <a:rPr lang="en-US" dirty="0" smtClean="0"/>
              <a:t> e </a:t>
            </a:r>
            <a:r>
              <a:rPr lang="en-US" dirty="0" err="1" smtClean="0"/>
              <a:t>permesso</a:t>
            </a:r>
            <a:r>
              <a:rPr lang="en-US" dirty="0" smtClean="0"/>
              <a:t>, </a:t>
            </a:r>
            <a:r>
              <a:rPr lang="en-US" dirty="0" err="1" smtClean="0"/>
              <a:t>rappresentano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istanze</a:t>
            </a:r>
            <a:r>
              <a:rPr lang="en-US" dirty="0" smtClean="0"/>
              <a:t> </a:t>
            </a:r>
            <a:r>
              <a:rPr lang="en-US" dirty="0" err="1" smtClean="0"/>
              <a:t>inizialmente</a:t>
            </a:r>
            <a:r>
              <a:rPr lang="en-US" dirty="0" smtClean="0"/>
              <a:t> </a:t>
            </a:r>
            <a:r>
              <a:rPr lang="en-US" dirty="0" err="1" smtClean="0"/>
              <a:t>collegate</a:t>
            </a:r>
            <a:r>
              <a:rPr lang="en-US" dirty="0" smtClean="0"/>
              <a:t> al mezzo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vanno</a:t>
            </a:r>
            <a:r>
              <a:rPr lang="en-US" dirty="0" smtClean="0"/>
              <a:t> poi </a:t>
            </a:r>
            <a:r>
              <a:rPr lang="en-US" dirty="0" err="1" smtClean="0"/>
              <a:t>clonate</a:t>
            </a:r>
            <a:r>
              <a:rPr lang="en-US" dirty="0" smtClean="0"/>
              <a:t> per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modificate</a:t>
            </a:r>
            <a:r>
              <a:rPr lang="en-US" dirty="0" smtClean="0"/>
              <a:t> prima di </a:t>
            </a:r>
            <a:r>
              <a:rPr lang="en-US" dirty="0" err="1" smtClean="0"/>
              <a:t>riportare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istanze</a:t>
            </a:r>
            <a:r>
              <a:rPr lang="en-US" dirty="0" smtClean="0"/>
              <a:t> </a:t>
            </a:r>
            <a:r>
              <a:rPr lang="en-US" dirty="0" err="1" smtClean="0"/>
              <a:t>effettive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31" y="1634832"/>
            <a:ext cx="5486405" cy="45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 &amp;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Estensiva</a:t>
            </a:r>
            <a:r>
              <a:rPr lang="en-US" dirty="0" smtClean="0"/>
              <a:t> </a:t>
            </a:r>
            <a:r>
              <a:rPr lang="en-US" dirty="0" err="1" smtClean="0"/>
              <a:t>applicazione</a:t>
            </a:r>
            <a:r>
              <a:rPr lang="en-US" dirty="0" smtClean="0"/>
              <a:t> del </a:t>
            </a:r>
            <a:r>
              <a:rPr lang="en-US" i="1" dirty="0" smtClean="0"/>
              <a:t>principio di </a:t>
            </a:r>
            <a:r>
              <a:rPr lang="en-US" i="1" dirty="0" err="1" smtClean="0"/>
              <a:t>inversione</a:t>
            </a:r>
            <a:r>
              <a:rPr lang="en-US" i="1" dirty="0" smtClean="0"/>
              <a:t> </a:t>
            </a:r>
            <a:r>
              <a:rPr lang="en-US" i="1" dirty="0" err="1" smtClean="0"/>
              <a:t>delle</a:t>
            </a:r>
            <a:r>
              <a:rPr lang="en-US" i="1" dirty="0" smtClean="0"/>
              <a:t> </a:t>
            </a:r>
            <a:r>
              <a:rPr lang="en-US" i="1" dirty="0" err="1" smtClean="0"/>
              <a:t>dipendenze</a:t>
            </a:r>
            <a:endParaRPr lang="en-US" i="1" dirty="0" smtClean="0"/>
          </a:p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concreta</a:t>
            </a:r>
            <a:r>
              <a:rPr lang="en-US" dirty="0" smtClean="0"/>
              <a:t> </a:t>
            </a:r>
            <a:r>
              <a:rPr lang="en-US" i="1" dirty="0" smtClean="0"/>
              <a:t>internal</a:t>
            </a:r>
            <a:r>
              <a:rPr lang="en-US" dirty="0" smtClean="0"/>
              <a:t>, </a:t>
            </a:r>
            <a:r>
              <a:rPr lang="en-US" dirty="0" err="1" smtClean="0"/>
              <a:t>interfaccia</a:t>
            </a:r>
            <a:r>
              <a:rPr lang="en-US" dirty="0" smtClean="0"/>
              <a:t> </a:t>
            </a:r>
            <a:r>
              <a:rPr lang="en-US" i="1" dirty="0" smtClean="0"/>
              <a:t>public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classe</a:t>
            </a:r>
            <a:r>
              <a:rPr lang="en-US" dirty="0" smtClean="0"/>
              <a:t> factory per </a:t>
            </a:r>
            <a:r>
              <a:rPr lang="en-US" dirty="0" err="1" smtClean="0"/>
              <a:t>il</a:t>
            </a:r>
            <a:r>
              <a:rPr lang="en-US" dirty="0" smtClean="0"/>
              <a:t> model e </a:t>
            </a:r>
            <a:r>
              <a:rPr lang="en-US" dirty="0" err="1" smtClean="0"/>
              <a:t>i</a:t>
            </a:r>
            <a:r>
              <a:rPr lang="en-US" dirty="0" smtClean="0"/>
              <a:t> due moduli di view per </a:t>
            </a:r>
            <a:r>
              <a:rPr lang="en-US" dirty="0" err="1" smtClean="0"/>
              <a:t>istanziare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endParaRPr lang="en-US" dirty="0" smtClean="0"/>
          </a:p>
          <a:p>
            <a:pPr lvl="1"/>
            <a:r>
              <a:rPr lang="en-US" dirty="0" smtClean="0"/>
              <a:t>Con </a:t>
            </a:r>
            <a:r>
              <a:rPr lang="en-US" dirty="0" err="1" smtClean="0"/>
              <a:t>organizzazione</a:t>
            </a:r>
            <a:r>
              <a:rPr lang="en-US" dirty="0" smtClean="0"/>
              <a:t> a </a:t>
            </a:r>
            <a:r>
              <a:rPr lang="en-US" dirty="0" err="1" smtClean="0"/>
              <a:t>singolo</a:t>
            </a:r>
            <a:r>
              <a:rPr lang="en-US" dirty="0" smtClean="0"/>
              <a:t> modulo, non </a:t>
            </a:r>
            <a:r>
              <a:rPr lang="en-US" dirty="0" err="1" smtClean="0"/>
              <a:t>strettamente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r>
              <a:rPr lang="en-US" dirty="0" smtClean="0"/>
              <a:t>, </a:t>
            </a:r>
            <a:r>
              <a:rPr lang="en-US" dirty="0" err="1" smtClean="0"/>
              <a:t>utilizzata</a:t>
            </a:r>
            <a:r>
              <a:rPr lang="en-US" dirty="0" smtClean="0"/>
              <a:t> per </a:t>
            </a:r>
            <a:r>
              <a:rPr lang="en-US" dirty="0" err="1" smtClean="0"/>
              <a:t>aggiungere</a:t>
            </a:r>
            <a:r>
              <a:rPr lang="en-US" dirty="0" smtClean="0"/>
              <a:t> </a:t>
            </a:r>
            <a:r>
              <a:rPr lang="en-US" dirty="0" err="1" smtClean="0"/>
              <a:t>modularità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LinkedType</a:t>
            </a:r>
            <a:r>
              <a:rPr lang="en-US" dirty="0"/>
              <a:t> &amp; </a:t>
            </a:r>
            <a:r>
              <a:rPr lang="en-US" dirty="0" err="1"/>
              <a:t>Classi</a:t>
            </a:r>
            <a:r>
              <a:rPr lang="en-US" dirty="0"/>
              <a:t> di </a:t>
            </a:r>
            <a:r>
              <a:rPr lang="en-US" dirty="0" err="1"/>
              <a:t>associazione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LinkedType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astratta</a:t>
            </a:r>
            <a:r>
              <a:rPr lang="en-US" dirty="0"/>
              <a:t> e </a:t>
            </a:r>
            <a:r>
              <a:rPr lang="en-US" dirty="0" err="1"/>
              <a:t>gestisce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e se </a:t>
            </a:r>
            <a:r>
              <a:rPr lang="en-US" dirty="0" err="1"/>
              <a:t>disabilitato</a:t>
            </a:r>
            <a:r>
              <a:rPr lang="en-US" dirty="0"/>
              <a:t> o no</a:t>
            </a:r>
          </a:p>
          <a:p>
            <a:r>
              <a:rPr lang="en-US" dirty="0"/>
              <a:t>Sotto-</a:t>
            </a:r>
            <a:r>
              <a:rPr lang="en-US" dirty="0" err="1"/>
              <a:t>classi</a:t>
            </a:r>
            <a:r>
              <a:rPr lang="en-US" dirty="0"/>
              <a:t> concrete non </a:t>
            </a:r>
            <a:r>
              <a:rPr lang="en-US" dirty="0" err="1"/>
              <a:t>aggiungono</a:t>
            </a:r>
            <a:r>
              <a:rPr lang="en-US" dirty="0"/>
              <a:t> </a:t>
            </a:r>
            <a:r>
              <a:rPr lang="en-US" dirty="0" err="1" smtClean="0"/>
              <a:t>funzionalità</a:t>
            </a:r>
            <a:r>
              <a:rPr lang="en-US" dirty="0" smtClean="0"/>
              <a:t>, </a:t>
            </a:r>
            <a:r>
              <a:rPr lang="en-US" dirty="0" err="1" smtClean="0"/>
              <a:t>distiguono</a:t>
            </a:r>
            <a:r>
              <a:rPr lang="en-US" dirty="0" smtClean="0"/>
              <a:t> le </a:t>
            </a:r>
            <a:r>
              <a:rPr lang="en-US" dirty="0" err="1" smtClean="0"/>
              <a:t>tipologie</a:t>
            </a:r>
            <a:endParaRPr lang="en-US" dirty="0"/>
          </a:p>
          <a:p>
            <a:r>
              <a:rPr lang="en-US" dirty="0"/>
              <a:t>Sotto-</a:t>
            </a:r>
            <a:r>
              <a:rPr lang="en-US" dirty="0" err="1"/>
              <a:t>classi</a:t>
            </a:r>
            <a:r>
              <a:rPr lang="en-US" dirty="0"/>
              <a:t> </a:t>
            </a:r>
            <a:r>
              <a:rPr lang="en-US" dirty="0" err="1"/>
              <a:t>astratte</a:t>
            </a:r>
            <a:r>
              <a:rPr lang="en-US" dirty="0"/>
              <a:t> come layer di </a:t>
            </a:r>
            <a:r>
              <a:rPr lang="en-US" dirty="0" err="1"/>
              <a:t>interfaccia</a:t>
            </a:r>
            <a:r>
              <a:rPr lang="en-US" dirty="0"/>
              <a:t> per </a:t>
            </a:r>
            <a:r>
              <a:rPr lang="en-US" dirty="0" err="1"/>
              <a:t>nascondere</a:t>
            </a:r>
            <a:r>
              <a:rPr lang="en-US" dirty="0"/>
              <a:t> </a:t>
            </a:r>
            <a:r>
              <a:rPr lang="en-US" dirty="0" err="1" smtClean="0"/>
              <a:t>l’implementazione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5780" y="1474649"/>
            <a:ext cx="2986828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LinkedType</a:t>
            </a:r>
            <a:r>
              <a:rPr lang="en-US" dirty="0"/>
              <a:t> &amp; </a:t>
            </a:r>
            <a:r>
              <a:rPr lang="en-US" dirty="0" err="1"/>
              <a:t>Classi</a:t>
            </a:r>
            <a:r>
              <a:rPr lang="en-US" dirty="0"/>
              <a:t> di </a:t>
            </a:r>
            <a:r>
              <a:rPr lang="en-US" dirty="0" err="1"/>
              <a:t>associazione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320444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ILinkedObject</a:t>
            </a:r>
            <a:r>
              <a:rPr lang="en-US" dirty="0" smtClean="0"/>
              <a:t> </a:t>
            </a:r>
            <a:r>
              <a:rPr lang="en-US" dirty="0"/>
              <a:t>come </a:t>
            </a:r>
            <a:r>
              <a:rPr lang="en-US" dirty="0" err="1"/>
              <a:t>interfaccia</a:t>
            </a:r>
            <a:r>
              <a:rPr lang="en-US" dirty="0"/>
              <a:t> </a:t>
            </a:r>
            <a:r>
              <a:rPr lang="en-US" dirty="0" err="1" smtClean="0"/>
              <a:t>comune</a:t>
            </a:r>
            <a:endParaRPr lang="en-US" dirty="0" smtClean="0"/>
          </a:p>
          <a:p>
            <a:r>
              <a:rPr lang="en-US" dirty="0" err="1" smtClean="0"/>
              <a:t>Astrazione</a:t>
            </a:r>
            <a:r>
              <a:rPr lang="en-US" dirty="0" smtClean="0"/>
              <a:t> del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collegato</a:t>
            </a:r>
            <a:r>
              <a:rPr lang="en-US" dirty="0" smtClean="0"/>
              <a:t> con </a:t>
            </a:r>
            <a:r>
              <a:rPr lang="en-US" dirty="0" err="1" smtClean="0"/>
              <a:t>generici</a:t>
            </a:r>
            <a:endParaRPr lang="en-US" dirty="0" smtClean="0"/>
          </a:p>
          <a:p>
            <a:r>
              <a:rPr lang="en-US" dirty="0" err="1" smtClean="0"/>
              <a:t>Interfacce</a:t>
            </a:r>
            <a:r>
              <a:rPr lang="en-US" dirty="0" smtClean="0"/>
              <a:t> </a:t>
            </a:r>
            <a:r>
              <a:rPr lang="en-US" dirty="0" err="1" smtClean="0"/>
              <a:t>estendono</a:t>
            </a:r>
            <a:r>
              <a:rPr lang="en-US" dirty="0" smtClean="0"/>
              <a:t> la base con </a:t>
            </a:r>
            <a:r>
              <a:rPr lang="en-US" dirty="0" err="1" smtClean="0"/>
              <a:t>funzionalità</a:t>
            </a:r>
            <a:r>
              <a:rPr lang="en-US" dirty="0" smtClean="0"/>
              <a:t> </a:t>
            </a:r>
            <a:r>
              <a:rPr lang="en-US" dirty="0" err="1" smtClean="0"/>
              <a:t>specifiche</a:t>
            </a:r>
            <a:endParaRPr lang="en-US" dirty="0" smtClean="0"/>
          </a:p>
          <a:p>
            <a:r>
              <a:rPr lang="en-US" dirty="0" err="1" smtClean="0"/>
              <a:t>ILinkedObjectWithPDF</a:t>
            </a:r>
            <a:r>
              <a:rPr lang="en-US" dirty="0" smtClean="0"/>
              <a:t> come secondo </a:t>
            </a:r>
            <a:r>
              <a:rPr lang="en-US" dirty="0" err="1" smtClean="0"/>
              <a:t>livello</a:t>
            </a:r>
            <a:r>
              <a:rPr lang="en-US" dirty="0" smtClean="0"/>
              <a:t> per </a:t>
            </a:r>
            <a:r>
              <a:rPr lang="en-US" dirty="0" err="1" smtClean="0"/>
              <a:t>astrarre</a:t>
            </a:r>
            <a:r>
              <a:rPr lang="en-US" dirty="0" smtClean="0"/>
              <a:t> </a:t>
            </a:r>
            <a:r>
              <a:rPr lang="en-US" dirty="0" err="1" smtClean="0"/>
              <a:t>dispositivi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permessi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6610" t="2655" r="1887" b="2486"/>
          <a:stretch/>
        </p:blipFill>
        <p:spPr>
          <a:xfrm>
            <a:off x="3833090" y="1668610"/>
            <a:ext cx="4848508" cy="409287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Documento dei requisiti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Mezzo</a:t>
            </a:r>
          </a:p>
          <a:p>
            <a:pPr lvl="1"/>
            <a:r>
              <a:rPr lang="it-IT" dirty="0"/>
              <a:t>Dati generali</a:t>
            </a:r>
          </a:p>
          <a:p>
            <a:pPr lvl="1"/>
            <a:r>
              <a:rPr lang="it-IT" dirty="0"/>
              <a:t>Scadenze</a:t>
            </a:r>
          </a:p>
          <a:p>
            <a:pPr lvl="1"/>
            <a:r>
              <a:rPr lang="it-IT" dirty="0" smtClean="0"/>
              <a:t>Registro Manutenzioni</a:t>
            </a:r>
            <a:endParaRPr lang="it-IT" dirty="0"/>
          </a:p>
          <a:p>
            <a:pPr lvl="1"/>
            <a:r>
              <a:rPr lang="it-IT" dirty="0" smtClean="0"/>
              <a:t>Galleria Immagini</a:t>
            </a:r>
            <a:endParaRPr lang="it-IT" dirty="0"/>
          </a:p>
          <a:p>
            <a:pPr lvl="1"/>
            <a:r>
              <a:rPr lang="it-IT" dirty="0" smtClean="0"/>
              <a:t>Registro Incidenti</a:t>
            </a:r>
          </a:p>
          <a:p>
            <a:r>
              <a:rPr lang="it-IT" dirty="0" smtClean="0"/>
              <a:t>Autenticazione</a:t>
            </a:r>
          </a:p>
          <a:p>
            <a:pPr lvl="1"/>
            <a:r>
              <a:rPr lang="it-IT" dirty="0" smtClean="0"/>
              <a:t>Utenti Autorizzati</a:t>
            </a:r>
          </a:p>
          <a:p>
            <a:pPr lvl="1"/>
            <a:r>
              <a:rPr lang="it-IT" dirty="0" smtClean="0"/>
              <a:t>Amministratori</a:t>
            </a:r>
          </a:p>
          <a:p>
            <a:pPr marL="457200" lvl="1" indent="0">
              <a:buNone/>
            </a:pPr>
            <a:endParaRPr lang="it-IT" dirty="0" smtClean="0"/>
          </a:p>
          <a:p>
            <a:pPr marL="457200" lvl="1" indent="0">
              <a:buNone/>
            </a:pPr>
            <a:endParaRPr lang="it-IT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Officine</a:t>
            </a:r>
          </a:p>
          <a:p>
            <a:r>
              <a:rPr lang="it-IT" dirty="0" smtClean="0"/>
              <a:t>Dispositivi</a:t>
            </a:r>
          </a:p>
          <a:p>
            <a:r>
              <a:rPr lang="it-IT" dirty="0" smtClean="0"/>
              <a:t>Permessi</a:t>
            </a:r>
          </a:p>
          <a:p>
            <a:r>
              <a:rPr lang="it-IT" dirty="0" smtClean="0"/>
              <a:t>Tessere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/>
          <a:srcRect l="4233" t="6340" r="1648" b="3609"/>
          <a:stretch/>
        </p:blipFill>
        <p:spPr>
          <a:xfrm>
            <a:off x="3651619" y="2972521"/>
            <a:ext cx="5003598" cy="3158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Scadenze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83" y="1825625"/>
            <a:ext cx="8166434" cy="229379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Oggetti</a:t>
            </a:r>
            <a:r>
              <a:rPr lang="en-US" dirty="0"/>
              <a:t> </a:t>
            </a:r>
            <a:r>
              <a:rPr lang="en-US" dirty="0" err="1"/>
              <a:t>disparati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collegati</a:t>
            </a:r>
            <a:r>
              <a:rPr lang="en-US" dirty="0"/>
              <a:t> a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scadenze</a:t>
            </a:r>
            <a:endParaRPr lang="en-US" dirty="0"/>
          </a:p>
          <a:p>
            <a:r>
              <a:rPr lang="en-US" dirty="0" err="1"/>
              <a:t>Interfaccia</a:t>
            </a:r>
            <a:r>
              <a:rPr lang="en-US" dirty="0"/>
              <a:t> </a:t>
            </a:r>
            <a:r>
              <a:rPr lang="en-US" dirty="0" err="1"/>
              <a:t>IScadenzaOwner</a:t>
            </a:r>
            <a:r>
              <a:rPr lang="en-US" dirty="0"/>
              <a:t> per </a:t>
            </a:r>
            <a:r>
              <a:rPr lang="en-US" dirty="0" err="1"/>
              <a:t>gestirli</a:t>
            </a:r>
            <a:r>
              <a:rPr lang="en-US" dirty="0"/>
              <a:t> in </a:t>
            </a:r>
            <a:r>
              <a:rPr lang="en-US" dirty="0" err="1"/>
              <a:t>maniera</a:t>
            </a:r>
            <a:r>
              <a:rPr lang="en-US" dirty="0"/>
              <a:t> </a:t>
            </a:r>
            <a:r>
              <a:rPr lang="en-US" dirty="0" err="1"/>
              <a:t>uniforme</a:t>
            </a:r>
            <a:r>
              <a:rPr lang="en-US" dirty="0"/>
              <a:t> con </a:t>
            </a:r>
            <a:r>
              <a:rPr lang="en-US" dirty="0" err="1"/>
              <a:t>astrazione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 </a:t>
            </a:r>
            <a:r>
              <a:rPr lang="en-US" dirty="0" err="1"/>
              <a:t>necessari</a:t>
            </a:r>
            <a:endParaRPr lang="en-US" dirty="0"/>
          </a:p>
          <a:p>
            <a:pPr lvl="1"/>
            <a:r>
              <a:rPr lang="en-US" dirty="0"/>
              <a:t>Mezzo</a:t>
            </a:r>
          </a:p>
          <a:p>
            <a:pPr lvl="1"/>
            <a:r>
              <a:rPr lang="en-US" dirty="0" err="1"/>
              <a:t>Scadenza</a:t>
            </a:r>
            <a:endParaRPr lang="en-US" dirty="0"/>
          </a:p>
          <a:p>
            <a:pPr lvl="1"/>
            <a:r>
              <a:rPr lang="en-US" dirty="0"/>
              <a:t>Nome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scadenza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Scadenze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Un mezzo è collegato direttamente a più scadenze</a:t>
            </a:r>
          </a:p>
          <a:p>
            <a:r>
              <a:rPr lang="it-IT" dirty="0" smtClean="0"/>
              <a:t>Non può implementare l’interfaccia di astrazione</a:t>
            </a:r>
          </a:p>
          <a:p>
            <a:r>
              <a:rPr lang="it-IT" dirty="0" smtClean="0"/>
              <a:t>Necessità del </a:t>
            </a:r>
            <a:r>
              <a:rPr lang="it-IT" dirty="0" err="1" smtClean="0"/>
              <a:t>patter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r>
              <a:rPr lang="it-IT" dirty="0" smtClean="0"/>
              <a:t> per incapsulare il mezzo</a:t>
            </a:r>
          </a:p>
          <a:p>
            <a:r>
              <a:rPr lang="it-IT" dirty="0" smtClean="0"/>
              <a:t>Uso della </a:t>
            </a:r>
            <a:r>
              <a:rPr lang="it-IT" dirty="0" err="1" smtClean="0"/>
              <a:t>reflection</a:t>
            </a:r>
            <a:r>
              <a:rPr lang="it-IT" dirty="0" smtClean="0"/>
              <a:t> per permettere il supporto di un numero arbitrario di scadenze</a:t>
            </a:r>
          </a:p>
          <a:p>
            <a:r>
              <a:rPr lang="it-IT" dirty="0" err="1" smtClean="0"/>
              <a:t>MezzoScadenzaAdapter</a:t>
            </a:r>
            <a:r>
              <a:rPr lang="it-IT" dirty="0" smtClean="0"/>
              <a:t> incapsula un mezzo ed espone i metodi richiesti usando la </a:t>
            </a:r>
            <a:r>
              <a:rPr lang="it-IT" i="1" dirty="0" err="1" smtClean="0"/>
              <a:t>PropertyInfo</a:t>
            </a:r>
            <a:r>
              <a:rPr lang="it-IT" dirty="0" smtClean="0"/>
              <a:t> della proprietà scadenza corrispondente</a:t>
            </a:r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Scadenze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astratta</a:t>
            </a:r>
            <a:r>
              <a:rPr lang="en-US" dirty="0"/>
              <a:t> </a:t>
            </a:r>
            <a:r>
              <a:rPr lang="en-US" dirty="0" err="1"/>
              <a:t>Scadenza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tutta</a:t>
            </a:r>
            <a:r>
              <a:rPr lang="en-US" dirty="0"/>
              <a:t> la </a:t>
            </a:r>
            <a:r>
              <a:rPr lang="en-US" dirty="0" err="1"/>
              <a:t>logica</a:t>
            </a:r>
            <a:endParaRPr lang="en-US" dirty="0"/>
          </a:p>
          <a:p>
            <a:r>
              <a:rPr lang="en-US" dirty="0"/>
              <a:t>Sotto-</a:t>
            </a:r>
            <a:r>
              <a:rPr lang="en-US" dirty="0" err="1"/>
              <a:t>classi</a:t>
            </a:r>
            <a:r>
              <a:rPr lang="en-US" dirty="0"/>
              <a:t> concrete </a:t>
            </a:r>
            <a:r>
              <a:rPr lang="en-US" dirty="0" err="1"/>
              <a:t>visibili</a:t>
            </a:r>
            <a:r>
              <a:rPr lang="en-US" dirty="0"/>
              <a:t> solo </a:t>
            </a:r>
            <a:r>
              <a:rPr lang="en-US" dirty="0" err="1"/>
              <a:t>attraverso</a:t>
            </a:r>
            <a:r>
              <a:rPr lang="en-US" dirty="0"/>
              <a:t>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astratta</a:t>
            </a:r>
            <a:r>
              <a:rPr lang="en-US" dirty="0"/>
              <a:t> e </a:t>
            </a:r>
            <a:r>
              <a:rPr lang="en-US" dirty="0" err="1"/>
              <a:t>istanziate</a:t>
            </a:r>
            <a:r>
              <a:rPr lang="en-US" dirty="0"/>
              <a:t> </a:t>
            </a:r>
            <a:r>
              <a:rPr lang="en-US" dirty="0" err="1"/>
              <a:t>attraverso</a:t>
            </a:r>
            <a:r>
              <a:rPr lang="en-US" dirty="0"/>
              <a:t> reflection e factory</a:t>
            </a:r>
          </a:p>
          <a:p>
            <a:r>
              <a:rPr lang="en-US" dirty="0"/>
              <a:t>Sotto-</a:t>
            </a:r>
            <a:r>
              <a:rPr lang="en-US" dirty="0" err="1"/>
              <a:t>classi</a:t>
            </a:r>
            <a:r>
              <a:rPr lang="en-US" dirty="0"/>
              <a:t> </a:t>
            </a:r>
            <a:r>
              <a:rPr lang="en-US" dirty="0" err="1"/>
              <a:t>specificano</a:t>
            </a:r>
            <a:r>
              <a:rPr lang="en-US" dirty="0"/>
              <a:t> se la </a:t>
            </a:r>
            <a:r>
              <a:rPr lang="en-US" dirty="0" err="1"/>
              <a:t>scadenza</a:t>
            </a:r>
            <a:r>
              <a:rPr lang="en-US" dirty="0"/>
              <a:t> ha o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data e un </a:t>
            </a:r>
            <a:r>
              <a:rPr lang="en-US" dirty="0" err="1"/>
              <a:t>periodo</a:t>
            </a:r>
            <a:r>
              <a:rPr lang="en-US" dirty="0"/>
              <a:t> di </a:t>
            </a:r>
            <a:r>
              <a:rPr lang="en-US" dirty="0" err="1"/>
              <a:t>ricorrenza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6579" y="1345757"/>
            <a:ext cx="3243858" cy="481273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Scadenze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Formattazione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data e </a:t>
            </a:r>
            <a:r>
              <a:rPr lang="en-US" dirty="0" err="1" smtClean="0"/>
              <a:t>ricorrenza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algoritmi</a:t>
            </a:r>
            <a:r>
              <a:rPr lang="en-US" dirty="0" smtClean="0"/>
              <a:t>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stato</a:t>
            </a:r>
            <a:endParaRPr lang="en-US" dirty="0" smtClean="0"/>
          </a:p>
          <a:p>
            <a:r>
              <a:rPr lang="en-US" dirty="0" err="1" smtClean="0"/>
              <a:t>Applicazione</a:t>
            </a:r>
            <a:r>
              <a:rPr lang="en-US" dirty="0" smtClean="0"/>
              <a:t> del pattern strategy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astratta</a:t>
            </a:r>
            <a:r>
              <a:rPr lang="en-US" dirty="0" smtClean="0"/>
              <a:t> </a:t>
            </a:r>
            <a:r>
              <a:rPr lang="en-US" dirty="0" err="1" smtClean="0"/>
              <a:t>visibile</a:t>
            </a:r>
            <a:r>
              <a:rPr lang="en-US" dirty="0" smtClean="0"/>
              <a:t> e sotto-</a:t>
            </a:r>
            <a:r>
              <a:rPr lang="en-US" dirty="0" err="1" smtClean="0"/>
              <a:t>classi</a:t>
            </a:r>
            <a:r>
              <a:rPr lang="en-US" dirty="0" smtClean="0"/>
              <a:t> concrete </a:t>
            </a:r>
            <a:r>
              <a:rPr lang="en-US" dirty="0" err="1" smtClean="0"/>
              <a:t>nascoste</a:t>
            </a:r>
            <a:endParaRPr lang="en-US" dirty="0" smtClean="0"/>
          </a:p>
          <a:p>
            <a:r>
              <a:rPr lang="en-US" dirty="0" err="1" smtClean="0"/>
              <a:t>Uso</a:t>
            </a:r>
            <a:r>
              <a:rPr lang="en-US" dirty="0" smtClean="0"/>
              <a:t> di reflection e factory per </a:t>
            </a:r>
            <a:r>
              <a:rPr lang="en-US" dirty="0" err="1" smtClean="0"/>
              <a:t>permettere</a:t>
            </a:r>
            <a:r>
              <a:rPr lang="en-US" dirty="0" smtClean="0"/>
              <a:t> la </a:t>
            </a:r>
            <a:r>
              <a:rPr lang="en-US" dirty="0" err="1" smtClean="0"/>
              <a:t>scelta</a:t>
            </a:r>
            <a:r>
              <a:rPr lang="en-US" dirty="0" smtClean="0"/>
              <a:t> </a:t>
            </a:r>
            <a:r>
              <a:rPr lang="en-US" dirty="0" err="1" smtClean="0"/>
              <a:t>dell’algoritmo</a:t>
            </a:r>
            <a:r>
              <a:rPr lang="en-US" dirty="0" smtClean="0"/>
              <a:t> </a:t>
            </a:r>
            <a:r>
              <a:rPr lang="en-US" dirty="0" err="1" smtClean="0"/>
              <a:t>desiderato</a:t>
            </a:r>
            <a:endParaRPr lang="en-US" dirty="0" smtClean="0"/>
          </a:p>
          <a:p>
            <a:r>
              <a:rPr lang="en-US" dirty="0" err="1" smtClean="0"/>
              <a:t>Scadenza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“</a:t>
            </a:r>
            <a:r>
              <a:rPr lang="en-US" dirty="0" err="1" smtClean="0"/>
              <a:t>unità</a:t>
            </a:r>
            <a:r>
              <a:rPr lang="en-US" dirty="0" smtClean="0"/>
              <a:t>” di </a:t>
            </a:r>
            <a:r>
              <a:rPr lang="en-US" dirty="0" err="1" smtClean="0"/>
              <a:t>ricorrenza</a:t>
            </a:r>
            <a:r>
              <a:rPr lang="en-US" dirty="0" smtClean="0"/>
              <a:t>, </a:t>
            </a:r>
            <a:r>
              <a:rPr lang="en-US" dirty="0" err="1" smtClean="0"/>
              <a:t>l’algoritmo</a:t>
            </a:r>
            <a:r>
              <a:rPr lang="en-US" dirty="0" smtClean="0"/>
              <a:t> </a:t>
            </a:r>
            <a:r>
              <a:rPr lang="en-US" dirty="0" err="1" smtClean="0"/>
              <a:t>scelto</a:t>
            </a:r>
            <a:r>
              <a:rPr lang="en-US" dirty="0" smtClean="0"/>
              <a:t> </a:t>
            </a:r>
            <a:r>
              <a:rPr lang="en-US" dirty="0" err="1" smtClean="0"/>
              <a:t>definisce</a:t>
            </a:r>
            <a:r>
              <a:rPr lang="en-US" dirty="0" smtClean="0"/>
              <a:t> di </a:t>
            </a:r>
            <a:r>
              <a:rPr lang="en-US" dirty="0" err="1" smtClean="0"/>
              <a:t>cosa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Scadenze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263" y="1342536"/>
            <a:ext cx="6499475" cy="483442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Mezzo &amp; </a:t>
            </a:r>
            <a:r>
              <a:rPr lang="en-US" dirty="0" err="1" smtClean="0"/>
              <a:t>Utente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relazione</a:t>
            </a:r>
            <a:r>
              <a:rPr lang="en-US" dirty="0" smtClean="0"/>
              <a:t> 1-1 </a:t>
            </a:r>
            <a:r>
              <a:rPr lang="en-US" dirty="0" err="1" smtClean="0"/>
              <a:t>tra</a:t>
            </a:r>
            <a:r>
              <a:rPr lang="en-US" dirty="0" smtClean="0"/>
              <a:t> Mezzo e </a:t>
            </a:r>
            <a:r>
              <a:rPr lang="en-US" dirty="0" err="1" smtClean="0"/>
              <a:t>CartaCircolazione</a:t>
            </a:r>
            <a:r>
              <a:rPr lang="en-US" dirty="0" smtClean="0"/>
              <a:t> </a:t>
            </a:r>
            <a:r>
              <a:rPr lang="en-US" dirty="0" err="1" smtClean="0"/>
              <a:t>assorbita</a:t>
            </a:r>
            <a:r>
              <a:rPr lang="en-US" dirty="0" smtClean="0"/>
              <a:t>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dell’unica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Mezzo</a:t>
            </a:r>
          </a:p>
          <a:p>
            <a:r>
              <a:rPr lang="en-US" dirty="0" err="1" smtClean="0"/>
              <a:t>Utente</a:t>
            </a:r>
            <a:r>
              <a:rPr lang="en-US" dirty="0" smtClean="0"/>
              <a:t> e </a:t>
            </a:r>
            <a:r>
              <a:rPr lang="en-US" dirty="0" err="1" smtClean="0"/>
              <a:t>Amministratore</a:t>
            </a:r>
            <a:r>
              <a:rPr lang="en-US" dirty="0" smtClean="0"/>
              <a:t> </a:t>
            </a:r>
            <a:r>
              <a:rPr lang="en-US" dirty="0" err="1" smtClean="0"/>
              <a:t>realizzati</a:t>
            </a:r>
            <a:r>
              <a:rPr lang="en-US" dirty="0" smtClean="0"/>
              <a:t> con la </a:t>
            </a:r>
            <a:r>
              <a:rPr lang="en-US" dirty="0" err="1" smtClean="0"/>
              <a:t>singola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User, un flag </a:t>
            </a:r>
            <a:r>
              <a:rPr lang="en-US" dirty="0" err="1" smtClean="0"/>
              <a:t>booleano</a:t>
            </a:r>
            <a:r>
              <a:rPr lang="en-US" dirty="0" smtClean="0"/>
              <a:t> </a:t>
            </a:r>
            <a:r>
              <a:rPr lang="en-US" dirty="0" err="1" smtClean="0"/>
              <a:t>specifica</a:t>
            </a:r>
            <a:r>
              <a:rPr lang="en-US" dirty="0" smtClean="0"/>
              <a:t> se </a:t>
            </a:r>
            <a:r>
              <a:rPr lang="en-US" dirty="0" err="1" smtClean="0"/>
              <a:t>amministratore</a:t>
            </a:r>
            <a:r>
              <a:rPr lang="en-US" dirty="0" smtClean="0"/>
              <a:t> o no</a:t>
            </a:r>
          </a:p>
          <a:p>
            <a:r>
              <a:rPr lang="en-US" dirty="0" err="1" smtClean="0"/>
              <a:t>Interfaccia</a:t>
            </a:r>
            <a:r>
              <a:rPr lang="en-US" dirty="0" smtClean="0"/>
              <a:t> </a:t>
            </a:r>
            <a:r>
              <a:rPr lang="en-US" dirty="0" err="1" smtClean="0"/>
              <a:t>IDBObject</a:t>
            </a:r>
            <a:r>
              <a:rPr lang="en-US" dirty="0" smtClean="0"/>
              <a:t> per </a:t>
            </a:r>
            <a:r>
              <a:rPr lang="en-US" dirty="0" err="1" smtClean="0"/>
              <a:t>identificare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r>
              <a:rPr lang="en-US" dirty="0" smtClean="0"/>
              <a:t> del “database” e </a:t>
            </a:r>
            <a:r>
              <a:rPr lang="en-US" dirty="0" err="1" smtClean="0"/>
              <a:t>usata</a:t>
            </a:r>
            <a:r>
              <a:rPr lang="en-US" dirty="0" smtClean="0"/>
              <a:t> </a:t>
            </a:r>
            <a:r>
              <a:rPr lang="en-US" dirty="0" err="1" smtClean="0"/>
              <a:t>dagli</a:t>
            </a:r>
            <a:r>
              <a:rPr lang="en-US" dirty="0" smtClean="0"/>
              <a:t> </a:t>
            </a:r>
            <a:r>
              <a:rPr lang="en-US" dirty="0" err="1" smtClean="0"/>
              <a:t>eventi</a:t>
            </a:r>
            <a:r>
              <a:rPr lang="en-US" dirty="0" smtClean="0"/>
              <a:t> </a:t>
            </a:r>
            <a:r>
              <a:rPr lang="en-US" smtClean="0"/>
              <a:t>di aggiornamento del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Assegnare ad ogni </a:t>
            </a:r>
            <a:r>
              <a:rPr lang="it-IT" dirty="0" err="1"/>
              <a:t>IDBObject</a:t>
            </a:r>
            <a:r>
              <a:rPr lang="it-IT" dirty="0"/>
              <a:t> un </a:t>
            </a:r>
            <a:r>
              <a:rPr lang="it-IT" dirty="0" smtClean="0"/>
              <a:t>ID </a:t>
            </a:r>
            <a:r>
              <a:rPr lang="it-IT" dirty="0"/>
              <a:t>univoco</a:t>
            </a:r>
          </a:p>
          <a:p>
            <a:r>
              <a:rPr lang="it-IT" dirty="0"/>
              <a:t>Ogni oggetto del DB potrebbe implementare </a:t>
            </a:r>
            <a:r>
              <a:rPr lang="it-IT" dirty="0" err="1"/>
              <a:t>ICloneable</a:t>
            </a:r>
            <a:r>
              <a:rPr lang="it-IT" dirty="0"/>
              <a:t> (non più solo permessi, dispositivi, tessere e scadenze) in modo che ogni client abbia una sua istanza univoca</a:t>
            </a:r>
          </a:p>
          <a:p>
            <a:r>
              <a:rPr lang="it-IT" dirty="0"/>
              <a:t>Rimosse le </a:t>
            </a:r>
            <a:r>
              <a:rPr lang="it-IT" dirty="0" smtClean="0"/>
              <a:t>Update() </a:t>
            </a:r>
            <a:r>
              <a:rPr lang="it-IT" dirty="0"/>
              <a:t>degli oggetti del modello in favore di proprietà settabili che facciano loro i controlli dei campi</a:t>
            </a:r>
          </a:p>
          <a:p>
            <a:r>
              <a:rPr lang="it-IT" dirty="0"/>
              <a:t>Le </a:t>
            </a:r>
            <a:r>
              <a:rPr lang="it-IT" dirty="0" smtClean="0"/>
              <a:t>Update() </a:t>
            </a:r>
            <a:r>
              <a:rPr lang="it-IT" dirty="0"/>
              <a:t>del server non avranno più bisogno di ricevere tutti i parametri richiesti, ma solo l’istanza corrispondente che conterrà l’identificativo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Documento dei </a:t>
            </a:r>
            <a:r>
              <a:rPr lang="it-IT" dirty="0" smtClean="0"/>
              <a:t>requisiti</a:t>
            </a:r>
            <a:br>
              <a:rPr lang="it-IT" dirty="0" smtClean="0"/>
            </a:br>
            <a:r>
              <a:rPr lang="it-IT" dirty="0" smtClean="0"/>
              <a:t>Scadenze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Ogni «oggetto» </a:t>
            </a:r>
            <a:r>
              <a:rPr lang="it-IT" dirty="0" smtClean="0"/>
              <a:t>collegato ad </a:t>
            </a:r>
            <a:r>
              <a:rPr lang="it-IT" dirty="0"/>
              <a:t>un mezzo ha una scadenza </a:t>
            </a:r>
            <a:r>
              <a:rPr lang="it-IT" dirty="0" smtClean="0"/>
              <a:t>associata:</a:t>
            </a:r>
          </a:p>
          <a:p>
            <a:pPr lvl="1"/>
            <a:r>
              <a:rPr lang="it-IT" dirty="0" smtClean="0"/>
              <a:t>Tagliando</a:t>
            </a:r>
          </a:p>
          <a:p>
            <a:pPr lvl="1"/>
            <a:r>
              <a:rPr lang="it-IT" dirty="0" smtClean="0"/>
              <a:t>Carta di circolazione</a:t>
            </a:r>
          </a:p>
          <a:p>
            <a:pPr lvl="1"/>
            <a:r>
              <a:rPr lang="it-IT" dirty="0" smtClean="0"/>
              <a:t>Tessere</a:t>
            </a:r>
          </a:p>
          <a:p>
            <a:pPr lvl="1"/>
            <a:r>
              <a:rPr lang="it-IT" dirty="0" smtClean="0"/>
              <a:t>Dispositivi</a:t>
            </a:r>
          </a:p>
          <a:p>
            <a:pPr lvl="1"/>
            <a:r>
              <a:rPr lang="it-IT" dirty="0" smtClean="0"/>
              <a:t>Permessi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Scadenza</a:t>
            </a:r>
          </a:p>
          <a:p>
            <a:pPr lvl="1"/>
            <a:r>
              <a:rPr lang="it-IT" dirty="0" smtClean="0"/>
              <a:t>Illimitata</a:t>
            </a:r>
          </a:p>
          <a:p>
            <a:pPr lvl="1"/>
            <a:r>
              <a:rPr lang="it-IT" dirty="0" smtClean="0"/>
              <a:t>Ricorrente</a:t>
            </a:r>
          </a:p>
          <a:p>
            <a:pPr lvl="1"/>
            <a:r>
              <a:rPr lang="it-IT" dirty="0" smtClean="0"/>
              <a:t>Manuale</a:t>
            </a:r>
          </a:p>
          <a:p>
            <a:pPr lvl="1"/>
            <a:endParaRPr lang="it-IT" dirty="0"/>
          </a:p>
          <a:p>
            <a:r>
              <a:rPr lang="it-IT" dirty="0" smtClean="0"/>
              <a:t>Gestione di scadenze «scadute» e possibili rinnovi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25B4-D501-8B45-8785-CAA5D60D7018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Documento dei </a:t>
            </a:r>
            <a:r>
              <a:rPr lang="it-IT" dirty="0" smtClean="0"/>
              <a:t>requisiti</a:t>
            </a:r>
            <a:br>
              <a:rPr lang="it-IT" dirty="0" smtClean="0"/>
            </a:br>
            <a:r>
              <a:rPr lang="it-IT" dirty="0" smtClean="0"/>
              <a:t>Registro manutenzioni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Manutenzione</a:t>
            </a:r>
          </a:p>
          <a:p>
            <a:pPr lvl="1"/>
            <a:r>
              <a:rPr lang="it-IT" dirty="0" smtClean="0"/>
              <a:t>Data</a:t>
            </a:r>
          </a:p>
          <a:p>
            <a:pPr lvl="1"/>
            <a:r>
              <a:rPr lang="it-IT" dirty="0" smtClean="0"/>
              <a:t>Tipo</a:t>
            </a:r>
          </a:p>
          <a:p>
            <a:pPr lvl="1"/>
            <a:r>
              <a:rPr lang="it-IT" dirty="0" smtClean="0"/>
              <a:t>Note</a:t>
            </a:r>
          </a:p>
          <a:p>
            <a:pPr lvl="1"/>
            <a:r>
              <a:rPr lang="it-IT" dirty="0" smtClean="0"/>
              <a:t>Officina</a:t>
            </a:r>
          </a:p>
          <a:p>
            <a:pPr lvl="1"/>
            <a:r>
              <a:rPr lang="it-IT" dirty="0" smtClean="0"/>
              <a:t>Costo</a:t>
            </a:r>
          </a:p>
          <a:p>
            <a:pPr lvl="1"/>
            <a:r>
              <a:rPr lang="it-IT" dirty="0" smtClean="0"/>
              <a:t>Eventuale allegato PDF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Documento dei requisiti</a:t>
            </a:r>
            <a:br>
              <a:rPr lang="it-IT" dirty="0"/>
            </a:br>
            <a:r>
              <a:rPr lang="it-IT" dirty="0" smtClean="0"/>
              <a:t>Galleria immagini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Elenco di immagini</a:t>
            </a:r>
          </a:p>
          <a:p>
            <a:r>
              <a:rPr lang="it-IT" dirty="0" smtClean="0"/>
              <a:t>Immagine</a:t>
            </a:r>
          </a:p>
          <a:p>
            <a:pPr lvl="1"/>
            <a:r>
              <a:rPr lang="it-IT" dirty="0" smtClean="0"/>
              <a:t>Percorso fisico</a:t>
            </a:r>
          </a:p>
          <a:p>
            <a:pPr lvl="1"/>
            <a:r>
              <a:rPr lang="it-IT" dirty="0" smtClean="0"/>
              <a:t>Data di caricamento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Documento dei </a:t>
            </a:r>
            <a:r>
              <a:rPr lang="it-IT" dirty="0" smtClean="0"/>
              <a:t>requisiti</a:t>
            </a:r>
            <a:br>
              <a:rPr lang="it-IT" dirty="0" smtClean="0"/>
            </a:br>
            <a:r>
              <a:rPr lang="it-IT" dirty="0" smtClean="0"/>
              <a:t>Registro incidenti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Incidente</a:t>
            </a:r>
          </a:p>
          <a:p>
            <a:pPr lvl="1"/>
            <a:r>
              <a:rPr lang="it-IT" dirty="0" smtClean="0"/>
              <a:t>Data</a:t>
            </a:r>
          </a:p>
          <a:p>
            <a:pPr lvl="1"/>
            <a:r>
              <a:rPr lang="it-IT" dirty="0" smtClean="0"/>
              <a:t>Tipo Assicurazione</a:t>
            </a:r>
          </a:p>
          <a:p>
            <a:pPr lvl="1"/>
            <a:r>
              <a:rPr lang="it-IT" dirty="0" smtClean="0"/>
              <a:t>Eventuale scansione del CID (PDF)</a:t>
            </a:r>
          </a:p>
          <a:p>
            <a:pPr lvl="1"/>
            <a:r>
              <a:rPr lang="it-IT" dirty="0" smtClean="0"/>
              <a:t>Rimborso assicurativo</a:t>
            </a:r>
          </a:p>
          <a:p>
            <a:pPr lvl="1"/>
            <a:r>
              <a:rPr lang="it-IT" dirty="0" smtClean="0"/>
              <a:t>Danno totale</a:t>
            </a:r>
          </a:p>
          <a:p>
            <a:pPr lvl="1"/>
            <a:r>
              <a:rPr lang="it-IT" dirty="0" smtClean="0"/>
              <a:t>Eventuali manutenzioni collegate: «riparazioni»</a:t>
            </a:r>
          </a:p>
          <a:p>
            <a:pPr lvl="1"/>
            <a:r>
              <a:rPr lang="it-IT" dirty="0" smtClean="0"/>
              <a:t>Eventuali immagini</a:t>
            </a:r>
          </a:p>
          <a:p>
            <a:pPr lvl="1"/>
            <a:endParaRPr lang="it-IT" dirty="0" smtClean="0"/>
          </a:p>
          <a:p>
            <a:pPr lvl="3"/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Documento dei </a:t>
            </a:r>
            <a:r>
              <a:rPr lang="it-IT" dirty="0" smtClean="0"/>
              <a:t>requisiti</a:t>
            </a:r>
            <a:br>
              <a:rPr lang="it-IT" dirty="0" smtClean="0"/>
            </a:br>
            <a:r>
              <a:rPr lang="it-IT" dirty="0" smtClean="0"/>
              <a:t>Officine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Ente che svolge le manutenzioni, astratto come entità a se stante per evitare duplicazioni dei dati</a:t>
            </a:r>
          </a:p>
          <a:p>
            <a:r>
              <a:rPr lang="it-IT" dirty="0" smtClean="0"/>
              <a:t>Officina</a:t>
            </a:r>
          </a:p>
          <a:p>
            <a:pPr lvl="1"/>
            <a:r>
              <a:rPr lang="it-IT" dirty="0" smtClean="0"/>
              <a:t>Nome</a:t>
            </a:r>
          </a:p>
          <a:p>
            <a:pPr lvl="1"/>
            <a:r>
              <a:rPr lang="it-IT" dirty="0" smtClean="0"/>
              <a:t>Telefono</a:t>
            </a:r>
          </a:p>
          <a:p>
            <a:pPr lvl="1"/>
            <a:r>
              <a:rPr lang="it-IT" dirty="0" smtClean="0"/>
              <a:t>Indirizzo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Documento dei requisiti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Altri requisiti non funzionali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</a:t>
            </a:r>
            <a:r>
              <a:rPr lang="it-IT" dirty="0"/>
              <a:t>prototipo </a:t>
            </a:r>
            <a:r>
              <a:rPr lang="it-IT" dirty="0" smtClean="0"/>
              <a:t>realizzato </a:t>
            </a:r>
            <a:r>
              <a:rPr lang="it-IT" dirty="0"/>
              <a:t>in linguaggio C#. </a:t>
            </a:r>
            <a:endParaRPr lang="it-IT" dirty="0" smtClean="0"/>
          </a:p>
          <a:p>
            <a:r>
              <a:rPr lang="it-IT" dirty="0" smtClean="0"/>
              <a:t>Pattern </a:t>
            </a:r>
            <a:r>
              <a:rPr lang="it-IT" dirty="0"/>
              <a:t>Model-</a:t>
            </a:r>
            <a:r>
              <a:rPr lang="it-IT" dirty="0" err="1"/>
              <a:t>View</a:t>
            </a:r>
            <a:r>
              <a:rPr lang="it-IT" dirty="0"/>
              <a:t>-</a:t>
            </a:r>
            <a:r>
              <a:rPr lang="it-IT" dirty="0" err="1"/>
              <a:t>Presenter</a:t>
            </a:r>
            <a:r>
              <a:rPr lang="it-IT" dirty="0"/>
              <a:t> (MVP) con 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smtClean="0"/>
              <a:t>passiva per realizzare l’interfaccia utente.</a:t>
            </a:r>
          </a:p>
          <a:p>
            <a:r>
              <a:rPr lang="it-IT" dirty="0" smtClean="0"/>
              <a:t>Interfaccia utente ordinata ed estendibile, di facile utilizzo</a:t>
            </a:r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783F-3797-5E4E-8161-4B14B2A49A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27/06/2017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Boschi – Alessio Onori – Nicola Severini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1762</Words>
  <Application>Microsoft Macintosh PowerPoint</Application>
  <PresentationFormat>On-screen Show (4:3)</PresentationFormat>
  <Paragraphs>324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Symbol</vt:lpstr>
      <vt:lpstr>Office Theme</vt:lpstr>
      <vt:lpstr>Gestore parco mezzi di un’azienda</vt:lpstr>
      <vt:lpstr>Descrizione del problema</vt:lpstr>
      <vt:lpstr>Documento dei requisiti</vt:lpstr>
      <vt:lpstr>Documento dei requisiti Scadenze</vt:lpstr>
      <vt:lpstr>Documento dei requisiti Registro manutenzioni</vt:lpstr>
      <vt:lpstr>Documento dei requisiti Galleria immagini</vt:lpstr>
      <vt:lpstr>Documento dei requisiti Registro incidenti</vt:lpstr>
      <vt:lpstr>Documento dei requisiti Officine</vt:lpstr>
      <vt:lpstr>Documento dei requisiti Altri requisiti non funzionali</vt:lpstr>
      <vt:lpstr>Diagramma dei casi d’uso</vt:lpstr>
      <vt:lpstr>Diagramma dei casi d’uso Autenticazione</vt:lpstr>
      <vt:lpstr>Diagramma dei casi d’uso Gestione generica degli «oggetti»</vt:lpstr>
      <vt:lpstr>Diagramma dei casi d’uso Cancellazione</vt:lpstr>
      <vt:lpstr>Diagramma dei casi d’uso Gestione dei mezzi</vt:lpstr>
      <vt:lpstr>Diagramma dei casi d’uso Gestione scadenza</vt:lpstr>
      <vt:lpstr>Diagramma dei casi d’uso Gestione manutenzione</vt:lpstr>
      <vt:lpstr>Diagramma dei casi d’uso</vt:lpstr>
      <vt:lpstr>Descrizione dettagliata casi d’uso Note comuni</vt:lpstr>
      <vt:lpstr>Inserimento nuovo mezzo</vt:lpstr>
      <vt:lpstr>Inserimento nuovo incidente</vt:lpstr>
      <vt:lpstr>Architettura prototipo</vt:lpstr>
      <vt:lpstr>Architettura prototipo</vt:lpstr>
      <vt:lpstr>Diagramma classi di analisi</vt:lpstr>
      <vt:lpstr>Diagramma classi di analisi</vt:lpstr>
      <vt:lpstr>Diagramma classi di analisi</vt:lpstr>
      <vt:lpstr>Diagramma di sequenza</vt:lpstr>
      <vt:lpstr>DIP &amp; Factory</vt:lpstr>
      <vt:lpstr>LinkedType &amp; Classi di associazione</vt:lpstr>
      <vt:lpstr>LinkedType &amp; Classi di associazione</vt:lpstr>
      <vt:lpstr>Scadenze</vt:lpstr>
      <vt:lpstr>Scadenze</vt:lpstr>
      <vt:lpstr>Scadenze</vt:lpstr>
      <vt:lpstr>Scadenze</vt:lpstr>
      <vt:lpstr>Scadenze</vt:lpstr>
      <vt:lpstr>Mezzo &amp; Utente</vt:lpstr>
      <vt:lpstr>Soluzione alternativa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Boschi</dc:creator>
  <cp:lastModifiedBy>Marco Boschi</cp:lastModifiedBy>
  <cp:revision>26</cp:revision>
  <dcterms:created xsi:type="dcterms:W3CDTF">2017-06-23T13:51:57Z</dcterms:created>
  <dcterms:modified xsi:type="dcterms:W3CDTF">2017-06-27T15:40:01Z</dcterms:modified>
</cp:coreProperties>
</file>