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1" r:id="rId4"/>
    <p:sldId id="282" r:id="rId5"/>
    <p:sldId id="279" r:id="rId6"/>
    <p:sldId id="289" r:id="rId7"/>
    <p:sldId id="292" r:id="rId8"/>
    <p:sldId id="284" r:id="rId9"/>
    <p:sldId id="285" r:id="rId10"/>
    <p:sldId id="286" r:id="rId11"/>
    <p:sldId id="287" r:id="rId12"/>
    <p:sldId id="288" r:id="rId13"/>
    <p:sldId id="291" r:id="rId14"/>
    <p:sldId id="290" r:id="rId15"/>
    <p:sldId id="293" r:id="rId16"/>
    <p:sldId id="295" r:id="rId17"/>
    <p:sldId id="294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00000"/>
    <a:srgbClr val="B92D14"/>
    <a:srgbClr val="35759D"/>
    <a:srgbClr val="35B19D"/>
    <a:srgbClr val="777777"/>
    <a:srgbClr val="969696"/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47" autoAdjust="0"/>
    <p:restoredTop sz="95573" autoAdjust="0"/>
  </p:normalViewPr>
  <p:slideViewPr>
    <p:cSldViewPr>
      <p:cViewPr varScale="1">
        <p:scale>
          <a:sx n="75" d="100"/>
          <a:sy n="75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DA95844-5825-49A0-B7DF-C941CB38B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B644EA-E062-4B8D-AEF1-172194D570D5}" type="slidenum">
              <a:rPr lang="en-US"/>
              <a:pPr/>
              <a:t>1</a:t>
            </a:fld>
            <a:endParaRPr lang="en-US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9446C0-5A22-4CEA-B6B9-DC8F946B161B}" type="slidenum">
              <a:rPr lang="en-US"/>
              <a:pPr/>
              <a:t>10</a:t>
            </a:fld>
            <a:endParaRPr 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9446C0-5A22-4CEA-B6B9-DC8F946B161B}" type="slidenum">
              <a:rPr lang="en-US"/>
              <a:pPr/>
              <a:t>11</a:t>
            </a:fld>
            <a:endParaRPr 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80BA48-3695-4722-8EF6-C94915325E08}" type="slidenum">
              <a:rPr lang="en-US"/>
              <a:pPr/>
              <a:t>12</a:t>
            </a:fld>
            <a:endParaRPr 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80BA48-3695-4722-8EF6-C94915325E08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80BA48-3695-4722-8EF6-C94915325E08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80BA48-3695-4722-8EF6-C94915325E08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80BA48-3695-4722-8EF6-C94915325E08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9446C0-5A22-4CEA-B6B9-DC8F946B161B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9446C0-5A22-4CEA-B6B9-DC8F946B161B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9446C0-5A22-4CEA-B6B9-DC8F946B161B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9446C0-5A22-4CEA-B6B9-DC8F946B161B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9446C0-5A22-4CEA-B6B9-DC8F946B161B}" type="slidenum">
              <a:rPr lang="en-US"/>
              <a:pPr/>
              <a:t>9</a:t>
            </a:fld>
            <a:endParaRPr lang="en-US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8596" y="5643578"/>
            <a:ext cx="5786478" cy="762000"/>
          </a:xfrm>
        </p:spPr>
        <p:txBody>
          <a:bodyPr/>
          <a:lstStyle/>
          <a:p>
            <a:pPr algn="l" eaLnBrk="1" hangingPunct="1"/>
            <a:r>
              <a:rPr lang="id-ID" sz="4000" b="1" dirty="0" smtClean="0">
                <a:solidFill>
                  <a:srgbClr val="660033"/>
                </a:solidFill>
                <a:latin typeface="Copperplate Gothic Bold" pitchFamily="34" charset="0"/>
              </a:rPr>
              <a:t>Bangun Datar Matematika</a:t>
            </a:r>
            <a:endParaRPr lang="ru-RU" sz="4000" b="1" dirty="0" smtClean="0">
              <a:solidFill>
                <a:srgbClr val="660033"/>
              </a:solidFill>
            </a:endParaRP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28596" y="3071810"/>
            <a:ext cx="2895600" cy="533400"/>
          </a:xfrm>
        </p:spPr>
        <p:txBody>
          <a:bodyPr/>
          <a:lstStyle/>
          <a:p>
            <a:pPr algn="l" eaLnBrk="1" hangingPunct="1"/>
            <a:r>
              <a:rPr lang="id-ID" dirty="0" smtClean="0">
                <a:solidFill>
                  <a:srgbClr val="660033"/>
                </a:solidFill>
                <a:latin typeface="Footlight MT Light" pitchFamily="18" charset="0"/>
              </a:rPr>
              <a:t>Lalitya Nindita</a:t>
            </a:r>
          </a:p>
          <a:p>
            <a:pPr algn="l" eaLnBrk="1" hangingPunct="1"/>
            <a:r>
              <a:rPr lang="id-ID" dirty="0" smtClean="0">
                <a:solidFill>
                  <a:srgbClr val="660033"/>
                </a:solidFill>
                <a:latin typeface="Footlight MT Light" pitchFamily="18" charset="0"/>
              </a:rPr>
              <a:t>Muh. Zaenul Hilmi </a:t>
            </a:r>
          </a:p>
          <a:p>
            <a:pPr algn="l"/>
            <a:r>
              <a:rPr lang="id-ID" dirty="0" smtClean="0">
                <a:solidFill>
                  <a:srgbClr val="660033"/>
                </a:solidFill>
                <a:latin typeface="Footlight MT Light" pitchFamily="18" charset="0"/>
              </a:rPr>
              <a:t>Malikus Shofa M</a:t>
            </a:r>
            <a:endParaRPr lang="id-ID" dirty="0" smtClean="0">
              <a:solidFill>
                <a:srgbClr val="660033"/>
              </a:solidFill>
              <a:latin typeface="Footlight MT Light" pitchFamily="18" charset="0"/>
            </a:endParaRPr>
          </a:p>
          <a:p>
            <a:pPr algn="l" eaLnBrk="1" hangingPunct="1"/>
            <a:r>
              <a:rPr lang="id-ID" dirty="0" smtClean="0">
                <a:solidFill>
                  <a:srgbClr val="660033"/>
                </a:solidFill>
                <a:latin typeface="Footlight MT Light" pitchFamily="18" charset="0"/>
              </a:rPr>
              <a:t>Nadia Roosmalita</a:t>
            </a:r>
          </a:p>
          <a:p>
            <a:pPr algn="l" eaLnBrk="1" hangingPunct="1"/>
            <a:r>
              <a:rPr lang="id-ID" dirty="0" smtClean="0">
                <a:solidFill>
                  <a:srgbClr val="660033"/>
                </a:solidFill>
                <a:latin typeface="Footlight MT Light" pitchFamily="18" charset="0"/>
              </a:rPr>
              <a:t>Indah Nur Permata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14346" y="-214338"/>
            <a:ext cx="328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600" b="1" dirty="0" smtClean="0">
                <a:solidFill>
                  <a:schemeClr val="accent1">
                    <a:lumMod val="75000"/>
                  </a:schemeClr>
                </a:solidFill>
                <a:latin typeface="Footlight MT Light" pitchFamily="18" charset="0"/>
              </a:rPr>
              <a:t>BDM</a:t>
            </a:r>
            <a:endParaRPr lang="id-ID" sz="9600" b="1" dirty="0">
              <a:solidFill>
                <a:schemeClr val="accent1">
                  <a:lumMod val="75000"/>
                </a:schemeClr>
              </a:solidFill>
              <a:latin typeface="Footlight MT Light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4. SDM yang Dibutuhkan</a:t>
            </a:r>
            <a:endParaRPr lang="en-US" sz="4000" b="1" dirty="0" smtClean="0">
              <a:solidFill>
                <a:srgbClr val="4D4D4D"/>
              </a:solidFill>
              <a:latin typeface="Footlight MT Light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Setelah diadakan rapat perencanaan maka diputuskan untuk membuat aplikasi android “BDM” ini dibutuhkan 5 orang antara lain :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Lalitya Nindita Sahenda (TL-Planning-Testing)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Indah Nur Permata (Analysis)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Nadia Roosmalita (Design)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Muh. Zaenul Hilmi (Coding)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Malikus Shofa M (Documentation)</a:t>
            </a:r>
            <a:endParaRPr lang="en-US" sz="18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5</a:t>
            </a:r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. Schedule</a:t>
            </a:r>
            <a:endParaRPr lang="en-US" sz="4000" b="1" dirty="0" smtClean="0">
              <a:solidFill>
                <a:srgbClr val="4D4D4D"/>
              </a:solidFill>
              <a:latin typeface="Footlight MT Light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Jadwal yang direncanakan untuk pembuatan “BDM” ini adalah :</a:t>
            </a: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id-ID" sz="1800" dirty="0" smtClean="0">
              <a:solidFill>
                <a:srgbClr val="4D4D4D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Semoga apa yang telah dijadwalkan dapat berjalan sesuai rencana. Aamiiin ^^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>
              <a:solidFill>
                <a:srgbClr val="4D4D4D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2071678"/>
            <a:ext cx="7324725" cy="28670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315200" cy="715963"/>
          </a:xfrm>
        </p:spPr>
        <p:txBody>
          <a:bodyPr/>
          <a:lstStyle/>
          <a:p>
            <a:pPr algn="ctr" eaLnBrk="1" hangingPunct="1"/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Pemodelan Proses</a:t>
            </a:r>
            <a:endParaRPr lang="ru-RU" sz="4000" b="1" dirty="0" smtClean="0">
              <a:solidFill>
                <a:srgbClr val="4D4D4D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71670" y="1142984"/>
            <a:ext cx="707233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id-ID" sz="2000" dirty="0" smtClean="0"/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Pemodelan Proses yang kita gunakan dalam membangun aplikasi ini adalah model </a:t>
            </a:r>
            <a:r>
              <a:rPr lang="id-ID" sz="2400" dirty="0" smtClean="0">
                <a:solidFill>
                  <a:schemeClr val="accent1">
                    <a:lumMod val="50000"/>
                  </a:schemeClr>
                </a:solidFill>
              </a:rPr>
              <a:t>waterfall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 karena :</a:t>
            </a:r>
          </a:p>
          <a:p>
            <a:pPr marL="857250" lvl="1" indent="-457200">
              <a:lnSpc>
                <a:spcPct val="80000"/>
              </a:lnSpc>
              <a:buFont typeface="+mj-lt"/>
              <a:buAutoNum type="arabicPeriod"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kebutuhan sudah diketahui di awal sebelum mengimplementasikan</a:t>
            </a:r>
          </a:p>
          <a:p>
            <a:pPr marL="857250" lvl="1" indent="-457200">
              <a:lnSpc>
                <a:spcPct val="80000"/>
              </a:lnSpc>
              <a:buFont typeface="+mj-lt"/>
              <a:buAutoNum type="arabicPeriod"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resiko kecil</a:t>
            </a:r>
          </a:p>
          <a:p>
            <a:pPr marL="857250" lvl="1" indent="-457200">
              <a:lnSpc>
                <a:spcPct val="80000"/>
              </a:lnSpc>
              <a:buFont typeface="+mj-lt"/>
              <a:buAutoNum type="arabicPeriod"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kebutuhan tidak akan berubah banyak saat mengerjakan aplikasi.</a:t>
            </a:r>
            <a:endParaRPr lang="ru-RU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42844" y="2786058"/>
            <a:ext cx="2214578" cy="642942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COMMUNICATION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143108" y="3571876"/>
            <a:ext cx="1643074" cy="642942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PLANNING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643306" y="4357694"/>
            <a:ext cx="1643074" cy="642942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MODELLING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143504" y="5143512"/>
            <a:ext cx="1928826" cy="642942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CONSTRUCTION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858016" y="5929330"/>
            <a:ext cx="1857388" cy="642942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endParaRPr kumimoji="0" lang="id-ID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hape 20"/>
          <p:cNvCxnSpPr>
            <a:stCxn id="4" idx="2"/>
            <a:endCxn id="6" idx="1"/>
          </p:cNvCxnSpPr>
          <p:nvPr/>
        </p:nvCxnSpPr>
        <p:spPr bwMode="auto">
          <a:xfrm rot="16200000" flipH="1">
            <a:off x="1464447" y="3214685"/>
            <a:ext cx="464347" cy="892975"/>
          </a:xfrm>
          <a:prstGeom prst="curvedConnector2">
            <a:avLst/>
          </a:prstGeom>
          <a:ln>
            <a:tailEnd type="arrow"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6" idx="2"/>
            <a:endCxn id="7" idx="1"/>
          </p:cNvCxnSpPr>
          <p:nvPr/>
        </p:nvCxnSpPr>
        <p:spPr bwMode="auto">
          <a:xfrm rot="16200000" flipH="1">
            <a:off x="3071802" y="4107660"/>
            <a:ext cx="464347" cy="678661"/>
          </a:xfrm>
          <a:prstGeom prst="curvedConnector2">
            <a:avLst/>
          </a:prstGeom>
          <a:ln>
            <a:tailEnd type="arrow"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7" idx="2"/>
            <a:endCxn id="10" idx="1"/>
          </p:cNvCxnSpPr>
          <p:nvPr/>
        </p:nvCxnSpPr>
        <p:spPr bwMode="auto">
          <a:xfrm rot="16200000" flipH="1">
            <a:off x="4572000" y="4893478"/>
            <a:ext cx="464347" cy="678661"/>
          </a:xfrm>
          <a:prstGeom prst="curvedConnector2">
            <a:avLst/>
          </a:prstGeom>
          <a:ln>
            <a:tailEnd type="arrow"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0" idx="2"/>
            <a:endCxn id="11" idx="1"/>
          </p:cNvCxnSpPr>
          <p:nvPr/>
        </p:nvCxnSpPr>
        <p:spPr bwMode="auto">
          <a:xfrm rot="16200000" flipH="1">
            <a:off x="6250793" y="5643577"/>
            <a:ext cx="464347" cy="750099"/>
          </a:xfrm>
          <a:prstGeom prst="curvedConnector2">
            <a:avLst/>
          </a:prstGeom>
          <a:ln>
            <a:tailEnd type="arrow"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315200" cy="715963"/>
          </a:xfrm>
        </p:spPr>
        <p:txBody>
          <a:bodyPr/>
          <a:lstStyle/>
          <a:p>
            <a:pPr algn="ctr" eaLnBrk="1" hangingPunct="1"/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Pemodelan Proses (2)</a:t>
            </a:r>
            <a:endParaRPr lang="ru-RU" sz="4000" b="1" dirty="0" smtClean="0">
              <a:solidFill>
                <a:srgbClr val="4D4D4D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85786" y="1785926"/>
            <a:ext cx="7572396" cy="47149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id-ID" sz="2000" b="1" dirty="0" smtClean="0">
                <a:solidFill>
                  <a:schemeClr val="tx1">
                    <a:lumMod val="50000"/>
                  </a:schemeClr>
                </a:solidFill>
                <a:latin typeface="Footlight MT Light" pitchFamily="18" charset="0"/>
              </a:rPr>
              <a:t>COMMUNICATION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Membicarakan project yang akan dibuat, mencari permasalahan.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id-ID" sz="2000" b="1" dirty="0" smtClean="0">
                <a:solidFill>
                  <a:schemeClr val="tx1">
                    <a:lumMod val="50000"/>
                  </a:schemeClr>
                </a:solidFill>
                <a:latin typeface="Footlight MT Light" pitchFamily="18" charset="0"/>
              </a:rPr>
              <a:t>PLANNING</a:t>
            </a:r>
          </a:p>
          <a:p>
            <a:pPr>
              <a:lnSpc>
                <a:spcPct val="8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merencanakan dan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menentukan tema, judul, dan mengumpulkan materi.</a:t>
            </a:r>
          </a:p>
          <a:p>
            <a:pPr>
              <a:lnSpc>
                <a:spcPct val="80000"/>
              </a:lnSpc>
              <a:buNone/>
            </a:pPr>
            <a:r>
              <a:rPr lang="id-ID" sz="2000" b="1" dirty="0" smtClean="0">
                <a:solidFill>
                  <a:schemeClr val="tx1">
                    <a:lumMod val="50000"/>
                  </a:schemeClr>
                </a:solidFill>
                <a:latin typeface="Footlight MT Light" pitchFamily="18" charset="0"/>
              </a:rPr>
              <a:t>MODELLING</a:t>
            </a:r>
          </a:p>
          <a:p>
            <a:pPr>
              <a:lnSpc>
                <a:spcPct val="8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menentukan pemodelan proses, desain materi yang akan ditampilkan, serta desain interface</a:t>
            </a:r>
          </a:p>
          <a:p>
            <a:pPr>
              <a:lnSpc>
                <a:spcPct val="80000"/>
              </a:lnSpc>
              <a:buNone/>
            </a:pPr>
            <a:r>
              <a:rPr lang="id-ID" sz="2000" b="1" dirty="0" smtClean="0">
                <a:solidFill>
                  <a:schemeClr val="tx1">
                    <a:lumMod val="50000"/>
                  </a:schemeClr>
                </a:solidFill>
                <a:latin typeface="Footlight MT Light" pitchFamily="18" charset="0"/>
              </a:rPr>
              <a:t>CONSTRUCTION</a:t>
            </a:r>
          </a:p>
          <a:p>
            <a:pPr>
              <a:lnSpc>
                <a:spcPct val="8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pengerjaan coding, pewujudan interface dalam scripting, pembangunan aplikasi akhir</a:t>
            </a:r>
          </a:p>
          <a:p>
            <a:pPr>
              <a:lnSpc>
                <a:spcPct val="80000"/>
              </a:lnSpc>
              <a:buNone/>
            </a:pPr>
            <a:r>
              <a:rPr lang="id-ID" sz="2000" b="1" dirty="0" smtClean="0">
                <a:solidFill>
                  <a:schemeClr val="tx1">
                    <a:lumMod val="50000"/>
                  </a:schemeClr>
                </a:solidFill>
                <a:latin typeface="Footlight MT Light" pitchFamily="18" charset="0"/>
              </a:rPr>
              <a:t>DEPLOYEMENT</a:t>
            </a:r>
          </a:p>
          <a:p>
            <a:pPr>
              <a:lnSpc>
                <a:spcPct val="8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launching program, demo program, dan penerimaan feedback dari user.</a:t>
            </a:r>
            <a:endParaRPr lang="ru-RU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71414"/>
            <a:ext cx="6286544" cy="715962"/>
          </a:xfrm>
        </p:spPr>
        <p:txBody>
          <a:bodyPr/>
          <a:lstStyle/>
          <a:p>
            <a:pPr algn="ctr"/>
            <a:r>
              <a:rPr lang="id-ID" b="1" dirty="0" smtClean="0">
                <a:latin typeface="Footlight MT Light" pitchFamily="18" charset="0"/>
              </a:rPr>
              <a:t>Content of BDM</a:t>
            </a:r>
            <a:endParaRPr lang="id-ID" b="1" dirty="0">
              <a:latin typeface="Footlight MT L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928802"/>
            <a:ext cx="5786478" cy="4572032"/>
          </a:xfrm>
        </p:spPr>
        <p:txBody>
          <a:bodyPr/>
          <a:lstStyle/>
          <a:p>
            <a:pPr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1. Materi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	materi berisi banyak tentang gambar bangun datar, deskripsi, rumus luas dan rumus keliling.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2. Soal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soal berisi latihan tentang materi yang sudah diajarkan. Beserta hasil dari latihan.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3. Help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berisi bantuan untuk user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4. About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berisi spesifikasi aplikasi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5. Keluar</a:t>
            </a:r>
          </a:p>
          <a:p>
            <a:pPr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out from pragram</a:t>
            </a:r>
            <a:endParaRPr lang="id-ID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266" name="Picture 2" descr="L:\Men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3332" y="1428736"/>
            <a:ext cx="2930668" cy="492919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71414"/>
            <a:ext cx="6286544" cy="715962"/>
          </a:xfrm>
        </p:spPr>
        <p:txBody>
          <a:bodyPr/>
          <a:lstStyle/>
          <a:p>
            <a:pPr algn="ctr"/>
            <a:r>
              <a:rPr lang="id-ID" b="1" dirty="0" smtClean="0">
                <a:latin typeface="Footlight MT Light" pitchFamily="18" charset="0"/>
              </a:rPr>
              <a:t>Desain Awal</a:t>
            </a:r>
            <a:endParaRPr lang="id-ID" b="1" dirty="0">
              <a:latin typeface="Footlight MT Light" pitchFamily="18" charset="0"/>
            </a:endParaRPr>
          </a:p>
        </p:txBody>
      </p:sp>
      <p:pic>
        <p:nvPicPr>
          <p:cNvPr id="12292" name="Picture 4" descr="L:\Materi\Materi_Belah_Ketup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9043" y="1491478"/>
            <a:ext cx="2783419" cy="4741042"/>
          </a:xfrm>
          <a:prstGeom prst="rect">
            <a:avLst/>
          </a:prstGeom>
          <a:noFill/>
        </p:spPr>
      </p:pic>
      <p:pic>
        <p:nvPicPr>
          <p:cNvPr id="12293" name="Picture 5" descr="L:\Mate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269249"/>
            <a:ext cx="2714643" cy="489156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71414"/>
            <a:ext cx="6286544" cy="715962"/>
          </a:xfrm>
        </p:spPr>
        <p:txBody>
          <a:bodyPr/>
          <a:lstStyle/>
          <a:p>
            <a:pPr algn="ctr"/>
            <a:r>
              <a:rPr lang="id-ID" b="1" dirty="0" smtClean="0">
                <a:latin typeface="Footlight MT Light" pitchFamily="18" charset="0"/>
              </a:rPr>
              <a:t>Desain Awal</a:t>
            </a:r>
            <a:endParaRPr lang="id-ID" b="1" dirty="0">
              <a:latin typeface="Footlight MT Light" pitchFamily="18" charset="0"/>
            </a:endParaRPr>
          </a:p>
        </p:txBody>
      </p:sp>
      <p:pic>
        <p:nvPicPr>
          <p:cNvPr id="13314" name="Picture 2" descr="L:\Kuis\Kuis_Perseg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132" y="1928802"/>
            <a:ext cx="2506941" cy="4270110"/>
          </a:xfrm>
          <a:prstGeom prst="rect">
            <a:avLst/>
          </a:prstGeom>
          <a:noFill/>
        </p:spPr>
      </p:pic>
      <p:pic>
        <p:nvPicPr>
          <p:cNvPr id="13315" name="Picture 3" descr="L:\Kuis\Hasil_Perseg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5225" y="1928802"/>
            <a:ext cx="2474493" cy="4214842"/>
          </a:xfrm>
          <a:prstGeom prst="rect">
            <a:avLst/>
          </a:prstGeom>
          <a:noFill/>
        </p:spPr>
      </p:pic>
      <p:pic>
        <p:nvPicPr>
          <p:cNvPr id="13316" name="Picture 4" descr="L:\Kui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468" y="1643050"/>
            <a:ext cx="2523203" cy="454660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5720" y="2285992"/>
            <a:ext cx="8858280" cy="2439990"/>
          </a:xfrm>
        </p:spPr>
        <p:txBody>
          <a:bodyPr/>
          <a:lstStyle/>
          <a:p>
            <a:r>
              <a:rPr lang="id-ID" dirty="0" smtClean="0">
                <a:solidFill>
                  <a:schemeClr val="tx1">
                    <a:lumMod val="50000"/>
                  </a:schemeClr>
                </a:solidFill>
                <a:latin typeface="Monotype Corsiva" pitchFamily="66" charset="0"/>
              </a:rPr>
              <a:t>“... Where there’s a will ,there’s the way...”</a:t>
            </a:r>
            <a:endParaRPr lang="id-ID" dirty="0">
              <a:solidFill>
                <a:schemeClr val="tx1">
                  <a:lumMod val="50000"/>
                </a:schemeClr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2357422" y="152400"/>
            <a:ext cx="6024578" cy="715963"/>
          </a:xfrm>
        </p:spPr>
        <p:txBody>
          <a:bodyPr/>
          <a:lstStyle/>
          <a:p>
            <a:pPr algn="ctr" eaLnBrk="1" hangingPunct="1"/>
            <a:r>
              <a:rPr lang="id-ID" sz="4000" dirty="0" smtClean="0">
                <a:solidFill>
                  <a:schemeClr val="accent6">
                    <a:lumMod val="50000"/>
                  </a:schemeClr>
                </a:solidFill>
                <a:latin typeface="Copperplate Gothic Bold" pitchFamily="34" charset="0"/>
              </a:rPr>
              <a:t>Latar Belakang</a:t>
            </a:r>
            <a:endParaRPr lang="ru-RU" sz="4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00100" y="1595454"/>
            <a:ext cx="7686700" cy="41910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None/>
            </a:pPr>
            <a:r>
              <a:rPr lang="id-ID" sz="2000" dirty="0" smtClean="0"/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Akhir akhir ini penggunaan </a:t>
            </a:r>
            <a:r>
              <a:rPr lang="id-ID" sz="2400" dirty="0" smtClean="0">
                <a:solidFill>
                  <a:schemeClr val="accent2">
                    <a:lumMod val="50000"/>
                  </a:schemeClr>
                </a:solidFill>
              </a:rPr>
              <a:t>smartphone</a:t>
            </a:r>
            <a:r>
              <a:rPr lang="id-ID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sudah menjamur di semua kalangan. Tidak hanya kalangan orang dewasa, tetapi pengguna juga banyak dari kalangan anak-anak. Kalangan </a:t>
            </a:r>
            <a:r>
              <a:rPr lang="id-ID" sz="2400" dirty="0" smtClean="0">
                <a:solidFill>
                  <a:srgbClr val="7030A0"/>
                </a:solidFill>
              </a:rPr>
              <a:t>anak-anak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ini lebih sering menggunakan smartphonenya untuk melakukan </a:t>
            </a:r>
            <a:r>
              <a:rPr lang="id-ID" sz="2400" dirty="0" smtClean="0">
                <a:solidFill>
                  <a:schemeClr val="accent1">
                    <a:lumMod val="75000"/>
                  </a:schemeClr>
                </a:solidFill>
              </a:rPr>
              <a:t>aktivitas sosial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dan bermain </a:t>
            </a:r>
            <a:r>
              <a:rPr lang="id-ID" sz="2400" dirty="0" smtClean="0">
                <a:solidFill>
                  <a:srgbClr val="00B0F0"/>
                </a:solidFill>
              </a:rPr>
              <a:t>game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yang </a:t>
            </a:r>
            <a:r>
              <a:rPr lang="id-ID" sz="2400" dirty="0" smtClean="0">
                <a:solidFill>
                  <a:schemeClr val="accent5">
                    <a:lumMod val="90000"/>
                  </a:schemeClr>
                </a:solidFill>
              </a:rPr>
              <a:t>banyak menguras waktu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mereka. Kadang, karena smartphone yang mereka miliki, mereka bisa lupa waktu sehingga lupa memegang </a:t>
            </a:r>
            <a:r>
              <a:rPr lang="id-ID" sz="2400" dirty="0" smtClean="0">
                <a:solidFill>
                  <a:srgbClr val="FF0000"/>
                </a:solidFill>
              </a:rPr>
              <a:t>buku pelajaran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buNone/>
            </a:pPr>
            <a:endParaRPr lang="id-ID" sz="2000" dirty="0" smtClean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315200" cy="715963"/>
          </a:xfrm>
        </p:spPr>
        <p:txBody>
          <a:bodyPr/>
          <a:lstStyle/>
          <a:p>
            <a:pPr algn="ctr" eaLnBrk="1" hangingPunct="1"/>
            <a:r>
              <a:rPr lang="id-ID" sz="4000" dirty="0" smtClean="0">
                <a:solidFill>
                  <a:srgbClr val="4D4D4D"/>
                </a:solidFill>
                <a:latin typeface="Copperplate Gothic Bold" pitchFamily="34" charset="0"/>
              </a:rPr>
              <a:t>Judul</a:t>
            </a:r>
            <a:endParaRPr lang="ru-RU" sz="4000" dirty="0" smtClean="0">
              <a:solidFill>
                <a:srgbClr val="4D4D4D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7158" y="1571612"/>
            <a:ext cx="8501122" cy="4448188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None/>
            </a:pPr>
            <a:r>
              <a:rPr lang="id-ID" sz="2000" dirty="0" smtClean="0">
                <a:ea typeface="굴림" charset="-127"/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  <a:ea typeface="굴림" charset="-127"/>
              </a:rPr>
              <a:t>Berangkat dari Latar Belakang masalah tersebut, kami ingin membuat </a:t>
            </a:r>
            <a:r>
              <a:rPr lang="id-ID" sz="2400" dirty="0" smtClean="0">
                <a:solidFill>
                  <a:schemeClr val="accent1">
                    <a:lumMod val="50000"/>
                  </a:schemeClr>
                </a:solidFill>
                <a:ea typeface="굴림" charset="-127"/>
              </a:rPr>
              <a:t>aplikasi smartphone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  <a:ea typeface="굴림" charset="-127"/>
              </a:rPr>
              <a:t>yang nantinya dapat digunakan sebagai media belajar yang membantu mereka mengatasi </a:t>
            </a:r>
            <a:r>
              <a:rPr lang="id-ID" sz="2400" dirty="0" smtClean="0">
                <a:solidFill>
                  <a:srgbClr val="0070C0"/>
                </a:solidFill>
                <a:ea typeface="굴림" charset="-127"/>
              </a:rPr>
              <a:t>kesulitan belajar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  <a:ea typeface="굴림" charset="-127"/>
              </a:rPr>
              <a:t>dan menjadi media belajar yang menyenangkan. Karena kebanyakan siswa mengalami kesulitan dalam </a:t>
            </a:r>
            <a:r>
              <a:rPr lang="id-ID" sz="2400" dirty="0" smtClean="0">
                <a:solidFill>
                  <a:srgbClr val="FF0000"/>
                </a:solidFill>
                <a:ea typeface="굴림" charset="-127"/>
              </a:rPr>
              <a:t>matapelajaran matematika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  <a:ea typeface="굴림" charset="-127"/>
              </a:rPr>
              <a:t>maka aplikasi yang akan kami buat adalah aplikasi yang berhubungan dengan matematika tentang bangun datar dengan judul “</a:t>
            </a:r>
            <a:r>
              <a:rPr lang="id-ID" sz="2400" b="1" dirty="0" smtClean="0">
                <a:solidFill>
                  <a:srgbClr val="C00000"/>
                </a:solidFill>
                <a:ea typeface="굴림" charset="-127"/>
              </a:rPr>
              <a:t>BDM</a:t>
            </a:r>
            <a:r>
              <a:rPr lang="id-ID" sz="2400" dirty="0" smtClean="0">
                <a:solidFill>
                  <a:schemeClr val="tx1">
                    <a:lumMod val="50000"/>
                  </a:schemeClr>
                </a:solidFill>
                <a:ea typeface="굴림" charset="-127"/>
              </a:rPr>
              <a:t> 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  <a:ea typeface="굴림" charset="-127"/>
              </a:rPr>
              <a:t>atau </a:t>
            </a:r>
            <a:r>
              <a:rPr lang="id-ID" sz="2400" b="1" dirty="0" smtClean="0">
                <a:solidFill>
                  <a:schemeClr val="tx1">
                    <a:lumMod val="50000"/>
                  </a:schemeClr>
                </a:solidFill>
                <a:ea typeface="굴림" charset="-127"/>
              </a:rPr>
              <a:t>Bangun Datar Matematika (untuk kelas Lima SD)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  <a:ea typeface="굴림" charset="-127"/>
              </a:rPr>
              <a:t>” </a:t>
            </a:r>
          </a:p>
          <a:p>
            <a:pPr eaLnBrk="1" hangingPunct="1">
              <a:lnSpc>
                <a:spcPct val="80000"/>
              </a:lnSpc>
            </a:pPr>
            <a:endParaRPr lang="ru-RU" sz="2000" dirty="0" smtClean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315200" cy="715963"/>
          </a:xfrm>
        </p:spPr>
        <p:txBody>
          <a:bodyPr/>
          <a:lstStyle/>
          <a:p>
            <a:pPr algn="ctr" eaLnBrk="1" hangingPunct="1"/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Perancangan Project</a:t>
            </a:r>
            <a:endParaRPr lang="ru-RU" sz="4000" b="1" dirty="0" smtClean="0">
              <a:solidFill>
                <a:srgbClr val="4D4D4D"/>
              </a:solidFill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5200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/>
              <a:t>		</a:t>
            </a:r>
            <a:r>
              <a:rPr lang="id-ID" sz="2400" dirty="0" smtClean="0">
                <a:solidFill>
                  <a:schemeClr val="tx1">
                    <a:lumMod val="50000"/>
                  </a:schemeClr>
                </a:solidFill>
              </a:rPr>
              <a:t>Perencanaan project berisi garis besar project yang akan kami buat, diantaranya berisi :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  <a:latin typeface="Copperplate Gothic Bold" pitchFamily="34" charset="0"/>
              </a:rPr>
              <a:t>Lingkup Project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  <a:latin typeface="Copperplate Gothic Bold" pitchFamily="34" charset="0"/>
              </a:rPr>
              <a:t>Kemampuan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  <a:latin typeface="Copperplate Gothic Bold" pitchFamily="34" charset="0"/>
              </a:rPr>
              <a:t>Analysis Resiko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  <a:latin typeface="Copperplate Gothic Bold" pitchFamily="34" charset="0"/>
              </a:rPr>
              <a:t>Menentukan kebutuhan sumberdaya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  <a:latin typeface="Copperplate Gothic Bold" pitchFamily="34" charset="0"/>
              </a:rPr>
              <a:t>Jadwal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id-ID" sz="2000" dirty="0" smtClean="0"/>
              <a:t>	</a:t>
            </a:r>
            <a:endParaRPr lang="id-ID" sz="2000" dirty="0" smtClean="0"/>
          </a:p>
          <a:p>
            <a:pPr eaLnBrk="1" hangingPunct="1">
              <a:lnSpc>
                <a:spcPct val="80000"/>
              </a:lnSpc>
              <a:buNone/>
            </a:pPr>
            <a:endParaRPr lang="id-ID" sz="20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id-ID" sz="2000" dirty="0" smtClean="0"/>
              <a:t>	</a:t>
            </a:r>
            <a:endParaRPr lang="ru-RU" sz="2000" dirty="0" smtClean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57166"/>
            <a:ext cx="6934200" cy="715963"/>
          </a:xfrm>
        </p:spPr>
        <p:txBody>
          <a:bodyPr/>
          <a:lstStyle/>
          <a:p>
            <a:pPr eaLnBrk="1" hangingPunct="1"/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1. Lingkup Project</a:t>
            </a:r>
            <a:endParaRPr lang="en-US" sz="4000" b="1" dirty="0" smtClean="0">
              <a:solidFill>
                <a:srgbClr val="4D4D4D"/>
              </a:solidFill>
              <a:latin typeface="Footlight MT Light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480" y="1389065"/>
            <a:ext cx="7219952" cy="468314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Lingkup dari aplikasi BDM ini adalah sebagai media pembelajaran matematika untuk siswa SD Kelas 5. Sehingga pelajaran matematika yang biasanya terlihat membosankan menjadi lebih menyenangkan. Aplikasi BDM ini berisi :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1. Materi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(Bangun, Deskripsi, Rumus Keliling, Rumus Luas)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2. Kuis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(Kuis untuk Persegi, Persegi Panjang, Lingkaran, dll)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32" y="357166"/>
            <a:ext cx="6934200" cy="715963"/>
          </a:xfrm>
        </p:spPr>
        <p:txBody>
          <a:bodyPr/>
          <a:lstStyle/>
          <a:p>
            <a:pPr eaLnBrk="1" hangingPunct="1"/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- Lingkup Project (2)</a:t>
            </a:r>
            <a:endParaRPr lang="en-US" sz="4000" b="1" dirty="0" smtClean="0">
              <a:solidFill>
                <a:srgbClr val="4D4D4D"/>
              </a:solidFill>
              <a:latin typeface="Footlight MT Light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480" y="1389065"/>
            <a:ext cx="3071834" cy="468314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Materi berisi :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- persegi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- persegi panjang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- segitiga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- lingkaran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- jajargenjang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- trapesium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- belahketupat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id-ID" sz="2000" dirty="0" smtClean="0">
                <a:solidFill>
                  <a:schemeClr val="tx1">
                    <a:lumMod val="50000"/>
                  </a:schemeClr>
                </a:solidFill>
              </a:rPr>
              <a:t>- layang-layang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57818" y="1389065"/>
            <a:ext cx="3071834" cy="468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Soal berisi :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persegi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persegi panjang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segitiga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lingkaran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jajargenjang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trapesium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belahketupat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layang-layang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56" y="357166"/>
            <a:ext cx="6934200" cy="715963"/>
          </a:xfrm>
        </p:spPr>
        <p:txBody>
          <a:bodyPr/>
          <a:lstStyle/>
          <a:p>
            <a:pPr eaLnBrk="1" hangingPunct="1"/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- Lingkup Project – Spesifikasi </a:t>
            </a:r>
            <a:endParaRPr lang="en-US" sz="4000" b="1" dirty="0" smtClean="0">
              <a:solidFill>
                <a:srgbClr val="4D4D4D"/>
              </a:solidFill>
              <a:latin typeface="Footlight MT Light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794" y="1389065"/>
            <a:ext cx="6786610" cy="468314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Aplikasi ini dibangun diatas OS Android, yang akan support terhadap versi android :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Eclair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Froyo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Gingerbread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IceCreame Sandwich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2. Kemungkinan Dikerjakan</a:t>
            </a:r>
            <a:endParaRPr lang="en-US" sz="4000" b="1" dirty="0" smtClean="0">
              <a:solidFill>
                <a:srgbClr val="4D4D4D"/>
              </a:solidFill>
              <a:latin typeface="Footlight MT Light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918" y="1714488"/>
            <a:ext cx="7129482" cy="4267200"/>
          </a:xfrm>
        </p:spPr>
        <p:txBody>
          <a:bodyPr/>
          <a:lstStyle/>
          <a:p>
            <a:pPr eaLnBrk="1" hangingPunct="1"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2000" dirty="0" smtClean="0">
                <a:solidFill>
                  <a:srgbClr val="4D4D4D"/>
                </a:solidFill>
              </a:rPr>
              <a:t>Dengan konsep aplikasi yang simple tetapi menyenankan, kita memprediksikan “kemungkinan” pekerjaan ini dengan baik. Ditinjau dari :</a:t>
            </a:r>
          </a:p>
          <a:p>
            <a:pPr eaLnBrk="1" hangingPunct="1">
              <a:buNone/>
            </a:pPr>
            <a:r>
              <a:rPr lang="id-ID" sz="2000" dirty="0" smtClean="0">
                <a:solidFill>
                  <a:srgbClr val="4D4D4D"/>
                </a:solidFill>
              </a:rPr>
              <a:t>	</a:t>
            </a:r>
            <a:r>
              <a:rPr lang="id-ID" sz="2000" dirty="0" smtClean="0">
                <a:solidFill>
                  <a:srgbClr val="4D4D4D"/>
                </a:solidFill>
              </a:rPr>
              <a:t>1. Segi Waktu</a:t>
            </a:r>
          </a:p>
          <a:p>
            <a:pPr eaLnBrk="1" hangingPunct="1">
              <a:buNone/>
            </a:pPr>
            <a:r>
              <a:rPr lang="id-ID" sz="2000" dirty="0" smtClean="0">
                <a:solidFill>
                  <a:srgbClr val="4D4D4D"/>
                </a:solidFill>
              </a:rPr>
              <a:t>		</a:t>
            </a:r>
            <a:r>
              <a:rPr lang="id-ID" sz="2000" dirty="0" smtClean="0">
                <a:solidFill>
                  <a:srgbClr val="4D4D4D"/>
                </a:solidFill>
              </a:rPr>
              <a:t>waktu pengerjaan aplikasi cukup lama sekitar 	4bulan</a:t>
            </a:r>
          </a:p>
          <a:p>
            <a:pPr eaLnBrk="1" hangingPunct="1">
              <a:buNone/>
            </a:pPr>
            <a:r>
              <a:rPr lang="id-ID" sz="2000" dirty="0" smtClean="0">
                <a:solidFill>
                  <a:srgbClr val="4D4D4D"/>
                </a:solidFill>
              </a:rPr>
              <a:t>	</a:t>
            </a:r>
            <a:r>
              <a:rPr lang="id-ID" sz="2000" dirty="0" smtClean="0">
                <a:solidFill>
                  <a:srgbClr val="4D4D4D"/>
                </a:solidFill>
              </a:rPr>
              <a:t>2. Segi Materi Aplikasi</a:t>
            </a:r>
          </a:p>
          <a:p>
            <a:pPr eaLnBrk="1" hangingPunct="1">
              <a:buNone/>
            </a:pPr>
            <a:r>
              <a:rPr lang="id-ID" sz="2000" dirty="0" smtClean="0">
                <a:solidFill>
                  <a:srgbClr val="4D4D4D"/>
                </a:solidFill>
              </a:rPr>
              <a:t>	</a:t>
            </a:r>
            <a:r>
              <a:rPr lang="id-ID" sz="2000" dirty="0" smtClean="0">
                <a:solidFill>
                  <a:srgbClr val="4D4D4D"/>
                </a:solidFill>
              </a:rPr>
              <a:t>	isi materi mudah, sehingga tidak perlu pemahaman 	khusus</a:t>
            </a:r>
          </a:p>
          <a:p>
            <a:pPr eaLnBrk="1" hangingPunct="1">
              <a:buNone/>
            </a:pPr>
            <a:r>
              <a:rPr lang="id-ID" sz="2000" dirty="0" smtClean="0">
                <a:solidFill>
                  <a:srgbClr val="4D4D4D"/>
                </a:solidFill>
              </a:rPr>
              <a:t>	</a:t>
            </a:r>
            <a:r>
              <a:rPr lang="id-ID" sz="2000" dirty="0" smtClean="0">
                <a:solidFill>
                  <a:srgbClr val="4D4D4D"/>
                </a:solidFill>
              </a:rPr>
              <a:t>3. Segi Desain Interface Aplikasi</a:t>
            </a:r>
          </a:p>
          <a:p>
            <a:pPr eaLnBrk="1" hangingPunct="1">
              <a:buNone/>
            </a:pPr>
            <a:r>
              <a:rPr lang="id-ID" sz="2000" dirty="0" smtClean="0">
                <a:solidFill>
                  <a:srgbClr val="4D4D4D"/>
                </a:solidFill>
              </a:rPr>
              <a:t>		</a:t>
            </a:r>
            <a:r>
              <a:rPr lang="id-ID" sz="2000" dirty="0" smtClean="0">
                <a:solidFill>
                  <a:srgbClr val="4D4D4D"/>
                </a:solidFill>
              </a:rPr>
              <a:t>desain interface simple (listview, tab, button) 	sehingga mempermudah pembuatan aplikasi</a:t>
            </a:r>
            <a:endParaRPr lang="en-US" sz="18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6934200" cy="715963"/>
          </a:xfrm>
        </p:spPr>
        <p:txBody>
          <a:bodyPr/>
          <a:lstStyle/>
          <a:p>
            <a:pPr eaLnBrk="1" hangingPunct="1"/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3</a:t>
            </a:r>
            <a:r>
              <a:rPr lang="id-ID" sz="4000" b="1" dirty="0" smtClean="0">
                <a:solidFill>
                  <a:srgbClr val="4D4D4D"/>
                </a:solidFill>
                <a:latin typeface="Footlight MT Light" pitchFamily="18" charset="0"/>
              </a:rPr>
              <a:t>. Analisis Resiko</a:t>
            </a:r>
            <a:endParaRPr lang="en-US" sz="4000" b="1" dirty="0" smtClean="0">
              <a:solidFill>
                <a:srgbClr val="4D4D4D"/>
              </a:solidFill>
              <a:latin typeface="Footlight MT Light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30363"/>
            <a:ext cx="6934200" cy="4267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Resiko yang diperkirakan akan muncul </a:t>
            </a:r>
            <a:r>
              <a:rPr lang="id-ID" sz="1800" b="1" dirty="0" smtClean="0">
                <a:solidFill>
                  <a:srgbClr val="4D4D4D"/>
                </a:solidFill>
              </a:rPr>
              <a:t>saat pengerjaan </a:t>
            </a:r>
            <a:r>
              <a:rPr lang="id-ID" sz="1800" dirty="0" smtClean="0">
                <a:solidFill>
                  <a:srgbClr val="4D4D4D"/>
                </a:solidFill>
              </a:rPr>
              <a:t>aplikasi :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 banyaknya tugas dari matakuliah lain sehingga mengurangi waktu untuk belajar mendevelop android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kekurang-telatenan mempelajari script untuk membangun aplikasi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b="1" dirty="0" smtClean="0">
                <a:solidFill>
                  <a:srgbClr val="4D4D4D"/>
                </a:solidFill>
              </a:rPr>
              <a:t>Cara mengatasi :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</a:t>
            </a:r>
            <a:r>
              <a:rPr lang="id-ID" sz="1800" dirty="0" smtClean="0">
                <a:solidFill>
                  <a:srgbClr val="4D4D4D"/>
                </a:solidFill>
              </a:rPr>
              <a:t>- meningkatkan kekompakan team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id-ID" sz="1800" dirty="0" smtClean="0">
                <a:solidFill>
                  <a:srgbClr val="4D4D4D"/>
                </a:solidFill>
              </a:rPr>
              <a:t>	- menyegerakan belajar membuat aplikasi android</a:t>
            </a:r>
            <a:endParaRPr lang="en-US" sz="18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808080"/>
      </a:dk1>
      <a:lt1>
        <a:srgbClr val="FFFFFF"/>
      </a:lt1>
      <a:dk2>
        <a:srgbClr val="FFFFFF"/>
      </a:dk2>
      <a:lt2>
        <a:srgbClr val="66143F"/>
      </a:lt2>
      <a:accent1>
        <a:srgbClr val="EB006C"/>
      </a:accent1>
      <a:accent2>
        <a:srgbClr val="FD9B19"/>
      </a:accent2>
      <a:accent3>
        <a:srgbClr val="FFFFFF"/>
      </a:accent3>
      <a:accent4>
        <a:srgbClr val="6C6C6C"/>
      </a:accent4>
      <a:accent5>
        <a:srgbClr val="F3AABA"/>
      </a:accent5>
      <a:accent6>
        <a:srgbClr val="E58C16"/>
      </a:accent6>
      <a:hlink>
        <a:srgbClr val="FF0707"/>
      </a:hlink>
      <a:folHlink>
        <a:srgbClr val="5F5F5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1934</TotalTime>
  <Words>108</Words>
  <Application>Microsoft Office PowerPoint</Application>
  <PresentationFormat>On-screen Show (4:3)</PresentationFormat>
  <Paragraphs>138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Microsoft Sans Serif</vt:lpstr>
      <vt:lpstr>굴림</vt:lpstr>
      <vt:lpstr>Verdana</vt:lpstr>
      <vt:lpstr>powerpoint-template</vt:lpstr>
      <vt:lpstr>Bangun Datar Matematika</vt:lpstr>
      <vt:lpstr>Latar Belakang</vt:lpstr>
      <vt:lpstr>Judul</vt:lpstr>
      <vt:lpstr>Perancangan Project</vt:lpstr>
      <vt:lpstr>1. Lingkup Project</vt:lpstr>
      <vt:lpstr>- Lingkup Project (2)</vt:lpstr>
      <vt:lpstr>- Lingkup Project – Spesifikasi </vt:lpstr>
      <vt:lpstr>2. Kemungkinan Dikerjakan</vt:lpstr>
      <vt:lpstr>3. Analisis Resiko</vt:lpstr>
      <vt:lpstr>4. SDM yang Dibutuhkan</vt:lpstr>
      <vt:lpstr>5. Schedule</vt:lpstr>
      <vt:lpstr>Pemodelan Proses</vt:lpstr>
      <vt:lpstr>Pemodelan Proses (2)</vt:lpstr>
      <vt:lpstr>Content of BDM</vt:lpstr>
      <vt:lpstr>Desain Awal</vt:lpstr>
      <vt:lpstr>Desain Awal</vt:lpstr>
      <vt:lpstr>“... Where there’s a will ,there’s the way...”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Wetya</dc:creator>
  <cp:lastModifiedBy>Wetya</cp:lastModifiedBy>
  <cp:revision>46</cp:revision>
  <dcterms:created xsi:type="dcterms:W3CDTF">2012-10-23T17:01:58Z</dcterms:created>
  <dcterms:modified xsi:type="dcterms:W3CDTF">2012-10-25T01:16:17Z</dcterms:modified>
</cp:coreProperties>
</file>