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08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0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00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19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2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2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7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5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3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4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3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6AECF8-C8FD-4EF2-BFA5-DB47C60FAC4F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CA96-0F55-46B0-A05C-C4B9DCA9B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82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38858-4906-4724-8340-E2E7E7C4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110" y="1037690"/>
            <a:ext cx="10245935" cy="3482939"/>
          </a:xfrm>
        </p:spPr>
        <p:txBody>
          <a:bodyPr/>
          <a:lstStyle/>
          <a:p>
            <a:pPr algn="ctr"/>
            <a:r>
              <a:rPr lang="ru-RU" sz="6500" b="1" dirty="0"/>
              <a:t>Проект </a:t>
            </a:r>
            <a:br>
              <a:rPr lang="ru-RU" sz="6500" b="1" dirty="0"/>
            </a:br>
            <a:r>
              <a:rPr lang="ru-RU" sz="6500" b="1" dirty="0"/>
              <a:t>"Анализ публикуемых новостей"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F3901-1B91-4805-861E-88301BA28C3C}"/>
              </a:ext>
            </a:extLst>
          </p:cNvPr>
          <p:cNvSpPr txBox="1"/>
          <p:nvPr/>
        </p:nvSpPr>
        <p:spPr>
          <a:xfrm>
            <a:off x="7913701" y="5466367"/>
            <a:ext cx="6246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Комарова А.В.</a:t>
            </a:r>
          </a:p>
        </p:txBody>
      </p:sp>
    </p:spTree>
    <p:extLst>
      <p:ext uri="{BB962C8B-B14F-4D97-AF65-F5344CB8AC3E}">
        <p14:creationId xmlns:p14="http://schemas.microsoft.com/office/powerpoint/2010/main" val="10886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A2A5D-8988-4493-9584-C533C06B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6ACEC-545A-4719-B92C-13B67978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6" y="1099335"/>
            <a:ext cx="10693134" cy="555831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dirty="0"/>
              <a:t>Цель</a:t>
            </a:r>
            <a:r>
              <a:rPr lang="en-US" dirty="0"/>
              <a:t>:  </a:t>
            </a:r>
            <a:r>
              <a:rPr lang="ru-RU" dirty="0"/>
              <a:t>создать ETL-процесс формирования витрин данных для анализа публикаций новостей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2000" dirty="0"/>
              <a:t>Разработать скрипты загрузки данных в 2-х режимах:</a:t>
            </a:r>
          </a:p>
          <a:p>
            <a:pPr lvl="1"/>
            <a:r>
              <a:rPr lang="ru-RU" sz="2000" dirty="0"/>
              <a:t>o   Инициализирующий – загрузка полного слепка данных источника</a:t>
            </a:r>
          </a:p>
          <a:p>
            <a:pPr lvl="1"/>
            <a:r>
              <a:rPr lang="ru-RU" sz="2000" dirty="0"/>
              <a:t>o   Инкрементальный – загрузка дельты данных за прошедшие сутки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Организовать правильную структуру хранения данных</a:t>
            </a:r>
          </a:p>
          <a:p>
            <a:pPr lvl="1"/>
            <a:r>
              <a:rPr lang="ru-RU" sz="2000" dirty="0"/>
              <a:t>o   Сырой слой данных</a:t>
            </a:r>
          </a:p>
          <a:p>
            <a:pPr lvl="1"/>
            <a:r>
              <a:rPr lang="ru-RU" sz="2000" dirty="0"/>
              <a:t>o   Промежуточный слой</a:t>
            </a:r>
          </a:p>
          <a:p>
            <a:pPr lvl="1"/>
            <a:r>
              <a:rPr lang="ru-RU" sz="2000" dirty="0"/>
              <a:t>o   Слой витрин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A0D88-4DDC-43A7-80B0-84E027D8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992" y="4453572"/>
            <a:ext cx="2337946" cy="20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7C3BC-1E5A-4FDA-963A-B994C077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4" y="150926"/>
            <a:ext cx="11965603" cy="1596394"/>
          </a:xfrm>
        </p:spPr>
        <p:txBody>
          <a:bodyPr/>
          <a:lstStyle/>
          <a:p>
            <a:r>
              <a:rPr lang="ru-RU" sz="3000" b="1" dirty="0"/>
              <a:t>Структура хранения данных</a:t>
            </a:r>
            <a:r>
              <a:rPr lang="en-US" sz="3000" b="1" dirty="0"/>
              <a:t> </a:t>
            </a:r>
            <a:r>
              <a:rPr lang="ru-RU" sz="3000" b="1" dirty="0"/>
              <a:t>и используемые технологии</a:t>
            </a:r>
            <a:r>
              <a:rPr lang="en-US" sz="3000" b="1" dirty="0"/>
              <a:t>:</a:t>
            </a:r>
            <a:r>
              <a:rPr lang="ru-RU" sz="30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81681-64A6-4FD1-A319-FB6E1E7B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22" y="708703"/>
            <a:ext cx="4814603" cy="51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Инициализирующий</a:t>
            </a:r>
            <a:r>
              <a:rPr lang="en-US" sz="1800" dirty="0"/>
              <a:t> </a:t>
            </a:r>
            <a:r>
              <a:rPr lang="ru-RU" sz="1800" dirty="0"/>
              <a:t>режим</a:t>
            </a:r>
            <a:r>
              <a:rPr lang="en-US" sz="1800" dirty="0"/>
              <a:t>: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2FB977-1C03-4409-85DD-B10AB876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6" y="1389105"/>
            <a:ext cx="2402026" cy="15180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29023D-AE74-4227-B675-ACFBF581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48" y="3250623"/>
            <a:ext cx="1768640" cy="14005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CB3138-20FF-41CC-9D6A-C0CBDC1BF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04" y="1389106"/>
            <a:ext cx="2506906" cy="15180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C7D4E9-1F04-4F64-B875-19179B217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39" y="1389106"/>
            <a:ext cx="2506906" cy="14894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F4E4DA-77C4-4877-B3FE-675E1FB78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093" y="1360540"/>
            <a:ext cx="2102349" cy="1518007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3AF61A67-BCA9-4F82-ABE6-518BFDC9B671}"/>
              </a:ext>
            </a:extLst>
          </p:cNvPr>
          <p:cNvSpPr/>
          <p:nvPr/>
        </p:nvSpPr>
        <p:spPr>
          <a:xfrm rot="2948289">
            <a:off x="1541213" y="3129262"/>
            <a:ext cx="8090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847D8558-5127-41AA-9D6A-9123E8AF5395}"/>
              </a:ext>
            </a:extLst>
          </p:cNvPr>
          <p:cNvSpPr/>
          <p:nvPr/>
        </p:nvSpPr>
        <p:spPr>
          <a:xfrm rot="17984838">
            <a:off x="4228220" y="3162948"/>
            <a:ext cx="7698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C225F4A0-113C-439C-9E6D-DDDA03DF4E98}"/>
              </a:ext>
            </a:extLst>
          </p:cNvPr>
          <p:cNvSpPr/>
          <p:nvPr/>
        </p:nvSpPr>
        <p:spPr>
          <a:xfrm>
            <a:off x="5597610" y="1913776"/>
            <a:ext cx="6794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EC4EDB-E2F5-4726-BFD4-E50B8682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" y="5017439"/>
            <a:ext cx="2402026" cy="151800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A78504-1A3C-4F47-9865-994C3C8AC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36" y="4964143"/>
            <a:ext cx="2506906" cy="151800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743130-6520-46E0-94D9-373F96255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47" y="5004753"/>
            <a:ext cx="2506906" cy="148944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CCF83D9-9268-462C-B75D-0AD457671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65" y="4971038"/>
            <a:ext cx="2102349" cy="1518007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5CD4741F-F00D-42ED-BC46-7748326133E7}"/>
              </a:ext>
            </a:extLst>
          </p:cNvPr>
          <p:cNvSpPr/>
          <p:nvPr/>
        </p:nvSpPr>
        <p:spPr>
          <a:xfrm>
            <a:off x="5778195" y="5460911"/>
            <a:ext cx="5814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435C206A-F8E2-45BE-9188-759A24C624BA}"/>
              </a:ext>
            </a:extLst>
          </p:cNvPr>
          <p:cNvSpPr/>
          <p:nvPr/>
        </p:nvSpPr>
        <p:spPr>
          <a:xfrm>
            <a:off x="8917043" y="1859539"/>
            <a:ext cx="6794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F372845C-308A-4973-810E-5331FA5C107F}"/>
              </a:ext>
            </a:extLst>
          </p:cNvPr>
          <p:cNvSpPr/>
          <p:nvPr/>
        </p:nvSpPr>
        <p:spPr>
          <a:xfrm>
            <a:off x="8954506" y="5467202"/>
            <a:ext cx="6794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87C33FD6-A00B-41B4-8FE3-83F64CFC3664}"/>
              </a:ext>
            </a:extLst>
          </p:cNvPr>
          <p:cNvSpPr/>
          <p:nvPr/>
        </p:nvSpPr>
        <p:spPr>
          <a:xfrm>
            <a:off x="2591883" y="5480831"/>
            <a:ext cx="5814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402BB8-EE9C-432A-8C35-DA5D7270A5B5}"/>
              </a:ext>
            </a:extLst>
          </p:cNvPr>
          <p:cNvSpPr txBox="1"/>
          <p:nvPr/>
        </p:nvSpPr>
        <p:spPr>
          <a:xfrm>
            <a:off x="5544981" y="4399427"/>
            <a:ext cx="6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Инкрементальный режим</a:t>
            </a:r>
            <a:r>
              <a:rPr lang="en-US" sz="1800" dirty="0"/>
              <a:t>:</a:t>
            </a:r>
            <a:endParaRPr lang="ru-RU" dirty="0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1C694B9C-52BA-44E8-994C-72E8899B7F76}"/>
              </a:ext>
            </a:extLst>
          </p:cNvPr>
          <p:cNvSpPr/>
          <p:nvPr/>
        </p:nvSpPr>
        <p:spPr>
          <a:xfrm rot="17984838">
            <a:off x="1557824" y="4163022"/>
            <a:ext cx="7698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2510B6D6-B833-458A-8C2A-C29AC959313D}"/>
              </a:ext>
            </a:extLst>
          </p:cNvPr>
          <p:cNvSpPr/>
          <p:nvPr/>
        </p:nvSpPr>
        <p:spPr>
          <a:xfrm rot="2948289">
            <a:off x="4257121" y="4130374"/>
            <a:ext cx="8090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ECEFB9AE-A572-44F6-B178-34F2C48D3857}"/>
              </a:ext>
            </a:extLst>
          </p:cNvPr>
          <p:cNvSpPr/>
          <p:nvPr/>
        </p:nvSpPr>
        <p:spPr>
          <a:xfrm rot="10800000">
            <a:off x="4956218" y="3432268"/>
            <a:ext cx="1643953" cy="84077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8C7ACADB-3BFF-42A2-82A2-D7A040585D77}"/>
              </a:ext>
            </a:extLst>
          </p:cNvPr>
          <p:cNvSpPr txBox="1">
            <a:spLocks/>
          </p:cNvSpPr>
          <p:nvPr/>
        </p:nvSpPr>
        <p:spPr>
          <a:xfrm>
            <a:off x="6674227" y="3569926"/>
            <a:ext cx="5422503" cy="1296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50000"/>
              </a:lnSpc>
              <a:buFont typeface="Wingdings 3" charset="2"/>
              <a:buNone/>
            </a:pPr>
            <a:r>
              <a:rPr lang="ru-RU" sz="3500" b="1" dirty="0"/>
              <a:t>СЫРОЙ СЛОЙ данных</a:t>
            </a:r>
            <a:endParaRPr lang="en-US" sz="3500" b="1" dirty="0"/>
          </a:p>
          <a:p>
            <a:pPr marL="0" indent="0" algn="ctr">
              <a:lnSpc>
                <a:spcPct val="50000"/>
              </a:lnSpc>
              <a:buFont typeface="Wingdings 3" charset="2"/>
              <a:buNone/>
            </a:pPr>
            <a:r>
              <a:rPr lang="ru-RU" sz="3500" b="1" dirty="0"/>
              <a:t>храним</a:t>
            </a:r>
            <a:r>
              <a:rPr lang="en-US" sz="3500" b="1" dirty="0"/>
              <a:t> </a:t>
            </a:r>
            <a:r>
              <a:rPr lang="ru-RU" sz="3500" b="1" dirty="0"/>
              <a:t>в </a:t>
            </a:r>
            <a:r>
              <a:rPr lang="en-US" sz="3500" b="1" dirty="0"/>
              <a:t>json </a:t>
            </a:r>
            <a:endParaRPr lang="ru-RU" sz="3500" b="1" dirty="0"/>
          </a:p>
        </p:txBody>
      </p:sp>
    </p:spTree>
    <p:extLst>
      <p:ext uri="{BB962C8B-B14F-4D97-AF65-F5344CB8AC3E}">
        <p14:creationId xmlns:p14="http://schemas.microsoft.com/office/powerpoint/2010/main" val="29578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07CB3-B118-4A16-BE25-EC50E29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5" y="215673"/>
            <a:ext cx="9404723" cy="699469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Montserrat" panose="020B0604020202020204" pitchFamily="2" charset="-52"/>
              </a:rPr>
              <a:t>ER</a:t>
            </a:r>
            <a:r>
              <a:rPr lang="ru-RU" b="0" i="0" dirty="0">
                <a:solidFill>
                  <a:schemeClr val="tx1"/>
                </a:solidFill>
                <a:effectLst/>
                <a:latin typeface="Montserrat" panose="020B0604020202020204" pitchFamily="2" charset="-52"/>
              </a:rPr>
              <a:t>-диаграмма и таблицы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20B0604020202020204" pitchFamily="2" charset="-52"/>
              </a:rPr>
            </a:br>
            <a:r>
              <a:rPr lang="ru-RU" sz="2400" b="0" i="0" dirty="0">
                <a:solidFill>
                  <a:schemeClr val="tx1"/>
                </a:solidFill>
                <a:effectLst/>
                <a:latin typeface="Montserrat" panose="020B0604020202020204" pitchFamily="2" charset="-52"/>
              </a:rPr>
              <a:t>Связи один ко многим. 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B1A5BFA-B1A8-4099-A2B3-1BC935E4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66" y="3525386"/>
            <a:ext cx="7455283" cy="397530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8D265F2-A33C-49B5-B6A7-EF8DA666A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98" y="2446070"/>
            <a:ext cx="1460575" cy="81284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41061E2-DEE0-45AD-977F-85A9D48F2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92" y="2176208"/>
            <a:ext cx="5156465" cy="424066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062FED4-9F10-446B-B463-A32851871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3" y="4216482"/>
            <a:ext cx="2651100" cy="207611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9DF7DEC-A186-4F4C-ACE4-5F473CF99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3" y="1853248"/>
            <a:ext cx="2615778" cy="2000759"/>
          </a:xfrm>
          <a:prstGeom prst="rect">
            <a:avLst/>
          </a:prstGeom>
        </p:spPr>
      </p:pic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AF313263-1561-4F36-9C4E-E46573C7E52C}"/>
              </a:ext>
            </a:extLst>
          </p:cNvPr>
          <p:cNvSpPr txBox="1">
            <a:spLocks/>
          </p:cNvSpPr>
          <p:nvPr/>
        </p:nvSpPr>
        <p:spPr>
          <a:xfrm>
            <a:off x="1637732" y="1601873"/>
            <a:ext cx="10483701" cy="699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2600" b="1" i="0" dirty="0">
                <a:solidFill>
                  <a:schemeClr val="tx1"/>
                </a:solidFill>
                <a:effectLst/>
                <a:latin typeface="+mn-lt"/>
              </a:rPr>
              <a:t>Промежуточный слой данных </a:t>
            </a:r>
            <a:r>
              <a:rPr lang="ru-RU" sz="2600" b="1" dirty="0">
                <a:solidFill>
                  <a:schemeClr val="tx1"/>
                </a:solidFill>
                <a:latin typeface="+mn-lt"/>
              </a:rPr>
              <a:t>держим в 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PostgreSQL</a:t>
            </a:r>
            <a:endParaRPr lang="ru-RU" sz="2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60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740A5-0966-4039-9F12-EA2E1683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28" y="343201"/>
            <a:ext cx="9404723" cy="1400530"/>
          </a:xfrm>
        </p:spPr>
        <p:txBody>
          <a:bodyPr/>
          <a:lstStyle/>
          <a:p>
            <a:r>
              <a:rPr lang="ru-RU" dirty="0"/>
              <a:t>Витрины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FA3BF0-C0F8-42D6-9253-C4EAB6E0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8" y="2732926"/>
            <a:ext cx="6873411" cy="378187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94FE49-6119-441A-9803-B335B8E0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8" y="1328644"/>
            <a:ext cx="4254662" cy="5186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FD442-5444-4D06-9B6F-BB69A3C8AE26}"/>
              </a:ext>
            </a:extLst>
          </p:cNvPr>
          <p:cNvSpPr txBox="1"/>
          <p:nvPr/>
        </p:nvSpPr>
        <p:spPr>
          <a:xfrm>
            <a:off x="4993240" y="1437749"/>
            <a:ext cx="6634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b="1" dirty="0"/>
              <a:t>Строятся в </a:t>
            </a:r>
            <a:r>
              <a:rPr lang="en-US" sz="2400" b="1" dirty="0"/>
              <a:t>PostgreSQL</a:t>
            </a:r>
            <a:r>
              <a:rPr lang="ru-RU" sz="2400" b="1" dirty="0"/>
              <a:t>, </a:t>
            </a:r>
            <a:r>
              <a:rPr lang="ru-RU" sz="2400" b="1" dirty="0" err="1"/>
              <a:t>оркестрируются</a:t>
            </a:r>
            <a:r>
              <a:rPr lang="ru-RU" sz="2400" b="1" dirty="0"/>
              <a:t> с помощью </a:t>
            </a:r>
            <a:r>
              <a:rPr lang="en-US" sz="2400" b="1" dirty="0"/>
              <a:t>Apache </a:t>
            </a:r>
            <a:r>
              <a:rPr lang="en-US" sz="2400" b="1" dirty="0" err="1"/>
              <a:t>AirFlow</a:t>
            </a:r>
            <a:r>
              <a:rPr lang="en-US" sz="2400" b="1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8699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740A5-0966-4039-9F12-EA2E1683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28" y="343201"/>
            <a:ext cx="9404723" cy="1400530"/>
          </a:xfrm>
        </p:spPr>
        <p:txBody>
          <a:bodyPr/>
          <a:lstStyle/>
          <a:p>
            <a:r>
              <a:rPr lang="ru-RU" dirty="0"/>
              <a:t>Результаты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5B7885-56AB-41D4-8CEA-B90E0C484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2" y="4844947"/>
            <a:ext cx="10808255" cy="2013053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26546AE7-E175-454A-9829-BFC267DE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84" y="1080153"/>
            <a:ext cx="11559588" cy="515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/>
              <a:t>Инициализирующий</a:t>
            </a:r>
            <a:r>
              <a:rPr lang="en-US" sz="2600" b="1" dirty="0"/>
              <a:t> </a:t>
            </a:r>
            <a:r>
              <a:rPr lang="ru-RU" sz="2600" b="1" dirty="0"/>
              <a:t>режим</a:t>
            </a:r>
            <a:r>
              <a:rPr lang="en-US" sz="2600" b="1" dirty="0"/>
              <a:t>:</a:t>
            </a:r>
            <a:r>
              <a:rPr lang="ru-RU" sz="2600" b="1" dirty="0"/>
              <a:t>    </a:t>
            </a:r>
          </a:p>
          <a:p>
            <a:pPr marL="0" indent="0">
              <a:buNone/>
            </a:pPr>
            <a:endParaRPr lang="ru-RU" sz="2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632C5-506A-404B-B3DE-3914A2523318}"/>
              </a:ext>
            </a:extLst>
          </p:cNvPr>
          <p:cNvSpPr txBox="1"/>
          <p:nvPr/>
        </p:nvSpPr>
        <p:spPr>
          <a:xfrm>
            <a:off x="6757633" y="1118135"/>
            <a:ext cx="61670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/>
              <a:t>Инкрементальный режим</a:t>
            </a:r>
            <a:r>
              <a:rPr lang="en-US" sz="2600" b="1" dirty="0"/>
              <a:t>:</a:t>
            </a:r>
            <a:endParaRPr lang="ru-RU" sz="2600" b="1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5C32A88-4D13-4DB8-BEBD-759DBC587A91}"/>
              </a:ext>
            </a:extLst>
          </p:cNvPr>
          <p:cNvSpPr txBox="1">
            <a:spLocks/>
          </p:cNvSpPr>
          <p:nvPr/>
        </p:nvSpPr>
        <p:spPr>
          <a:xfrm>
            <a:off x="191784" y="1595774"/>
            <a:ext cx="5684482" cy="20130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 err="1"/>
              <a:t>парсинг</a:t>
            </a:r>
            <a:r>
              <a:rPr lang="ru-RU" sz="2200" dirty="0"/>
              <a:t> сайтов новостей,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сохранение сырых данных в  </a:t>
            </a:r>
            <a:r>
              <a:rPr lang="en-US" sz="2200" dirty="0"/>
              <a:t>json</a:t>
            </a:r>
            <a:r>
              <a:rPr lang="ru-RU" sz="2200" dirty="0"/>
              <a:t>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очистка данных,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формирование </a:t>
            </a:r>
            <a:r>
              <a:rPr lang="ru-RU" sz="2200" dirty="0" err="1"/>
              <a:t>датафреймов</a:t>
            </a:r>
            <a:r>
              <a:rPr lang="ru-RU" sz="2200" dirty="0"/>
              <a:t>, </a:t>
            </a:r>
            <a:endParaRPr lang="en-US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подключение к БД,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создание таблиц в БД</a:t>
            </a:r>
            <a:r>
              <a:rPr lang="en-US" sz="2200" dirty="0"/>
              <a:t>,</a:t>
            </a:r>
            <a:endParaRPr lang="ru-RU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загрузка всех таблиц в</a:t>
            </a:r>
            <a:r>
              <a:rPr lang="en-US" sz="2200" dirty="0"/>
              <a:t> </a:t>
            </a:r>
            <a:r>
              <a:rPr lang="ru-RU" sz="2200" dirty="0"/>
              <a:t>БД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CFE61-D11A-45EF-855B-B02A7D30040B}"/>
              </a:ext>
            </a:extLst>
          </p:cNvPr>
          <p:cNvSpPr txBox="1"/>
          <p:nvPr/>
        </p:nvSpPr>
        <p:spPr>
          <a:xfrm>
            <a:off x="6094288" y="1595774"/>
            <a:ext cx="6097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 err="1"/>
              <a:t>парсинг</a:t>
            </a:r>
            <a:r>
              <a:rPr lang="ru-RU" sz="2200" dirty="0"/>
              <a:t> сайтов новостей, начиная с последней сохраненной новости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сохранение дельты сырых данных в  </a:t>
            </a:r>
            <a:r>
              <a:rPr lang="en-US" sz="2200" dirty="0"/>
              <a:t>json</a:t>
            </a:r>
            <a:r>
              <a:rPr lang="ru-RU" sz="2200" dirty="0"/>
              <a:t>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очистка данных,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формирование </a:t>
            </a:r>
            <a:r>
              <a:rPr lang="ru-RU" sz="2200" dirty="0" err="1"/>
              <a:t>датафреймов</a:t>
            </a:r>
            <a:r>
              <a:rPr lang="ru-RU" sz="2200" dirty="0"/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подключение к БД</a:t>
            </a:r>
            <a:r>
              <a:rPr lang="en-US" sz="2200" dirty="0"/>
              <a:t>,</a:t>
            </a:r>
            <a:endParaRPr lang="ru-RU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200" dirty="0"/>
              <a:t>загрузка таблицы с новостями в</a:t>
            </a:r>
            <a:r>
              <a:rPr lang="en-US" sz="2200" dirty="0"/>
              <a:t> </a:t>
            </a:r>
            <a:r>
              <a:rPr lang="ru-RU" sz="2200" dirty="0"/>
              <a:t>БД</a:t>
            </a:r>
            <a:r>
              <a:rPr lang="en-US" sz="2200" dirty="0"/>
              <a:t>,</a:t>
            </a:r>
            <a:endParaRPr lang="ru-RU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/>
              <a:t>c</a:t>
            </a:r>
            <a:r>
              <a:rPr lang="ru-RU" sz="2200" dirty="0" err="1"/>
              <a:t>оздание</a:t>
            </a:r>
            <a:r>
              <a:rPr lang="ru-RU" sz="2200" dirty="0"/>
              <a:t> витрин</a:t>
            </a:r>
          </a:p>
        </p:txBody>
      </p:sp>
    </p:spTree>
    <p:extLst>
      <p:ext uri="{BB962C8B-B14F-4D97-AF65-F5344CB8AC3E}">
        <p14:creationId xmlns:p14="http://schemas.microsoft.com/office/powerpoint/2010/main" val="250601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37479-A7ED-423B-A142-F3221ABF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94F1F-EE52-491B-BF7D-3787F2CB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746" y="2047369"/>
            <a:ext cx="8804755" cy="1179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500" dirty="0"/>
              <a:t>Профессия Дата Инженер ох какая не простая, </a:t>
            </a:r>
          </a:p>
          <a:p>
            <a:pPr marL="0" indent="0" algn="ctr">
              <a:buNone/>
            </a:pPr>
            <a:r>
              <a:rPr lang="ru-RU" sz="2500" dirty="0"/>
              <a:t>но очень интересная!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4845744-CCC2-4D7C-BAB1-E7A2739690BA}"/>
              </a:ext>
            </a:extLst>
          </p:cNvPr>
          <p:cNvSpPr txBox="1">
            <a:spLocks/>
          </p:cNvSpPr>
          <p:nvPr/>
        </p:nvSpPr>
        <p:spPr>
          <a:xfrm>
            <a:off x="1819746" y="4415099"/>
            <a:ext cx="8804755" cy="117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500" dirty="0"/>
              <a:t>Большое спасибо за курс!</a:t>
            </a:r>
          </a:p>
        </p:txBody>
      </p:sp>
    </p:spTree>
    <p:extLst>
      <p:ext uri="{BB962C8B-B14F-4D97-AF65-F5344CB8AC3E}">
        <p14:creationId xmlns:p14="http://schemas.microsoft.com/office/powerpoint/2010/main" val="4213978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210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Montserrat</vt:lpstr>
      <vt:lpstr>Times New Roman</vt:lpstr>
      <vt:lpstr>Wingdings 3</vt:lpstr>
      <vt:lpstr>Ион</vt:lpstr>
      <vt:lpstr>Проект  "Анализ публикуемых новостей"</vt:lpstr>
      <vt:lpstr>Цель и задачи:</vt:lpstr>
      <vt:lpstr>Структура хранения данных и используемые технологии: </vt:lpstr>
      <vt:lpstr>ER-диаграмма и таблицы Связи один ко многим. </vt:lpstr>
      <vt:lpstr>Витрины данных</vt:lpstr>
      <vt:lpstr>Результаты: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"Анализ публикуемых новостей"</dc:title>
  <dc:creator>Антонина</dc:creator>
  <cp:lastModifiedBy>Антонина</cp:lastModifiedBy>
  <cp:revision>5</cp:revision>
  <dcterms:created xsi:type="dcterms:W3CDTF">2022-12-30T06:39:48Z</dcterms:created>
  <dcterms:modified xsi:type="dcterms:W3CDTF">2022-12-30T07:41:47Z</dcterms:modified>
</cp:coreProperties>
</file>