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2" r:id="rId16"/>
    <p:sldId id="283" r:id="rId17"/>
    <p:sldId id="285" r:id="rId18"/>
    <p:sldId id="284" r:id="rId19"/>
    <p:sldId id="286" r:id="rId20"/>
    <p:sldId id="287" r:id="rId21"/>
    <p:sldId id="297" r:id="rId22"/>
    <p:sldId id="298" r:id="rId23"/>
    <p:sldId id="288" r:id="rId24"/>
    <p:sldId id="289" r:id="rId25"/>
    <p:sldId id="290" r:id="rId26"/>
    <p:sldId id="293" r:id="rId27"/>
    <p:sldId id="291" r:id="rId28"/>
    <p:sldId id="295" r:id="rId29"/>
    <p:sldId id="294" r:id="rId30"/>
    <p:sldId id="299" r:id="rId31"/>
    <p:sldId id="296" r:id="rId32"/>
    <p:sldId id="292"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Lst>
  <p:sldSz cx="9144000" cy="5143500" type="screen16x9"/>
  <p:notesSz cx="6858000" cy="9144000"/>
  <p:embeddedFontLst>
    <p:embeddedFont>
      <p:font typeface="Open Sans" panose="020B0606030504020204" pitchFamily="34" charset="0"/>
      <p:regular r:id="rId47"/>
      <p:bold r:id="rId48"/>
      <p:italic r:id="rId49"/>
      <p:boldItalic r:id="rId50"/>
    </p:embeddedFont>
    <p:embeddedFont>
      <p:font typeface="PT Sans Narrow" panose="020B0506020203020204" pitchFamily="34"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F7D954-774E-4B5B-A251-86D86FEE5C1E}">
  <a:tblStyle styleId="{11F7D954-774E-4B5B-A251-86D86FEE5C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250b6bc16f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250b6bc16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250b6bc16f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250b6bc16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250b6bc16f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250b6bc16f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250b6bc16f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2b5bf8eb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2b5bf8eb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C7A2672C-CA9D-35A0-D0E1-CBE599AE8429}"/>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268F28B3-559E-1898-DED3-3087D70B0C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C97D61A5-D995-8868-F69D-7B38605B11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813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E760B457-70C8-903A-5B19-368DC0098175}"/>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A4594AFA-2B6A-8CC5-1FA6-9FFB93AC8C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2E8D81DC-0CB0-3A39-5548-C8EE3E8813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0363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6C4D11BC-0867-975A-FD25-D34ABC51CDD9}"/>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D0020F27-47DF-6519-4DF2-655E839026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E2220A48-BF14-E1EA-6926-BD51CBEBB5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822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552AD723-5A48-7E61-500C-54465B366D32}"/>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BE505799-A1C3-4C60-4D88-08295C4A72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6DB573AA-F5E2-97B5-F922-55D9A9AB85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603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3BBCE5D1-C2CD-AE1D-7265-BCCC1158804D}"/>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89755422-D543-7C3F-9620-BD52041485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9CE01E8D-01B8-1512-4BA3-95E30741FD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204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250b6bc16f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250b6bc16f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3F7D9A17-3EAC-5CA6-1394-66EBFA87C840}"/>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B9ABF342-2772-B3A9-3EAE-715D28D324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B2B7CEEC-2529-E99D-25EF-644703309F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5516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12687B0D-F5CD-F28F-E4FB-9EB807BA7DB2}"/>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701265E6-5EE6-9087-EAC5-EA0D841FBB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8D6DAE1B-A27D-C425-5BA9-F142BF6E46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155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9441506C-B041-01E9-4B71-2890D617B257}"/>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5A59753B-D0D5-0E22-D82E-ACB9762898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17C439C6-5F4D-FD77-AB26-9302D109E0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113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BD44161F-D29D-D853-CA0B-E83F4C78665A}"/>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0CB9321E-B9E8-FDC5-23FA-3E64D3B44E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FBE51804-5D38-A430-7D51-303C9973A4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2154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469FA636-C220-44A8-B0F8-EB3D8EA5C965}"/>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97CEF563-B2BD-ABFB-BEF7-CDA7E03C40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6B96912E-05CD-D2B4-80CE-41F2E8DBA8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519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02378A39-D4BB-78B6-A158-DBC9C2018C1B}"/>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EAAE568F-7EE2-4B82-DED0-066385621D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20905A8A-107D-1957-0196-BA1AACB6DE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70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27D23B04-22FD-F102-D3CC-FBC67D846758}"/>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BC89B691-6A73-2C95-1724-2D2F275EDA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548562D5-D896-BD3E-983A-086DDC09FE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148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0D302932-6612-A54D-DDBB-3EF0BCFAA270}"/>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4DC67F28-DB93-503B-713D-2813CC857A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2A85BF36-4146-CD5E-DD35-4097723FDA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1133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3207772C-D00A-382D-C9B7-383D4ED23D3A}"/>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E352B358-5127-8CE8-6ED5-7F081431DF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528AA371-1350-A715-7BA4-331605396B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872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50BDEA0A-376F-8D3D-CB51-2D32BBC301DA}"/>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A1FB16A0-424B-A7AC-E1D8-1C59B10558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B6ABACCF-2448-47C0-5824-F298DAD337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286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250b6bc16f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250b6bc16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26CBB8CF-8285-AD65-9519-48C51414C059}"/>
            </a:ext>
          </a:extLst>
        </p:cNvPr>
        <p:cNvGrpSpPr/>
        <p:nvPr/>
      </p:nvGrpSpPr>
      <p:grpSpPr>
        <a:xfrm>
          <a:off x="0" y="0"/>
          <a:ext cx="0" cy="0"/>
          <a:chOff x="0" y="0"/>
          <a:chExt cx="0" cy="0"/>
        </a:xfrm>
      </p:grpSpPr>
      <p:sp>
        <p:nvSpPr>
          <p:cNvPr id="148" name="Google Shape;148;g3250b6bc16f_0_198:notes">
            <a:extLst>
              <a:ext uri="{FF2B5EF4-FFF2-40B4-BE49-F238E27FC236}">
                <a16:creationId xmlns:a16="http://schemas.microsoft.com/office/drawing/2014/main" id="{CFE53D73-4A19-5FAD-A419-3DDCD2EB94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50b6bc16f_0_198:notes">
            <a:extLst>
              <a:ext uri="{FF2B5EF4-FFF2-40B4-BE49-F238E27FC236}">
                <a16:creationId xmlns:a16="http://schemas.microsoft.com/office/drawing/2014/main" id="{78341D26-010A-9C6A-37C4-3B56F968E7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985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2f8a04e25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2f8a04e2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2f8a04e25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2f8a04e2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2f8a04e25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2f8a04e25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2f8a04e25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2f8a04e25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2f8a04e25b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2f8a04e25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2f8a04e25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2f8a04e25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2f8a04e25b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2f8a04e25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2f8a04e25b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2f8a04e25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2f8a04e25b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2f8a04e25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250b6bc1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250b6bc1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2fd162b54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2fd162b54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250b6bc16f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250b6bc16f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250b6bc16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250b6bc16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250b6bc16f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250b6bc16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250b6bc16f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250b6bc16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250b6bc16f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250b6bc16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250b6bc16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250b6bc16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250b6bc16f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250b6bc16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h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hyperlink" Target="http://www.youtube.com/watch?v=Ii3PDjJCCQ4"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www.ksh.hu/stadat_files/fol/hu/fol0006.html"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hyperlink" Target="https://tinyurl.com/nepsuruseg"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hyperlink" Target="https://www.nkp.hu/tankonyv/digitalis_kultura_9_nat2020/lecke_08_004" TargetMode="External"/><Relationship Id="rId3" Type="http://schemas.openxmlformats.org/officeDocument/2006/relationships/hyperlink" Target="https://www.nkp.hu/tankonyv/digitalis_kultura_9_nat2020/fejezet_08_fejezetnyito" TargetMode="External"/><Relationship Id="rId7" Type="http://schemas.openxmlformats.org/officeDocument/2006/relationships/hyperlink" Target="https://www.nkp.hu/tankonyv/digitalis_kultura_9_nat2020/lecke_08_003"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hyperlink" Target="https://www.nkp.hu/tankonyv/digitalis_kultura_9_nat2020/lecke_08_002" TargetMode="External"/><Relationship Id="rId5" Type="http://schemas.openxmlformats.org/officeDocument/2006/relationships/hyperlink" Target="https://www.nkp.hu/tankonyv/digitalis-kultura-8-nat2020/lecke_03_001" TargetMode="External"/><Relationship Id="rId4" Type="http://schemas.openxmlformats.org/officeDocument/2006/relationships/hyperlink" Target="https://www.nkp.hu/tankonyv/digitalis_kultura_9_nat2020/lecke_08_001" TargetMode="External"/><Relationship Id="rId9" Type="http://schemas.openxmlformats.org/officeDocument/2006/relationships/hyperlink" Target="https://www.nkp.hu/tankonyv/digitalis_kultura_9_nat2020/lecke_08_00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hu"/>
              <a:t>Táblázatkezelés</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0"/>
              </a:spcAft>
              <a:buNone/>
            </a:pPr>
            <a:r>
              <a:rPr lang="hu"/>
              <a:t>Készítette: Szalontai István</a:t>
            </a:r>
            <a:endParaRPr/>
          </a:p>
          <a:p>
            <a:pPr marL="0" lvl="0" indent="0" algn="ctr" rtl="0">
              <a:spcBef>
                <a:spcPts val="0"/>
              </a:spcBef>
              <a:spcAft>
                <a:spcPts val="0"/>
              </a:spcAft>
              <a:buNone/>
            </a:pPr>
            <a:r>
              <a:rPr lang="hu"/>
              <a:t>Dátum: 2025-01-13</a:t>
            </a:r>
            <a:endParaRPr/>
          </a:p>
          <a:p>
            <a:pPr marL="0" lvl="0" indent="0" algn="ctr" rtl="0">
              <a:spcBef>
                <a:spcPts val="0"/>
              </a:spcBef>
              <a:spcAft>
                <a:spcPts val="0"/>
              </a:spcAft>
              <a:buNone/>
            </a:pPr>
            <a:r>
              <a:rPr lang="hu"/>
              <a:t>Kinek: 9 nyek tanulók részére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Alapvető képletek és függvények II.</a:t>
            </a:r>
            <a:endParaRPr/>
          </a:p>
        </p:txBody>
      </p:sp>
      <p:sp>
        <p:nvSpPr>
          <p:cNvPr id="134" name="Google Shape;134;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b="1"/>
              <a:t>Függvények</a:t>
            </a:r>
            <a:r>
              <a:rPr lang="hu"/>
              <a:t>:</a:t>
            </a:r>
            <a:endParaRPr/>
          </a:p>
          <a:p>
            <a:pPr marL="457200" lvl="0" indent="-342900" algn="l" rtl="0">
              <a:spcBef>
                <a:spcPts val="1200"/>
              </a:spcBef>
              <a:spcAft>
                <a:spcPts val="0"/>
              </a:spcAft>
              <a:buSzPts val="1800"/>
              <a:buChar char="●"/>
            </a:pPr>
            <a:r>
              <a:rPr lang="hu" b="1"/>
              <a:t>SZUM</a:t>
            </a:r>
            <a:r>
              <a:rPr lang="hu"/>
              <a:t>: =SZUM(A1:A10) – megadott cellák összege.</a:t>
            </a:r>
            <a:endParaRPr/>
          </a:p>
          <a:p>
            <a:pPr marL="457200" lvl="0" indent="-342900" algn="l" rtl="0">
              <a:spcBef>
                <a:spcPts val="0"/>
              </a:spcBef>
              <a:spcAft>
                <a:spcPts val="0"/>
              </a:spcAft>
              <a:buSzPts val="1800"/>
              <a:buChar char="●"/>
            </a:pPr>
            <a:r>
              <a:rPr lang="hu" b="1"/>
              <a:t>ÁTLAG</a:t>
            </a:r>
            <a:r>
              <a:rPr lang="hu"/>
              <a:t>: =ÁTLAG(B1:B10) – megadott cellák átlaga.</a:t>
            </a:r>
            <a:endParaRPr/>
          </a:p>
          <a:p>
            <a:pPr marL="457200" lvl="0" indent="-342900" algn="l" rtl="0">
              <a:spcBef>
                <a:spcPts val="0"/>
              </a:spcBef>
              <a:spcAft>
                <a:spcPts val="0"/>
              </a:spcAft>
              <a:buSzPts val="1800"/>
              <a:buChar char="●"/>
            </a:pPr>
            <a:r>
              <a:rPr lang="hu" b="1"/>
              <a:t>HA</a:t>
            </a:r>
            <a:r>
              <a:rPr lang="hu"/>
              <a:t>: =HA(C1&gt;10;"Több mint 10";"Kevesebb vagy egyenlő") – feltételes kifejezések kiértékelése.</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Egyszerű családi költségvetés</a:t>
            </a:r>
            <a:endParaRPr/>
          </a:p>
        </p:txBody>
      </p:sp>
      <p:sp>
        <p:nvSpPr>
          <p:cNvPr id="140" name="Google Shape;140;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b="1"/>
              <a:t>Táblázat felépítése:</a:t>
            </a:r>
            <a:endParaRPr b="1"/>
          </a:p>
          <a:p>
            <a:pPr marL="457200" lvl="0" indent="-342900" algn="l" rtl="0">
              <a:spcBef>
                <a:spcPts val="1200"/>
              </a:spcBef>
              <a:spcAft>
                <a:spcPts val="0"/>
              </a:spcAft>
              <a:buSzPts val="1800"/>
              <a:buChar char="●"/>
            </a:pPr>
            <a:r>
              <a:rPr lang="hu" b="1"/>
              <a:t>Oszlopok</a:t>
            </a:r>
            <a:r>
              <a:rPr lang="hu"/>
              <a:t>: Kiadások kategóriái (pl. Élelmiszer, Közlekedés, Lakbér).</a:t>
            </a:r>
            <a:endParaRPr/>
          </a:p>
          <a:p>
            <a:pPr marL="457200" lvl="0" indent="-342900" algn="l" rtl="0">
              <a:spcBef>
                <a:spcPts val="0"/>
              </a:spcBef>
              <a:spcAft>
                <a:spcPts val="0"/>
              </a:spcAft>
              <a:buSzPts val="1800"/>
              <a:buChar char="●"/>
            </a:pPr>
            <a:r>
              <a:rPr lang="hu" b="1"/>
              <a:t>Sorok</a:t>
            </a:r>
            <a:r>
              <a:rPr lang="hu"/>
              <a:t>: Hónapok vagy hétek.</a:t>
            </a:r>
            <a:endParaRPr/>
          </a:p>
          <a:p>
            <a:pPr marL="457200" lvl="0" indent="-342900" algn="l" rtl="0">
              <a:spcBef>
                <a:spcPts val="0"/>
              </a:spcBef>
              <a:spcAft>
                <a:spcPts val="0"/>
              </a:spcAft>
              <a:buSzPts val="1800"/>
              <a:buChar char="●"/>
            </a:pPr>
            <a:r>
              <a:rPr lang="hu" b="1"/>
              <a:t>Közös cellák</a:t>
            </a:r>
            <a:r>
              <a:rPr lang="hu"/>
              <a:t>: Összegzés (összes kiadás, megtakarítás).</a:t>
            </a:r>
            <a:endParaRPr/>
          </a:p>
          <a:p>
            <a:pPr marL="0" lvl="0" indent="0" algn="l" rtl="0">
              <a:spcBef>
                <a:spcPts val="1200"/>
              </a:spcBef>
              <a:spcAft>
                <a:spcPts val="0"/>
              </a:spcAft>
              <a:buNone/>
            </a:pPr>
            <a:r>
              <a:rPr lang="hu" b="1"/>
              <a:t>Példa függvényekre:</a:t>
            </a:r>
            <a:endParaRPr b="1"/>
          </a:p>
          <a:p>
            <a:pPr marL="457200" lvl="0" indent="-342900" algn="l" rtl="0">
              <a:spcBef>
                <a:spcPts val="1200"/>
              </a:spcBef>
              <a:spcAft>
                <a:spcPts val="0"/>
              </a:spcAft>
              <a:buSzPts val="1800"/>
              <a:buChar char="●"/>
            </a:pPr>
            <a:r>
              <a:rPr lang="hu" b="1"/>
              <a:t>Havi összkiadás</a:t>
            </a:r>
            <a:r>
              <a:rPr lang="hu"/>
              <a:t>: =SZUM(B2:D2)</a:t>
            </a:r>
            <a:endParaRPr/>
          </a:p>
          <a:p>
            <a:pPr marL="457200" lvl="0" indent="-342900" algn="l" rtl="0">
              <a:spcBef>
                <a:spcPts val="0"/>
              </a:spcBef>
              <a:spcAft>
                <a:spcPts val="0"/>
              </a:spcAft>
              <a:buSzPts val="1800"/>
              <a:buChar char="●"/>
            </a:pPr>
            <a:r>
              <a:rPr lang="hu" b="1"/>
              <a:t>Átlagos havi kiadás</a:t>
            </a:r>
            <a:r>
              <a:rPr lang="hu"/>
              <a:t>: =ÁTLAG(E2:E13)</a:t>
            </a:r>
            <a:endParaRPr/>
          </a:p>
          <a:p>
            <a:pPr marL="457200" lvl="0" indent="-342900" algn="l" rtl="0">
              <a:spcBef>
                <a:spcPts val="0"/>
              </a:spcBef>
              <a:spcAft>
                <a:spcPts val="0"/>
              </a:spcAft>
              <a:buSzPts val="1800"/>
              <a:buChar char="●"/>
            </a:pPr>
            <a:r>
              <a:rPr lang="hu" b="1"/>
              <a:t>Feltétel</a:t>
            </a:r>
            <a:r>
              <a:rPr lang="hu"/>
              <a:t>: =HA(E2&gt;50000;"Takaríts meg!";"Rendben")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Formázás</a:t>
            </a:r>
            <a:endParaRPr/>
          </a:p>
        </p:txBody>
      </p:sp>
      <p:sp>
        <p:nvSpPr>
          <p:cNvPr id="146" name="Google Shape;146;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hu" b="1"/>
              <a:t>Cellaformázás</a:t>
            </a:r>
            <a:r>
              <a:rPr lang="hu"/>
              <a:t>:</a:t>
            </a:r>
            <a:endParaRPr/>
          </a:p>
          <a:p>
            <a:pPr marL="457200" lvl="0" indent="-342900" algn="l" rtl="0">
              <a:spcBef>
                <a:spcPts val="1200"/>
              </a:spcBef>
              <a:spcAft>
                <a:spcPts val="0"/>
              </a:spcAft>
              <a:buSzPts val="1800"/>
              <a:buChar char="●"/>
            </a:pPr>
            <a:r>
              <a:rPr lang="hu" b="1"/>
              <a:t>Szöveg</a:t>
            </a:r>
            <a:r>
              <a:rPr lang="hu"/>
              <a:t>: Betűtípus, szín, dőlt, félkövér.</a:t>
            </a:r>
            <a:endParaRPr/>
          </a:p>
          <a:p>
            <a:pPr marL="457200" lvl="0" indent="-342900" algn="l" rtl="0">
              <a:spcBef>
                <a:spcPts val="0"/>
              </a:spcBef>
              <a:spcAft>
                <a:spcPts val="0"/>
              </a:spcAft>
              <a:buSzPts val="1800"/>
              <a:buChar char="●"/>
            </a:pPr>
            <a:r>
              <a:rPr lang="hu" b="1"/>
              <a:t>Számok</a:t>
            </a:r>
            <a:r>
              <a:rPr lang="hu"/>
              <a:t>: Pénzügyi formátum, dátumformátum.</a:t>
            </a:r>
            <a:endParaRPr/>
          </a:p>
          <a:p>
            <a:pPr marL="0" lvl="0" indent="0" algn="l" rtl="0">
              <a:spcBef>
                <a:spcPts val="1200"/>
              </a:spcBef>
              <a:spcAft>
                <a:spcPts val="0"/>
              </a:spcAft>
              <a:buNone/>
            </a:pPr>
            <a:r>
              <a:rPr lang="hu" b="1"/>
              <a:t>Háttér és szegélyek:</a:t>
            </a:r>
            <a:endParaRPr b="1"/>
          </a:p>
          <a:p>
            <a:pPr marL="457200" lvl="0" indent="-342900" algn="l" rtl="0">
              <a:spcBef>
                <a:spcPts val="1200"/>
              </a:spcBef>
              <a:spcAft>
                <a:spcPts val="0"/>
              </a:spcAft>
              <a:buSzPts val="1800"/>
              <a:buChar char="●"/>
            </a:pPr>
            <a:r>
              <a:rPr lang="hu"/>
              <a:t>Cellák kiemelése színes </a:t>
            </a:r>
            <a:r>
              <a:rPr lang="hu" b="1"/>
              <a:t>háttérrel</a:t>
            </a:r>
            <a:r>
              <a:rPr lang="hu"/>
              <a:t>.</a:t>
            </a:r>
            <a:endParaRPr/>
          </a:p>
          <a:p>
            <a:pPr marL="457200" lvl="0" indent="-342900" algn="l" rtl="0">
              <a:spcBef>
                <a:spcPts val="0"/>
              </a:spcBef>
              <a:spcAft>
                <a:spcPts val="0"/>
              </a:spcAft>
              <a:buSzPts val="1800"/>
              <a:buChar char="●"/>
            </a:pPr>
            <a:r>
              <a:rPr lang="hu" b="1"/>
              <a:t>Szegélyek</a:t>
            </a:r>
            <a:r>
              <a:rPr lang="hu"/>
              <a:t>: Vastagság és szín beállítása.</a:t>
            </a:r>
            <a:endParaRPr/>
          </a:p>
          <a:p>
            <a:pPr marL="0" lvl="0" indent="0" algn="l" rtl="0">
              <a:spcBef>
                <a:spcPts val="1200"/>
              </a:spcBef>
              <a:spcAft>
                <a:spcPts val="0"/>
              </a:spcAft>
              <a:buNone/>
            </a:pPr>
            <a:r>
              <a:rPr lang="hu" b="1"/>
              <a:t>Oszlopszélesség és sormagasság:</a:t>
            </a:r>
            <a:endParaRPr b="1"/>
          </a:p>
          <a:p>
            <a:pPr marL="457200" lvl="0" indent="-342900" algn="l" rtl="0">
              <a:spcBef>
                <a:spcPts val="1200"/>
              </a:spcBef>
              <a:spcAft>
                <a:spcPts val="0"/>
              </a:spcAft>
              <a:buSzPts val="1800"/>
              <a:buChar char="●"/>
            </a:pPr>
            <a:r>
              <a:rPr lang="hu"/>
              <a:t>Oszlopok automatikus illesztése a tartalomhoz.</a:t>
            </a:r>
            <a:endParaRPr/>
          </a:p>
          <a:p>
            <a:pPr marL="457200" lvl="0" indent="-342900" algn="l" rtl="0">
              <a:spcBef>
                <a:spcPts val="0"/>
              </a:spcBef>
              <a:spcAft>
                <a:spcPts val="0"/>
              </a:spcAft>
              <a:buSzPts val="1800"/>
              <a:buChar char="●"/>
            </a:pPr>
            <a:r>
              <a:rPr lang="hu"/>
              <a:t>Sormagasság manuális beállítása.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Órai munka gyakorlat</a:t>
            </a:r>
            <a:endParaRPr/>
          </a:p>
        </p:txBody>
      </p:sp>
      <p:sp>
        <p:nvSpPr>
          <p:cNvPr id="152" name="Google Shape;152;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b="1" dirty="0"/>
              <a:t>Feladat</a:t>
            </a:r>
            <a:r>
              <a:rPr lang="hu" dirty="0"/>
              <a:t>: Készíts egy egyszerű családi költségvetést!</a:t>
            </a:r>
            <a:endParaRPr dirty="0"/>
          </a:p>
          <a:p>
            <a:pPr marL="457200" lvl="0" indent="-342900" algn="l" rtl="0">
              <a:spcBef>
                <a:spcPts val="1200"/>
              </a:spcBef>
              <a:spcAft>
                <a:spcPts val="0"/>
              </a:spcAft>
              <a:buSzPts val="1800"/>
              <a:buChar char="●"/>
            </a:pPr>
            <a:r>
              <a:rPr lang="hu" dirty="0"/>
              <a:t>Hónapok a sorokban, kategóriák az oszlopokban.</a:t>
            </a:r>
            <a:endParaRPr dirty="0"/>
          </a:p>
          <a:p>
            <a:pPr marL="457200" lvl="0" indent="-342900" algn="l" rtl="0">
              <a:spcBef>
                <a:spcPts val="0"/>
              </a:spcBef>
              <a:spcAft>
                <a:spcPts val="0"/>
              </a:spcAft>
              <a:buSzPts val="1800"/>
              <a:buChar char="●"/>
            </a:pPr>
            <a:r>
              <a:rPr lang="hu" dirty="0"/>
              <a:t>Számolj havi összkiadást és éves összesítést.</a:t>
            </a:r>
            <a:endParaRPr dirty="0"/>
          </a:p>
          <a:p>
            <a:pPr marL="0" lvl="0" indent="0" algn="l" rtl="0">
              <a:spcBef>
                <a:spcPts val="1200"/>
              </a:spcBef>
              <a:spcAft>
                <a:spcPts val="0"/>
              </a:spcAft>
              <a:buNone/>
            </a:pPr>
            <a:r>
              <a:rPr lang="hu" b="1" dirty="0"/>
              <a:t>Formázás</a:t>
            </a:r>
            <a:r>
              <a:rPr lang="hu" dirty="0"/>
              <a:t>: Formázd a cellákat és emeld ki a fontos adatokat!</a:t>
            </a:r>
            <a:endParaRPr dirty="0"/>
          </a:p>
          <a:p>
            <a:pPr marL="0" lvl="0" indent="0" algn="l" rtl="0">
              <a:spcBef>
                <a:spcPts val="12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Hivatkozások</a:t>
            </a:r>
            <a:endParaRPr/>
          </a:p>
        </p:txBody>
      </p:sp>
      <p:sp>
        <p:nvSpPr>
          <p:cNvPr id="158" name="Google Shape;158;p26"/>
          <p:cNvSpPr txBox="1">
            <a:spLocks noGrp="1"/>
          </p:cNvSpPr>
          <p:nvPr>
            <p:ph type="body" idx="1"/>
          </p:nvPr>
        </p:nvSpPr>
        <p:spPr>
          <a:xfrm>
            <a:off x="5607500" y="3247325"/>
            <a:ext cx="32247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hu">
                <a:solidFill>
                  <a:srgbClr val="000000"/>
                </a:solidFill>
              </a:rPr>
              <a:t>F4 - billentyűvel</a:t>
            </a:r>
            <a:endParaRPr>
              <a:solidFill>
                <a:srgbClr val="000000"/>
              </a:solidFill>
            </a:endParaRPr>
          </a:p>
        </p:txBody>
      </p:sp>
      <p:graphicFrame>
        <p:nvGraphicFramePr>
          <p:cNvPr id="159" name="Google Shape;159;p26"/>
          <p:cNvGraphicFramePr/>
          <p:nvPr/>
        </p:nvGraphicFramePr>
        <p:xfrm>
          <a:off x="311700" y="1266325"/>
          <a:ext cx="4709700" cy="2529690"/>
        </p:xfrm>
        <a:graphic>
          <a:graphicData uri="http://schemas.openxmlformats.org/drawingml/2006/table">
            <a:tbl>
              <a:tblPr>
                <a:noFill/>
                <a:tableStyleId>{11F7D954-774E-4B5B-A251-86D86FEE5C1E}</a:tableStyleId>
              </a:tblPr>
              <a:tblGrid>
                <a:gridCol w="3619500">
                  <a:extLst>
                    <a:ext uri="{9D8B030D-6E8A-4147-A177-3AD203B41FA5}">
                      <a16:colId xmlns:a16="http://schemas.microsoft.com/office/drawing/2014/main" val="20000"/>
                    </a:ext>
                  </a:extLst>
                </a:gridCol>
                <a:gridCol w="10902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hu" b="1"/>
                        <a:t>Példa:</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hu" b="1"/>
                        <a:t>Relatív hivatkozás</a:t>
                      </a:r>
                      <a:endParaRPr b="1"/>
                    </a:p>
                  </a:txBody>
                  <a:tcPr marL="91425" marR="91425" marT="91425" marB="91425"/>
                </a:tc>
                <a:tc>
                  <a:txBody>
                    <a:bodyPr/>
                    <a:lstStyle/>
                    <a:p>
                      <a:pPr marL="0" lvl="0" indent="0" algn="l" rtl="0">
                        <a:spcBef>
                          <a:spcPts val="0"/>
                        </a:spcBef>
                        <a:spcAft>
                          <a:spcPts val="0"/>
                        </a:spcAft>
                        <a:buNone/>
                      </a:pPr>
                      <a:r>
                        <a:rPr lang="hu" sz="2300"/>
                        <a:t>=A1</a:t>
                      </a:r>
                      <a:endParaRPr sz="23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hu" b="1"/>
                        <a:t>Vegyes hivatkozás (oszlop rögzítése)</a:t>
                      </a:r>
                      <a:endParaRPr b="1"/>
                    </a:p>
                  </a:txBody>
                  <a:tcPr marL="91425" marR="91425" marT="91425" marB="91425"/>
                </a:tc>
                <a:tc>
                  <a:txBody>
                    <a:bodyPr/>
                    <a:lstStyle/>
                    <a:p>
                      <a:pPr marL="0" lvl="0" indent="0" algn="l" rtl="0">
                        <a:spcBef>
                          <a:spcPts val="0"/>
                        </a:spcBef>
                        <a:spcAft>
                          <a:spcPts val="0"/>
                        </a:spcAft>
                        <a:buNone/>
                      </a:pPr>
                      <a:r>
                        <a:rPr lang="hu" sz="2300"/>
                        <a:t>=$A1</a:t>
                      </a:r>
                      <a:endParaRPr sz="23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hu" b="1"/>
                        <a:t>Vegyes hivatkozás (sor rögzítése)</a:t>
                      </a:r>
                      <a:endParaRPr b="1"/>
                    </a:p>
                  </a:txBody>
                  <a:tcPr marL="91425" marR="91425" marT="91425" marB="91425"/>
                </a:tc>
                <a:tc>
                  <a:txBody>
                    <a:bodyPr/>
                    <a:lstStyle/>
                    <a:p>
                      <a:pPr marL="0" lvl="0" indent="0" algn="l" rtl="0">
                        <a:spcBef>
                          <a:spcPts val="0"/>
                        </a:spcBef>
                        <a:spcAft>
                          <a:spcPts val="0"/>
                        </a:spcAft>
                        <a:buNone/>
                      </a:pPr>
                      <a:r>
                        <a:rPr lang="hu" sz="2300"/>
                        <a:t>=A$1</a:t>
                      </a:r>
                      <a:endParaRPr sz="23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hu" b="1"/>
                        <a:t>Abszolút hivatkozás</a:t>
                      </a:r>
                      <a:endParaRPr b="1"/>
                    </a:p>
                  </a:txBody>
                  <a:tcPr marL="91425" marR="91425" marT="91425" marB="91425"/>
                </a:tc>
                <a:tc>
                  <a:txBody>
                    <a:bodyPr/>
                    <a:lstStyle/>
                    <a:p>
                      <a:pPr marL="0" lvl="0" indent="0" algn="l" rtl="0">
                        <a:spcBef>
                          <a:spcPts val="0"/>
                        </a:spcBef>
                        <a:spcAft>
                          <a:spcPts val="0"/>
                        </a:spcAft>
                        <a:buNone/>
                      </a:pPr>
                      <a:r>
                        <a:rPr lang="hu" sz="2300"/>
                        <a:t>=$A$1</a:t>
                      </a:r>
                      <a:endParaRPr sz="2300"/>
                    </a:p>
                  </a:txBody>
                  <a:tcPr marL="91425" marR="91425" marT="91425" marB="91425"/>
                </a:tc>
                <a:extLst>
                  <a:ext uri="{0D108BD9-81ED-4DB2-BD59-A6C34878D82A}">
                    <a16:rowId xmlns:a16="http://schemas.microsoft.com/office/drawing/2014/main" val="10004"/>
                  </a:ext>
                </a:extLst>
              </a:tr>
            </a:tbl>
          </a:graphicData>
        </a:graphic>
      </p:graphicFrame>
      <p:pic>
        <p:nvPicPr>
          <p:cNvPr id="160" name="Google Shape;160;p26"/>
          <p:cNvPicPr preferRelativeResize="0"/>
          <p:nvPr/>
        </p:nvPicPr>
        <p:blipFill>
          <a:blip r:embed="rId3">
            <a:alphaModFix/>
          </a:blip>
          <a:stretch>
            <a:fillRect/>
          </a:stretch>
        </p:blipFill>
        <p:spPr>
          <a:xfrm>
            <a:off x="6399198" y="1556048"/>
            <a:ext cx="1632525" cy="1539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DC7F280-910A-525B-B73A-BF0282EA1E76}"/>
              </a:ext>
            </a:extLst>
          </p:cNvPr>
          <p:cNvSpPr>
            <a:spLocks noGrp="1"/>
          </p:cNvSpPr>
          <p:nvPr>
            <p:ph type="title"/>
          </p:nvPr>
        </p:nvSpPr>
        <p:spPr/>
        <p:txBody>
          <a:bodyPr/>
          <a:lstStyle/>
          <a:p>
            <a:r>
              <a:rPr lang="hu-HU" dirty="0"/>
              <a:t>Excel fontosabb függvényei</a:t>
            </a:r>
            <a:endParaRPr lang="en-US" dirty="0"/>
          </a:p>
        </p:txBody>
      </p:sp>
    </p:spTree>
    <p:extLst>
      <p:ext uri="{BB962C8B-B14F-4D97-AF65-F5344CB8AC3E}">
        <p14:creationId xmlns:p14="http://schemas.microsoft.com/office/powerpoint/2010/main" val="2333291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F82D6B1-2351-7837-A904-2455B4974C38}"/>
              </a:ext>
            </a:extLst>
          </p:cNvPr>
          <p:cNvSpPr>
            <a:spLocks noGrp="1"/>
          </p:cNvSpPr>
          <p:nvPr>
            <p:ph type="title"/>
          </p:nvPr>
        </p:nvSpPr>
        <p:spPr/>
        <p:txBody>
          <a:bodyPr>
            <a:normAutofit fontScale="90000"/>
          </a:bodyPr>
          <a:lstStyle/>
          <a:p>
            <a:r>
              <a:rPr lang="hu-HU" dirty="0"/>
              <a:t>SZUM (SUM) Összegzés</a:t>
            </a:r>
          </a:p>
        </p:txBody>
      </p:sp>
      <p:sp>
        <p:nvSpPr>
          <p:cNvPr id="4" name="Rectangle 1">
            <a:extLst>
              <a:ext uri="{FF2B5EF4-FFF2-40B4-BE49-F238E27FC236}">
                <a16:creationId xmlns:a16="http://schemas.microsoft.com/office/drawing/2014/main" id="{B9F06D35-0466-31E4-DB9C-006D990C2954}"/>
              </a:ext>
            </a:extLst>
          </p:cNvPr>
          <p:cNvSpPr>
            <a:spLocks noGrp="1" noChangeArrowheads="1"/>
          </p:cNvSpPr>
          <p:nvPr>
            <p:ph type="body" idx="1"/>
          </p:nvPr>
        </p:nvSpPr>
        <p:spPr bwMode="auto">
          <a:xfrm>
            <a:off x="311700" y="1388762"/>
            <a:ext cx="47465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ClrTx/>
              <a:buSzTx/>
            </a:pPr>
            <a:r>
              <a:rPr lang="hu-HU" altLang="en-US" b="1" dirty="0"/>
              <a:t>Leírás</a:t>
            </a:r>
            <a:r>
              <a:rPr lang="hu-HU" altLang="en-US" dirty="0"/>
              <a:t>: Kiválasztott cellák értékeinek összegét számolja ki.</a:t>
            </a:r>
          </a:p>
          <a:p>
            <a:pPr marL="285750" indent="-285750" eaLnBrk="0" fontAlgn="base" hangingPunct="0">
              <a:lnSpc>
                <a:spcPct val="100000"/>
              </a:lnSpc>
              <a:spcBef>
                <a:spcPct val="0"/>
              </a:spcBef>
              <a:spcAft>
                <a:spcPct val="0"/>
              </a:spcAft>
              <a:buClrTx/>
              <a:buSzTx/>
            </a:pPr>
            <a:endParaRPr lang="hu-HU" altLang="en-US" dirty="0"/>
          </a:p>
          <a:p>
            <a:pPr marL="285750" indent="-285750" eaLnBrk="0" fontAlgn="base" hangingPunct="0">
              <a:lnSpc>
                <a:spcPct val="100000"/>
              </a:lnSpc>
              <a:spcBef>
                <a:spcPct val="0"/>
              </a:spcBef>
              <a:spcAft>
                <a:spcPct val="0"/>
              </a:spcAft>
              <a:buClrTx/>
              <a:buSzTx/>
            </a:pPr>
            <a:r>
              <a:rPr lang="hu-HU" altLang="en-US" b="1" dirty="0"/>
              <a:t>Példa</a:t>
            </a:r>
            <a:r>
              <a:rPr lang="hu-HU" altLang="en-US" dirty="0"/>
              <a:t>: </a:t>
            </a:r>
            <a:r>
              <a:rPr lang="hu-HU" altLang="en-US" dirty="0">
                <a:highlight>
                  <a:srgbClr val="FFFF00"/>
                </a:highlight>
              </a:rPr>
              <a:t>=SZUM(A1:A7) </a:t>
            </a:r>
            <a:r>
              <a:rPr lang="hu-HU" altLang="en-US" dirty="0"/>
              <a:t>– Kiszámolja az A1-től A7-ig tartó cellák összegét.</a:t>
            </a:r>
          </a:p>
          <a:p>
            <a:pPr marL="285750" indent="-285750" eaLnBrk="0" fontAlgn="base" hangingPunct="0">
              <a:lnSpc>
                <a:spcPct val="100000"/>
              </a:lnSpc>
              <a:spcBef>
                <a:spcPct val="0"/>
              </a:spcBef>
              <a:spcAft>
                <a:spcPct val="0"/>
              </a:spcAft>
              <a:buClrTx/>
              <a:buSzTx/>
            </a:pPr>
            <a:endParaRPr lang="hu-HU" altLang="en-US" dirty="0"/>
          </a:p>
          <a:p>
            <a:pPr marL="285750" indent="-285750" eaLnBrk="0" fontAlgn="base" hangingPunct="0">
              <a:lnSpc>
                <a:spcPct val="100000"/>
              </a:lnSpc>
              <a:spcBef>
                <a:spcPct val="0"/>
              </a:spcBef>
              <a:spcAft>
                <a:spcPct val="0"/>
              </a:spcAft>
              <a:buClrTx/>
              <a:buSzTx/>
            </a:pPr>
            <a:r>
              <a:rPr lang="hu-HU" altLang="en-US" b="1" dirty="0"/>
              <a:t>Használat</a:t>
            </a:r>
            <a:r>
              <a:rPr lang="hu-HU" altLang="en-US" dirty="0"/>
              <a:t>: Például osztályzatok összegzésére, bevétel számítására.</a:t>
            </a:r>
          </a:p>
        </p:txBody>
      </p:sp>
      <p:pic>
        <p:nvPicPr>
          <p:cNvPr id="5" name="Kép 4">
            <a:extLst>
              <a:ext uri="{FF2B5EF4-FFF2-40B4-BE49-F238E27FC236}">
                <a16:creationId xmlns:a16="http://schemas.microsoft.com/office/drawing/2014/main" id="{A91D7909-A031-1BA5-F47F-D8D6A922E0BC}"/>
              </a:ext>
            </a:extLst>
          </p:cNvPr>
          <p:cNvPicPr>
            <a:picLocks noChangeAspect="1"/>
          </p:cNvPicPr>
          <p:nvPr/>
        </p:nvPicPr>
        <p:blipFill>
          <a:blip r:embed="rId2"/>
          <a:stretch>
            <a:fillRect/>
          </a:stretch>
        </p:blipFill>
        <p:spPr>
          <a:xfrm>
            <a:off x="5160464" y="1295222"/>
            <a:ext cx="3296110" cy="2553056"/>
          </a:xfrm>
          <a:prstGeom prst="rect">
            <a:avLst/>
          </a:prstGeom>
        </p:spPr>
      </p:pic>
    </p:spTree>
    <p:extLst>
      <p:ext uri="{BB962C8B-B14F-4D97-AF65-F5344CB8AC3E}">
        <p14:creationId xmlns:p14="http://schemas.microsoft.com/office/powerpoint/2010/main" val="1868469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F4B29A56-A8A0-C4BF-AA4B-2486B5D5F84E}"/>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5779AECC-4C85-46A5-CEE3-807F7D64486F}"/>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ÁTLAG (AVERAGE)</a:t>
            </a:r>
            <a:r>
              <a:rPr lang="hu-HU" dirty="0"/>
              <a:t> Átlagérték</a:t>
            </a:r>
            <a:endParaRPr dirty="0"/>
          </a:p>
        </p:txBody>
      </p:sp>
      <p:sp>
        <p:nvSpPr>
          <p:cNvPr id="152" name="Google Shape;152;p25">
            <a:extLst>
              <a:ext uri="{FF2B5EF4-FFF2-40B4-BE49-F238E27FC236}">
                <a16:creationId xmlns:a16="http://schemas.microsoft.com/office/drawing/2014/main" id="{04AD4102-8DF2-3234-AD3C-CCC94AD4A76E}"/>
              </a:ext>
            </a:extLst>
          </p:cNvPr>
          <p:cNvSpPr txBox="1">
            <a:spLocks noGrp="1"/>
          </p:cNvSpPr>
          <p:nvPr>
            <p:ph type="body" idx="1"/>
          </p:nvPr>
        </p:nvSpPr>
        <p:spPr>
          <a:xfrm>
            <a:off x="311701" y="1418818"/>
            <a:ext cx="4738282" cy="2797582"/>
          </a:xfrm>
          <a:prstGeom prst="rect">
            <a:avLst/>
          </a:prstGeom>
        </p:spPr>
        <p:txBody>
          <a:bodyPr spcFirstLastPara="1" wrap="square" lIns="91425" tIns="91425" rIns="91425" bIns="91425" anchor="t" anchorCtr="0">
            <a:normAutofit/>
          </a:bodyPr>
          <a:lstStyle/>
          <a:p>
            <a:pPr marL="285750" indent="-285750">
              <a:spcAft>
                <a:spcPts val="600"/>
              </a:spcAft>
            </a:pPr>
            <a:r>
              <a:rPr lang="hu-HU" b="1" dirty="0"/>
              <a:t>Leírás</a:t>
            </a:r>
            <a:r>
              <a:rPr lang="hu-HU" dirty="0"/>
              <a:t>: Kiválasztott cellák átlagát számolja ki.</a:t>
            </a:r>
          </a:p>
          <a:p>
            <a:pPr marL="285750" indent="-285750">
              <a:spcAft>
                <a:spcPts val="600"/>
              </a:spcAft>
            </a:pPr>
            <a:r>
              <a:rPr lang="hu-HU" b="1" dirty="0"/>
              <a:t>Példa</a:t>
            </a:r>
            <a:r>
              <a:rPr lang="hu-HU" dirty="0"/>
              <a:t>: </a:t>
            </a:r>
            <a:r>
              <a:rPr lang="hu-HU" dirty="0">
                <a:highlight>
                  <a:srgbClr val="FFFF00"/>
                </a:highlight>
              </a:rPr>
              <a:t> =ÁTLAG(A1:A7) </a:t>
            </a:r>
            <a:r>
              <a:rPr lang="hu-HU" dirty="0"/>
              <a:t>– Kiszámolja a A1-től A7-ig tartó cellák átlagát.</a:t>
            </a:r>
          </a:p>
          <a:p>
            <a:pPr marL="285750" indent="-285750">
              <a:spcAft>
                <a:spcPts val="600"/>
              </a:spcAft>
            </a:pPr>
            <a:r>
              <a:rPr lang="hu-HU" b="1" dirty="0"/>
              <a:t>Használat</a:t>
            </a:r>
            <a:r>
              <a:rPr lang="hu-HU" dirty="0"/>
              <a:t>: Például osztályzatok átlagának kiszámítására.</a:t>
            </a:r>
          </a:p>
        </p:txBody>
      </p:sp>
      <p:pic>
        <p:nvPicPr>
          <p:cNvPr id="3" name="Kép 2">
            <a:extLst>
              <a:ext uri="{FF2B5EF4-FFF2-40B4-BE49-F238E27FC236}">
                <a16:creationId xmlns:a16="http://schemas.microsoft.com/office/drawing/2014/main" id="{C8F933F6-CD7C-A34E-1CF7-87ADA30EA04E}"/>
              </a:ext>
            </a:extLst>
          </p:cNvPr>
          <p:cNvPicPr>
            <a:picLocks noChangeAspect="1"/>
          </p:cNvPicPr>
          <p:nvPr/>
        </p:nvPicPr>
        <p:blipFill>
          <a:blip r:embed="rId3"/>
          <a:stretch>
            <a:fillRect/>
          </a:stretch>
        </p:blipFill>
        <p:spPr>
          <a:xfrm>
            <a:off x="5378454" y="1418818"/>
            <a:ext cx="3191320" cy="2581635"/>
          </a:xfrm>
          <a:prstGeom prst="rect">
            <a:avLst/>
          </a:prstGeom>
        </p:spPr>
      </p:pic>
    </p:spTree>
    <p:extLst>
      <p:ext uri="{BB962C8B-B14F-4D97-AF65-F5344CB8AC3E}">
        <p14:creationId xmlns:p14="http://schemas.microsoft.com/office/powerpoint/2010/main" val="3494015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A55C6C50-9869-6DCC-3756-A77D2DA2C865}"/>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E30ECA3F-82B8-6692-7C6C-145123F44587}"/>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HA (IF)</a:t>
            </a:r>
            <a:r>
              <a:rPr lang="hu-HU" dirty="0"/>
              <a:t> Feltételes elágazás</a:t>
            </a:r>
            <a:endParaRPr dirty="0"/>
          </a:p>
        </p:txBody>
      </p:sp>
      <p:sp>
        <p:nvSpPr>
          <p:cNvPr id="152" name="Google Shape;152;p25">
            <a:extLst>
              <a:ext uri="{FF2B5EF4-FFF2-40B4-BE49-F238E27FC236}">
                <a16:creationId xmlns:a16="http://schemas.microsoft.com/office/drawing/2014/main" id="{D60B8DBB-4C61-4144-5415-22CFABDB2E3B}"/>
              </a:ext>
            </a:extLst>
          </p:cNvPr>
          <p:cNvSpPr txBox="1">
            <a:spLocks noGrp="1"/>
          </p:cNvSpPr>
          <p:nvPr>
            <p:ph type="body" idx="1"/>
          </p:nvPr>
        </p:nvSpPr>
        <p:spPr>
          <a:xfrm>
            <a:off x="311700" y="1474473"/>
            <a:ext cx="4485271" cy="3075756"/>
          </a:xfrm>
          <a:prstGeom prst="rect">
            <a:avLst/>
          </a:prstGeom>
        </p:spPr>
        <p:txBody>
          <a:bodyPr spcFirstLastPara="1" wrap="square" lIns="91425" tIns="91425" rIns="91425" bIns="91425" anchor="t" anchorCtr="0">
            <a:normAutofit/>
          </a:bodyPr>
          <a:lstStyle/>
          <a:p>
            <a:pPr marL="285750" indent="-285750">
              <a:spcAft>
                <a:spcPts val="600"/>
              </a:spcAft>
            </a:pPr>
            <a:r>
              <a:rPr lang="hu-HU" b="1" dirty="0"/>
              <a:t>Leírás</a:t>
            </a:r>
            <a:r>
              <a:rPr lang="hu-HU" dirty="0"/>
              <a:t>: Feltétel alapján döntést hoz. Ha a feltétel igaz, egy értéket ad vissza, ha hamis, egy másikat.</a:t>
            </a:r>
          </a:p>
          <a:p>
            <a:pPr marL="285750" indent="-285750">
              <a:spcAft>
                <a:spcPts val="600"/>
              </a:spcAft>
            </a:pPr>
            <a:r>
              <a:rPr lang="hu-HU" b="1" dirty="0"/>
              <a:t>Példa</a:t>
            </a:r>
            <a:r>
              <a:rPr lang="hu-HU" dirty="0"/>
              <a:t>: </a:t>
            </a:r>
            <a:r>
              <a:rPr lang="hu-HU" dirty="0">
                <a:highlight>
                  <a:srgbClr val="FFFF00"/>
                </a:highlight>
              </a:rPr>
              <a:t>=HA(A1&gt;2; "Jó"; "Rossz") </a:t>
            </a:r>
            <a:r>
              <a:rPr lang="hu-HU" dirty="0"/>
              <a:t>– Ha A1 értéke nagyobb, mint 5, akkor "Jó", különben "Rossz".</a:t>
            </a:r>
          </a:p>
          <a:p>
            <a:pPr marL="285750" indent="-285750">
              <a:spcAft>
                <a:spcPts val="600"/>
              </a:spcAft>
            </a:pPr>
            <a:r>
              <a:rPr lang="hu-HU" b="1" dirty="0"/>
              <a:t>Használat</a:t>
            </a:r>
            <a:r>
              <a:rPr lang="hu-HU" dirty="0"/>
              <a:t>: Például osztályzatok értékelésére (jó/rossz).</a:t>
            </a:r>
          </a:p>
        </p:txBody>
      </p:sp>
      <p:pic>
        <p:nvPicPr>
          <p:cNvPr id="3" name="Kép 2">
            <a:extLst>
              <a:ext uri="{FF2B5EF4-FFF2-40B4-BE49-F238E27FC236}">
                <a16:creationId xmlns:a16="http://schemas.microsoft.com/office/drawing/2014/main" id="{FCB0D88C-CE3D-AE87-37F4-94297BE75536}"/>
              </a:ext>
            </a:extLst>
          </p:cNvPr>
          <p:cNvPicPr>
            <a:picLocks noChangeAspect="1"/>
          </p:cNvPicPr>
          <p:nvPr/>
        </p:nvPicPr>
        <p:blipFill>
          <a:blip r:embed="rId3"/>
          <a:stretch>
            <a:fillRect/>
          </a:stretch>
        </p:blipFill>
        <p:spPr>
          <a:xfrm>
            <a:off x="4859821" y="1631178"/>
            <a:ext cx="3972479" cy="2781688"/>
          </a:xfrm>
          <a:prstGeom prst="rect">
            <a:avLst/>
          </a:prstGeom>
        </p:spPr>
      </p:pic>
    </p:spTree>
    <p:extLst>
      <p:ext uri="{BB962C8B-B14F-4D97-AF65-F5344CB8AC3E}">
        <p14:creationId xmlns:p14="http://schemas.microsoft.com/office/powerpoint/2010/main" val="2491447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475D1640-3574-AD28-DF81-1A46087A2AF9}"/>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B02226EB-7D4B-6484-D1D6-0098FAD42FF5}"/>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MIN</a:t>
            </a:r>
            <a:r>
              <a:rPr lang="hu-HU" dirty="0"/>
              <a:t> Minimum, legkisebb érték</a:t>
            </a:r>
            <a:endParaRPr dirty="0"/>
          </a:p>
        </p:txBody>
      </p:sp>
      <p:sp>
        <p:nvSpPr>
          <p:cNvPr id="152" name="Google Shape;152;p25">
            <a:extLst>
              <a:ext uri="{FF2B5EF4-FFF2-40B4-BE49-F238E27FC236}">
                <a16:creationId xmlns:a16="http://schemas.microsoft.com/office/drawing/2014/main" id="{02CDFB13-0F15-AA41-1AF9-2C316B3A7136}"/>
              </a:ext>
            </a:extLst>
          </p:cNvPr>
          <p:cNvSpPr txBox="1">
            <a:spLocks noGrp="1"/>
          </p:cNvSpPr>
          <p:nvPr>
            <p:ph type="body" idx="1"/>
          </p:nvPr>
        </p:nvSpPr>
        <p:spPr>
          <a:xfrm>
            <a:off x="311700" y="1638561"/>
            <a:ext cx="4811843" cy="2955210"/>
          </a:xfrm>
          <a:prstGeom prst="rect">
            <a:avLst/>
          </a:prstGeom>
        </p:spPr>
        <p:txBody>
          <a:bodyPr spcFirstLastPara="1" wrap="square" lIns="91425" tIns="91425" rIns="91425" bIns="91425" anchor="t" anchorCtr="0">
            <a:normAutofit/>
          </a:bodyPr>
          <a:lstStyle/>
          <a:p>
            <a:pPr marL="285750" indent="-285750">
              <a:spcAft>
                <a:spcPts val="600"/>
              </a:spcAft>
            </a:pPr>
            <a:r>
              <a:rPr lang="hu-HU" b="1" dirty="0"/>
              <a:t>Leírás</a:t>
            </a:r>
            <a:r>
              <a:rPr lang="hu-HU" dirty="0"/>
              <a:t>: Kiválasztott cellák közül a legkisebb értéket adja vissza.</a:t>
            </a:r>
          </a:p>
          <a:p>
            <a:pPr marL="285750" indent="-285750">
              <a:spcAft>
                <a:spcPts val="600"/>
              </a:spcAft>
            </a:pPr>
            <a:r>
              <a:rPr lang="hu-HU" b="1" dirty="0"/>
              <a:t>Példa</a:t>
            </a:r>
            <a:r>
              <a:rPr lang="hu-HU" dirty="0"/>
              <a:t>: </a:t>
            </a:r>
            <a:r>
              <a:rPr lang="hu-HU" dirty="0">
                <a:highlight>
                  <a:srgbClr val="FFFF00"/>
                </a:highlight>
              </a:rPr>
              <a:t>=MIN(A1:A7) </a:t>
            </a:r>
            <a:r>
              <a:rPr lang="hu-HU" dirty="0"/>
              <a:t>– Megadja a A1-től A7-ig tartó cellák legkisebb értékét.</a:t>
            </a:r>
          </a:p>
          <a:p>
            <a:pPr marL="285750" indent="-285750">
              <a:spcAft>
                <a:spcPts val="600"/>
              </a:spcAft>
            </a:pPr>
            <a:r>
              <a:rPr lang="hu-HU" b="1" dirty="0"/>
              <a:t>Használat</a:t>
            </a:r>
            <a:r>
              <a:rPr lang="hu-HU" dirty="0"/>
              <a:t>: Például a legkisebb osztályzat megtalálására.</a:t>
            </a:r>
          </a:p>
        </p:txBody>
      </p:sp>
      <p:pic>
        <p:nvPicPr>
          <p:cNvPr id="5" name="Kép 4">
            <a:extLst>
              <a:ext uri="{FF2B5EF4-FFF2-40B4-BE49-F238E27FC236}">
                <a16:creationId xmlns:a16="http://schemas.microsoft.com/office/drawing/2014/main" id="{9478E3F4-0E2C-F77C-0378-D14E26DF7505}"/>
              </a:ext>
            </a:extLst>
          </p:cNvPr>
          <p:cNvPicPr>
            <a:picLocks noChangeAspect="1"/>
          </p:cNvPicPr>
          <p:nvPr/>
        </p:nvPicPr>
        <p:blipFill>
          <a:blip r:embed="rId3"/>
          <a:stretch>
            <a:fillRect/>
          </a:stretch>
        </p:blipFill>
        <p:spPr>
          <a:xfrm>
            <a:off x="5057545" y="1257116"/>
            <a:ext cx="3296110" cy="2629267"/>
          </a:xfrm>
          <a:prstGeom prst="rect">
            <a:avLst/>
          </a:prstGeom>
        </p:spPr>
      </p:pic>
    </p:spTree>
    <p:extLst>
      <p:ext uri="{BB962C8B-B14F-4D97-AF65-F5344CB8AC3E}">
        <p14:creationId xmlns:p14="http://schemas.microsoft.com/office/powerpoint/2010/main" val="84336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Mi is az a táblázatkezelés?</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b="1"/>
              <a:t>Definíció</a:t>
            </a:r>
            <a:r>
              <a:rPr lang="hu"/>
              <a:t>: A táblázatkezelő programok olyan szoftverek, amelyek lehetővé teszik az adatok rendszerezését, elemzését és vizualizálását táblázatos formában.</a:t>
            </a:r>
            <a:endParaRPr/>
          </a:p>
          <a:p>
            <a:pPr marL="0" lvl="0" indent="0" algn="l" rtl="0">
              <a:spcBef>
                <a:spcPts val="1200"/>
              </a:spcBef>
              <a:spcAft>
                <a:spcPts val="0"/>
              </a:spcAft>
              <a:buNone/>
            </a:pPr>
            <a:r>
              <a:rPr lang="hu" b="1"/>
              <a:t>Fő funkciók</a:t>
            </a:r>
            <a:r>
              <a:rPr lang="hu"/>
              <a:t>:</a:t>
            </a:r>
            <a:endParaRPr/>
          </a:p>
          <a:p>
            <a:pPr marL="457200" lvl="0" indent="-342900" algn="l" rtl="0">
              <a:spcBef>
                <a:spcPts val="1200"/>
              </a:spcBef>
              <a:spcAft>
                <a:spcPts val="0"/>
              </a:spcAft>
              <a:buSzPts val="1800"/>
              <a:buChar char="●"/>
            </a:pPr>
            <a:r>
              <a:rPr lang="hu"/>
              <a:t>Adatok tárolása cellákban.</a:t>
            </a:r>
            <a:endParaRPr/>
          </a:p>
          <a:p>
            <a:pPr marL="457200" lvl="0" indent="-342900" algn="l" rtl="0">
              <a:spcBef>
                <a:spcPts val="0"/>
              </a:spcBef>
              <a:spcAft>
                <a:spcPts val="0"/>
              </a:spcAft>
              <a:buSzPts val="1800"/>
              <a:buChar char="●"/>
            </a:pPr>
            <a:r>
              <a:rPr lang="hu"/>
              <a:t>Számítások és elemzések végzése képletekkel és függvényekkel.</a:t>
            </a:r>
            <a:endParaRPr/>
          </a:p>
          <a:p>
            <a:pPr marL="457200" lvl="0" indent="-342900" algn="l" rtl="0">
              <a:spcBef>
                <a:spcPts val="0"/>
              </a:spcBef>
              <a:spcAft>
                <a:spcPts val="0"/>
              </a:spcAft>
              <a:buSzPts val="1800"/>
              <a:buChar char="●"/>
            </a:pPr>
            <a:r>
              <a:rPr lang="hu"/>
              <a:t>Diagramok készítése az adatok vizuális megjelenítésére.</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6EA55935-B551-85C1-818A-352B3D63C42D}"/>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BB0590AA-F900-D883-2DCA-7B919C9CBBF5}"/>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MAX</a:t>
            </a:r>
            <a:r>
              <a:rPr lang="hu-HU" dirty="0"/>
              <a:t> Maximum, legnagyobb érték</a:t>
            </a:r>
            <a:endParaRPr dirty="0"/>
          </a:p>
        </p:txBody>
      </p:sp>
      <p:sp>
        <p:nvSpPr>
          <p:cNvPr id="152" name="Google Shape;152;p25">
            <a:extLst>
              <a:ext uri="{FF2B5EF4-FFF2-40B4-BE49-F238E27FC236}">
                <a16:creationId xmlns:a16="http://schemas.microsoft.com/office/drawing/2014/main" id="{EFB3C6ED-A6F6-F9DB-0DF2-125B0D5CBADB}"/>
              </a:ext>
            </a:extLst>
          </p:cNvPr>
          <p:cNvSpPr txBox="1">
            <a:spLocks noGrp="1"/>
          </p:cNvSpPr>
          <p:nvPr>
            <p:ph type="body" idx="1"/>
          </p:nvPr>
        </p:nvSpPr>
        <p:spPr>
          <a:xfrm>
            <a:off x="311700" y="1311085"/>
            <a:ext cx="4659443" cy="2540479"/>
          </a:xfrm>
          <a:prstGeom prst="rect">
            <a:avLst/>
          </a:prstGeom>
        </p:spPr>
        <p:txBody>
          <a:bodyPr spcFirstLastPara="1" wrap="square" lIns="91425" tIns="91425" rIns="91425" bIns="91425" anchor="t" anchorCtr="0">
            <a:normAutofit/>
          </a:bodyPr>
          <a:lstStyle/>
          <a:p>
            <a:pPr marL="285750" indent="-285750">
              <a:spcAft>
                <a:spcPts val="600"/>
              </a:spcAft>
            </a:pPr>
            <a:r>
              <a:rPr lang="hu-HU" b="1" dirty="0"/>
              <a:t>Leírás</a:t>
            </a:r>
            <a:r>
              <a:rPr lang="hu-HU" dirty="0"/>
              <a:t>: Kiválasztott cellák közül a legnagyobb értéket adja vissza.</a:t>
            </a:r>
          </a:p>
          <a:p>
            <a:pPr marL="285750" indent="-285750">
              <a:spcAft>
                <a:spcPts val="600"/>
              </a:spcAft>
            </a:pPr>
            <a:r>
              <a:rPr lang="hu-HU" b="1" dirty="0"/>
              <a:t>Példa</a:t>
            </a:r>
            <a:r>
              <a:rPr lang="hu-HU" dirty="0"/>
              <a:t>: </a:t>
            </a:r>
            <a:r>
              <a:rPr lang="hu-HU" dirty="0">
                <a:highlight>
                  <a:srgbClr val="FFFF00"/>
                </a:highlight>
              </a:rPr>
              <a:t>=MAX(A1:A7) </a:t>
            </a:r>
            <a:r>
              <a:rPr lang="hu-HU" dirty="0"/>
              <a:t>– Megadja a A1-től A7-ig tartó cellák legnagyobb értékét.</a:t>
            </a:r>
          </a:p>
          <a:p>
            <a:pPr marL="285750" indent="-285750">
              <a:spcAft>
                <a:spcPts val="600"/>
              </a:spcAft>
            </a:pPr>
            <a:r>
              <a:rPr lang="hu-HU" b="1" dirty="0"/>
              <a:t>Használat</a:t>
            </a:r>
            <a:r>
              <a:rPr lang="hu-HU" dirty="0"/>
              <a:t>: Például a legmagasabb osztályzat megtalálására.</a:t>
            </a:r>
          </a:p>
        </p:txBody>
      </p:sp>
      <p:pic>
        <p:nvPicPr>
          <p:cNvPr id="3" name="Kép 2">
            <a:extLst>
              <a:ext uri="{FF2B5EF4-FFF2-40B4-BE49-F238E27FC236}">
                <a16:creationId xmlns:a16="http://schemas.microsoft.com/office/drawing/2014/main" id="{D2BB1BEB-FEB5-5659-E951-319956C66F87}"/>
              </a:ext>
            </a:extLst>
          </p:cNvPr>
          <p:cNvPicPr>
            <a:picLocks noChangeAspect="1"/>
          </p:cNvPicPr>
          <p:nvPr/>
        </p:nvPicPr>
        <p:blipFill>
          <a:blip r:embed="rId3"/>
          <a:stretch>
            <a:fillRect/>
          </a:stretch>
        </p:blipFill>
        <p:spPr>
          <a:xfrm>
            <a:off x="5380723" y="1311085"/>
            <a:ext cx="3172268" cy="2724530"/>
          </a:xfrm>
          <a:prstGeom prst="rect">
            <a:avLst/>
          </a:prstGeom>
        </p:spPr>
      </p:pic>
    </p:spTree>
    <p:extLst>
      <p:ext uri="{BB962C8B-B14F-4D97-AF65-F5344CB8AC3E}">
        <p14:creationId xmlns:p14="http://schemas.microsoft.com/office/powerpoint/2010/main" val="1133063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297242AB-3CB4-D678-671B-896CE7DF64E1}"/>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CACD2523-7CED-A7BB-E3FB-06D6E42C2528}"/>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KICSI Valahányadik legkisebb érték</a:t>
            </a:r>
            <a:endParaRPr dirty="0"/>
          </a:p>
        </p:txBody>
      </p:sp>
      <p:sp>
        <p:nvSpPr>
          <p:cNvPr id="152" name="Google Shape;152;p25">
            <a:extLst>
              <a:ext uri="{FF2B5EF4-FFF2-40B4-BE49-F238E27FC236}">
                <a16:creationId xmlns:a16="http://schemas.microsoft.com/office/drawing/2014/main" id="{E5702DC1-1073-CF21-2EA1-6AB53F936684}"/>
              </a:ext>
            </a:extLst>
          </p:cNvPr>
          <p:cNvSpPr txBox="1">
            <a:spLocks noGrp="1"/>
          </p:cNvSpPr>
          <p:nvPr>
            <p:ph type="body" idx="1"/>
          </p:nvPr>
        </p:nvSpPr>
        <p:spPr>
          <a:xfrm>
            <a:off x="311700" y="1350818"/>
            <a:ext cx="4869900" cy="2500746"/>
          </a:xfrm>
          <a:prstGeom prst="rect">
            <a:avLst/>
          </a:prstGeom>
        </p:spPr>
        <p:txBody>
          <a:bodyPr spcFirstLastPara="1" wrap="square" lIns="91425" tIns="91425" rIns="91425" bIns="91425" anchor="t" anchorCtr="0">
            <a:normAutofit lnSpcReduction="10000"/>
          </a:bodyPr>
          <a:lstStyle/>
          <a:p>
            <a:pPr marL="285750" indent="-285750"/>
            <a:r>
              <a:rPr lang="hu-HU" b="1" dirty="0"/>
              <a:t>Leírás</a:t>
            </a:r>
            <a:r>
              <a:rPr lang="hu-HU" dirty="0"/>
              <a:t>: Kiválasztott cellák közül a valahányadik legkisebb értéket adja vissza.</a:t>
            </a:r>
          </a:p>
          <a:p>
            <a:pPr marL="285750" indent="-285750"/>
            <a:r>
              <a:rPr lang="hu-HU" b="1" dirty="0"/>
              <a:t>Példa</a:t>
            </a:r>
            <a:r>
              <a:rPr lang="hu-HU" dirty="0"/>
              <a:t>: </a:t>
            </a:r>
            <a:r>
              <a:rPr lang="hu-HU" dirty="0">
                <a:highlight>
                  <a:srgbClr val="FFFF00"/>
                </a:highlight>
              </a:rPr>
              <a:t>=KICSI(A1:A7; 2) </a:t>
            </a:r>
            <a:r>
              <a:rPr lang="hu-HU" dirty="0"/>
              <a:t>– Megadja az A1-től A7-ig tartó cellák második legkisebb értékét.</a:t>
            </a:r>
          </a:p>
          <a:p>
            <a:pPr marL="285750" indent="-285750"/>
            <a:r>
              <a:rPr lang="hu-HU" b="1" dirty="0"/>
              <a:t>Használat</a:t>
            </a:r>
            <a:r>
              <a:rPr lang="hu-HU" dirty="0"/>
              <a:t>: Például egy versenyben az utolsó előtti helyezett megtalálására.</a:t>
            </a:r>
          </a:p>
        </p:txBody>
      </p:sp>
      <p:pic>
        <p:nvPicPr>
          <p:cNvPr id="3" name="Kép 2">
            <a:extLst>
              <a:ext uri="{FF2B5EF4-FFF2-40B4-BE49-F238E27FC236}">
                <a16:creationId xmlns:a16="http://schemas.microsoft.com/office/drawing/2014/main" id="{90123178-88A4-43A6-6EFD-7DE142E3FBA3}"/>
              </a:ext>
            </a:extLst>
          </p:cNvPr>
          <p:cNvPicPr>
            <a:picLocks noChangeAspect="1"/>
          </p:cNvPicPr>
          <p:nvPr/>
        </p:nvPicPr>
        <p:blipFill>
          <a:blip r:embed="rId3"/>
          <a:stretch>
            <a:fillRect/>
          </a:stretch>
        </p:blipFill>
        <p:spPr>
          <a:xfrm>
            <a:off x="5318182" y="1350818"/>
            <a:ext cx="3315163" cy="2705478"/>
          </a:xfrm>
          <a:prstGeom prst="rect">
            <a:avLst/>
          </a:prstGeom>
        </p:spPr>
      </p:pic>
    </p:spTree>
    <p:extLst>
      <p:ext uri="{BB962C8B-B14F-4D97-AF65-F5344CB8AC3E}">
        <p14:creationId xmlns:p14="http://schemas.microsoft.com/office/powerpoint/2010/main" val="3731514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C1D0E0A0-26F6-43E2-C055-F88F05700FE7}"/>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B5470FD5-813F-0A76-6BB9-D9EB99D954AA}"/>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NAGY Valahányadik legnagyobb érték</a:t>
            </a:r>
            <a:endParaRPr dirty="0"/>
          </a:p>
        </p:txBody>
      </p:sp>
      <p:sp>
        <p:nvSpPr>
          <p:cNvPr id="152" name="Google Shape;152;p25">
            <a:extLst>
              <a:ext uri="{FF2B5EF4-FFF2-40B4-BE49-F238E27FC236}">
                <a16:creationId xmlns:a16="http://schemas.microsoft.com/office/drawing/2014/main" id="{2460C037-574B-C96E-8279-AC5BB6E4EAEE}"/>
              </a:ext>
            </a:extLst>
          </p:cNvPr>
          <p:cNvSpPr txBox="1">
            <a:spLocks noGrp="1"/>
          </p:cNvSpPr>
          <p:nvPr>
            <p:ph type="body" idx="1"/>
          </p:nvPr>
        </p:nvSpPr>
        <p:spPr>
          <a:xfrm>
            <a:off x="311700" y="1350818"/>
            <a:ext cx="4869900" cy="2500746"/>
          </a:xfrm>
          <a:prstGeom prst="rect">
            <a:avLst/>
          </a:prstGeom>
        </p:spPr>
        <p:txBody>
          <a:bodyPr spcFirstLastPara="1" wrap="square" lIns="91425" tIns="91425" rIns="91425" bIns="91425" anchor="t" anchorCtr="0">
            <a:normAutofit fontScale="92500" lnSpcReduction="20000"/>
          </a:bodyPr>
          <a:lstStyle/>
          <a:p>
            <a:pPr marL="285750" indent="-285750"/>
            <a:r>
              <a:rPr lang="hu-HU" b="1" dirty="0"/>
              <a:t>Leírás</a:t>
            </a:r>
            <a:r>
              <a:rPr lang="hu-HU" dirty="0"/>
              <a:t>: Kiválasztott cellák közül a valahányadik legnagyobb értéket adja vissza.</a:t>
            </a:r>
          </a:p>
          <a:p>
            <a:pPr marL="285750" indent="-285750"/>
            <a:r>
              <a:rPr lang="hu-HU" b="1" dirty="0"/>
              <a:t>Példa</a:t>
            </a:r>
            <a:r>
              <a:rPr lang="hu-HU" dirty="0"/>
              <a:t>: </a:t>
            </a:r>
            <a:r>
              <a:rPr lang="hu-HU" dirty="0">
                <a:highlight>
                  <a:srgbClr val="FFFF00"/>
                </a:highlight>
              </a:rPr>
              <a:t>=NAGY(A1:A7; 2) </a:t>
            </a:r>
            <a:r>
              <a:rPr lang="hu-HU" dirty="0"/>
              <a:t>– Megadja az A1-től A7-ig tartó cellák második legnagyobb értékét.</a:t>
            </a:r>
          </a:p>
          <a:p>
            <a:pPr marL="285750" indent="-285750"/>
            <a:r>
              <a:rPr lang="hu-HU" b="1" dirty="0"/>
              <a:t>Használat</a:t>
            </a:r>
            <a:r>
              <a:rPr lang="hu-HU" dirty="0"/>
              <a:t>: Például egy versenyben a második legmagasabb pontszámmal rendelkező helyezett megtalálására.</a:t>
            </a:r>
          </a:p>
        </p:txBody>
      </p:sp>
      <p:pic>
        <p:nvPicPr>
          <p:cNvPr id="4" name="Kép 3">
            <a:extLst>
              <a:ext uri="{FF2B5EF4-FFF2-40B4-BE49-F238E27FC236}">
                <a16:creationId xmlns:a16="http://schemas.microsoft.com/office/drawing/2014/main" id="{C040E098-4372-EA04-4F01-AAA583289F40}"/>
              </a:ext>
            </a:extLst>
          </p:cNvPr>
          <p:cNvPicPr>
            <a:picLocks noChangeAspect="1"/>
          </p:cNvPicPr>
          <p:nvPr/>
        </p:nvPicPr>
        <p:blipFill>
          <a:blip r:embed="rId3"/>
          <a:stretch>
            <a:fillRect/>
          </a:stretch>
        </p:blipFill>
        <p:spPr>
          <a:xfrm>
            <a:off x="5567864" y="1146086"/>
            <a:ext cx="3143689" cy="2705478"/>
          </a:xfrm>
          <a:prstGeom prst="rect">
            <a:avLst/>
          </a:prstGeom>
        </p:spPr>
      </p:pic>
    </p:spTree>
    <p:extLst>
      <p:ext uri="{BB962C8B-B14F-4D97-AF65-F5344CB8AC3E}">
        <p14:creationId xmlns:p14="http://schemas.microsoft.com/office/powerpoint/2010/main" val="1284465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D6FB2F17-85A9-C696-0E68-9C79A9163F86}"/>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6CB31B4D-7539-09A7-6559-6B0D869D8FCD}"/>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DARAB (COUNT)</a:t>
            </a:r>
            <a:r>
              <a:rPr lang="hu-HU" dirty="0"/>
              <a:t> Megszámolja a cellák értékeit</a:t>
            </a:r>
            <a:endParaRPr dirty="0"/>
          </a:p>
        </p:txBody>
      </p:sp>
      <p:sp>
        <p:nvSpPr>
          <p:cNvPr id="152" name="Google Shape;152;p25">
            <a:extLst>
              <a:ext uri="{FF2B5EF4-FFF2-40B4-BE49-F238E27FC236}">
                <a16:creationId xmlns:a16="http://schemas.microsoft.com/office/drawing/2014/main" id="{C5451324-EEA7-7FE5-6257-644C1D61DFB9}"/>
              </a:ext>
            </a:extLst>
          </p:cNvPr>
          <p:cNvSpPr txBox="1">
            <a:spLocks noGrp="1"/>
          </p:cNvSpPr>
          <p:nvPr>
            <p:ph type="body" idx="1"/>
          </p:nvPr>
        </p:nvSpPr>
        <p:spPr>
          <a:xfrm>
            <a:off x="311700" y="1240971"/>
            <a:ext cx="4456243" cy="2610593"/>
          </a:xfrm>
          <a:prstGeom prst="rect">
            <a:avLst/>
          </a:prstGeom>
        </p:spPr>
        <p:txBody>
          <a:bodyPr spcFirstLastPara="1" wrap="square" lIns="91425" tIns="91425" rIns="91425" bIns="91425" anchor="t" anchorCtr="0">
            <a:normAutofit fontScale="92500"/>
          </a:bodyPr>
          <a:lstStyle/>
          <a:p>
            <a:pPr marL="285750" indent="-285750"/>
            <a:r>
              <a:rPr lang="hu-HU" b="1" dirty="0"/>
              <a:t>Leírás</a:t>
            </a:r>
            <a:r>
              <a:rPr lang="hu-HU" dirty="0"/>
              <a:t>: Kiválasztott cellák közül megszámolja, hogy hány cella tartalmaz számot.</a:t>
            </a:r>
          </a:p>
          <a:p>
            <a:pPr marL="285750" indent="-285750"/>
            <a:r>
              <a:rPr lang="hu-HU" b="1" dirty="0"/>
              <a:t>Példa</a:t>
            </a:r>
            <a:r>
              <a:rPr lang="hu-HU" dirty="0"/>
              <a:t>: </a:t>
            </a:r>
            <a:r>
              <a:rPr lang="hu-HU" dirty="0">
                <a:highlight>
                  <a:srgbClr val="FFFF00"/>
                </a:highlight>
              </a:rPr>
              <a:t>=DARAB(A1:A7) </a:t>
            </a:r>
            <a:r>
              <a:rPr lang="hu-HU" dirty="0"/>
              <a:t>– Megszámolja, hogy hány szám van az A1-től A7-ig tartó cellákban.</a:t>
            </a:r>
          </a:p>
          <a:p>
            <a:pPr marL="285750" indent="-285750"/>
            <a:r>
              <a:rPr lang="hu-HU" b="1" dirty="0"/>
              <a:t>Használat</a:t>
            </a:r>
            <a:r>
              <a:rPr lang="hu-HU" dirty="0"/>
              <a:t>: Például a kitöltött tesztlapok számának megszámolására.</a:t>
            </a:r>
          </a:p>
        </p:txBody>
      </p:sp>
      <p:pic>
        <p:nvPicPr>
          <p:cNvPr id="3" name="Kép 2">
            <a:extLst>
              <a:ext uri="{FF2B5EF4-FFF2-40B4-BE49-F238E27FC236}">
                <a16:creationId xmlns:a16="http://schemas.microsoft.com/office/drawing/2014/main" id="{64D77845-7AB7-96FE-548A-E0E4EE37230C}"/>
              </a:ext>
            </a:extLst>
          </p:cNvPr>
          <p:cNvPicPr>
            <a:picLocks noChangeAspect="1"/>
          </p:cNvPicPr>
          <p:nvPr/>
        </p:nvPicPr>
        <p:blipFill>
          <a:blip r:embed="rId3"/>
          <a:stretch>
            <a:fillRect/>
          </a:stretch>
        </p:blipFill>
        <p:spPr>
          <a:xfrm>
            <a:off x="5450126" y="1242827"/>
            <a:ext cx="3077004" cy="2657846"/>
          </a:xfrm>
          <a:prstGeom prst="rect">
            <a:avLst/>
          </a:prstGeom>
        </p:spPr>
      </p:pic>
    </p:spTree>
    <p:extLst>
      <p:ext uri="{BB962C8B-B14F-4D97-AF65-F5344CB8AC3E}">
        <p14:creationId xmlns:p14="http://schemas.microsoft.com/office/powerpoint/2010/main" val="3038077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D545919C-72E5-3597-5688-19890124ECB6}"/>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C23F0685-625B-43ED-44FD-F93AC92BF2EB}"/>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DARABTELI (COUNT</a:t>
            </a:r>
            <a:r>
              <a:rPr lang="hu-HU" dirty="0"/>
              <a:t>IF</a:t>
            </a:r>
            <a:r>
              <a:rPr lang="en-US" dirty="0"/>
              <a:t>)</a:t>
            </a:r>
            <a:r>
              <a:rPr lang="hu-HU" dirty="0"/>
              <a:t> Feltételesen megszámol</a:t>
            </a:r>
            <a:endParaRPr dirty="0"/>
          </a:p>
        </p:txBody>
      </p:sp>
      <p:sp>
        <p:nvSpPr>
          <p:cNvPr id="152" name="Google Shape;152;p25">
            <a:extLst>
              <a:ext uri="{FF2B5EF4-FFF2-40B4-BE49-F238E27FC236}">
                <a16:creationId xmlns:a16="http://schemas.microsoft.com/office/drawing/2014/main" id="{C467AE70-0786-FE50-53DA-9B3EE7CC3B3C}"/>
              </a:ext>
            </a:extLst>
          </p:cNvPr>
          <p:cNvSpPr txBox="1">
            <a:spLocks noGrp="1"/>
          </p:cNvSpPr>
          <p:nvPr>
            <p:ph type="body" idx="1"/>
          </p:nvPr>
        </p:nvSpPr>
        <p:spPr>
          <a:xfrm>
            <a:off x="311699" y="1152424"/>
            <a:ext cx="5624973" cy="3696667"/>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Feltétel alapján számol. Csak azokat a cellákat számolja meg, amelyek megfelelnek a feltételnek.</a:t>
            </a:r>
          </a:p>
          <a:p>
            <a:pPr marL="285750" indent="-285750">
              <a:spcAft>
                <a:spcPts val="600"/>
              </a:spcAft>
            </a:pPr>
            <a:r>
              <a:rPr lang="hu-HU" b="1" dirty="0"/>
              <a:t>Példa</a:t>
            </a:r>
            <a:r>
              <a:rPr lang="hu-HU" dirty="0"/>
              <a:t>: </a:t>
            </a:r>
            <a:r>
              <a:rPr lang="hu-HU" dirty="0">
                <a:highlight>
                  <a:srgbClr val="FFFF00"/>
                </a:highlight>
              </a:rPr>
              <a:t>=DARABTELI(A1:A7; "&gt;5") </a:t>
            </a:r>
            <a:r>
              <a:rPr lang="hu-HU" dirty="0"/>
              <a:t> Megszámolja, hogy hány cella értéke nagyobb, mint 5 az A1-től A7-ig tartó tartományban.</a:t>
            </a:r>
          </a:p>
          <a:p>
            <a:pPr marL="285750" indent="-285750">
              <a:spcAft>
                <a:spcPts val="600"/>
              </a:spcAft>
            </a:pPr>
            <a:r>
              <a:rPr lang="hu-HU" b="1" dirty="0"/>
              <a:t>Használat</a:t>
            </a:r>
            <a:r>
              <a:rPr lang="hu-HU" dirty="0"/>
              <a:t>: Például a jó osztályzatok (pl. 4-es és 5-ös) számának megszámolására.</a:t>
            </a:r>
          </a:p>
          <a:p>
            <a:pPr marL="285750" indent="-285750">
              <a:spcAft>
                <a:spcPts val="600"/>
              </a:spcAft>
            </a:pPr>
            <a:r>
              <a:rPr lang="hu-HU" b="1" dirty="0"/>
              <a:t>Megjegyzés</a:t>
            </a:r>
            <a:r>
              <a:rPr lang="hu-HU" dirty="0"/>
              <a:t>: Újabb Excelekben már DARABHA a neve, ami jobban fedi a függvény funkcióját.</a:t>
            </a:r>
          </a:p>
        </p:txBody>
      </p:sp>
      <p:pic>
        <p:nvPicPr>
          <p:cNvPr id="3" name="Kép 2">
            <a:extLst>
              <a:ext uri="{FF2B5EF4-FFF2-40B4-BE49-F238E27FC236}">
                <a16:creationId xmlns:a16="http://schemas.microsoft.com/office/drawing/2014/main" id="{00C9A2E1-2354-2488-D806-AEBCEDC70938}"/>
              </a:ext>
            </a:extLst>
          </p:cNvPr>
          <p:cNvPicPr>
            <a:picLocks noChangeAspect="1"/>
          </p:cNvPicPr>
          <p:nvPr/>
        </p:nvPicPr>
        <p:blipFill>
          <a:blip r:embed="rId3"/>
          <a:stretch>
            <a:fillRect/>
          </a:stretch>
        </p:blipFill>
        <p:spPr>
          <a:xfrm>
            <a:off x="6120966" y="2024743"/>
            <a:ext cx="2598116" cy="1966333"/>
          </a:xfrm>
          <a:prstGeom prst="rect">
            <a:avLst/>
          </a:prstGeom>
        </p:spPr>
      </p:pic>
    </p:spTree>
    <p:extLst>
      <p:ext uri="{BB962C8B-B14F-4D97-AF65-F5344CB8AC3E}">
        <p14:creationId xmlns:p14="http://schemas.microsoft.com/office/powerpoint/2010/main" val="2039229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C054B8AE-17F5-5AAC-F27D-1CBAF352F2B6}"/>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6C7598D2-7C94-5A46-B115-6BD1522AA1D1}"/>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SZUMHA (SUMIF)</a:t>
            </a:r>
            <a:r>
              <a:rPr lang="hu-HU" dirty="0"/>
              <a:t> Feltételesen összead</a:t>
            </a:r>
            <a:endParaRPr dirty="0"/>
          </a:p>
        </p:txBody>
      </p:sp>
      <p:sp>
        <p:nvSpPr>
          <p:cNvPr id="152" name="Google Shape;152;p25">
            <a:extLst>
              <a:ext uri="{FF2B5EF4-FFF2-40B4-BE49-F238E27FC236}">
                <a16:creationId xmlns:a16="http://schemas.microsoft.com/office/drawing/2014/main" id="{5877B62A-27E4-D748-1A88-3214394CF208}"/>
              </a:ext>
            </a:extLst>
          </p:cNvPr>
          <p:cNvSpPr txBox="1">
            <a:spLocks noGrp="1"/>
          </p:cNvSpPr>
          <p:nvPr>
            <p:ph type="body" idx="1"/>
          </p:nvPr>
        </p:nvSpPr>
        <p:spPr>
          <a:xfrm>
            <a:off x="311700" y="1152425"/>
            <a:ext cx="4927957" cy="3357230"/>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Feltétel alapján összegez. Csak azokat az értékeket adja össze, amelyek megfelelnek a feltételnek.</a:t>
            </a:r>
          </a:p>
          <a:p>
            <a:pPr marL="285750" indent="-285750">
              <a:spcAft>
                <a:spcPts val="600"/>
              </a:spcAft>
            </a:pPr>
            <a:r>
              <a:rPr lang="hu-HU" b="1" dirty="0"/>
              <a:t>Példa</a:t>
            </a:r>
            <a:r>
              <a:rPr lang="hu-HU" dirty="0"/>
              <a:t>: </a:t>
            </a:r>
            <a:r>
              <a:rPr lang="hu-HU" dirty="0">
                <a:highlight>
                  <a:srgbClr val="FFFF00"/>
                </a:highlight>
              </a:rPr>
              <a:t>=SZUMHA(A1:A7; "&gt;5") </a:t>
            </a:r>
            <a:r>
              <a:rPr lang="hu-HU" dirty="0"/>
              <a:t>– Összeadja a A1-től A7-ig tartó cellákban az 5-nél nagyobb értékeket.</a:t>
            </a:r>
          </a:p>
          <a:p>
            <a:pPr marL="285750" indent="-285750">
              <a:spcAft>
                <a:spcPts val="600"/>
              </a:spcAft>
            </a:pPr>
            <a:r>
              <a:rPr lang="hu-HU" b="1" dirty="0"/>
              <a:t>Használat</a:t>
            </a:r>
            <a:r>
              <a:rPr lang="hu-HU" dirty="0"/>
              <a:t>: Például csak a jó osztályzatok összegzésére.</a:t>
            </a:r>
          </a:p>
        </p:txBody>
      </p:sp>
      <p:pic>
        <p:nvPicPr>
          <p:cNvPr id="3" name="Kép 2">
            <a:extLst>
              <a:ext uri="{FF2B5EF4-FFF2-40B4-BE49-F238E27FC236}">
                <a16:creationId xmlns:a16="http://schemas.microsoft.com/office/drawing/2014/main" id="{FFE8DF8D-1104-184B-E88C-828DA9B2DBE2}"/>
              </a:ext>
            </a:extLst>
          </p:cNvPr>
          <p:cNvPicPr>
            <a:picLocks noChangeAspect="1"/>
          </p:cNvPicPr>
          <p:nvPr/>
        </p:nvPicPr>
        <p:blipFill>
          <a:blip r:embed="rId3"/>
          <a:stretch>
            <a:fillRect/>
          </a:stretch>
        </p:blipFill>
        <p:spPr>
          <a:xfrm>
            <a:off x="5319186" y="1266643"/>
            <a:ext cx="3400900" cy="2610214"/>
          </a:xfrm>
          <a:prstGeom prst="rect">
            <a:avLst/>
          </a:prstGeom>
        </p:spPr>
      </p:pic>
    </p:spTree>
    <p:extLst>
      <p:ext uri="{BB962C8B-B14F-4D97-AF65-F5344CB8AC3E}">
        <p14:creationId xmlns:p14="http://schemas.microsoft.com/office/powerpoint/2010/main" val="3175892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F0C84CEF-164B-FB80-1473-194C47BE8E93}"/>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B72562E9-15DB-4277-0BBA-B4112F289EBB}"/>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VÉL</a:t>
            </a:r>
            <a:r>
              <a:rPr lang="hu-HU" dirty="0"/>
              <a:t>ETLEN.KÖZÖTT Véletlenszám generálás</a:t>
            </a:r>
            <a:endParaRPr dirty="0"/>
          </a:p>
        </p:txBody>
      </p:sp>
      <p:sp>
        <p:nvSpPr>
          <p:cNvPr id="152" name="Google Shape;152;p25">
            <a:extLst>
              <a:ext uri="{FF2B5EF4-FFF2-40B4-BE49-F238E27FC236}">
                <a16:creationId xmlns:a16="http://schemas.microsoft.com/office/drawing/2014/main" id="{7672A6A1-4952-3864-7D11-203D6B1B40C1}"/>
              </a:ext>
            </a:extLst>
          </p:cNvPr>
          <p:cNvSpPr txBox="1">
            <a:spLocks noGrp="1"/>
          </p:cNvSpPr>
          <p:nvPr>
            <p:ph type="body" idx="1"/>
          </p:nvPr>
        </p:nvSpPr>
        <p:spPr>
          <a:xfrm>
            <a:off x="311700" y="1579419"/>
            <a:ext cx="5846618" cy="2930236"/>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Véletlenszerű egész számot generál két érték között.</a:t>
            </a:r>
          </a:p>
          <a:p>
            <a:pPr marL="285750" indent="-285750">
              <a:spcAft>
                <a:spcPts val="600"/>
              </a:spcAft>
            </a:pPr>
            <a:r>
              <a:rPr lang="hu-HU" b="1" dirty="0"/>
              <a:t>Példa</a:t>
            </a:r>
            <a:r>
              <a:rPr lang="hu-HU" dirty="0"/>
              <a:t>: </a:t>
            </a:r>
            <a:r>
              <a:rPr lang="hu-HU" dirty="0">
                <a:highlight>
                  <a:srgbClr val="FFFF00"/>
                </a:highlight>
              </a:rPr>
              <a:t>=VÉLETLEN.KÖZÖTT(1;6) </a:t>
            </a:r>
            <a:r>
              <a:rPr lang="hu-HU" dirty="0"/>
              <a:t>– Egy véletlenszerű számot ad vissza 1 és 6 között.</a:t>
            </a:r>
          </a:p>
          <a:p>
            <a:pPr marL="285750" indent="-285750">
              <a:spcAft>
                <a:spcPts val="600"/>
              </a:spcAft>
            </a:pPr>
            <a:r>
              <a:rPr lang="hu-HU" b="1" dirty="0"/>
              <a:t>Használat</a:t>
            </a:r>
            <a:r>
              <a:rPr lang="hu-HU" dirty="0"/>
              <a:t>: Például a dobókocka dobásokat szimulálhatjuk vele.</a:t>
            </a:r>
          </a:p>
        </p:txBody>
      </p:sp>
      <p:pic>
        <p:nvPicPr>
          <p:cNvPr id="3" name="Kép 2">
            <a:extLst>
              <a:ext uri="{FF2B5EF4-FFF2-40B4-BE49-F238E27FC236}">
                <a16:creationId xmlns:a16="http://schemas.microsoft.com/office/drawing/2014/main" id="{4A38DB8E-43F6-8E3C-C0E0-CE771630BC6F}"/>
              </a:ext>
            </a:extLst>
          </p:cNvPr>
          <p:cNvPicPr>
            <a:picLocks noChangeAspect="1"/>
          </p:cNvPicPr>
          <p:nvPr/>
        </p:nvPicPr>
        <p:blipFill>
          <a:blip r:embed="rId3"/>
          <a:stretch>
            <a:fillRect/>
          </a:stretch>
        </p:blipFill>
        <p:spPr>
          <a:xfrm>
            <a:off x="6234882" y="1259470"/>
            <a:ext cx="1971950" cy="3439005"/>
          </a:xfrm>
          <a:prstGeom prst="rect">
            <a:avLst/>
          </a:prstGeom>
        </p:spPr>
      </p:pic>
    </p:spTree>
    <p:extLst>
      <p:ext uri="{BB962C8B-B14F-4D97-AF65-F5344CB8AC3E}">
        <p14:creationId xmlns:p14="http://schemas.microsoft.com/office/powerpoint/2010/main" val="589046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F145A066-84B4-4C91-AC73-B0CE37362AF1}"/>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50D8A290-7902-A4D8-0185-09665B91FA4E}"/>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FKERES</a:t>
            </a:r>
            <a:r>
              <a:rPr lang="en-US" dirty="0"/>
              <a:t> (VLOOKUP)</a:t>
            </a:r>
            <a:r>
              <a:rPr lang="hu-HU" dirty="0"/>
              <a:t> Függőleges keresés</a:t>
            </a:r>
            <a:endParaRPr dirty="0"/>
          </a:p>
        </p:txBody>
      </p:sp>
      <p:sp>
        <p:nvSpPr>
          <p:cNvPr id="152" name="Google Shape;152;p25">
            <a:extLst>
              <a:ext uri="{FF2B5EF4-FFF2-40B4-BE49-F238E27FC236}">
                <a16:creationId xmlns:a16="http://schemas.microsoft.com/office/drawing/2014/main" id="{71CB1C81-2F6E-5C5B-A976-16B479ABEB9B}"/>
              </a:ext>
            </a:extLst>
          </p:cNvPr>
          <p:cNvSpPr txBox="1">
            <a:spLocks noGrp="1"/>
          </p:cNvSpPr>
          <p:nvPr>
            <p:ph type="body" idx="1"/>
          </p:nvPr>
        </p:nvSpPr>
        <p:spPr>
          <a:xfrm>
            <a:off x="311700" y="1215843"/>
            <a:ext cx="4521557" cy="3398981"/>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Táblázatban keres egy értéket, és egy másik oszlopban/sorban lévő értéket ad vissza.</a:t>
            </a:r>
          </a:p>
          <a:p>
            <a:pPr marL="285750" indent="-285750">
              <a:spcAft>
                <a:spcPts val="600"/>
              </a:spcAft>
            </a:pPr>
            <a:r>
              <a:rPr lang="hu-HU" b="1" dirty="0"/>
              <a:t>Példa</a:t>
            </a:r>
            <a:r>
              <a:rPr lang="hu-HU" dirty="0"/>
              <a:t>: </a:t>
            </a:r>
            <a:r>
              <a:rPr lang="hu-HU" dirty="0">
                <a:highlight>
                  <a:srgbClr val="FFFF00"/>
                </a:highlight>
              </a:rPr>
              <a:t>=FKERES(4; A2:B7; 2; HAMIS) </a:t>
            </a:r>
            <a:r>
              <a:rPr lang="hu-HU" dirty="0"/>
              <a:t>– Megkeresi a 4-es nevű sort az A2:B7 tartományban, és a második oszlopban lévő értéket adja vissza, ami a Hanna.</a:t>
            </a:r>
          </a:p>
          <a:p>
            <a:pPr marL="285750" indent="-285750">
              <a:spcAft>
                <a:spcPts val="600"/>
              </a:spcAft>
            </a:pPr>
            <a:r>
              <a:rPr lang="hu-HU" b="1" dirty="0"/>
              <a:t>Használat</a:t>
            </a:r>
            <a:r>
              <a:rPr lang="hu-HU" dirty="0"/>
              <a:t>: Például diákok neve alapján osztályzatok keresésére.</a:t>
            </a:r>
          </a:p>
        </p:txBody>
      </p:sp>
      <p:pic>
        <p:nvPicPr>
          <p:cNvPr id="3" name="Kép 2">
            <a:extLst>
              <a:ext uri="{FF2B5EF4-FFF2-40B4-BE49-F238E27FC236}">
                <a16:creationId xmlns:a16="http://schemas.microsoft.com/office/drawing/2014/main" id="{F0F84D5C-246D-620F-8503-5513105734E6}"/>
              </a:ext>
            </a:extLst>
          </p:cNvPr>
          <p:cNvPicPr>
            <a:picLocks noChangeAspect="1"/>
          </p:cNvPicPr>
          <p:nvPr/>
        </p:nvPicPr>
        <p:blipFill>
          <a:blip r:embed="rId3"/>
          <a:stretch>
            <a:fillRect/>
          </a:stretch>
        </p:blipFill>
        <p:spPr>
          <a:xfrm>
            <a:off x="4945252" y="1215843"/>
            <a:ext cx="3781953" cy="2610214"/>
          </a:xfrm>
          <a:prstGeom prst="rect">
            <a:avLst/>
          </a:prstGeom>
        </p:spPr>
      </p:pic>
    </p:spTree>
    <p:extLst>
      <p:ext uri="{BB962C8B-B14F-4D97-AF65-F5344CB8AC3E}">
        <p14:creationId xmlns:p14="http://schemas.microsoft.com/office/powerpoint/2010/main" val="3801111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F0C2009A-3C2B-CE51-D19C-790397A5E3CA}"/>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1763106A-7BB1-D527-9BEA-108B8F25D7DC}"/>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HOL.VAN (MATCH) Hányadik helyen van egy érték</a:t>
            </a:r>
            <a:endParaRPr dirty="0"/>
          </a:p>
        </p:txBody>
      </p:sp>
      <p:sp>
        <p:nvSpPr>
          <p:cNvPr id="152" name="Google Shape;152;p25">
            <a:extLst>
              <a:ext uri="{FF2B5EF4-FFF2-40B4-BE49-F238E27FC236}">
                <a16:creationId xmlns:a16="http://schemas.microsoft.com/office/drawing/2014/main" id="{BF7198EF-DA65-6FA8-A9E8-CBA7A8ADF06E}"/>
              </a:ext>
            </a:extLst>
          </p:cNvPr>
          <p:cNvSpPr txBox="1">
            <a:spLocks noGrp="1"/>
          </p:cNvSpPr>
          <p:nvPr>
            <p:ph type="body" idx="1"/>
          </p:nvPr>
        </p:nvSpPr>
        <p:spPr>
          <a:xfrm>
            <a:off x="311700" y="1288473"/>
            <a:ext cx="5003126" cy="3221182"/>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Megadja, hogy egy érték hányadik helyen szerepel egy tartományban.</a:t>
            </a:r>
          </a:p>
          <a:p>
            <a:pPr marL="285750" indent="-285750">
              <a:spcAft>
                <a:spcPts val="600"/>
              </a:spcAft>
            </a:pPr>
            <a:r>
              <a:rPr lang="hu-HU" b="1" dirty="0"/>
              <a:t>Példa</a:t>
            </a:r>
            <a:r>
              <a:rPr lang="hu-HU" dirty="0"/>
              <a:t>: </a:t>
            </a:r>
            <a:r>
              <a:rPr lang="hu-HU" dirty="0">
                <a:highlight>
                  <a:srgbClr val="FFFF00"/>
                </a:highlight>
              </a:rPr>
              <a:t>=HOL.VAN("János"; B2:B7; 0) </a:t>
            </a:r>
            <a:r>
              <a:rPr lang="hu-HU" dirty="0"/>
              <a:t>– Megadja, hogy "János" hányadik sorban van az B2:B7 tartományban. Itt János a 3-ik sorban van.</a:t>
            </a:r>
          </a:p>
          <a:p>
            <a:pPr marL="285750" indent="-285750">
              <a:spcAft>
                <a:spcPts val="600"/>
              </a:spcAft>
            </a:pPr>
            <a:r>
              <a:rPr lang="hu-HU" b="1" dirty="0"/>
              <a:t>Használat</a:t>
            </a:r>
            <a:r>
              <a:rPr lang="hu-HU" dirty="0"/>
              <a:t>: Például egy név vagy érték pozíciójának megtalálására. Gyakran az INDEX() függvényen belül használják.</a:t>
            </a:r>
          </a:p>
        </p:txBody>
      </p:sp>
      <p:pic>
        <p:nvPicPr>
          <p:cNvPr id="3" name="Kép 2">
            <a:extLst>
              <a:ext uri="{FF2B5EF4-FFF2-40B4-BE49-F238E27FC236}">
                <a16:creationId xmlns:a16="http://schemas.microsoft.com/office/drawing/2014/main" id="{2418D004-1AB8-8615-79EF-3388390B24AF}"/>
              </a:ext>
            </a:extLst>
          </p:cNvPr>
          <p:cNvPicPr>
            <a:picLocks noChangeAspect="1"/>
          </p:cNvPicPr>
          <p:nvPr/>
        </p:nvPicPr>
        <p:blipFill>
          <a:blip r:embed="rId3"/>
          <a:stretch>
            <a:fillRect/>
          </a:stretch>
        </p:blipFill>
        <p:spPr>
          <a:xfrm>
            <a:off x="5314826" y="1908629"/>
            <a:ext cx="3404308" cy="2205930"/>
          </a:xfrm>
          <a:prstGeom prst="rect">
            <a:avLst/>
          </a:prstGeom>
        </p:spPr>
      </p:pic>
    </p:spTree>
    <p:extLst>
      <p:ext uri="{BB962C8B-B14F-4D97-AF65-F5344CB8AC3E}">
        <p14:creationId xmlns:p14="http://schemas.microsoft.com/office/powerpoint/2010/main" val="3354337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86C8457A-B1EB-E59D-3910-78AE0175C0DD}"/>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5EA69524-1328-E22B-5075-5AA1B4CB717E}"/>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INDEX Értéked ad vissza sor és oszlopból</a:t>
            </a:r>
            <a:endParaRPr dirty="0"/>
          </a:p>
        </p:txBody>
      </p:sp>
      <p:sp>
        <p:nvSpPr>
          <p:cNvPr id="152" name="Google Shape;152;p25">
            <a:extLst>
              <a:ext uri="{FF2B5EF4-FFF2-40B4-BE49-F238E27FC236}">
                <a16:creationId xmlns:a16="http://schemas.microsoft.com/office/drawing/2014/main" id="{3008CC21-AF44-1161-1ECD-C09A5D2F513A}"/>
              </a:ext>
            </a:extLst>
          </p:cNvPr>
          <p:cNvSpPr txBox="1">
            <a:spLocks noGrp="1"/>
          </p:cNvSpPr>
          <p:nvPr>
            <p:ph type="body" idx="1"/>
          </p:nvPr>
        </p:nvSpPr>
        <p:spPr>
          <a:xfrm>
            <a:off x="311700" y="1579419"/>
            <a:ext cx="4869900" cy="2930236"/>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Egy táblázatból ad vissza egy értéket a megadott sor és oszlop alapján.</a:t>
            </a:r>
          </a:p>
          <a:p>
            <a:pPr marL="285750" indent="-285750">
              <a:spcAft>
                <a:spcPts val="600"/>
              </a:spcAft>
            </a:pPr>
            <a:r>
              <a:rPr lang="hu-HU" b="1" dirty="0"/>
              <a:t>Példa</a:t>
            </a:r>
            <a:r>
              <a:rPr lang="hu-HU" dirty="0"/>
              <a:t>: </a:t>
            </a:r>
            <a:r>
              <a:rPr lang="hu-HU" dirty="0">
                <a:highlight>
                  <a:srgbClr val="FFFF00"/>
                </a:highlight>
              </a:rPr>
              <a:t>=INDEX(B2:C7; 4; 2) </a:t>
            </a:r>
            <a:r>
              <a:rPr lang="hu-HU" dirty="0"/>
              <a:t>– Az B2:C7 tartomány 4. sorának és 2. oszlopának értékét adja vissza, ami itt a „barna”</a:t>
            </a:r>
          </a:p>
          <a:p>
            <a:pPr marL="285750" indent="-285750">
              <a:spcAft>
                <a:spcPts val="600"/>
              </a:spcAft>
            </a:pPr>
            <a:r>
              <a:rPr lang="hu-HU" b="1" dirty="0"/>
              <a:t>Használat</a:t>
            </a:r>
            <a:r>
              <a:rPr lang="hu-HU" dirty="0"/>
              <a:t>: Például adott sor és oszlop metszetében lévő érték lekérésére.</a:t>
            </a:r>
          </a:p>
        </p:txBody>
      </p:sp>
      <p:pic>
        <p:nvPicPr>
          <p:cNvPr id="3" name="Kép 2">
            <a:extLst>
              <a:ext uri="{FF2B5EF4-FFF2-40B4-BE49-F238E27FC236}">
                <a16:creationId xmlns:a16="http://schemas.microsoft.com/office/drawing/2014/main" id="{12623B6A-9CE2-173C-A9E2-CABCD6AE342B}"/>
              </a:ext>
            </a:extLst>
          </p:cNvPr>
          <p:cNvPicPr>
            <a:picLocks noChangeAspect="1"/>
          </p:cNvPicPr>
          <p:nvPr/>
        </p:nvPicPr>
        <p:blipFill>
          <a:blip r:embed="rId3"/>
          <a:stretch>
            <a:fillRect/>
          </a:stretch>
        </p:blipFill>
        <p:spPr>
          <a:xfrm>
            <a:off x="5562811" y="1152425"/>
            <a:ext cx="3172268" cy="2676899"/>
          </a:xfrm>
          <a:prstGeom prst="rect">
            <a:avLst/>
          </a:prstGeom>
        </p:spPr>
      </p:pic>
    </p:spTree>
    <p:extLst>
      <p:ext uri="{BB962C8B-B14F-4D97-AF65-F5344CB8AC3E}">
        <p14:creationId xmlns:p14="http://schemas.microsoft.com/office/powerpoint/2010/main" val="137103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Felhasználási területek:</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a:t>Pénzügyi tervezés és elemzés.</a:t>
            </a:r>
            <a:endParaRPr/>
          </a:p>
          <a:p>
            <a:pPr marL="457200" lvl="0" indent="-342900" algn="l" rtl="0">
              <a:spcBef>
                <a:spcPts val="0"/>
              </a:spcBef>
              <a:spcAft>
                <a:spcPts val="0"/>
              </a:spcAft>
              <a:buSzPts val="1800"/>
              <a:buChar char="●"/>
            </a:pPr>
            <a:r>
              <a:rPr lang="hu"/>
              <a:t>Készletkezelés.</a:t>
            </a:r>
            <a:endParaRPr/>
          </a:p>
          <a:p>
            <a:pPr marL="457200" lvl="0" indent="-342900" algn="l" rtl="0">
              <a:spcBef>
                <a:spcPts val="0"/>
              </a:spcBef>
              <a:spcAft>
                <a:spcPts val="0"/>
              </a:spcAft>
              <a:buSzPts val="1800"/>
              <a:buChar char="●"/>
            </a:pPr>
            <a:r>
              <a:rPr lang="hu"/>
              <a:t>Iskolai jegyzetek és nyilvántartások.</a:t>
            </a:r>
            <a:endParaRPr/>
          </a:p>
          <a:p>
            <a:pPr marL="457200" lvl="0" indent="-342900" algn="l" rtl="0">
              <a:spcBef>
                <a:spcPts val="0"/>
              </a:spcBef>
              <a:spcAft>
                <a:spcPts val="0"/>
              </a:spcAft>
              <a:buSzPts val="1800"/>
              <a:buChar char="●"/>
            </a:pPr>
            <a:r>
              <a:rPr lang="hu"/>
              <a:t>Tudományos kutatás és statisztikai elemzések.</a:t>
            </a:r>
            <a:endParaRPr/>
          </a:p>
          <a:p>
            <a:pPr marL="457200" lvl="0" indent="-342900" algn="l" rtl="0">
              <a:spcBef>
                <a:spcPts val="0"/>
              </a:spcBef>
              <a:spcAft>
                <a:spcPts val="0"/>
              </a:spcAft>
              <a:buSzPts val="1800"/>
              <a:buChar char="●"/>
            </a:pPr>
            <a:r>
              <a:rPr lang="hu"/>
              <a:t>Otthoni felhasználás:</a:t>
            </a:r>
            <a:endParaRPr/>
          </a:p>
          <a:p>
            <a:pPr marL="914400" lvl="1" indent="-317500" algn="l" rtl="0">
              <a:spcBef>
                <a:spcPts val="0"/>
              </a:spcBef>
              <a:spcAft>
                <a:spcPts val="0"/>
              </a:spcAft>
              <a:buSzPts val="1400"/>
              <a:buChar char="○"/>
            </a:pPr>
            <a:r>
              <a:rPr lang="hu"/>
              <a:t>Családi költségvetés nyomon követése</a:t>
            </a:r>
            <a:endParaRPr/>
          </a:p>
          <a:p>
            <a:pPr marL="914400" lvl="1" indent="-317500" algn="l" rtl="0">
              <a:spcBef>
                <a:spcPts val="0"/>
              </a:spcBef>
              <a:spcAft>
                <a:spcPts val="0"/>
              </a:spcAft>
              <a:buSzPts val="1400"/>
              <a:buChar char="○"/>
            </a:pPr>
            <a:r>
              <a:rPr lang="hu"/>
              <a:t>Autóval kapcsolatos szervizelések, tankolások nyomon követése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0AD70CA4-51F8-1256-DA56-CD62BEEF5F0A}"/>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4551034E-4BB5-E2A1-8F80-F1762849DBA0}"/>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INDEX és HOL.VAN kombinációja</a:t>
            </a:r>
            <a:endParaRPr dirty="0"/>
          </a:p>
        </p:txBody>
      </p:sp>
      <p:sp>
        <p:nvSpPr>
          <p:cNvPr id="152" name="Google Shape;152;p25">
            <a:extLst>
              <a:ext uri="{FF2B5EF4-FFF2-40B4-BE49-F238E27FC236}">
                <a16:creationId xmlns:a16="http://schemas.microsoft.com/office/drawing/2014/main" id="{79F58047-06DB-D487-E96B-223033D38B07}"/>
              </a:ext>
            </a:extLst>
          </p:cNvPr>
          <p:cNvSpPr txBox="1">
            <a:spLocks noGrp="1"/>
          </p:cNvSpPr>
          <p:nvPr>
            <p:ph type="body" idx="1"/>
          </p:nvPr>
        </p:nvSpPr>
        <p:spPr>
          <a:xfrm>
            <a:off x="311700" y="1579419"/>
            <a:ext cx="4869900" cy="2930236"/>
          </a:xfrm>
          <a:prstGeom prst="rect">
            <a:avLst/>
          </a:prstGeom>
        </p:spPr>
        <p:txBody>
          <a:bodyPr spcFirstLastPara="1" wrap="square" lIns="91425" tIns="91425" rIns="91425" bIns="91425" anchor="t" anchorCtr="0">
            <a:noAutofit/>
          </a:bodyPr>
          <a:lstStyle/>
          <a:p>
            <a:pPr marL="285750" indent="-285750">
              <a:spcAft>
                <a:spcPts val="600"/>
              </a:spcAft>
            </a:pPr>
            <a:r>
              <a:rPr lang="hu-HU" b="1" dirty="0"/>
              <a:t>Feladat</a:t>
            </a:r>
            <a:r>
              <a:rPr lang="hu-HU" dirty="0"/>
              <a:t>: Kinek a kedvenc színe a fekete?</a:t>
            </a:r>
          </a:p>
          <a:p>
            <a:pPr marL="285750" indent="-285750">
              <a:spcAft>
                <a:spcPts val="600"/>
              </a:spcAft>
            </a:pPr>
            <a:r>
              <a:rPr lang="hu-HU" b="1" dirty="0"/>
              <a:t>Megoldás</a:t>
            </a:r>
            <a:r>
              <a:rPr lang="hu-HU" dirty="0"/>
              <a:t>: </a:t>
            </a:r>
          </a:p>
          <a:p>
            <a:pPr marL="800100" lvl="1" indent="-342900">
              <a:spcAft>
                <a:spcPts val="600"/>
              </a:spcAft>
              <a:buFont typeface="+mj-lt"/>
              <a:buAutoNum type="arabicPeriod"/>
            </a:pPr>
            <a:r>
              <a:rPr lang="hu-HU" dirty="0"/>
              <a:t>Keressük meg hányadik sorban van a „fekete”! </a:t>
            </a:r>
            <a:r>
              <a:rPr lang="hu-HU" dirty="0">
                <a:highlight>
                  <a:srgbClr val="FFFF00"/>
                </a:highlight>
              </a:rPr>
              <a:t>=HOL.VAN(„fekete”;C2:C7;0) </a:t>
            </a:r>
            <a:r>
              <a:rPr lang="hu-HU" dirty="0"/>
              <a:t>Ez megmondja, hogy a tartomány ötödik sorában van a „fekete”.</a:t>
            </a:r>
          </a:p>
          <a:p>
            <a:pPr marL="800100" lvl="1" indent="-342900">
              <a:spcAft>
                <a:spcPts val="600"/>
              </a:spcAft>
              <a:buFont typeface="+mj-lt"/>
              <a:buAutoNum type="arabicPeriod"/>
            </a:pPr>
            <a:r>
              <a:rPr lang="hu-HU" dirty="0"/>
              <a:t>Ezt illesszük be az INDEX() függvény sor paraméterébe!</a:t>
            </a:r>
            <a:br>
              <a:rPr lang="hu-HU" dirty="0"/>
            </a:br>
            <a:r>
              <a:rPr lang="hu-HU" dirty="0">
                <a:highlight>
                  <a:srgbClr val="00FF00"/>
                </a:highlight>
              </a:rPr>
              <a:t>=INDEX(B2:C7;</a:t>
            </a:r>
            <a:r>
              <a:rPr lang="hu-HU" dirty="0">
                <a:highlight>
                  <a:srgbClr val="FFFF00"/>
                </a:highlight>
              </a:rPr>
              <a:t>HOL.VAN("fekete„;C2:C7;0)</a:t>
            </a:r>
            <a:r>
              <a:rPr lang="hu-HU" dirty="0">
                <a:highlight>
                  <a:srgbClr val="00FF00"/>
                </a:highlight>
              </a:rPr>
              <a:t>;1)</a:t>
            </a:r>
            <a:br>
              <a:rPr lang="hu-HU" dirty="0"/>
            </a:br>
            <a:r>
              <a:rPr lang="hu-HU" dirty="0"/>
              <a:t>Ami kiadja az „Gergő” eredményt!</a:t>
            </a:r>
            <a:br>
              <a:rPr lang="hu-HU" dirty="0"/>
            </a:br>
            <a:endParaRPr lang="hu-HU" dirty="0"/>
          </a:p>
          <a:p>
            <a:pPr marL="800100" lvl="1" indent="-342900">
              <a:spcAft>
                <a:spcPts val="600"/>
              </a:spcAft>
              <a:buFont typeface="+mj-lt"/>
              <a:buAutoNum type="arabicPeriod"/>
            </a:pPr>
            <a:endParaRPr lang="hu-HU" dirty="0"/>
          </a:p>
        </p:txBody>
      </p:sp>
      <p:pic>
        <p:nvPicPr>
          <p:cNvPr id="4" name="Kép 3">
            <a:extLst>
              <a:ext uri="{FF2B5EF4-FFF2-40B4-BE49-F238E27FC236}">
                <a16:creationId xmlns:a16="http://schemas.microsoft.com/office/drawing/2014/main" id="{64484E31-8CC5-89C6-7D19-CB95C4CE6CE0}"/>
              </a:ext>
            </a:extLst>
          </p:cNvPr>
          <p:cNvPicPr>
            <a:picLocks noChangeAspect="1"/>
          </p:cNvPicPr>
          <p:nvPr/>
        </p:nvPicPr>
        <p:blipFill>
          <a:blip r:embed="rId3"/>
          <a:stretch>
            <a:fillRect/>
          </a:stretch>
        </p:blipFill>
        <p:spPr>
          <a:xfrm>
            <a:off x="5698404" y="945390"/>
            <a:ext cx="2455023" cy="1728537"/>
          </a:xfrm>
          <a:prstGeom prst="rect">
            <a:avLst/>
          </a:prstGeom>
        </p:spPr>
      </p:pic>
      <p:pic>
        <p:nvPicPr>
          <p:cNvPr id="6" name="Kép 5">
            <a:extLst>
              <a:ext uri="{FF2B5EF4-FFF2-40B4-BE49-F238E27FC236}">
                <a16:creationId xmlns:a16="http://schemas.microsoft.com/office/drawing/2014/main" id="{7030090B-4FF6-BC92-0082-0F7FA3B90CA0}"/>
              </a:ext>
            </a:extLst>
          </p:cNvPr>
          <p:cNvPicPr>
            <a:picLocks noChangeAspect="1"/>
          </p:cNvPicPr>
          <p:nvPr/>
        </p:nvPicPr>
        <p:blipFill>
          <a:blip r:embed="rId4"/>
          <a:stretch>
            <a:fillRect/>
          </a:stretch>
        </p:blipFill>
        <p:spPr>
          <a:xfrm>
            <a:off x="5430982" y="2888240"/>
            <a:ext cx="2534003" cy="1309870"/>
          </a:xfrm>
          <a:prstGeom prst="rect">
            <a:avLst/>
          </a:prstGeom>
        </p:spPr>
      </p:pic>
    </p:spTree>
    <p:extLst>
      <p:ext uri="{BB962C8B-B14F-4D97-AF65-F5344CB8AC3E}">
        <p14:creationId xmlns:p14="http://schemas.microsoft.com/office/powerpoint/2010/main" val="3614204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A3395287-471E-2278-3E74-60E98C31FB90}"/>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4BDEA524-B5EB-6BBB-A2DA-623034185576}"/>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ELTOLÁS (OFFSET) Eltolva ad vissza értékeket</a:t>
            </a:r>
            <a:endParaRPr dirty="0"/>
          </a:p>
        </p:txBody>
      </p:sp>
      <p:sp>
        <p:nvSpPr>
          <p:cNvPr id="152" name="Google Shape;152;p25">
            <a:extLst>
              <a:ext uri="{FF2B5EF4-FFF2-40B4-BE49-F238E27FC236}">
                <a16:creationId xmlns:a16="http://schemas.microsoft.com/office/drawing/2014/main" id="{53AC8A39-CD53-F7F8-AA86-F2A3FDB14E7C}"/>
              </a:ext>
            </a:extLst>
          </p:cNvPr>
          <p:cNvSpPr txBox="1">
            <a:spLocks noGrp="1"/>
          </p:cNvSpPr>
          <p:nvPr>
            <p:ph type="body" idx="1"/>
          </p:nvPr>
        </p:nvSpPr>
        <p:spPr>
          <a:xfrm>
            <a:off x="311700" y="1242827"/>
            <a:ext cx="4623157" cy="3266828"/>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Egy kezdőponttól eltolva ad vissza egy cella vagy tartományt.</a:t>
            </a:r>
          </a:p>
          <a:p>
            <a:pPr marL="285750" indent="-285750">
              <a:spcAft>
                <a:spcPts val="600"/>
              </a:spcAft>
            </a:pPr>
            <a:r>
              <a:rPr lang="hu-HU" b="1" dirty="0"/>
              <a:t>Példa</a:t>
            </a:r>
            <a:r>
              <a:rPr lang="hu-HU" dirty="0"/>
              <a:t>: </a:t>
            </a:r>
            <a:r>
              <a:rPr lang="hu-HU" dirty="0">
                <a:highlight>
                  <a:srgbClr val="FFFF00"/>
                </a:highlight>
              </a:rPr>
              <a:t>=ELTOLÁS(C1; 5; 0) </a:t>
            </a:r>
            <a:r>
              <a:rPr lang="hu-HU" dirty="0"/>
              <a:t>– Az C1 cellától 5 sorral lejjebb és 0 oszloppal jobbra lévő cella értékét adja vissza, ami itt a „fekete”</a:t>
            </a:r>
          </a:p>
          <a:p>
            <a:pPr marL="285750" indent="-285750">
              <a:spcAft>
                <a:spcPts val="600"/>
              </a:spcAft>
            </a:pPr>
            <a:r>
              <a:rPr lang="hu-HU" b="1" dirty="0"/>
              <a:t>Használat</a:t>
            </a:r>
            <a:r>
              <a:rPr lang="hu-HU" dirty="0"/>
              <a:t>: Például dinamikus tartományok létrehozására vagy a HOL.VAN-</a:t>
            </a:r>
            <a:r>
              <a:rPr lang="hu-HU" dirty="0" err="1"/>
              <a:t>nal</a:t>
            </a:r>
            <a:r>
              <a:rPr lang="hu-HU" dirty="0"/>
              <a:t> kombinálva.</a:t>
            </a:r>
          </a:p>
        </p:txBody>
      </p:sp>
      <p:pic>
        <p:nvPicPr>
          <p:cNvPr id="3" name="Kép 2">
            <a:extLst>
              <a:ext uri="{FF2B5EF4-FFF2-40B4-BE49-F238E27FC236}">
                <a16:creationId xmlns:a16="http://schemas.microsoft.com/office/drawing/2014/main" id="{C4FB1346-F4B8-7AB8-C28D-B62218B0B918}"/>
              </a:ext>
            </a:extLst>
          </p:cNvPr>
          <p:cNvPicPr>
            <a:picLocks noChangeAspect="1"/>
          </p:cNvPicPr>
          <p:nvPr/>
        </p:nvPicPr>
        <p:blipFill>
          <a:blip r:embed="rId3"/>
          <a:stretch>
            <a:fillRect/>
          </a:stretch>
        </p:blipFill>
        <p:spPr>
          <a:xfrm>
            <a:off x="5264080" y="1242827"/>
            <a:ext cx="3077004" cy="2657846"/>
          </a:xfrm>
          <a:prstGeom prst="rect">
            <a:avLst/>
          </a:prstGeom>
        </p:spPr>
      </p:pic>
    </p:spTree>
    <p:extLst>
      <p:ext uri="{BB962C8B-B14F-4D97-AF65-F5344CB8AC3E}">
        <p14:creationId xmlns:p14="http://schemas.microsoft.com/office/powerpoint/2010/main" val="3270856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8BB103CC-C80A-3336-30D5-2E4D61818A3F}"/>
            </a:ext>
          </a:extLst>
        </p:cNvPr>
        <p:cNvGrpSpPr/>
        <p:nvPr/>
      </p:nvGrpSpPr>
      <p:grpSpPr>
        <a:xfrm>
          <a:off x="0" y="0"/>
          <a:ext cx="0" cy="0"/>
          <a:chOff x="0" y="0"/>
          <a:chExt cx="0" cy="0"/>
        </a:xfrm>
      </p:grpSpPr>
      <p:sp>
        <p:nvSpPr>
          <p:cNvPr id="151" name="Google Shape;151;p25">
            <a:extLst>
              <a:ext uri="{FF2B5EF4-FFF2-40B4-BE49-F238E27FC236}">
                <a16:creationId xmlns:a16="http://schemas.microsoft.com/office/drawing/2014/main" id="{8898A4F0-8A4F-A206-7419-129F2540042A}"/>
              </a:ext>
            </a:extLst>
          </p:cNvPr>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HU" dirty="0"/>
              <a:t>ÖSSZEFŰZ</a:t>
            </a:r>
            <a:r>
              <a:rPr lang="en-US" dirty="0"/>
              <a:t> (</a:t>
            </a:r>
            <a:r>
              <a:rPr lang="hu-HU" dirty="0"/>
              <a:t>CONCAT</a:t>
            </a:r>
            <a:r>
              <a:rPr lang="en-US" dirty="0"/>
              <a:t>)</a:t>
            </a:r>
            <a:r>
              <a:rPr lang="hu-HU" dirty="0"/>
              <a:t> összefűz szövegeket</a:t>
            </a:r>
            <a:endParaRPr dirty="0"/>
          </a:p>
        </p:txBody>
      </p:sp>
      <p:sp>
        <p:nvSpPr>
          <p:cNvPr id="152" name="Google Shape;152;p25">
            <a:extLst>
              <a:ext uri="{FF2B5EF4-FFF2-40B4-BE49-F238E27FC236}">
                <a16:creationId xmlns:a16="http://schemas.microsoft.com/office/drawing/2014/main" id="{149D9E2C-0CAB-2E8E-B6DF-40485EE673FA}"/>
              </a:ext>
            </a:extLst>
          </p:cNvPr>
          <p:cNvSpPr txBox="1">
            <a:spLocks noGrp="1"/>
          </p:cNvSpPr>
          <p:nvPr>
            <p:ph type="body" idx="1"/>
          </p:nvPr>
        </p:nvSpPr>
        <p:spPr>
          <a:xfrm>
            <a:off x="311700" y="2881006"/>
            <a:ext cx="8520600" cy="1759527"/>
          </a:xfrm>
          <a:prstGeom prst="rect">
            <a:avLst/>
          </a:prstGeom>
        </p:spPr>
        <p:txBody>
          <a:bodyPr spcFirstLastPara="1" wrap="square" lIns="91425" tIns="91425" rIns="91425" bIns="91425" anchor="t" anchorCtr="0">
            <a:noAutofit/>
          </a:bodyPr>
          <a:lstStyle/>
          <a:p>
            <a:pPr marL="285750" indent="-285750">
              <a:spcAft>
                <a:spcPts val="600"/>
              </a:spcAft>
            </a:pPr>
            <a:r>
              <a:rPr lang="hu-HU" b="1" dirty="0"/>
              <a:t>Leírás</a:t>
            </a:r>
            <a:r>
              <a:rPr lang="hu-HU" dirty="0"/>
              <a:t>: Szöveges cellák tartalmát összefűzi</a:t>
            </a:r>
          </a:p>
          <a:p>
            <a:pPr marL="285750" indent="-285750">
              <a:spcAft>
                <a:spcPts val="600"/>
              </a:spcAft>
            </a:pPr>
            <a:r>
              <a:rPr lang="hu-HU" b="1" dirty="0"/>
              <a:t>Példa</a:t>
            </a:r>
            <a:r>
              <a:rPr lang="hu-HU" dirty="0"/>
              <a:t>: </a:t>
            </a:r>
            <a:r>
              <a:rPr lang="hu-HU" dirty="0">
                <a:highlight>
                  <a:srgbClr val="FFFF00"/>
                </a:highlight>
              </a:rPr>
              <a:t>=ÖSSZEFŰZ(B2 ; ”.” ; C2 ; ”@” ; D2) </a:t>
            </a:r>
            <a:r>
              <a:rPr lang="hu-HU" dirty="0"/>
              <a:t>– A B2, C2 és a D2 cellák értékeit összefűzi és email formátummá alakítja.</a:t>
            </a:r>
          </a:p>
          <a:p>
            <a:pPr marL="285750" indent="-285750">
              <a:spcAft>
                <a:spcPts val="600"/>
              </a:spcAft>
            </a:pPr>
            <a:r>
              <a:rPr lang="hu-HU" b="1" dirty="0"/>
              <a:t>Használat</a:t>
            </a:r>
            <a:r>
              <a:rPr lang="hu-HU" dirty="0"/>
              <a:t>: Például email címek előállítása.</a:t>
            </a:r>
          </a:p>
        </p:txBody>
      </p:sp>
      <p:pic>
        <p:nvPicPr>
          <p:cNvPr id="3" name="Kép 2">
            <a:extLst>
              <a:ext uri="{FF2B5EF4-FFF2-40B4-BE49-F238E27FC236}">
                <a16:creationId xmlns:a16="http://schemas.microsoft.com/office/drawing/2014/main" id="{8A1D230C-2A39-589C-F440-F7570754115E}"/>
              </a:ext>
            </a:extLst>
          </p:cNvPr>
          <p:cNvPicPr>
            <a:picLocks noChangeAspect="1"/>
          </p:cNvPicPr>
          <p:nvPr/>
        </p:nvPicPr>
        <p:blipFill>
          <a:blip r:embed="rId3"/>
          <a:stretch>
            <a:fillRect/>
          </a:stretch>
        </p:blipFill>
        <p:spPr>
          <a:xfrm>
            <a:off x="2372585" y="1071003"/>
            <a:ext cx="6296904" cy="1810003"/>
          </a:xfrm>
          <a:prstGeom prst="rect">
            <a:avLst/>
          </a:prstGeom>
        </p:spPr>
      </p:pic>
    </p:spTree>
    <p:extLst>
      <p:ext uri="{BB962C8B-B14F-4D97-AF65-F5344CB8AC3E}">
        <p14:creationId xmlns:p14="http://schemas.microsoft.com/office/powerpoint/2010/main" val="3080643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hu"/>
              <a:t>Diagramok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Miért használunk diagramokat?</a:t>
            </a:r>
            <a:endParaRPr/>
          </a:p>
        </p:txBody>
      </p:sp>
      <p:sp>
        <p:nvSpPr>
          <p:cNvPr id="171" name="Google Shape;171;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a:t>A diagramok vizuális eszközök, amelyek segítenek az adatok könnyebb megértésében és elemzésében.</a:t>
            </a:r>
            <a:endParaRPr/>
          </a:p>
          <a:p>
            <a:pPr marL="457200" lvl="0" indent="-342900" algn="l" rtl="0">
              <a:spcBef>
                <a:spcPts val="1000"/>
              </a:spcBef>
              <a:spcAft>
                <a:spcPts val="0"/>
              </a:spcAft>
              <a:buSzPts val="1800"/>
              <a:buChar char="●"/>
            </a:pPr>
            <a:r>
              <a:rPr lang="hu"/>
              <a:t>Segítenek az adatok közötti trendek, mintázatok és kapcsolatok bemutatásában.</a:t>
            </a:r>
            <a:endParaRPr/>
          </a:p>
          <a:p>
            <a:pPr marL="0" lvl="0" indent="0" algn="l" rtl="0">
              <a:spcBef>
                <a:spcPts val="1000"/>
              </a:spcBef>
              <a:spcAft>
                <a:spcPts val="1000"/>
              </a:spcAft>
              <a:buNone/>
            </a:pPr>
            <a:r>
              <a:rPr lang="hu" b="1"/>
              <a:t>Példa</a:t>
            </a:r>
            <a:r>
              <a:rPr lang="hu"/>
              <a:t>: Hogyan lehet egy számsorozatból gyorsan leolvasni a növekedést vagy csökkenést?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Mikor érdemes diagramot használni?</a:t>
            </a:r>
            <a:endParaRPr/>
          </a:p>
        </p:txBody>
      </p:sp>
      <p:sp>
        <p:nvSpPr>
          <p:cNvPr id="177" name="Google Shape;177;p29"/>
          <p:cNvSpPr txBox="1">
            <a:spLocks noGrp="1"/>
          </p:cNvSpPr>
          <p:nvPr>
            <p:ph type="body" idx="1"/>
          </p:nvPr>
        </p:nvSpPr>
        <p:spPr>
          <a:xfrm>
            <a:off x="311700" y="1266325"/>
            <a:ext cx="5682600" cy="33027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hu" b="1"/>
              <a:t>Adatok összehasonlítása:</a:t>
            </a:r>
            <a:r>
              <a:rPr lang="hu"/>
              <a:t> Például különböző termékek értékesítési adatainak összehasonlítása.</a:t>
            </a:r>
            <a:endParaRPr/>
          </a:p>
          <a:p>
            <a:pPr marL="457200" lvl="0" indent="-342900" algn="l" rtl="0">
              <a:spcBef>
                <a:spcPts val="1000"/>
              </a:spcBef>
              <a:spcAft>
                <a:spcPts val="0"/>
              </a:spcAft>
              <a:buSzPts val="1800"/>
              <a:buChar char="●"/>
            </a:pPr>
            <a:r>
              <a:rPr lang="hu" b="1"/>
              <a:t>Trendek mutatása:</a:t>
            </a:r>
            <a:r>
              <a:rPr lang="hu"/>
              <a:t> Időbeli változások bemutatása, például havi értékesítési adatok.</a:t>
            </a:r>
            <a:endParaRPr/>
          </a:p>
          <a:p>
            <a:pPr marL="457200" lvl="0" indent="-342900" algn="l" rtl="0">
              <a:spcBef>
                <a:spcPts val="1000"/>
              </a:spcBef>
              <a:spcAft>
                <a:spcPts val="0"/>
              </a:spcAft>
              <a:buSzPts val="1800"/>
              <a:buChar char="●"/>
            </a:pPr>
            <a:r>
              <a:rPr lang="hu" b="1"/>
              <a:t>Arányok bemutatása:</a:t>
            </a:r>
            <a:r>
              <a:rPr lang="hu"/>
              <a:t> Például egy cég piaci részesedése különböző régiókban.</a:t>
            </a:r>
            <a:endParaRPr/>
          </a:p>
          <a:p>
            <a:pPr marL="457200" lvl="0" indent="-342900" algn="l" rtl="0">
              <a:spcBef>
                <a:spcPts val="1000"/>
              </a:spcBef>
              <a:spcAft>
                <a:spcPts val="1000"/>
              </a:spcAft>
              <a:buSzPts val="1800"/>
              <a:buChar char="●"/>
            </a:pPr>
            <a:r>
              <a:rPr lang="hu" b="1"/>
              <a:t>Kapcsolatok vizualizálása:</a:t>
            </a:r>
            <a:r>
              <a:rPr lang="hu"/>
              <a:t> Például a hőmérséklet és a fagylalt értékesítés közötti kapcsolat.</a:t>
            </a:r>
            <a:endParaRPr/>
          </a:p>
        </p:txBody>
      </p:sp>
      <p:pic>
        <p:nvPicPr>
          <p:cNvPr id="178" name="Google Shape;178;p29"/>
          <p:cNvPicPr preferRelativeResize="0"/>
          <p:nvPr/>
        </p:nvPicPr>
        <p:blipFill>
          <a:blip r:embed="rId3">
            <a:alphaModFix/>
          </a:blip>
          <a:stretch>
            <a:fillRect/>
          </a:stretch>
        </p:blipFill>
        <p:spPr>
          <a:xfrm>
            <a:off x="5896700" y="1426850"/>
            <a:ext cx="1972474" cy="1181750"/>
          </a:xfrm>
          <a:prstGeom prst="rect">
            <a:avLst/>
          </a:prstGeom>
          <a:noFill/>
          <a:ln>
            <a:noFill/>
          </a:ln>
        </p:spPr>
      </p:pic>
      <p:pic>
        <p:nvPicPr>
          <p:cNvPr id="179" name="Google Shape;179;p29"/>
          <p:cNvPicPr preferRelativeResize="0"/>
          <p:nvPr/>
        </p:nvPicPr>
        <p:blipFill rotWithShape="1">
          <a:blip r:embed="rId4">
            <a:alphaModFix/>
          </a:blip>
          <a:srcRect r="12899" b="12899"/>
          <a:stretch/>
        </p:blipFill>
        <p:spPr>
          <a:xfrm>
            <a:off x="6741825" y="151374"/>
            <a:ext cx="1972475" cy="1175912"/>
          </a:xfrm>
          <a:prstGeom prst="rect">
            <a:avLst/>
          </a:prstGeom>
          <a:noFill/>
          <a:ln>
            <a:noFill/>
          </a:ln>
        </p:spPr>
      </p:pic>
      <p:pic>
        <p:nvPicPr>
          <p:cNvPr id="180" name="Google Shape;180;p29"/>
          <p:cNvPicPr preferRelativeResize="0"/>
          <p:nvPr/>
        </p:nvPicPr>
        <p:blipFill>
          <a:blip r:embed="rId5">
            <a:alphaModFix/>
          </a:blip>
          <a:stretch>
            <a:fillRect/>
          </a:stretch>
        </p:blipFill>
        <p:spPr>
          <a:xfrm>
            <a:off x="7166176" y="2321275"/>
            <a:ext cx="1666125" cy="1536650"/>
          </a:xfrm>
          <a:prstGeom prst="rect">
            <a:avLst/>
          </a:prstGeom>
          <a:noFill/>
          <a:ln>
            <a:noFill/>
          </a:ln>
        </p:spPr>
      </p:pic>
      <p:pic>
        <p:nvPicPr>
          <p:cNvPr id="181" name="Google Shape;181;p29"/>
          <p:cNvPicPr preferRelativeResize="0"/>
          <p:nvPr/>
        </p:nvPicPr>
        <p:blipFill>
          <a:blip r:embed="rId6">
            <a:alphaModFix/>
          </a:blip>
          <a:stretch>
            <a:fillRect/>
          </a:stretch>
        </p:blipFill>
        <p:spPr>
          <a:xfrm>
            <a:off x="5569324" y="3524599"/>
            <a:ext cx="2299850" cy="1350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10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Melyik diagramtípust melyik esetben használjuk?</a:t>
            </a:r>
            <a:endParaRPr/>
          </a:p>
        </p:txBody>
      </p:sp>
      <p:graphicFrame>
        <p:nvGraphicFramePr>
          <p:cNvPr id="187" name="Google Shape;187;p30"/>
          <p:cNvGraphicFramePr/>
          <p:nvPr/>
        </p:nvGraphicFramePr>
        <p:xfrm>
          <a:off x="311700" y="1152425"/>
          <a:ext cx="3000000" cy="3000000"/>
        </p:xfrm>
        <a:graphic>
          <a:graphicData uri="http://schemas.openxmlformats.org/drawingml/2006/table">
            <a:tbl>
              <a:tblPr>
                <a:noFill/>
                <a:tableStyleId>{11F7D954-774E-4B5B-A251-86D86FEE5C1E}</a:tableStyleId>
              </a:tblPr>
              <a:tblGrid>
                <a:gridCol w="1512150">
                  <a:extLst>
                    <a:ext uri="{9D8B030D-6E8A-4147-A177-3AD203B41FA5}">
                      <a16:colId xmlns:a16="http://schemas.microsoft.com/office/drawing/2014/main" val="20000"/>
                    </a:ext>
                  </a:extLst>
                </a:gridCol>
                <a:gridCol w="2155025">
                  <a:extLst>
                    <a:ext uri="{9D8B030D-6E8A-4147-A177-3AD203B41FA5}">
                      <a16:colId xmlns:a16="http://schemas.microsoft.com/office/drawing/2014/main" val="20001"/>
                    </a:ext>
                  </a:extLst>
                </a:gridCol>
                <a:gridCol w="2774700">
                  <a:extLst>
                    <a:ext uri="{9D8B030D-6E8A-4147-A177-3AD203B41FA5}">
                      <a16:colId xmlns:a16="http://schemas.microsoft.com/office/drawing/2014/main" val="20002"/>
                    </a:ext>
                  </a:extLst>
                </a:gridCol>
                <a:gridCol w="173007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hu" b="1"/>
                        <a:t>Típus</a:t>
                      </a:r>
                      <a:endParaRPr b="1"/>
                    </a:p>
                  </a:txBody>
                  <a:tcPr marL="91425" marR="91425" marT="91425" marB="91425">
                    <a:solidFill>
                      <a:schemeClr val="accent4"/>
                    </a:solidFill>
                  </a:tcPr>
                </a:tc>
                <a:tc>
                  <a:txBody>
                    <a:bodyPr/>
                    <a:lstStyle/>
                    <a:p>
                      <a:pPr marL="0" lvl="0" indent="0" algn="l" rtl="0">
                        <a:spcBef>
                          <a:spcPts val="0"/>
                        </a:spcBef>
                        <a:spcAft>
                          <a:spcPts val="0"/>
                        </a:spcAft>
                        <a:buNone/>
                      </a:pPr>
                      <a:r>
                        <a:rPr lang="hu" b="1"/>
                        <a:t>Használat</a:t>
                      </a:r>
                      <a:endParaRPr b="1"/>
                    </a:p>
                  </a:txBody>
                  <a:tcPr marL="91425" marR="91425" marT="91425" marB="91425">
                    <a:solidFill>
                      <a:schemeClr val="accent4"/>
                    </a:solidFill>
                  </a:tcPr>
                </a:tc>
                <a:tc>
                  <a:txBody>
                    <a:bodyPr/>
                    <a:lstStyle/>
                    <a:p>
                      <a:pPr marL="0" lvl="0" indent="0" algn="l" rtl="0">
                        <a:spcBef>
                          <a:spcPts val="0"/>
                        </a:spcBef>
                        <a:spcAft>
                          <a:spcPts val="0"/>
                        </a:spcAft>
                        <a:buNone/>
                      </a:pPr>
                      <a:r>
                        <a:rPr lang="hu" b="1"/>
                        <a:t>Példa</a:t>
                      </a:r>
                      <a:endParaRPr b="1"/>
                    </a:p>
                  </a:txBody>
                  <a:tcPr marL="91425" marR="91425" marT="91425" marB="91425">
                    <a:solidFill>
                      <a:schemeClr val="accent4"/>
                    </a:solidFill>
                  </a:tcPr>
                </a:tc>
                <a:tc>
                  <a:txBody>
                    <a:bodyPr/>
                    <a:lstStyle/>
                    <a:p>
                      <a:pPr marL="0" lvl="0" indent="0" algn="l" rtl="0">
                        <a:spcBef>
                          <a:spcPts val="0"/>
                        </a:spcBef>
                        <a:spcAft>
                          <a:spcPts val="0"/>
                        </a:spcAft>
                        <a:buNone/>
                      </a:pPr>
                      <a:r>
                        <a:rPr lang="hu" b="1"/>
                        <a:t>Ikon</a:t>
                      </a:r>
                      <a:endParaRPr b="1"/>
                    </a:p>
                  </a:txBody>
                  <a:tcPr marL="91425" marR="91425" marT="91425" marB="91425">
                    <a:solidFill>
                      <a:schemeClr val="accent4"/>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hu" sz="1300"/>
                        <a:t>Oszlopdiagram (Column Chart)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Különböző kategóriák összehasonlítására.</a:t>
                      </a:r>
                      <a:endParaRPr sz="1100"/>
                    </a:p>
                  </a:txBody>
                  <a:tcPr marL="91425" marR="91425" marT="91425" marB="91425"/>
                </a:tc>
                <a:tc>
                  <a:txBody>
                    <a:bodyPr/>
                    <a:lstStyle/>
                    <a:p>
                      <a:pPr marL="0" lvl="0" indent="0" algn="l" rtl="0">
                        <a:spcBef>
                          <a:spcPts val="0"/>
                        </a:spcBef>
                        <a:spcAft>
                          <a:spcPts val="0"/>
                        </a:spcAft>
                        <a:buNone/>
                      </a:pPr>
                      <a:r>
                        <a:rPr lang="hu" sz="1100"/>
                        <a:t>Különböző hónapok értékesítési adatainak összehasonlítása.</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hu" sz="1300"/>
                        <a:t>Kördiagram</a:t>
                      </a:r>
                      <a:br>
                        <a:rPr lang="hu" sz="1300"/>
                      </a:br>
                      <a:r>
                        <a:rPr lang="hu" sz="1300"/>
                        <a:t>(Pie Chart)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Arányok bemutatására</a:t>
                      </a:r>
                      <a:endParaRPr sz="1100"/>
                    </a:p>
                  </a:txBody>
                  <a:tcPr marL="91425" marR="91425" marT="91425" marB="91425"/>
                </a:tc>
                <a:tc>
                  <a:txBody>
                    <a:bodyPr/>
                    <a:lstStyle/>
                    <a:p>
                      <a:pPr marL="0" lvl="0" indent="0" algn="l" rtl="0">
                        <a:spcBef>
                          <a:spcPts val="0"/>
                        </a:spcBef>
                        <a:spcAft>
                          <a:spcPts val="0"/>
                        </a:spcAft>
                        <a:buNone/>
                      </a:pPr>
                      <a:r>
                        <a:rPr lang="hu" sz="1100"/>
                        <a:t>Egy cég piaci részesedése különböző régiókban.</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hu" sz="1300"/>
                        <a:t>Vonaldiagram (Line Chart)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Időbeli trendek mutatására.</a:t>
                      </a:r>
                      <a:endParaRPr sz="1100"/>
                    </a:p>
                  </a:txBody>
                  <a:tcPr marL="91425" marR="91425" marT="91425" marB="91425"/>
                </a:tc>
                <a:tc>
                  <a:txBody>
                    <a:bodyPr/>
                    <a:lstStyle/>
                    <a:p>
                      <a:pPr marL="0" lvl="0" indent="0" algn="l" rtl="0">
                        <a:spcBef>
                          <a:spcPts val="0"/>
                        </a:spcBef>
                        <a:spcAft>
                          <a:spcPts val="0"/>
                        </a:spcAft>
                        <a:buNone/>
                      </a:pPr>
                      <a:r>
                        <a:rPr lang="hu" sz="1100"/>
                        <a:t>Éves hőmérsékleti adatok változása.</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hu" sz="1300"/>
                        <a:t>Sávdiagram </a:t>
                      </a:r>
                      <a:br>
                        <a:rPr lang="hu" sz="1300"/>
                      </a:br>
                      <a:r>
                        <a:rPr lang="hu" sz="1300"/>
                        <a:t>(Bar Chart)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Hosszú kategórianevek esetén, vízszintes tengelyen.</a:t>
                      </a:r>
                      <a:endParaRPr sz="1100"/>
                    </a:p>
                  </a:txBody>
                  <a:tcPr marL="91425" marR="91425" marT="91425" marB="91425"/>
                </a:tc>
                <a:tc>
                  <a:txBody>
                    <a:bodyPr/>
                    <a:lstStyle/>
                    <a:p>
                      <a:pPr marL="0" lvl="0" indent="0" algn="l" rtl="0">
                        <a:spcBef>
                          <a:spcPts val="0"/>
                        </a:spcBef>
                        <a:spcAft>
                          <a:spcPts val="0"/>
                        </a:spcAft>
                        <a:buNone/>
                      </a:pPr>
                      <a:r>
                        <a:rPr lang="hu" sz="1100"/>
                        <a:t>Különböző termékek értékesítési adatai.</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hu" sz="1300"/>
                        <a:t>Területdiagram (Area Chart)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Több adatsor összegének trendjeinek mutatására..</a:t>
                      </a:r>
                      <a:endParaRPr sz="1100"/>
                    </a:p>
                  </a:txBody>
                  <a:tcPr marL="91425" marR="91425" marT="91425" marB="91425"/>
                </a:tc>
                <a:tc>
                  <a:txBody>
                    <a:bodyPr/>
                    <a:lstStyle/>
                    <a:p>
                      <a:pPr marL="0" lvl="0" indent="0" algn="l" rtl="0">
                        <a:spcBef>
                          <a:spcPts val="0"/>
                        </a:spcBef>
                        <a:spcAft>
                          <a:spcPts val="0"/>
                        </a:spcAft>
                        <a:buNone/>
                      </a:pPr>
                      <a:r>
                        <a:rPr lang="hu" sz="1100"/>
                        <a:t>Különböző régiók értékesítési adatainak összegzése időben</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hu" sz="1300"/>
                        <a:t>Pontdiagram (Scatter Plot)</a:t>
                      </a:r>
                      <a:endParaRPr sz="1300"/>
                    </a:p>
                  </a:txBody>
                  <a:tcPr marL="91425" marR="91425" marT="91425" marB="91425">
                    <a:solidFill>
                      <a:schemeClr val="dk1"/>
                    </a:solidFill>
                  </a:tcPr>
                </a:tc>
                <a:tc>
                  <a:txBody>
                    <a:bodyPr/>
                    <a:lstStyle/>
                    <a:p>
                      <a:pPr marL="0" lvl="0" indent="0" algn="l" rtl="0">
                        <a:spcBef>
                          <a:spcPts val="0"/>
                        </a:spcBef>
                        <a:spcAft>
                          <a:spcPts val="0"/>
                        </a:spcAft>
                        <a:buNone/>
                      </a:pPr>
                      <a:r>
                        <a:rPr lang="hu" sz="1100"/>
                        <a:t>Két változó közötti kapcsolat vizualizálására.</a:t>
                      </a:r>
                      <a:endParaRPr sz="1100"/>
                    </a:p>
                  </a:txBody>
                  <a:tcPr marL="91425" marR="91425" marT="91425" marB="91425"/>
                </a:tc>
                <a:tc>
                  <a:txBody>
                    <a:bodyPr/>
                    <a:lstStyle/>
                    <a:p>
                      <a:pPr marL="0" lvl="0" indent="0" algn="l" rtl="0">
                        <a:spcBef>
                          <a:spcPts val="0"/>
                        </a:spcBef>
                        <a:spcAft>
                          <a:spcPts val="0"/>
                        </a:spcAft>
                        <a:buNone/>
                      </a:pPr>
                      <a:r>
                        <a:rPr lang="hu" sz="1100"/>
                        <a:t>A tanulók tanulási ideje és vizsgajegyei közötti kapcsolat.</a:t>
                      </a:r>
                      <a:endParaRPr sz="1100"/>
                    </a:p>
                  </a:txBody>
                  <a:tcPr marL="91425" marR="91425" marT="91425" marB="91425"/>
                </a:tc>
                <a:tc>
                  <a:txBody>
                    <a:bodyPr/>
                    <a:lstStyle/>
                    <a:p>
                      <a:pPr marL="0" lvl="0" indent="0" algn="l" rtl="0">
                        <a:spcBef>
                          <a:spcPts val="0"/>
                        </a:spcBef>
                        <a:spcAft>
                          <a:spcPts val="0"/>
                        </a:spcAft>
                        <a:buNone/>
                      </a:pPr>
                      <a:endParaRPr sz="1300"/>
                    </a:p>
                  </a:txBody>
                  <a:tcPr marL="91425" marR="91425" marT="91425" marB="91425"/>
                </a:tc>
                <a:extLst>
                  <a:ext uri="{0D108BD9-81ED-4DB2-BD59-A6C34878D82A}">
                    <a16:rowId xmlns:a16="http://schemas.microsoft.com/office/drawing/2014/main" val="10006"/>
                  </a:ext>
                </a:extLst>
              </a:tr>
            </a:tbl>
          </a:graphicData>
        </a:graphic>
      </p:graphicFrame>
      <p:pic>
        <p:nvPicPr>
          <p:cNvPr id="188" name="Google Shape;188;p30"/>
          <p:cNvPicPr preferRelativeResize="0"/>
          <p:nvPr/>
        </p:nvPicPr>
        <p:blipFill>
          <a:blip r:embed="rId3">
            <a:alphaModFix/>
          </a:blip>
          <a:stretch>
            <a:fillRect/>
          </a:stretch>
        </p:blipFill>
        <p:spPr>
          <a:xfrm>
            <a:off x="6907100" y="1648525"/>
            <a:ext cx="993950" cy="309800"/>
          </a:xfrm>
          <a:prstGeom prst="rect">
            <a:avLst/>
          </a:prstGeom>
          <a:noFill/>
          <a:ln>
            <a:noFill/>
          </a:ln>
        </p:spPr>
      </p:pic>
      <p:pic>
        <p:nvPicPr>
          <p:cNvPr id="189" name="Google Shape;189;p30"/>
          <p:cNvPicPr preferRelativeResize="0"/>
          <p:nvPr/>
        </p:nvPicPr>
        <p:blipFill>
          <a:blip r:embed="rId4">
            <a:alphaModFix/>
          </a:blip>
          <a:stretch>
            <a:fillRect/>
          </a:stretch>
        </p:blipFill>
        <p:spPr>
          <a:xfrm>
            <a:off x="6907100" y="2312475"/>
            <a:ext cx="993950" cy="305835"/>
          </a:xfrm>
          <a:prstGeom prst="rect">
            <a:avLst/>
          </a:prstGeom>
          <a:noFill/>
          <a:ln>
            <a:noFill/>
          </a:ln>
        </p:spPr>
      </p:pic>
      <p:pic>
        <p:nvPicPr>
          <p:cNvPr id="190" name="Google Shape;190;p30"/>
          <p:cNvPicPr preferRelativeResize="0"/>
          <p:nvPr/>
        </p:nvPicPr>
        <p:blipFill>
          <a:blip r:embed="rId5">
            <a:alphaModFix/>
          </a:blip>
          <a:stretch>
            <a:fillRect/>
          </a:stretch>
        </p:blipFill>
        <p:spPr>
          <a:xfrm>
            <a:off x="6907100" y="2825975"/>
            <a:ext cx="930779" cy="305825"/>
          </a:xfrm>
          <a:prstGeom prst="rect">
            <a:avLst/>
          </a:prstGeom>
          <a:noFill/>
          <a:ln>
            <a:noFill/>
          </a:ln>
        </p:spPr>
      </p:pic>
      <p:pic>
        <p:nvPicPr>
          <p:cNvPr id="191" name="Google Shape;191;p30"/>
          <p:cNvPicPr preferRelativeResize="0"/>
          <p:nvPr/>
        </p:nvPicPr>
        <p:blipFill>
          <a:blip r:embed="rId6">
            <a:alphaModFix/>
          </a:blip>
          <a:stretch>
            <a:fillRect/>
          </a:stretch>
        </p:blipFill>
        <p:spPr>
          <a:xfrm>
            <a:off x="6907100" y="3410225"/>
            <a:ext cx="788557" cy="309800"/>
          </a:xfrm>
          <a:prstGeom prst="rect">
            <a:avLst/>
          </a:prstGeom>
          <a:noFill/>
          <a:ln>
            <a:noFill/>
          </a:ln>
        </p:spPr>
      </p:pic>
      <p:pic>
        <p:nvPicPr>
          <p:cNvPr id="192" name="Google Shape;192;p30"/>
          <p:cNvPicPr preferRelativeResize="0"/>
          <p:nvPr/>
        </p:nvPicPr>
        <p:blipFill>
          <a:blip r:embed="rId7">
            <a:alphaModFix/>
          </a:blip>
          <a:stretch>
            <a:fillRect/>
          </a:stretch>
        </p:blipFill>
        <p:spPr>
          <a:xfrm>
            <a:off x="6907100" y="3998450"/>
            <a:ext cx="1211031" cy="309800"/>
          </a:xfrm>
          <a:prstGeom prst="rect">
            <a:avLst/>
          </a:prstGeom>
          <a:noFill/>
          <a:ln>
            <a:noFill/>
          </a:ln>
        </p:spPr>
      </p:pic>
      <p:pic>
        <p:nvPicPr>
          <p:cNvPr id="193" name="Google Shape;193;p30"/>
          <p:cNvPicPr preferRelativeResize="0"/>
          <p:nvPr/>
        </p:nvPicPr>
        <p:blipFill>
          <a:blip r:embed="rId8">
            <a:alphaModFix/>
          </a:blip>
          <a:stretch>
            <a:fillRect/>
          </a:stretch>
        </p:blipFill>
        <p:spPr>
          <a:xfrm>
            <a:off x="6907100" y="4548201"/>
            <a:ext cx="1064725" cy="305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Példák diagramokra</a:t>
            </a:r>
            <a:endParaRPr/>
          </a:p>
        </p:txBody>
      </p:sp>
      <p:sp>
        <p:nvSpPr>
          <p:cNvPr id="199" name="Google Shape;199;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b="1"/>
              <a:t>Példa 1: Oszlopdiagram</a:t>
            </a:r>
            <a:r>
              <a:rPr lang="hu"/>
              <a:t> - Különböző hónapok értékesítési adatai.</a:t>
            </a:r>
            <a:endParaRPr/>
          </a:p>
          <a:p>
            <a:pPr marL="457200" lvl="0" indent="-342900" algn="l" rtl="0">
              <a:spcBef>
                <a:spcPts val="1000"/>
              </a:spcBef>
              <a:spcAft>
                <a:spcPts val="0"/>
              </a:spcAft>
              <a:buSzPts val="1800"/>
              <a:buChar char="●"/>
            </a:pPr>
            <a:r>
              <a:rPr lang="hu" b="1"/>
              <a:t>Példa 2: Kördiagram</a:t>
            </a:r>
            <a:r>
              <a:rPr lang="hu"/>
              <a:t> - Egy cég piaci részesedése különböző régiókban.</a:t>
            </a:r>
            <a:endParaRPr/>
          </a:p>
          <a:p>
            <a:pPr marL="457200" lvl="0" indent="-342900" algn="l" rtl="0">
              <a:spcBef>
                <a:spcPts val="1000"/>
              </a:spcBef>
              <a:spcAft>
                <a:spcPts val="0"/>
              </a:spcAft>
              <a:buSzPts val="1800"/>
              <a:buChar char="●"/>
            </a:pPr>
            <a:r>
              <a:rPr lang="hu" b="1"/>
              <a:t>Példa 3: Vonaldiagram</a:t>
            </a:r>
            <a:r>
              <a:rPr lang="hu"/>
              <a:t> - Éves hőmérsékleti adatok változása.</a:t>
            </a:r>
            <a:endParaRPr/>
          </a:p>
          <a:p>
            <a:pPr marL="457200" lvl="0" indent="-342900" algn="l" rtl="0">
              <a:spcBef>
                <a:spcPts val="1000"/>
              </a:spcBef>
              <a:spcAft>
                <a:spcPts val="1000"/>
              </a:spcAft>
              <a:buSzPts val="1800"/>
              <a:buChar char="●"/>
            </a:pPr>
            <a:r>
              <a:rPr lang="hu" b="1"/>
              <a:t>Példa 4: Pontdiagram</a:t>
            </a:r>
            <a:r>
              <a:rPr lang="hu"/>
              <a:t> - Tanulók tanulási ideje és érdemjegyei közötti kapcsolat.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Hogyan készítsünk diagramot Excelben?</a:t>
            </a:r>
            <a:endParaRPr/>
          </a:p>
        </p:txBody>
      </p:sp>
      <p:sp>
        <p:nvSpPr>
          <p:cNvPr id="205" name="Google Shape;205;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hu" b="1"/>
              <a:t>lépés: </a:t>
            </a:r>
            <a:r>
              <a:rPr lang="hu"/>
              <a:t>Válaszd ki az adatokat, amelyekből diagramot szeretnél készíteni.</a:t>
            </a:r>
            <a:endParaRPr/>
          </a:p>
          <a:p>
            <a:pPr marL="457200" lvl="0" indent="-342900" algn="l" rtl="0">
              <a:spcBef>
                <a:spcPts val="0"/>
              </a:spcBef>
              <a:spcAft>
                <a:spcPts val="0"/>
              </a:spcAft>
              <a:buSzPts val="1800"/>
              <a:buAutoNum type="arabicPeriod"/>
            </a:pPr>
            <a:r>
              <a:rPr lang="hu" b="1"/>
              <a:t>lépés: </a:t>
            </a:r>
            <a:r>
              <a:rPr lang="hu"/>
              <a:t>Kattints a "</a:t>
            </a:r>
            <a:r>
              <a:rPr lang="hu" b="1" i="1"/>
              <a:t>Beszúrás</a:t>
            </a:r>
            <a:r>
              <a:rPr lang="hu"/>
              <a:t>" menüpontra.</a:t>
            </a:r>
            <a:endParaRPr/>
          </a:p>
          <a:p>
            <a:pPr marL="457200" lvl="0" indent="-342900" algn="l" rtl="0">
              <a:spcBef>
                <a:spcPts val="0"/>
              </a:spcBef>
              <a:spcAft>
                <a:spcPts val="0"/>
              </a:spcAft>
              <a:buSzPts val="1800"/>
              <a:buAutoNum type="arabicPeriod"/>
            </a:pPr>
            <a:r>
              <a:rPr lang="hu" b="1"/>
              <a:t>lépés: </a:t>
            </a:r>
            <a:r>
              <a:rPr lang="hu"/>
              <a:t>Válaszd ki a kívánt diagramtípust.</a:t>
            </a:r>
            <a:endParaRPr/>
          </a:p>
          <a:p>
            <a:pPr marL="457200" lvl="0" indent="-342900" algn="l" rtl="0">
              <a:spcBef>
                <a:spcPts val="0"/>
              </a:spcBef>
              <a:spcAft>
                <a:spcPts val="0"/>
              </a:spcAft>
              <a:buSzPts val="1800"/>
              <a:buAutoNum type="arabicPeriod"/>
            </a:pPr>
            <a:r>
              <a:rPr lang="hu" b="1"/>
              <a:t>lépés: </a:t>
            </a:r>
            <a:r>
              <a:rPr lang="hu"/>
              <a:t>Testreszabhatod a diagramot </a:t>
            </a:r>
            <a:r>
              <a:rPr lang="hu" i="1"/>
              <a:t>(cím, tengelyek, stb.).</a:t>
            </a:r>
            <a:endParaRPr i="1"/>
          </a:p>
          <a:p>
            <a:pPr marL="0" lvl="0" indent="0" algn="l" rtl="0">
              <a:spcBef>
                <a:spcPts val="1200"/>
              </a:spcBef>
              <a:spcAft>
                <a:spcPts val="0"/>
              </a:spcAft>
              <a:buNone/>
            </a:pPr>
            <a:endParaRPr/>
          </a:p>
          <a:p>
            <a:pPr marL="0" lvl="0" indent="0" algn="l" rtl="0">
              <a:spcBef>
                <a:spcPts val="1200"/>
              </a:spcBef>
              <a:spcAft>
                <a:spcPts val="1200"/>
              </a:spcAft>
              <a:buNone/>
            </a:pPr>
            <a:r>
              <a:rPr lang="hu" b="1"/>
              <a:t>Példa</a:t>
            </a:r>
            <a:r>
              <a:rPr lang="hu"/>
              <a:t>: Bemutató egy oszlopdiagram létrehozásáról.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Mire figyeljünk diagramok készítésekor?</a:t>
            </a:r>
            <a:endParaRPr/>
          </a:p>
        </p:txBody>
      </p:sp>
      <p:sp>
        <p:nvSpPr>
          <p:cNvPr id="211" name="Google Shape;211;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Char char="●"/>
            </a:pPr>
            <a:r>
              <a:rPr lang="hu" sz="2300" u="sng"/>
              <a:t>Gyakori hibák:</a:t>
            </a:r>
            <a:endParaRPr sz="2300" u="sng"/>
          </a:p>
          <a:p>
            <a:pPr marL="914400" lvl="1" indent="-349250" algn="l" rtl="0">
              <a:spcBef>
                <a:spcPts val="0"/>
              </a:spcBef>
              <a:spcAft>
                <a:spcPts val="0"/>
              </a:spcAft>
              <a:buSzPts val="1900"/>
              <a:buChar char="○"/>
            </a:pPr>
            <a:r>
              <a:rPr lang="hu" sz="1900" b="1"/>
              <a:t>Túl sok adat </a:t>
            </a:r>
            <a:r>
              <a:rPr lang="hu" sz="1900"/>
              <a:t>egy diagramon, ami áttekinthetetlenné teszi.</a:t>
            </a:r>
            <a:endParaRPr sz="1900"/>
          </a:p>
          <a:p>
            <a:pPr marL="914400" lvl="1" indent="-349250" algn="l" rtl="0">
              <a:spcBef>
                <a:spcPts val="0"/>
              </a:spcBef>
              <a:spcAft>
                <a:spcPts val="0"/>
              </a:spcAft>
              <a:buSzPts val="1900"/>
              <a:buChar char="○"/>
            </a:pPr>
            <a:r>
              <a:rPr lang="hu" sz="1900"/>
              <a:t>Nem megfelelő </a:t>
            </a:r>
            <a:r>
              <a:rPr lang="hu" sz="1900" b="1"/>
              <a:t>diagramtípus </a:t>
            </a:r>
            <a:r>
              <a:rPr lang="hu" sz="1900"/>
              <a:t>kiválasztása.</a:t>
            </a:r>
            <a:endParaRPr sz="1900"/>
          </a:p>
          <a:p>
            <a:pPr marL="457200" lvl="0" indent="-374650" algn="l" rtl="0">
              <a:spcBef>
                <a:spcPts val="0"/>
              </a:spcBef>
              <a:spcAft>
                <a:spcPts val="0"/>
              </a:spcAft>
              <a:buSzPts val="2300"/>
              <a:buChar char="●"/>
            </a:pPr>
            <a:r>
              <a:rPr lang="hu" sz="2300" u="sng"/>
              <a:t>Tippek:</a:t>
            </a:r>
            <a:endParaRPr sz="2300" u="sng"/>
          </a:p>
          <a:p>
            <a:pPr marL="914400" lvl="1" indent="-349250" algn="l" rtl="0">
              <a:spcBef>
                <a:spcPts val="0"/>
              </a:spcBef>
              <a:spcAft>
                <a:spcPts val="0"/>
              </a:spcAft>
              <a:buSzPts val="1900"/>
              <a:buChar char="○"/>
            </a:pPr>
            <a:r>
              <a:rPr lang="hu" sz="1900"/>
              <a:t>Használj egyszerű, jól érthető </a:t>
            </a:r>
            <a:r>
              <a:rPr lang="hu" sz="1900" b="1"/>
              <a:t>címkéket</a:t>
            </a:r>
            <a:r>
              <a:rPr lang="hu" sz="1900"/>
              <a:t>.</a:t>
            </a:r>
            <a:endParaRPr sz="1900"/>
          </a:p>
          <a:p>
            <a:pPr marL="914400" lvl="1" indent="-349250" algn="l" rtl="0">
              <a:spcBef>
                <a:spcPts val="0"/>
              </a:spcBef>
              <a:spcAft>
                <a:spcPts val="0"/>
              </a:spcAft>
              <a:buSzPts val="1900"/>
              <a:buChar char="○"/>
            </a:pPr>
            <a:r>
              <a:rPr lang="hu" sz="1900"/>
              <a:t>Ne használj túl sok </a:t>
            </a:r>
            <a:r>
              <a:rPr lang="hu" sz="1900" b="1"/>
              <a:t>színt</a:t>
            </a:r>
            <a:r>
              <a:rPr lang="hu" sz="1900"/>
              <a:t>, hogy ne zavarja az olvashatóságot.</a:t>
            </a:r>
            <a:endParaRPr sz="1900"/>
          </a:p>
          <a:p>
            <a:pPr marL="914400" lvl="1" indent="-349250" algn="l" rtl="0">
              <a:spcBef>
                <a:spcPts val="0"/>
              </a:spcBef>
              <a:spcAft>
                <a:spcPts val="0"/>
              </a:spcAft>
              <a:buSzPts val="1900"/>
              <a:buChar char="○"/>
            </a:pPr>
            <a:r>
              <a:rPr lang="hu" sz="1900" b="1"/>
              <a:t>Ellenőrizd</a:t>
            </a:r>
            <a:r>
              <a:rPr lang="hu" sz="1900"/>
              <a:t>, hogy a diagram jól átadja-e az adatok üzenetét.</a:t>
            </a:r>
            <a:endParaRPr sz="1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A táblázatkezelés története</a:t>
            </a:r>
            <a:endParaRPr/>
          </a:p>
        </p:txBody>
      </p:sp>
      <p:sp>
        <p:nvSpPr>
          <p:cNvPr id="85" name="Google Shape;85;p16"/>
          <p:cNvSpPr txBox="1">
            <a:spLocks noGrp="1"/>
          </p:cNvSpPr>
          <p:nvPr>
            <p:ph type="body" idx="1"/>
          </p:nvPr>
        </p:nvSpPr>
        <p:spPr>
          <a:xfrm>
            <a:off x="311700" y="1152475"/>
            <a:ext cx="8520600" cy="1268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hu"/>
              <a:t>Az első széles körben elterjedt táblázatkezelő program, a </a:t>
            </a:r>
            <a:r>
              <a:rPr lang="hu" b="1"/>
              <a:t>VisiCalc</a:t>
            </a:r>
            <a:r>
              <a:rPr lang="hu"/>
              <a:t>, amelyet két egyetemista, Dan Bricklin és Bob Frankston készített, 1979-ben jelent meg az Apple II számítógépen, utolsó változatát 1985-ben adták ki. A táblázatkezelő elvi felépítése azóta sem változott.</a:t>
            </a:r>
            <a:endParaRPr/>
          </a:p>
        </p:txBody>
      </p:sp>
      <p:pic>
        <p:nvPicPr>
          <p:cNvPr id="86" name="Google Shape;86;p16"/>
          <p:cNvPicPr preferRelativeResize="0"/>
          <p:nvPr/>
        </p:nvPicPr>
        <p:blipFill>
          <a:blip r:embed="rId3">
            <a:alphaModFix/>
          </a:blip>
          <a:stretch>
            <a:fillRect/>
          </a:stretch>
        </p:blipFill>
        <p:spPr>
          <a:xfrm>
            <a:off x="469500" y="2420875"/>
            <a:ext cx="4500875" cy="2417825"/>
          </a:xfrm>
          <a:prstGeom prst="rect">
            <a:avLst/>
          </a:prstGeom>
          <a:noFill/>
          <a:ln>
            <a:noFill/>
          </a:ln>
        </p:spPr>
      </p:pic>
      <p:pic>
        <p:nvPicPr>
          <p:cNvPr id="87" name="Google Shape;87;p16" descr="A look at the original electronic spreadsheet &quot;VisiCalc&quot; for the Apple II.  VisiCalc's release was one of two extremely important events to secure Apple's success.  The other was its deal with MECC enabling its dominance in the educational market." title="VisiCalc: The First Electronic Spreadsheet">
            <a:hlinkClick r:id="rId4"/>
          </p:cNvPr>
          <p:cNvPicPr preferRelativeResize="0"/>
          <p:nvPr/>
        </p:nvPicPr>
        <p:blipFill>
          <a:blip r:embed="rId5">
            <a:alphaModFix/>
          </a:blip>
          <a:stretch>
            <a:fillRect/>
          </a:stretch>
        </p:blipFill>
        <p:spPr>
          <a:xfrm>
            <a:off x="5122775" y="2573275"/>
            <a:ext cx="3048000" cy="1714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Néhány gyakorlat</a:t>
            </a:r>
            <a:endParaRPr/>
          </a:p>
        </p:txBody>
      </p:sp>
      <p:sp>
        <p:nvSpPr>
          <p:cNvPr id="217" name="Google Shape;217;p34"/>
          <p:cNvSpPr txBox="1">
            <a:spLocks noGrp="1"/>
          </p:cNvSpPr>
          <p:nvPr>
            <p:ph type="body" idx="1"/>
          </p:nvPr>
        </p:nvSpPr>
        <p:spPr>
          <a:xfrm>
            <a:off x="311700" y="1266325"/>
            <a:ext cx="8520600" cy="35958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SzPts val="1800"/>
              <a:buAutoNum type="arabicPeriod"/>
            </a:pPr>
            <a:r>
              <a:rPr lang="hu" b="1"/>
              <a:t>Feladat</a:t>
            </a:r>
            <a:r>
              <a:rPr lang="hu"/>
              <a:t>: Készíts egy </a:t>
            </a:r>
            <a:r>
              <a:rPr lang="hu" i="1" u="sng"/>
              <a:t>oszlopdiagramot </a:t>
            </a:r>
            <a:r>
              <a:rPr lang="hu"/>
              <a:t>a következő adatokból:</a:t>
            </a:r>
            <a:endParaRPr/>
          </a:p>
          <a:p>
            <a:pPr marL="914400" lvl="0" indent="0" algn="l" rtl="0">
              <a:lnSpc>
                <a:spcPct val="100000"/>
              </a:lnSpc>
              <a:spcBef>
                <a:spcPts val="0"/>
              </a:spcBef>
              <a:spcAft>
                <a:spcPts val="0"/>
              </a:spcAft>
              <a:buNone/>
            </a:pPr>
            <a:r>
              <a:rPr lang="hu" b="1" i="1"/>
              <a:t>Hónapok</a:t>
            </a:r>
            <a:r>
              <a:rPr lang="hu"/>
              <a:t>: Január, Február, Március, Április</a:t>
            </a:r>
            <a:endParaRPr/>
          </a:p>
          <a:p>
            <a:pPr marL="914400" lvl="0" indent="0" algn="l" rtl="0">
              <a:lnSpc>
                <a:spcPct val="100000"/>
              </a:lnSpc>
              <a:spcBef>
                <a:spcPts val="0"/>
              </a:spcBef>
              <a:spcAft>
                <a:spcPts val="0"/>
              </a:spcAft>
              <a:buNone/>
            </a:pPr>
            <a:r>
              <a:rPr lang="hu" b="1" i="1"/>
              <a:t>Értékesítés (darab)</a:t>
            </a:r>
            <a:r>
              <a:rPr lang="hu" i="1"/>
              <a:t>:</a:t>
            </a:r>
            <a:r>
              <a:rPr lang="hu"/>
              <a:t> 4002, 5125, 5568, 5684</a:t>
            </a:r>
            <a:endParaRPr/>
          </a:p>
          <a:p>
            <a:pPr marL="457200" lvl="0" indent="-342900" algn="l" rtl="0">
              <a:lnSpc>
                <a:spcPct val="100000"/>
              </a:lnSpc>
              <a:spcBef>
                <a:spcPts val="1200"/>
              </a:spcBef>
              <a:spcAft>
                <a:spcPts val="0"/>
              </a:spcAft>
              <a:buSzPts val="1800"/>
              <a:buAutoNum type="arabicPeriod"/>
            </a:pPr>
            <a:r>
              <a:rPr lang="hu" b="1"/>
              <a:t>Feladat</a:t>
            </a:r>
            <a:r>
              <a:rPr lang="hu"/>
              <a:t>: Készíts egy </a:t>
            </a:r>
            <a:r>
              <a:rPr lang="hu" i="1" u="sng"/>
              <a:t>sáv diagramot </a:t>
            </a:r>
            <a:r>
              <a:rPr lang="hu"/>
              <a:t>következő napi eladási adatokból:</a:t>
            </a:r>
            <a:endParaRPr/>
          </a:p>
          <a:p>
            <a:pPr marL="914400" lvl="0" indent="0" algn="l" rtl="0">
              <a:lnSpc>
                <a:spcPct val="100000"/>
              </a:lnSpc>
              <a:spcBef>
                <a:spcPts val="0"/>
              </a:spcBef>
              <a:spcAft>
                <a:spcPts val="0"/>
              </a:spcAft>
              <a:buNone/>
            </a:pPr>
            <a:r>
              <a:rPr lang="hu" b="1" i="1"/>
              <a:t>Termékek</a:t>
            </a:r>
            <a:r>
              <a:rPr lang="hu"/>
              <a:t>: rágógumi (25 darab), cukorka (16 darab), kifli (48 darab), üdítő (35 darab)</a:t>
            </a:r>
            <a:endParaRPr/>
          </a:p>
          <a:p>
            <a:pPr marL="457200" lvl="0" indent="-342900" algn="l" rtl="0">
              <a:lnSpc>
                <a:spcPct val="100000"/>
              </a:lnSpc>
              <a:spcBef>
                <a:spcPts val="1000"/>
              </a:spcBef>
              <a:spcAft>
                <a:spcPts val="0"/>
              </a:spcAft>
              <a:buSzPts val="1800"/>
              <a:buAutoNum type="arabicPeriod"/>
            </a:pPr>
            <a:r>
              <a:rPr lang="hu" b="1"/>
              <a:t>Feladat</a:t>
            </a:r>
            <a:r>
              <a:rPr lang="hu"/>
              <a:t>: Készíts egy </a:t>
            </a:r>
            <a:r>
              <a:rPr lang="hu" i="1" u="sng"/>
              <a:t>kördiagramot</a:t>
            </a:r>
            <a:r>
              <a:rPr lang="hu"/>
              <a:t> az alábbi éves értékesítési adatokból:</a:t>
            </a:r>
            <a:endParaRPr/>
          </a:p>
          <a:p>
            <a:pPr marL="914400" lvl="0" indent="0" algn="l" rtl="0">
              <a:lnSpc>
                <a:spcPct val="100000"/>
              </a:lnSpc>
              <a:spcBef>
                <a:spcPts val="0"/>
              </a:spcBef>
              <a:spcAft>
                <a:spcPts val="0"/>
              </a:spcAft>
              <a:buNone/>
            </a:pPr>
            <a:r>
              <a:rPr lang="hu" b="1" i="1"/>
              <a:t>Régiók</a:t>
            </a:r>
            <a:r>
              <a:rPr lang="hu"/>
              <a:t>: Észak, Dél, Kelet, Nyugat, Főváros</a:t>
            </a:r>
            <a:endParaRPr/>
          </a:p>
          <a:p>
            <a:pPr marL="914400" lvl="0" indent="0" algn="l" rtl="0">
              <a:lnSpc>
                <a:spcPct val="100000"/>
              </a:lnSpc>
              <a:spcBef>
                <a:spcPts val="0"/>
              </a:spcBef>
              <a:spcAft>
                <a:spcPts val="0"/>
              </a:spcAft>
              <a:buNone/>
            </a:pPr>
            <a:r>
              <a:rPr lang="hu" b="1" i="1"/>
              <a:t>Értékesítés (darab)</a:t>
            </a:r>
            <a:r>
              <a:rPr lang="hu" i="1"/>
              <a:t>:</a:t>
            </a:r>
            <a:r>
              <a:rPr lang="hu"/>
              <a:t> 1500, 3200, 800, 3000, 4000</a:t>
            </a:r>
            <a:endParaRPr/>
          </a:p>
          <a:p>
            <a:pPr marL="914400" lvl="0" indent="0" algn="l" rtl="0">
              <a:lnSpc>
                <a:spcPct val="100000"/>
              </a:lnSpc>
              <a:spcBef>
                <a:spcPts val="120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Gyakorlat</a:t>
            </a:r>
            <a:endParaRPr/>
          </a:p>
        </p:txBody>
      </p:sp>
      <p:sp>
        <p:nvSpPr>
          <p:cNvPr id="223" name="Google Shape;223;p35"/>
          <p:cNvSpPr txBox="1">
            <a:spLocks noGrp="1"/>
          </p:cNvSpPr>
          <p:nvPr>
            <p:ph type="body" idx="1"/>
          </p:nvPr>
        </p:nvSpPr>
        <p:spPr>
          <a:xfrm>
            <a:off x="311700" y="1266325"/>
            <a:ext cx="8520600" cy="1002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hu" b="1"/>
              <a:t>4. Feladat</a:t>
            </a:r>
            <a:r>
              <a:rPr lang="hu"/>
              <a:t>: Készíts egy </a:t>
            </a:r>
            <a:r>
              <a:rPr lang="hu" i="1" u="sng"/>
              <a:t>pont diagramot</a:t>
            </a:r>
            <a:r>
              <a:rPr lang="hu"/>
              <a:t> a következő adatokból! Milyen összefüggést állapítasz meg?</a:t>
            </a:r>
            <a:endParaRPr/>
          </a:p>
        </p:txBody>
      </p:sp>
      <p:graphicFrame>
        <p:nvGraphicFramePr>
          <p:cNvPr id="224" name="Google Shape;224;p35"/>
          <p:cNvGraphicFramePr/>
          <p:nvPr/>
        </p:nvGraphicFramePr>
        <p:xfrm>
          <a:off x="4316600" y="1707875"/>
          <a:ext cx="3000000" cy="3000000"/>
        </p:xfrm>
        <a:graphic>
          <a:graphicData uri="http://schemas.openxmlformats.org/drawingml/2006/table">
            <a:tbl>
              <a:tblPr>
                <a:noFill/>
                <a:tableStyleId>{11F7D954-774E-4B5B-A251-86D86FEE5C1E}</a:tableStyleId>
              </a:tblPr>
              <a:tblGrid>
                <a:gridCol w="1782525">
                  <a:extLst>
                    <a:ext uri="{9D8B030D-6E8A-4147-A177-3AD203B41FA5}">
                      <a16:colId xmlns:a16="http://schemas.microsoft.com/office/drawing/2014/main" val="20000"/>
                    </a:ext>
                  </a:extLst>
                </a:gridCol>
                <a:gridCol w="2021550">
                  <a:extLst>
                    <a:ext uri="{9D8B030D-6E8A-4147-A177-3AD203B41FA5}">
                      <a16:colId xmlns:a16="http://schemas.microsoft.com/office/drawing/2014/main" val="20001"/>
                    </a:ext>
                  </a:extLst>
                </a:gridCol>
              </a:tblGrid>
              <a:tr h="272250">
                <a:tc>
                  <a:txBody>
                    <a:bodyPr/>
                    <a:lstStyle/>
                    <a:p>
                      <a:pPr marL="0" lvl="0" indent="0" algn="ctr" rtl="0">
                        <a:spcBef>
                          <a:spcPts val="0"/>
                        </a:spcBef>
                        <a:spcAft>
                          <a:spcPts val="0"/>
                        </a:spcAft>
                        <a:buNone/>
                      </a:pPr>
                      <a:r>
                        <a:rPr lang="hu" b="1"/>
                        <a:t>Hőmérséklet</a:t>
                      </a:r>
                      <a:endParaRPr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hu" b="1"/>
                        <a:t>Fagylalt eladás</a:t>
                      </a:r>
                      <a:endParaRPr b="1"/>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272250">
                <a:tc>
                  <a:txBody>
                    <a:bodyPr/>
                    <a:lstStyle/>
                    <a:p>
                      <a:pPr marL="0" lvl="0" indent="0" algn="r" rtl="0">
                        <a:lnSpc>
                          <a:spcPct val="115000"/>
                        </a:lnSpc>
                        <a:spcBef>
                          <a:spcPts val="0"/>
                        </a:spcBef>
                        <a:spcAft>
                          <a:spcPts val="0"/>
                        </a:spcAft>
                        <a:buNone/>
                      </a:pPr>
                      <a:r>
                        <a:rPr lang="hu"/>
                        <a:t>10°C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60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72250">
                <a:tc>
                  <a:txBody>
                    <a:bodyPr/>
                    <a:lstStyle/>
                    <a:p>
                      <a:pPr marL="0" lvl="0" indent="0" algn="r" rtl="0">
                        <a:lnSpc>
                          <a:spcPct val="115000"/>
                        </a:lnSpc>
                        <a:spcBef>
                          <a:spcPts val="0"/>
                        </a:spcBef>
                        <a:spcAft>
                          <a:spcPts val="0"/>
                        </a:spcAft>
                        <a:buNone/>
                      </a:pPr>
                      <a:r>
                        <a:rPr lang="hu"/>
                        <a:t>15°C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310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72250">
                <a:tc>
                  <a:txBody>
                    <a:bodyPr/>
                    <a:lstStyle/>
                    <a:p>
                      <a:pPr marL="0" lvl="0" indent="0" algn="r" rtl="0">
                        <a:lnSpc>
                          <a:spcPct val="115000"/>
                        </a:lnSpc>
                        <a:spcBef>
                          <a:spcPts val="0"/>
                        </a:spcBef>
                        <a:spcAft>
                          <a:spcPts val="0"/>
                        </a:spcAft>
                        <a:buNone/>
                      </a:pPr>
                      <a:r>
                        <a:rPr lang="hu"/>
                        <a:t>20°C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530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2250">
                <a:tc>
                  <a:txBody>
                    <a:bodyPr/>
                    <a:lstStyle/>
                    <a:p>
                      <a:pPr marL="0" lvl="0" indent="0" algn="r" rtl="0">
                        <a:lnSpc>
                          <a:spcPct val="115000"/>
                        </a:lnSpc>
                        <a:spcBef>
                          <a:spcPts val="0"/>
                        </a:spcBef>
                        <a:spcAft>
                          <a:spcPts val="0"/>
                        </a:spcAft>
                        <a:buNone/>
                      </a:pPr>
                      <a:r>
                        <a:rPr lang="hu"/>
                        <a:t>25°C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720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72250">
                <a:tc>
                  <a:txBody>
                    <a:bodyPr/>
                    <a:lstStyle/>
                    <a:p>
                      <a:pPr marL="0" lvl="0" indent="0" algn="r" rtl="0">
                        <a:lnSpc>
                          <a:spcPct val="115000"/>
                        </a:lnSpc>
                        <a:spcBef>
                          <a:spcPts val="0"/>
                        </a:spcBef>
                        <a:spcAft>
                          <a:spcPts val="0"/>
                        </a:spcAft>
                        <a:buNone/>
                      </a:pPr>
                      <a:r>
                        <a:rPr lang="hu"/>
                        <a:t>30°C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900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72250">
                <a:tc>
                  <a:txBody>
                    <a:bodyPr/>
                    <a:lstStyle/>
                    <a:p>
                      <a:pPr marL="0" lvl="0" indent="0" algn="r" rtl="0">
                        <a:lnSpc>
                          <a:spcPct val="115000"/>
                        </a:lnSpc>
                        <a:spcBef>
                          <a:spcPts val="0"/>
                        </a:spcBef>
                        <a:spcAft>
                          <a:spcPts val="0"/>
                        </a:spcAft>
                        <a:buNone/>
                      </a:pPr>
                      <a:r>
                        <a:rPr lang="hu"/>
                        <a:t>35°C</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hu"/>
                        <a:t>1100 db</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Gyakorlat</a:t>
            </a:r>
            <a:endParaRPr/>
          </a:p>
        </p:txBody>
      </p:sp>
      <p:sp>
        <p:nvSpPr>
          <p:cNvPr id="230" name="Google Shape;230;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b="1"/>
              <a:t>5. Feladat: </a:t>
            </a:r>
            <a:r>
              <a:rPr lang="hu"/>
              <a:t>Töltsd le az adatokat a </a:t>
            </a:r>
            <a:r>
              <a:rPr lang="hu" b="1"/>
              <a:t>KSH (Központi Statisztikai Hivatal)</a:t>
            </a:r>
            <a:r>
              <a:rPr lang="hu"/>
              <a:t> honlapjáról az alábbi címen: </a:t>
            </a:r>
            <a:r>
              <a:rPr lang="hu" sz="1400" u="sng">
                <a:solidFill>
                  <a:schemeClr val="hlink"/>
                </a:solidFill>
                <a:latin typeface="Arial"/>
                <a:ea typeface="Arial"/>
                <a:cs typeface="Arial"/>
                <a:sym typeface="Arial"/>
                <a:hlinkClick r:id="rId3"/>
              </a:rPr>
              <a:t>8.1.2.1. Terület, településsűrűség, népsűrűség, 2024. január 1.</a:t>
            </a:r>
            <a:endParaRPr sz="1400"/>
          </a:p>
          <a:p>
            <a:pPr marL="0" lvl="0" indent="0" algn="l" rtl="0">
              <a:spcBef>
                <a:spcPts val="1200"/>
              </a:spcBef>
              <a:spcAft>
                <a:spcPts val="1200"/>
              </a:spcAft>
              <a:buNone/>
            </a:pPr>
            <a:r>
              <a:rPr lang="hu"/>
              <a:t>Vagy az alábbi címen: </a:t>
            </a:r>
            <a:r>
              <a:rPr lang="hu" u="sng">
                <a:solidFill>
                  <a:schemeClr val="hlink"/>
                </a:solidFill>
                <a:hlinkClick r:id="rId4"/>
              </a:rPr>
              <a:t>https://tinyurl.com/nepsuruseg</a:t>
            </a:r>
            <a:endParaRPr sz="1600"/>
          </a:p>
        </p:txBody>
      </p:sp>
      <p:sp>
        <p:nvSpPr>
          <p:cNvPr id="231" name="Google Shape;231;p36"/>
          <p:cNvSpPr txBox="1"/>
          <p:nvPr/>
        </p:nvSpPr>
        <p:spPr>
          <a:xfrm>
            <a:off x="340775" y="2571750"/>
            <a:ext cx="4028100" cy="133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hu" sz="1600">
                <a:solidFill>
                  <a:schemeClr val="dk2"/>
                </a:solidFill>
                <a:latin typeface="Open Sans"/>
                <a:ea typeface="Open Sans"/>
                <a:cs typeface="Open Sans"/>
                <a:sym typeface="Open Sans"/>
              </a:rPr>
              <a:t>Készíts egy népsűrűség térkép diagramot  Magyarországról! A forrás táblázatban csak a megfelelő sorokat és oszlopokat hagyd meg!</a:t>
            </a:r>
            <a:endParaRPr sz="1800">
              <a:solidFill>
                <a:schemeClr val="dk2"/>
              </a:solidFill>
              <a:latin typeface="Open Sans"/>
              <a:ea typeface="Open Sans"/>
              <a:cs typeface="Open Sans"/>
              <a:sym typeface="Open Sans"/>
            </a:endParaRPr>
          </a:p>
        </p:txBody>
      </p:sp>
      <p:pic>
        <p:nvPicPr>
          <p:cNvPr id="232" name="Google Shape;232;p36"/>
          <p:cNvPicPr preferRelativeResize="0"/>
          <p:nvPr/>
        </p:nvPicPr>
        <p:blipFill>
          <a:blip r:embed="rId5">
            <a:alphaModFix/>
          </a:blip>
          <a:stretch>
            <a:fillRect/>
          </a:stretch>
        </p:blipFill>
        <p:spPr>
          <a:xfrm>
            <a:off x="5634722" y="2843625"/>
            <a:ext cx="3348075" cy="2010250"/>
          </a:xfrm>
          <a:prstGeom prst="rect">
            <a:avLst/>
          </a:prstGeom>
          <a:noFill/>
          <a:ln>
            <a:noFill/>
          </a:ln>
        </p:spPr>
      </p:pic>
      <p:pic>
        <p:nvPicPr>
          <p:cNvPr id="233" name="Google Shape;233;p36"/>
          <p:cNvPicPr preferRelativeResize="0"/>
          <p:nvPr/>
        </p:nvPicPr>
        <p:blipFill>
          <a:blip r:embed="rId6">
            <a:alphaModFix/>
          </a:blip>
          <a:stretch>
            <a:fillRect/>
          </a:stretch>
        </p:blipFill>
        <p:spPr>
          <a:xfrm>
            <a:off x="4293425" y="2516050"/>
            <a:ext cx="1459625" cy="2505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Összegzés</a:t>
            </a:r>
            <a:endParaRPr/>
          </a:p>
        </p:txBody>
      </p:sp>
      <p:sp>
        <p:nvSpPr>
          <p:cNvPr id="239" name="Google Shape;239;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a:t>A táblázatkezelés alapvető eszköz az adatok rendszerezésére és elemzésére.</a:t>
            </a:r>
            <a:endParaRPr/>
          </a:p>
          <a:p>
            <a:pPr marL="457200" lvl="0" indent="-342900" algn="l" rtl="0">
              <a:spcBef>
                <a:spcPts val="0"/>
              </a:spcBef>
              <a:spcAft>
                <a:spcPts val="0"/>
              </a:spcAft>
              <a:buSzPts val="1800"/>
              <a:buChar char="●"/>
            </a:pPr>
            <a:r>
              <a:rPr lang="hu"/>
              <a:t>Az alapok elsajátítása lehetőséget ad a komplexebb problémák megoldására is.</a:t>
            </a:r>
            <a:endParaRPr/>
          </a:p>
          <a:p>
            <a:pPr marL="0" lvl="0" indent="0" algn="l" rtl="0">
              <a:spcBef>
                <a:spcPts val="1200"/>
              </a:spcBef>
              <a:spcAft>
                <a:spcPts val="12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Tankönyvben</a:t>
            </a:r>
            <a:endParaRPr/>
          </a:p>
        </p:txBody>
      </p:sp>
      <p:sp>
        <p:nvSpPr>
          <p:cNvPr id="245" name="Google Shape;245;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hu" u="sng">
                <a:solidFill>
                  <a:schemeClr val="hlink"/>
                </a:solidFill>
                <a:hlinkClick r:id="rId3"/>
              </a:rPr>
              <a:t>Fejezetnyitó</a:t>
            </a:r>
            <a:endParaRPr/>
          </a:p>
          <a:p>
            <a:pPr marL="0" lvl="0" indent="0" algn="l" rtl="0">
              <a:spcBef>
                <a:spcPts val="1200"/>
              </a:spcBef>
              <a:spcAft>
                <a:spcPts val="0"/>
              </a:spcAft>
              <a:buNone/>
            </a:pPr>
            <a:r>
              <a:rPr lang="hu" u="sng">
                <a:solidFill>
                  <a:schemeClr val="hlink"/>
                </a:solidFill>
                <a:hlinkClick r:id="rId4"/>
              </a:rPr>
              <a:t>A táblázatkezelés alapjai</a:t>
            </a:r>
            <a:r>
              <a:rPr lang="hu"/>
              <a:t>, </a:t>
            </a:r>
            <a:r>
              <a:rPr lang="hu" u="sng">
                <a:solidFill>
                  <a:schemeClr val="hlink"/>
                </a:solidFill>
                <a:hlinkClick r:id="rId5"/>
              </a:rPr>
              <a:t>A táblázatkezelés alapjai 8.</a:t>
            </a:r>
            <a:endParaRPr/>
          </a:p>
          <a:p>
            <a:pPr marL="0" lvl="0" indent="0" algn="l" rtl="0">
              <a:spcBef>
                <a:spcPts val="1200"/>
              </a:spcBef>
              <a:spcAft>
                <a:spcPts val="0"/>
              </a:spcAft>
              <a:buNone/>
            </a:pPr>
            <a:r>
              <a:rPr lang="hu" u="sng">
                <a:solidFill>
                  <a:schemeClr val="hlink"/>
                </a:solidFill>
                <a:hlinkClick r:id="rId6"/>
              </a:rPr>
              <a:t>Számok, szövegek, logikai kifejezések kezelése</a:t>
            </a:r>
            <a:endParaRPr/>
          </a:p>
          <a:p>
            <a:pPr marL="0" lvl="0" indent="0" algn="l" rtl="0">
              <a:spcBef>
                <a:spcPts val="1200"/>
              </a:spcBef>
              <a:spcAft>
                <a:spcPts val="0"/>
              </a:spcAft>
              <a:buNone/>
            </a:pPr>
            <a:r>
              <a:rPr lang="hu" u="sng">
                <a:solidFill>
                  <a:schemeClr val="hlink"/>
                </a:solidFill>
                <a:hlinkClick r:id="rId7"/>
              </a:rPr>
              <a:t>Diagramkészítés</a:t>
            </a:r>
            <a:endParaRPr/>
          </a:p>
          <a:p>
            <a:pPr marL="0" lvl="0" indent="0" algn="l" rtl="0">
              <a:spcBef>
                <a:spcPts val="1200"/>
              </a:spcBef>
              <a:spcAft>
                <a:spcPts val="0"/>
              </a:spcAft>
              <a:buNone/>
            </a:pPr>
            <a:r>
              <a:rPr lang="hu" u="sng">
                <a:solidFill>
                  <a:schemeClr val="hlink"/>
                </a:solidFill>
                <a:hlinkClick r:id="rId8"/>
              </a:rPr>
              <a:t>Problémamegoldás táblázatkezelővel</a:t>
            </a:r>
            <a:endParaRPr/>
          </a:p>
          <a:p>
            <a:pPr marL="0" lvl="0" indent="0" algn="l" rtl="0">
              <a:spcBef>
                <a:spcPts val="1200"/>
              </a:spcBef>
              <a:spcAft>
                <a:spcPts val="1200"/>
              </a:spcAft>
              <a:buNone/>
            </a:pPr>
            <a:r>
              <a:rPr lang="hu" u="sng">
                <a:solidFill>
                  <a:schemeClr val="hlink"/>
                </a:solidFill>
                <a:hlinkClick r:id="rId9"/>
              </a:rPr>
              <a:t>Fájlok kezelése, megosztása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Fejlődése</a:t>
            </a:r>
            <a:endParaRPr/>
          </a:p>
        </p:txBody>
      </p:sp>
      <p:sp>
        <p:nvSpPr>
          <p:cNvPr id="93" name="Google Shape;93;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a:t> Lotus 1-2-3, majd Microsoft Excel vált dominánssá</a:t>
            </a:r>
            <a:endParaRPr/>
          </a:p>
          <a:p>
            <a:pPr marL="457200" lvl="0" indent="-342900" algn="l" rtl="0">
              <a:spcBef>
                <a:spcPts val="0"/>
              </a:spcBef>
              <a:spcAft>
                <a:spcPts val="0"/>
              </a:spcAft>
              <a:buSzPts val="1800"/>
              <a:buChar char="●"/>
            </a:pPr>
            <a:r>
              <a:rPr lang="hu" b="1"/>
              <a:t>Napjainkban</a:t>
            </a:r>
            <a:r>
              <a:rPr lang="hu"/>
              <a:t>: </a:t>
            </a:r>
            <a:endParaRPr/>
          </a:p>
          <a:p>
            <a:pPr marL="914400" lvl="1" indent="-317500" algn="l" rtl="0">
              <a:spcBef>
                <a:spcPts val="0"/>
              </a:spcBef>
              <a:spcAft>
                <a:spcPts val="0"/>
              </a:spcAft>
              <a:buSzPts val="1400"/>
              <a:buChar char="○"/>
            </a:pPr>
            <a:r>
              <a:rPr lang="hu"/>
              <a:t>Microsoft Excel, </a:t>
            </a:r>
            <a:endParaRPr/>
          </a:p>
          <a:p>
            <a:pPr marL="914400" lvl="1" indent="-317500" algn="l" rtl="0">
              <a:spcBef>
                <a:spcPts val="0"/>
              </a:spcBef>
              <a:spcAft>
                <a:spcPts val="0"/>
              </a:spcAft>
              <a:buSzPts val="1400"/>
              <a:buChar char="○"/>
            </a:pPr>
            <a:r>
              <a:rPr lang="hu"/>
              <a:t>Google Táblázatok, </a:t>
            </a:r>
            <a:endParaRPr/>
          </a:p>
          <a:p>
            <a:pPr marL="914400" lvl="1" indent="-317500" algn="l" rtl="0">
              <a:spcBef>
                <a:spcPts val="0"/>
              </a:spcBef>
              <a:spcAft>
                <a:spcPts val="0"/>
              </a:spcAft>
              <a:buSzPts val="1400"/>
              <a:buChar char="○"/>
            </a:pPr>
            <a:r>
              <a:rPr lang="hu"/>
              <a:t>LibreOffice Calc a legnépszerűbb programok.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A kezelőfelületek felépítése I.</a:t>
            </a:r>
            <a:endParaRPr/>
          </a:p>
        </p:txBody>
      </p:sp>
      <p:sp>
        <p:nvSpPr>
          <p:cNvPr id="99" name="Google Shape;9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hu" b="1"/>
              <a:t>Munkafüzet</a:t>
            </a:r>
            <a:r>
              <a:rPr lang="hu"/>
              <a:t>: Egy dokumentum, amely munkalapokat tartalmaz.</a:t>
            </a:r>
            <a:endParaRPr/>
          </a:p>
          <a:p>
            <a:pPr marL="457200" lvl="0" indent="-342900" algn="l" rtl="0">
              <a:spcBef>
                <a:spcPts val="0"/>
              </a:spcBef>
              <a:spcAft>
                <a:spcPts val="0"/>
              </a:spcAft>
              <a:buSzPts val="1800"/>
              <a:buChar char="●"/>
            </a:pPr>
            <a:r>
              <a:rPr lang="hu" b="1"/>
              <a:t>Munkalap</a:t>
            </a:r>
            <a:r>
              <a:rPr lang="hu"/>
              <a:t>: Sorokból és oszlopokból álló hálózat.</a:t>
            </a:r>
            <a:endParaRPr/>
          </a:p>
          <a:p>
            <a:pPr marL="914400" lvl="1" indent="-317500" algn="l" rtl="0">
              <a:spcBef>
                <a:spcPts val="0"/>
              </a:spcBef>
              <a:spcAft>
                <a:spcPts val="0"/>
              </a:spcAft>
              <a:buSzPts val="1400"/>
              <a:buChar char="○"/>
            </a:pPr>
            <a:r>
              <a:rPr lang="hu" b="1"/>
              <a:t>Oszlopok</a:t>
            </a:r>
            <a:r>
              <a:rPr lang="hu"/>
              <a:t>: Betűkkel jelölve (pl. A, B, C...).</a:t>
            </a:r>
            <a:endParaRPr/>
          </a:p>
          <a:p>
            <a:pPr marL="914400" lvl="1" indent="-317500" algn="l" rtl="0">
              <a:spcBef>
                <a:spcPts val="0"/>
              </a:spcBef>
              <a:spcAft>
                <a:spcPts val="0"/>
              </a:spcAft>
              <a:buSzPts val="1400"/>
              <a:buChar char="○"/>
            </a:pPr>
            <a:r>
              <a:rPr lang="hu" b="1"/>
              <a:t>Sorok</a:t>
            </a:r>
            <a:r>
              <a:rPr lang="hu"/>
              <a:t>: Számokkal jelölve (pl. 1, 2, 3...).</a:t>
            </a:r>
            <a:endParaRPr/>
          </a:p>
          <a:p>
            <a:pPr marL="914400" lvl="1" indent="-317500" algn="l" rtl="0">
              <a:spcBef>
                <a:spcPts val="0"/>
              </a:spcBef>
              <a:spcAft>
                <a:spcPts val="0"/>
              </a:spcAft>
              <a:buSzPts val="1400"/>
              <a:buChar char="○"/>
            </a:pPr>
            <a:r>
              <a:rPr lang="hu" b="1"/>
              <a:t>Cellák</a:t>
            </a:r>
            <a:r>
              <a:rPr lang="hu"/>
              <a:t>: Egy oszlop és egy sor metszéspontja (pl. A1, B2).</a:t>
            </a:r>
            <a:endParaRPr/>
          </a:p>
          <a:p>
            <a:pPr marL="457200" lvl="0" indent="-342900" algn="l" rtl="0">
              <a:spcBef>
                <a:spcPts val="0"/>
              </a:spcBef>
              <a:spcAft>
                <a:spcPts val="0"/>
              </a:spcAft>
              <a:buSzPts val="1800"/>
              <a:buChar char="●"/>
            </a:pPr>
            <a:r>
              <a:rPr lang="hu" b="1"/>
              <a:t>Szerkesztőléc</a:t>
            </a:r>
            <a:r>
              <a:rPr lang="hu"/>
              <a:t>: Az aktuális cella tartalmának szerkesztésére szolgál.</a:t>
            </a:r>
            <a:endParaRPr/>
          </a:p>
          <a:p>
            <a:pPr marL="457200" lvl="0" indent="-342900" algn="l" rtl="0">
              <a:spcBef>
                <a:spcPts val="0"/>
              </a:spcBef>
              <a:spcAft>
                <a:spcPts val="0"/>
              </a:spcAft>
              <a:buSzPts val="1800"/>
              <a:buChar char="●"/>
            </a:pPr>
            <a:r>
              <a:rPr lang="hu" b="1"/>
              <a:t>Eszköztárak</a:t>
            </a:r>
            <a:r>
              <a:rPr lang="hu"/>
              <a:t>: Ikonok az alapvető műveletek gyors eléréséhez.</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A kezelőfelületek felépítése II.</a:t>
            </a:r>
            <a:endParaRPr/>
          </a:p>
        </p:txBody>
      </p:sp>
      <p:pic>
        <p:nvPicPr>
          <p:cNvPr id="105" name="Google Shape;105;p19"/>
          <p:cNvPicPr preferRelativeResize="0"/>
          <p:nvPr/>
        </p:nvPicPr>
        <p:blipFill>
          <a:blip r:embed="rId3">
            <a:alphaModFix/>
          </a:blip>
          <a:stretch>
            <a:fillRect/>
          </a:stretch>
        </p:blipFill>
        <p:spPr>
          <a:xfrm>
            <a:off x="1958550" y="1152425"/>
            <a:ext cx="5226912" cy="3686274"/>
          </a:xfrm>
          <a:prstGeom prst="rect">
            <a:avLst/>
          </a:prstGeom>
          <a:noFill/>
          <a:ln>
            <a:noFill/>
          </a:ln>
        </p:spPr>
      </p:pic>
      <p:cxnSp>
        <p:nvCxnSpPr>
          <p:cNvPr id="106" name="Google Shape;106;p19"/>
          <p:cNvCxnSpPr>
            <a:stCxn id="107" idx="1"/>
          </p:cNvCxnSpPr>
          <p:nvPr/>
        </p:nvCxnSpPr>
        <p:spPr>
          <a:xfrm flipH="1">
            <a:off x="3565800" y="3588775"/>
            <a:ext cx="2428500" cy="719400"/>
          </a:xfrm>
          <a:prstGeom prst="straightConnector1">
            <a:avLst/>
          </a:prstGeom>
          <a:noFill/>
          <a:ln w="19050" cap="flat" cmpd="sng">
            <a:solidFill>
              <a:srgbClr val="FF0000"/>
            </a:solidFill>
            <a:prstDash val="solid"/>
            <a:round/>
            <a:headEnd type="none" w="med" len="med"/>
            <a:tailEnd type="triangle" w="med" len="med"/>
          </a:ln>
        </p:spPr>
      </p:cxnSp>
      <p:sp>
        <p:nvSpPr>
          <p:cNvPr id="107" name="Google Shape;107;p19"/>
          <p:cNvSpPr/>
          <p:nvPr/>
        </p:nvSpPr>
        <p:spPr>
          <a:xfrm>
            <a:off x="5994300" y="3418675"/>
            <a:ext cx="1353600" cy="340200"/>
          </a:xfrm>
          <a:prstGeom prst="roundRect">
            <a:avLst>
              <a:gd name="adj" fmla="val 16667"/>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u" b="1">
                <a:solidFill>
                  <a:srgbClr val="FF0000"/>
                </a:solidFill>
                <a:latin typeface="Open Sans"/>
                <a:ea typeface="Open Sans"/>
                <a:cs typeface="Open Sans"/>
                <a:sym typeface="Open Sans"/>
              </a:rPr>
              <a:t>Aktív cella</a:t>
            </a:r>
            <a:endParaRPr b="1">
              <a:solidFill>
                <a:srgbClr val="FF0000"/>
              </a:solidFill>
              <a:latin typeface="Open Sans"/>
              <a:ea typeface="Open Sans"/>
              <a:cs typeface="Open Sans"/>
              <a:sym typeface="Open Sans"/>
            </a:endParaRPr>
          </a:p>
        </p:txBody>
      </p:sp>
      <p:sp>
        <p:nvSpPr>
          <p:cNvPr id="108" name="Google Shape;108;p19"/>
          <p:cNvSpPr/>
          <p:nvPr/>
        </p:nvSpPr>
        <p:spPr>
          <a:xfrm>
            <a:off x="6881500" y="1652900"/>
            <a:ext cx="1618800" cy="340200"/>
          </a:xfrm>
          <a:prstGeom prst="roundRect">
            <a:avLst>
              <a:gd name="adj" fmla="val 16667"/>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u" b="1">
                <a:solidFill>
                  <a:srgbClr val="FF0000"/>
                </a:solidFill>
                <a:latin typeface="Open Sans"/>
                <a:ea typeface="Open Sans"/>
                <a:cs typeface="Open Sans"/>
                <a:sym typeface="Open Sans"/>
              </a:rPr>
              <a:t>Szerkesztőléc</a:t>
            </a:r>
            <a:endParaRPr b="1">
              <a:solidFill>
                <a:srgbClr val="FF0000"/>
              </a:solidFill>
              <a:latin typeface="Open Sans"/>
              <a:ea typeface="Open Sans"/>
              <a:cs typeface="Open Sans"/>
              <a:sym typeface="Open Sans"/>
            </a:endParaRPr>
          </a:p>
        </p:txBody>
      </p:sp>
      <p:cxnSp>
        <p:nvCxnSpPr>
          <p:cNvPr id="109" name="Google Shape;109;p19"/>
          <p:cNvCxnSpPr>
            <a:stCxn id="108" idx="1"/>
          </p:cNvCxnSpPr>
          <p:nvPr/>
        </p:nvCxnSpPr>
        <p:spPr>
          <a:xfrm flipH="1">
            <a:off x="4346800" y="1823000"/>
            <a:ext cx="2534700" cy="729300"/>
          </a:xfrm>
          <a:prstGeom prst="straightConnector1">
            <a:avLst/>
          </a:prstGeom>
          <a:noFill/>
          <a:ln w="19050" cap="flat" cmpd="sng">
            <a:solidFill>
              <a:srgbClr val="FF0000"/>
            </a:solidFill>
            <a:prstDash val="solid"/>
            <a:round/>
            <a:headEnd type="none" w="med" len="med"/>
            <a:tailEnd type="triangle" w="med" len="med"/>
          </a:ln>
        </p:spPr>
      </p:cxnSp>
      <p:sp>
        <p:nvSpPr>
          <p:cNvPr id="110" name="Google Shape;110;p19"/>
          <p:cNvSpPr/>
          <p:nvPr/>
        </p:nvSpPr>
        <p:spPr>
          <a:xfrm>
            <a:off x="5316825" y="1152425"/>
            <a:ext cx="1618800" cy="340200"/>
          </a:xfrm>
          <a:prstGeom prst="roundRect">
            <a:avLst>
              <a:gd name="adj" fmla="val 16667"/>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u" b="1">
                <a:solidFill>
                  <a:srgbClr val="FF0000"/>
                </a:solidFill>
                <a:latin typeface="Open Sans"/>
                <a:ea typeface="Open Sans"/>
                <a:cs typeface="Open Sans"/>
                <a:sym typeface="Open Sans"/>
              </a:rPr>
              <a:t>Eszköztár</a:t>
            </a:r>
            <a:endParaRPr b="1">
              <a:solidFill>
                <a:srgbClr val="FF0000"/>
              </a:solidFill>
              <a:latin typeface="Open Sans"/>
              <a:ea typeface="Open Sans"/>
              <a:cs typeface="Open Sans"/>
              <a:sym typeface="Open Sans"/>
            </a:endParaRPr>
          </a:p>
        </p:txBody>
      </p:sp>
      <p:cxnSp>
        <p:nvCxnSpPr>
          <p:cNvPr id="111" name="Google Shape;111;p19"/>
          <p:cNvCxnSpPr>
            <a:stCxn id="110" idx="1"/>
          </p:cNvCxnSpPr>
          <p:nvPr/>
        </p:nvCxnSpPr>
        <p:spPr>
          <a:xfrm flipH="1">
            <a:off x="3828525" y="1322525"/>
            <a:ext cx="1488300" cy="750300"/>
          </a:xfrm>
          <a:prstGeom prst="straightConnector1">
            <a:avLst/>
          </a:prstGeom>
          <a:noFill/>
          <a:ln w="19050" cap="flat" cmpd="sng">
            <a:solidFill>
              <a:srgbClr val="FF0000"/>
            </a:solidFill>
            <a:prstDash val="solid"/>
            <a:round/>
            <a:headEnd type="none" w="med" len="med"/>
            <a:tailEnd type="triangle" w="med" len="med"/>
          </a:ln>
        </p:spPr>
      </p:cxnSp>
      <p:sp>
        <p:nvSpPr>
          <p:cNvPr id="112" name="Google Shape;112;p19"/>
          <p:cNvSpPr/>
          <p:nvPr/>
        </p:nvSpPr>
        <p:spPr>
          <a:xfrm>
            <a:off x="6972025" y="2123638"/>
            <a:ext cx="1618800" cy="450600"/>
          </a:xfrm>
          <a:prstGeom prst="roundRect">
            <a:avLst>
              <a:gd name="adj" fmla="val 16667"/>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u" b="1">
                <a:solidFill>
                  <a:srgbClr val="FF0000"/>
                </a:solidFill>
                <a:latin typeface="Open Sans"/>
                <a:ea typeface="Open Sans"/>
                <a:cs typeface="Open Sans"/>
                <a:sym typeface="Open Sans"/>
              </a:rPr>
              <a:t>Oszlopok (A…B,AA…ZZ)</a:t>
            </a:r>
            <a:endParaRPr b="1">
              <a:solidFill>
                <a:srgbClr val="FF0000"/>
              </a:solidFill>
              <a:latin typeface="Open Sans"/>
              <a:ea typeface="Open Sans"/>
              <a:cs typeface="Open Sans"/>
              <a:sym typeface="Open Sans"/>
            </a:endParaRPr>
          </a:p>
        </p:txBody>
      </p:sp>
      <p:cxnSp>
        <p:nvCxnSpPr>
          <p:cNvPr id="113" name="Google Shape;113;p19"/>
          <p:cNvCxnSpPr>
            <a:stCxn id="112" idx="1"/>
          </p:cNvCxnSpPr>
          <p:nvPr/>
        </p:nvCxnSpPr>
        <p:spPr>
          <a:xfrm flipH="1">
            <a:off x="4787725" y="2348938"/>
            <a:ext cx="2184300" cy="389100"/>
          </a:xfrm>
          <a:prstGeom prst="straightConnector1">
            <a:avLst/>
          </a:prstGeom>
          <a:noFill/>
          <a:ln w="19050" cap="flat" cmpd="sng">
            <a:solidFill>
              <a:srgbClr val="FF0000"/>
            </a:solidFill>
            <a:prstDash val="solid"/>
            <a:round/>
            <a:headEnd type="none" w="med" len="med"/>
            <a:tailEnd type="triangle" w="med" len="med"/>
          </a:ln>
        </p:spPr>
      </p:cxnSp>
      <p:sp>
        <p:nvSpPr>
          <p:cNvPr id="114" name="Google Shape;114;p19"/>
          <p:cNvSpPr/>
          <p:nvPr/>
        </p:nvSpPr>
        <p:spPr>
          <a:xfrm>
            <a:off x="194225" y="1898338"/>
            <a:ext cx="1618800" cy="450600"/>
          </a:xfrm>
          <a:prstGeom prst="roundRect">
            <a:avLst>
              <a:gd name="adj" fmla="val 16667"/>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hu" b="1">
                <a:solidFill>
                  <a:srgbClr val="FF0000"/>
                </a:solidFill>
                <a:latin typeface="Open Sans"/>
                <a:ea typeface="Open Sans"/>
                <a:cs typeface="Open Sans"/>
                <a:sym typeface="Open Sans"/>
              </a:rPr>
              <a:t>Sorok</a:t>
            </a:r>
            <a:endParaRPr b="1">
              <a:solidFill>
                <a:srgbClr val="FF0000"/>
              </a:solidFill>
              <a:latin typeface="Open Sans"/>
              <a:ea typeface="Open Sans"/>
              <a:cs typeface="Open Sans"/>
              <a:sym typeface="Open Sans"/>
            </a:endParaRPr>
          </a:p>
          <a:p>
            <a:pPr marL="0" lvl="0" indent="0" algn="ctr" rtl="0">
              <a:spcBef>
                <a:spcPts val="0"/>
              </a:spcBef>
              <a:spcAft>
                <a:spcPts val="0"/>
              </a:spcAft>
              <a:buNone/>
            </a:pPr>
            <a:r>
              <a:rPr lang="hu" b="1">
                <a:solidFill>
                  <a:srgbClr val="FF0000"/>
                </a:solidFill>
                <a:latin typeface="Open Sans"/>
                <a:ea typeface="Open Sans"/>
                <a:cs typeface="Open Sans"/>
                <a:sym typeface="Open Sans"/>
              </a:rPr>
              <a:t>(1,2,3,…,sok)</a:t>
            </a:r>
            <a:endParaRPr b="1">
              <a:solidFill>
                <a:srgbClr val="FF0000"/>
              </a:solidFill>
              <a:latin typeface="Open Sans"/>
              <a:ea typeface="Open Sans"/>
              <a:cs typeface="Open Sans"/>
              <a:sym typeface="Open Sans"/>
            </a:endParaRPr>
          </a:p>
        </p:txBody>
      </p:sp>
      <p:cxnSp>
        <p:nvCxnSpPr>
          <p:cNvPr id="115" name="Google Shape;115;p19"/>
          <p:cNvCxnSpPr>
            <a:stCxn id="114" idx="2"/>
          </p:cNvCxnSpPr>
          <p:nvPr/>
        </p:nvCxnSpPr>
        <p:spPr>
          <a:xfrm>
            <a:off x="1003625" y="2348938"/>
            <a:ext cx="1030500" cy="1549500"/>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Cellák tartalma</a:t>
            </a:r>
            <a:endParaRPr/>
          </a:p>
        </p:txBody>
      </p:sp>
      <p:sp>
        <p:nvSpPr>
          <p:cNvPr id="121" name="Google Shape;121;p20"/>
          <p:cNvSpPr txBox="1">
            <a:spLocks noGrp="1"/>
          </p:cNvSpPr>
          <p:nvPr>
            <p:ph type="body" idx="1"/>
          </p:nvPr>
        </p:nvSpPr>
        <p:spPr>
          <a:xfrm>
            <a:off x="311700" y="1266325"/>
            <a:ext cx="8520600" cy="1719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hu" b="1"/>
              <a:t>Szöveg</a:t>
            </a:r>
            <a:r>
              <a:rPr lang="hu"/>
              <a:t>: Bármilyen általános szöveges információ (pl. nevelek, címek).</a:t>
            </a:r>
            <a:endParaRPr/>
          </a:p>
          <a:p>
            <a:pPr marL="457200" lvl="0" indent="-342900" algn="l" rtl="0">
              <a:spcBef>
                <a:spcPts val="0"/>
              </a:spcBef>
              <a:spcAft>
                <a:spcPts val="0"/>
              </a:spcAft>
              <a:buSzPts val="1800"/>
              <a:buChar char="●"/>
            </a:pPr>
            <a:r>
              <a:rPr lang="hu" b="1"/>
              <a:t>Számok</a:t>
            </a:r>
            <a:r>
              <a:rPr lang="hu"/>
              <a:t>: Számadatok, amelyeken számítások végezhetők.</a:t>
            </a:r>
            <a:endParaRPr/>
          </a:p>
          <a:p>
            <a:pPr marL="457200" lvl="0" indent="-342900" algn="l" rtl="0">
              <a:spcBef>
                <a:spcPts val="0"/>
              </a:spcBef>
              <a:spcAft>
                <a:spcPts val="0"/>
              </a:spcAft>
              <a:buSzPts val="1800"/>
              <a:buChar char="●"/>
            </a:pPr>
            <a:r>
              <a:rPr lang="hu" b="1"/>
              <a:t>Dátumok és idők:</a:t>
            </a:r>
            <a:r>
              <a:rPr lang="hu"/>
              <a:t> Formázott értékek (pl. 2025-01-13 vagy 12:30).</a:t>
            </a:r>
            <a:endParaRPr/>
          </a:p>
          <a:p>
            <a:pPr marL="457200" lvl="0" indent="-342900" algn="l" rtl="0">
              <a:spcBef>
                <a:spcPts val="0"/>
              </a:spcBef>
              <a:spcAft>
                <a:spcPts val="0"/>
              </a:spcAft>
              <a:buSzPts val="1800"/>
              <a:buChar char="●"/>
            </a:pPr>
            <a:r>
              <a:rPr lang="hu" b="1"/>
              <a:t>Képletek</a:t>
            </a:r>
            <a:r>
              <a:rPr lang="hu"/>
              <a:t>: Olyan műveletek, amelyek cellák értékei alapján számítódnak ki (pl. =A1+B1).</a:t>
            </a:r>
            <a:endParaRPr/>
          </a:p>
        </p:txBody>
      </p:sp>
      <p:pic>
        <p:nvPicPr>
          <p:cNvPr id="122" name="Google Shape;122;p20"/>
          <p:cNvPicPr preferRelativeResize="0"/>
          <p:nvPr/>
        </p:nvPicPr>
        <p:blipFill>
          <a:blip r:embed="rId3">
            <a:alphaModFix/>
          </a:blip>
          <a:stretch>
            <a:fillRect/>
          </a:stretch>
        </p:blipFill>
        <p:spPr>
          <a:xfrm>
            <a:off x="3679350" y="2666225"/>
            <a:ext cx="4836750" cy="2252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hu"/>
              <a:t>Alapvető képletek és függvények I.</a:t>
            </a:r>
            <a:endParaRPr/>
          </a:p>
        </p:txBody>
      </p:sp>
      <p:sp>
        <p:nvSpPr>
          <p:cNvPr id="128" name="Google Shape;128;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r>
              <a:rPr lang="hu" b="1"/>
              <a:t>Számítások</a:t>
            </a:r>
            <a:r>
              <a:rPr lang="hu"/>
              <a:t>:</a:t>
            </a:r>
            <a:endParaRPr/>
          </a:p>
          <a:p>
            <a:pPr marL="457200" lvl="0" indent="-342900" algn="l" rtl="0">
              <a:spcBef>
                <a:spcPts val="1200"/>
              </a:spcBef>
              <a:spcAft>
                <a:spcPts val="0"/>
              </a:spcAft>
              <a:buSzPts val="1800"/>
              <a:buChar char="●"/>
            </a:pPr>
            <a:r>
              <a:rPr lang="hu" b="1"/>
              <a:t>Összeadás</a:t>
            </a:r>
            <a:r>
              <a:rPr lang="hu"/>
              <a:t>: =A1+A2</a:t>
            </a:r>
            <a:endParaRPr/>
          </a:p>
          <a:p>
            <a:pPr marL="457200" lvl="0" indent="-342900" algn="l" rtl="0">
              <a:spcBef>
                <a:spcPts val="0"/>
              </a:spcBef>
              <a:spcAft>
                <a:spcPts val="0"/>
              </a:spcAft>
              <a:buSzPts val="1800"/>
              <a:buChar char="●"/>
            </a:pPr>
            <a:r>
              <a:rPr lang="hu" b="1"/>
              <a:t>Kivonás</a:t>
            </a:r>
            <a:r>
              <a:rPr lang="hu"/>
              <a:t>: =B1-B2</a:t>
            </a:r>
            <a:endParaRPr/>
          </a:p>
          <a:p>
            <a:pPr marL="457200" lvl="0" indent="-342900" algn="l" rtl="0">
              <a:spcBef>
                <a:spcPts val="0"/>
              </a:spcBef>
              <a:spcAft>
                <a:spcPts val="0"/>
              </a:spcAft>
              <a:buSzPts val="1800"/>
              <a:buChar char="●"/>
            </a:pPr>
            <a:r>
              <a:rPr lang="hu" b="1"/>
              <a:t>Szorzás</a:t>
            </a:r>
            <a:r>
              <a:rPr lang="hu"/>
              <a:t>: =C1*C2</a:t>
            </a:r>
            <a:endParaRPr/>
          </a:p>
          <a:p>
            <a:pPr marL="457200" lvl="0" indent="-342900" algn="l" rtl="0">
              <a:spcBef>
                <a:spcPts val="0"/>
              </a:spcBef>
              <a:spcAft>
                <a:spcPts val="0"/>
              </a:spcAft>
              <a:buSzPts val="1800"/>
              <a:buChar char="●"/>
            </a:pPr>
            <a:r>
              <a:rPr lang="hu" b="1"/>
              <a:t>Osztás</a:t>
            </a:r>
            <a:r>
              <a:rPr lang="hu"/>
              <a:t>: =D1/D2</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2235</Words>
  <Application>Microsoft Office PowerPoint</Application>
  <PresentationFormat>Diavetítés a képernyőre (16:9 oldalarány)</PresentationFormat>
  <Paragraphs>257</Paragraphs>
  <Slides>44</Slides>
  <Notes>42</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44</vt:i4>
      </vt:variant>
    </vt:vector>
  </HeadingPairs>
  <TitlesOfParts>
    <vt:vector size="48" baseType="lpstr">
      <vt:lpstr>PT Sans Narrow</vt:lpstr>
      <vt:lpstr>Arial</vt:lpstr>
      <vt:lpstr>Open Sans</vt:lpstr>
      <vt:lpstr>Tropic</vt:lpstr>
      <vt:lpstr>Táblázatkezelés</vt:lpstr>
      <vt:lpstr>Mi is az a táblázatkezelés?</vt:lpstr>
      <vt:lpstr>Felhasználási területek:  </vt:lpstr>
      <vt:lpstr>A táblázatkezelés története</vt:lpstr>
      <vt:lpstr>Fejlődése</vt:lpstr>
      <vt:lpstr>A kezelőfelületek felépítése I.</vt:lpstr>
      <vt:lpstr>A kezelőfelületek felépítése II.</vt:lpstr>
      <vt:lpstr>Cellák tartalma</vt:lpstr>
      <vt:lpstr>Alapvető képletek és függvények I.</vt:lpstr>
      <vt:lpstr>Alapvető képletek és függvények II.</vt:lpstr>
      <vt:lpstr>Egyszerű családi költségvetés</vt:lpstr>
      <vt:lpstr>Formázás</vt:lpstr>
      <vt:lpstr>Órai munka gyakorlat</vt:lpstr>
      <vt:lpstr>Hivatkozások</vt:lpstr>
      <vt:lpstr>Excel fontosabb függvényei</vt:lpstr>
      <vt:lpstr>SZUM (SUM) Összegzés</vt:lpstr>
      <vt:lpstr>ÁTLAG (AVERAGE) Átlagérték</vt:lpstr>
      <vt:lpstr>HA (IF) Feltételes elágazás</vt:lpstr>
      <vt:lpstr>MIN Minimum, legkisebb érték</vt:lpstr>
      <vt:lpstr>MAX Maximum, legnagyobb érték</vt:lpstr>
      <vt:lpstr>KICSI Valahányadik legkisebb érték</vt:lpstr>
      <vt:lpstr>NAGY Valahányadik legnagyobb érték</vt:lpstr>
      <vt:lpstr>DARAB (COUNT) Megszámolja a cellák értékeit</vt:lpstr>
      <vt:lpstr>DARABTELI (COUNTIF) Feltételesen megszámol</vt:lpstr>
      <vt:lpstr>SZUMHA (SUMIF) Feltételesen összead</vt:lpstr>
      <vt:lpstr>VÉLETLEN.KÖZÖTT Véletlenszám generálás</vt:lpstr>
      <vt:lpstr>FKERES (VLOOKUP) Függőleges keresés</vt:lpstr>
      <vt:lpstr>HOL.VAN (MATCH) Hányadik helyen van egy érték</vt:lpstr>
      <vt:lpstr>INDEX Értéked ad vissza sor és oszlopból</vt:lpstr>
      <vt:lpstr>INDEX és HOL.VAN kombinációja</vt:lpstr>
      <vt:lpstr>ELTOLÁS (OFFSET) Eltolva ad vissza értékeket</vt:lpstr>
      <vt:lpstr>ÖSSZEFŰZ (CONCAT) összefűz szövegeket</vt:lpstr>
      <vt:lpstr>Diagramok</vt:lpstr>
      <vt:lpstr>Miért használunk diagramokat?</vt:lpstr>
      <vt:lpstr>Mikor érdemes diagramot használni?</vt:lpstr>
      <vt:lpstr>Melyik diagramtípust melyik esetben használjuk?</vt:lpstr>
      <vt:lpstr>Példák diagramokra</vt:lpstr>
      <vt:lpstr>Hogyan készítsünk diagramot Excelben?</vt:lpstr>
      <vt:lpstr>Mire figyeljünk diagramok készítésekor?</vt:lpstr>
      <vt:lpstr>Néhány gyakorlat</vt:lpstr>
      <vt:lpstr>Gyakorlat</vt:lpstr>
      <vt:lpstr>Gyakorlat</vt:lpstr>
      <vt:lpstr>Összegzés</vt:lpstr>
      <vt:lpstr>Tankönyvben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Szalontai, Istvan</cp:lastModifiedBy>
  <cp:revision>4</cp:revision>
  <dcterms:modified xsi:type="dcterms:W3CDTF">2025-03-03T14:36:44Z</dcterms:modified>
</cp:coreProperties>
</file>