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9" r:id="rId10"/>
    <p:sldId id="278" r:id="rId11"/>
    <p:sldId id="261" r:id="rId12"/>
    <p:sldId id="262" r:id="rId13"/>
    <p:sldId id="263" r:id="rId14"/>
    <p:sldId id="264" r:id="rId15"/>
    <p:sldId id="265" r:id="rId16"/>
    <p:sldId id="280" r:id="rId17"/>
    <p:sldId id="281" r:id="rId18"/>
    <p:sldId id="282" r:id="rId19"/>
    <p:sldId id="283" r:id="rId20"/>
    <p:sldId id="266" r:id="rId21"/>
    <p:sldId id="284" r:id="rId22"/>
    <p:sldId id="285" r:id="rId23"/>
    <p:sldId id="286" r:id="rId24"/>
    <p:sldId id="287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</p:sldIdLst>
  <p:sldSz cx="9144000" cy="5143500" type="screen16x9"/>
  <p:notesSz cx="6858000" cy="9144000"/>
  <p:embeddedFontLs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Playfair Display" panose="00000500000000000000" pitchFamily="2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bfb3211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bfb3211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fb3211b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bfb3211b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bfb3211b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bfb3211b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bfb3211b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bfb3211b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bfb3211b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bfb3211b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bfb3211b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bfb3211b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bfb3211b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bfb3211b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bfb3211b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bfb3211b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bfb3211b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bfb3211b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bfb3211b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bfb3211b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bfb3211b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bfb3211b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fb3211b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bfb3211b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bfb3211b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bfb3211b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bfb3211b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bfb3211b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fb3211b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bfb3211b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bfb3211b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bfb3211b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bfb3211b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bfb3211b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bfb3211b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bfb3211b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online-python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 a Programozás Világába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383638" y="4491764"/>
            <a:ext cx="5116800" cy="56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 dirty="0">
                <a:solidFill>
                  <a:schemeClr val="dk2"/>
                </a:solidFill>
              </a:rPr>
              <a:t>Készítette: Szalontai István, 2025-03-03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2AE46F-F351-B6E6-A20F-2D4B9CFA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Pythonban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7AAF79-2A59-CAFD-5FA3-9961B3CB5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hu-HU" dirty="0"/>
              <a:t>Nyiss meg egy </a:t>
            </a:r>
            <a:r>
              <a:rPr lang="hu-HU" b="1" dirty="0"/>
              <a:t>Jegyzettömböt</a:t>
            </a:r>
            <a:r>
              <a:rPr lang="hu-HU" dirty="0"/>
              <a:t> vagy egy </a:t>
            </a:r>
            <a:r>
              <a:rPr lang="hu-HU" b="1" dirty="0" err="1"/>
              <a:t>Notepad</a:t>
            </a:r>
            <a:r>
              <a:rPr lang="hu-HU" b="1" dirty="0"/>
              <a:t>++ </a:t>
            </a:r>
            <a:r>
              <a:rPr lang="hu-HU" dirty="0"/>
              <a:t>-t és másold bele a következő kódot:</a:t>
            </a:r>
            <a:br>
              <a:rPr lang="hu-HU" dirty="0"/>
            </a:br>
            <a:br>
              <a:rPr lang="hu-HU" dirty="0"/>
            </a:b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Mentsd el </a:t>
            </a:r>
            <a:r>
              <a:rPr lang="hu-HU" b="1" dirty="0"/>
              <a:t>welcome.py </a:t>
            </a:r>
            <a:r>
              <a:rPr lang="hu-HU" dirty="0"/>
              <a:t>néven!</a:t>
            </a:r>
          </a:p>
          <a:p>
            <a:pPr>
              <a:buFont typeface="+mj-lt"/>
              <a:buAutoNum type="arabicPeriod"/>
            </a:pPr>
            <a:r>
              <a:rPr lang="hu-HU" dirty="0"/>
              <a:t>Indítsd el a programot parancssorból </a:t>
            </a:r>
            <a:r>
              <a:rPr lang="hu-HU" b="1" dirty="0" err="1"/>
              <a:t>cmd</a:t>
            </a:r>
            <a:r>
              <a:rPr lang="hu-HU" dirty="0"/>
              <a:t> vagy </a:t>
            </a:r>
            <a:r>
              <a:rPr lang="hu-HU" b="1" dirty="0"/>
              <a:t>PowerShell</a:t>
            </a:r>
            <a:r>
              <a:rPr lang="hu-HU" dirty="0"/>
              <a:t>: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Vagy másold be egy online </a:t>
            </a:r>
            <a:r>
              <a:rPr lang="en-US" dirty="0">
                <a:hlinkClick r:id="rId2"/>
              </a:rPr>
              <a:t>https://www.online-python.com/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32A6FEE-101D-92D4-2AA2-6204D9A57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32" y="2895100"/>
            <a:ext cx="5331864" cy="101180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B1DB762-7854-4B63-CE0E-233789415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732" y="1642497"/>
            <a:ext cx="598253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3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 a Pythonba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Miért Python?</a:t>
            </a:r>
            <a:endParaRPr sz="240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hu" sz="2000"/>
              <a:t>Egyszerű és olvasható szintaxis.</a:t>
            </a:r>
            <a:endParaRPr sz="200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hu" sz="2000"/>
              <a:t>Nagy közösség és sok hasznos könyvtár.</a:t>
            </a:r>
            <a:endParaRPr sz="2000"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hu" sz="2000"/>
              <a:t>Sokoldalú: webfejlesztés, adatelemzés, mesterséges intelligencia stb.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Első lépések: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Python telepítése:</a:t>
            </a:r>
            <a:r>
              <a:rPr lang="hu" sz="2100"/>
              <a:t> </a:t>
            </a:r>
            <a:r>
              <a:rPr lang="hu" sz="1700" u="sng">
                <a:solidFill>
                  <a:schemeClr val="hlink"/>
                </a:solidFill>
                <a:hlinkClick r:id="rId3"/>
              </a:rPr>
              <a:t>https://www.python.org/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Első program: print("Helló, Világ!")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Alapfogalmak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Változók és adattípusok (számok, szövegek, listák).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Feltételes utasítások (if, else).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Ciklusok (for, while).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Függvények definiálása (def).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Python alapok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Változók és adattípusok: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Feltételes utasítások:</a:t>
            </a:r>
            <a:endParaRPr sz="25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874" y="510299"/>
            <a:ext cx="2843900" cy="18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825" y="2732830"/>
            <a:ext cx="4705950" cy="1890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Python alapok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Ciklusok: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Függvények:</a:t>
            </a:r>
            <a:endParaRPr sz="25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124" y="619650"/>
            <a:ext cx="3014375" cy="16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258" y="2732825"/>
            <a:ext cx="3656250" cy="18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7591FD-706B-CE0B-8C13-8A38E282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Ciklusok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73D728-370C-92AB-E782-F62089E0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810140"/>
          </a:xfrm>
        </p:spPr>
        <p:txBody>
          <a:bodyPr/>
          <a:lstStyle/>
          <a:p>
            <a:r>
              <a:rPr lang="hu-HU" b="1" dirty="0"/>
              <a:t>Feladat</a:t>
            </a:r>
            <a:r>
              <a:rPr lang="hu-HU" dirty="0"/>
              <a:t>: Számoljunk el 1-től 5-ig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6D31B35-28BB-3A2C-99CB-3BA947845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47" y="1743509"/>
            <a:ext cx="2790315" cy="635418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B5B878F-597E-CFCA-1DD3-E76BE1B10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710" y="704400"/>
            <a:ext cx="4067743" cy="35819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E2CA2C4-8CC1-1762-AFF7-D0D976F0B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826" y="370980"/>
            <a:ext cx="1822798" cy="181466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209F219-9ED6-2428-22F8-300733D3C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547" y="2829320"/>
            <a:ext cx="2042626" cy="1456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649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3617D-671F-E57D-9340-2A2352309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1082AB8F-6BFA-CF03-DA56-DFB401CF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104" y="773094"/>
            <a:ext cx="3639058" cy="35056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FDAB0C7-D225-A570-AEE5-3AB6B77B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Ciklusok</a:t>
            </a:r>
            <a:r>
              <a:rPr lang="en-US" dirty="0"/>
              <a:t> </a:t>
            </a:r>
            <a:r>
              <a:rPr lang="hu-HU" dirty="0"/>
              <a:t>visszafelé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E9E56F-0F9C-58A9-F6E4-58F3651CE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810140"/>
          </a:xfrm>
        </p:spPr>
        <p:txBody>
          <a:bodyPr/>
          <a:lstStyle/>
          <a:p>
            <a:r>
              <a:rPr lang="hu-HU" b="1" dirty="0"/>
              <a:t>Feladat</a:t>
            </a:r>
            <a:r>
              <a:rPr lang="hu-HU" dirty="0"/>
              <a:t>: Számoljunk el </a:t>
            </a:r>
            <a:r>
              <a:rPr lang="en-US" dirty="0"/>
              <a:t>5</a:t>
            </a:r>
            <a:r>
              <a:rPr lang="hu-HU" dirty="0"/>
              <a:t>-</a:t>
            </a:r>
            <a:r>
              <a:rPr lang="hu-HU" dirty="0" err="1"/>
              <a:t>től</a:t>
            </a:r>
            <a:r>
              <a:rPr lang="hu-HU" dirty="0"/>
              <a:t> </a:t>
            </a:r>
            <a:r>
              <a:rPr lang="en-US" dirty="0"/>
              <a:t>1</a:t>
            </a:r>
            <a:r>
              <a:rPr lang="hu-HU" dirty="0"/>
              <a:t>-</a:t>
            </a:r>
            <a:r>
              <a:rPr lang="hu-HU" dirty="0" err="1"/>
              <a:t>ig</a:t>
            </a:r>
            <a:endParaRPr lang="en-US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29C8DBEB-368B-DF12-D114-7037D17F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826" y="370980"/>
            <a:ext cx="1822798" cy="181466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53C7BA2-1BFC-21FE-5902-67A50A8B6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51" y="2764573"/>
            <a:ext cx="1794663" cy="13825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1ECB557-DF4C-8422-9F69-642756A5D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050" y="1715799"/>
            <a:ext cx="2936757" cy="8101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1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67FC36-0D5E-C4C6-37F8-84BE44D3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Ciklusok</a:t>
            </a:r>
            <a:r>
              <a:rPr lang="en-US" dirty="0"/>
              <a:t> break </a:t>
            </a:r>
            <a:r>
              <a:rPr lang="en-US" dirty="0" err="1"/>
              <a:t>haszn</a:t>
            </a:r>
            <a:r>
              <a:rPr lang="hu-HU" dirty="0" err="1"/>
              <a:t>álatával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25788F-655A-8948-9AAA-3BB45E05D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Feladat: Számoljunk 1-től 5-ig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2A95CA7-93AA-AD26-DA19-CCFE5EAF6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81" y="1900780"/>
            <a:ext cx="2084674" cy="20312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200E82D-B3F1-11D7-6C86-19D1B9F60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07" y="1017450"/>
            <a:ext cx="2728210" cy="375571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366A209-93B4-4FBD-773B-A00DF0419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729" y="574625"/>
            <a:ext cx="1822798" cy="18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8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B91694-5856-25FB-ABED-02D3910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Egymásba ágyazott ciklusok (ciklus a ciklusban)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7E81B14-9244-8637-3A0F-4CA7A31D2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626100"/>
          </a:xfrm>
        </p:spPr>
        <p:txBody>
          <a:bodyPr/>
          <a:lstStyle/>
          <a:p>
            <a:r>
              <a:rPr lang="hu-HU" dirty="0"/>
              <a:t>Feladat: Szorozzuk össze a számokat 1-től 3-ig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D950D1-78B3-6068-978B-369A4635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50" y="1494236"/>
            <a:ext cx="4185349" cy="325791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8F60163-79B5-1334-C64B-05760C91D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61" y="2571750"/>
            <a:ext cx="3913163" cy="8580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110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is az a program?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hu" sz="2300" b="1"/>
              <a:t>Definíció</a:t>
            </a:r>
            <a:r>
              <a:rPr lang="hu" sz="2300"/>
              <a:t>: A program egy olyan utasítások sorozata, amelyet a számítógép képes végrehajtani. Ezek az utasítások egy adott feladat elvégzésére szolgálnak, például számítások, adatfeldolgozás vagy felhasználói felület megjelenítése.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1000"/>
              </a:spcAft>
              <a:buSzPts val="2300"/>
              <a:buChar char="●"/>
            </a:pPr>
            <a:r>
              <a:rPr lang="hu" sz="2300" b="1"/>
              <a:t>Példa</a:t>
            </a:r>
            <a:r>
              <a:rPr lang="hu" sz="2300"/>
              <a:t>: Egy egyszerű program lehet egy olyan szkript, amely kiírja a képernyőre, hogy "Helló, Világ!".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Haladó Python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Listák és szótárak: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Fájlkezelés: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Modulok és csomagok:</a:t>
            </a:r>
            <a:endParaRPr sz="25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249" y="668299"/>
            <a:ext cx="4007275" cy="15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225" y="2627810"/>
            <a:ext cx="4950300" cy="16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7" y="2690557"/>
            <a:ext cx="2892050" cy="14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FA2FCC-9C77-3CE4-3CA6-499EC465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Listák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F34660-4CC3-2CB5-6753-8F15E5C04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Feladat: Egy program, ami eltárolja a kívánságainkat.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AB3377-8127-99D0-4C45-A63402BF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17" y="1826251"/>
            <a:ext cx="3964555" cy="316042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039C9C4-A6DC-966A-DDD2-752E57F2C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285" y="574625"/>
            <a:ext cx="2127679" cy="170214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4DF4CF8-B1B1-CD75-F7C1-0702ADE39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82" y="1752820"/>
            <a:ext cx="2857899" cy="10478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7B6DC51E-4356-9CA1-0CFF-20E17F440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34" y="3401061"/>
            <a:ext cx="182905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4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B7EEC-F24A-852F-1EFD-DAB932FE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Mi a lista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5B67A3E-EFB0-5865-42AC-A947E00C0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listában több elemet tudunk egyetlen változóban eltárolni.</a:t>
            </a:r>
          </a:p>
          <a:p>
            <a:r>
              <a:rPr lang="hu-HU" dirty="0"/>
              <a:t>A listához </a:t>
            </a:r>
          </a:p>
          <a:p>
            <a:pPr lvl="1"/>
            <a:r>
              <a:rPr lang="hu-HU" dirty="0"/>
              <a:t>hozzá tudunk fűzni egy elemet (</a:t>
            </a:r>
            <a:r>
              <a:rPr lang="hu-HU" b="1" dirty="0" err="1"/>
              <a:t>C</a:t>
            </a:r>
            <a:r>
              <a:rPr lang="hu-HU" dirty="0" err="1"/>
              <a:t>reate</a:t>
            </a:r>
            <a:r>
              <a:rPr lang="hu-HU" dirty="0"/>
              <a:t>), </a:t>
            </a:r>
          </a:p>
          <a:p>
            <a:pPr lvl="1"/>
            <a:r>
              <a:rPr lang="hu-HU" dirty="0"/>
              <a:t>hivatkozni tudunk rá a sorszáma szerint (</a:t>
            </a:r>
            <a:r>
              <a:rPr lang="hu-HU" b="1" dirty="0"/>
              <a:t>R</a:t>
            </a:r>
            <a:r>
              <a:rPr lang="hu-HU" dirty="0"/>
              <a:t>ead)</a:t>
            </a:r>
          </a:p>
          <a:p>
            <a:pPr lvl="1"/>
            <a:r>
              <a:rPr lang="hu-HU" dirty="0"/>
              <a:t>Módosítani tudjuk bármely elemét (</a:t>
            </a:r>
            <a:r>
              <a:rPr lang="hu-HU" b="1" dirty="0"/>
              <a:t>U</a:t>
            </a:r>
            <a:r>
              <a:rPr lang="hu-HU" dirty="0"/>
              <a:t>pdate)</a:t>
            </a:r>
          </a:p>
          <a:p>
            <a:pPr lvl="1"/>
            <a:r>
              <a:rPr lang="hu-HU" dirty="0"/>
              <a:t>Törölni tudunk belőle elemet (</a:t>
            </a:r>
            <a:r>
              <a:rPr lang="hu-HU" b="1" dirty="0" err="1"/>
              <a:t>D</a:t>
            </a:r>
            <a:r>
              <a:rPr lang="hu-HU" dirty="0" err="1"/>
              <a:t>elete</a:t>
            </a:r>
            <a:r>
              <a:rPr lang="hu-HU" dirty="0"/>
              <a:t>)</a:t>
            </a:r>
          </a:p>
          <a:p>
            <a:r>
              <a:rPr lang="hu-HU" dirty="0"/>
              <a:t>Ezeket a műveleteket nevezzük CRUD műveleteknek.</a:t>
            </a:r>
          </a:p>
          <a:p>
            <a:r>
              <a:rPr lang="hu-HU" dirty="0"/>
              <a:t>Tudj meg többet: </a:t>
            </a:r>
            <a:r>
              <a:rPr lang="en-US" dirty="0">
                <a:hlinkClick r:id="rId2"/>
              </a:rPr>
              <a:t>Python Lists</a:t>
            </a:r>
            <a:endParaRPr lang="hu-HU" dirty="0"/>
          </a:p>
          <a:p>
            <a:pPr lvl="1"/>
            <a:endParaRPr lang="hu-HU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32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54498B-8358-E829-8C56-658A2F9A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Műveletek a listával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5263341-9AF7-14E3-32AF-71B7839DC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269" y="1017450"/>
            <a:ext cx="3717498" cy="342738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3240125-A276-95C2-249C-E00815E1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899" y="560687"/>
            <a:ext cx="1512134" cy="123953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A9C2935-40A7-AFF6-1631-1AFC27A5D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50" y="1161853"/>
            <a:ext cx="2419688" cy="14098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774104A-9781-7221-1F07-1FB0AE098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24" y="3417207"/>
            <a:ext cx="2248214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26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C9E1F5-B218-EC86-13BB-0F13652C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Lista bejárása ciklussal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736A5D4-B274-BFC6-D8E9-9F791CD4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340" y="900112"/>
            <a:ext cx="3951792" cy="385203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7864A1D-2776-B0CF-5512-7EA7F00C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355" y="391350"/>
            <a:ext cx="1791945" cy="143843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AAFA9EE-1A17-E7B6-26F1-41EDD117B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89" y="1173880"/>
            <a:ext cx="2876951" cy="10955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6DDEE05F-0F0A-1174-6A46-89D326E86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89" y="3360944"/>
            <a:ext cx="2991267" cy="6382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C531A185-B4F8-631C-CBC1-66DA023BE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89" y="2531728"/>
            <a:ext cx="2838846" cy="5906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7226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Gyakorlati példák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Számkitalálós játék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981" y="1647825"/>
            <a:ext cx="6465325" cy="270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Továbbfejlesztett számkitalálós játék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939800"/>
            <a:ext cx="4307382" cy="37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075" y="1600675"/>
            <a:ext cx="4220125" cy="223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Kő-Papír-Olló játék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829179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Számológép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419275" y="1283750"/>
            <a:ext cx="38010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Egy egyszerű számológép, amely alap műveleteket végez.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64775"/>
            <a:ext cx="356121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Számok kitalálása fordítva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401475" y="1265950"/>
            <a:ext cx="23502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Ebben a játékban a gép próbálja kitalálni a játékos által gondolt számot.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675" y="911975"/>
            <a:ext cx="6087524" cy="3807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Hol vannak a programok?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Operációs rendszerek:</a:t>
            </a:r>
            <a:r>
              <a:rPr lang="hu"/>
              <a:t> A programok az operációs rendszer (pl. Windows, macOS, Linux) segítségével futnak. Az operációs rendszer kezeli a hardver erőforrásokat és biztosítja a programok futási környezetét.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Webes alkalmazások:</a:t>
            </a:r>
            <a:r>
              <a:rPr lang="hu"/>
              <a:t> A programok szervereken futnak, és böngészőn keresztül érhetők el (pl. Google, Facebook).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Mobil alkalmazások: </a:t>
            </a:r>
            <a:r>
              <a:rPr lang="hu"/>
              <a:t>Okostelefonokon és táblagépeken futnak, és általában alkalmazásboltokból (pl. Google Play, App Store) letölthetők.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hu" b="1"/>
              <a:t>Beágyazott rendszerek: </a:t>
            </a:r>
            <a:r>
              <a:rPr lang="hu"/>
              <a:t>Autókban, okoseszközökben, gyártási gépekben is futnak programok.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Jelszó generátor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450" y="867475"/>
            <a:ext cx="55655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401475" y="1265950"/>
            <a:ext cx="23502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Egy egyszerű jelszó generátor, amely véletlenszerű jelszót hoz létre.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Számok összeadása egy tartományban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100" y="1330350"/>
            <a:ext cx="48006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401475" y="1265950"/>
            <a:ext cx="30447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Ez a program összeadja a számokat egy adott tartományban.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Madárnyelv fordító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100" y="1090000"/>
            <a:ext cx="391195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401475" y="1265950"/>
            <a:ext cx="36321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Ez a program a szöveget "</a:t>
            </a:r>
            <a:r>
              <a:rPr lang="hu" sz="1600" b="1" i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madár nyelvre</a:t>
            </a: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 fordítja, minden magánhangzó után hozzáad egy "</a:t>
            </a:r>
            <a:r>
              <a:rPr lang="hu" sz="16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 betűt és ismétli a magánhangzót.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van a program fájlban?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Forráskód</a:t>
            </a:r>
            <a:r>
              <a:rPr lang="hu"/>
              <a:t>: A program fájl tartalmazza a forráskódot, amelyet a programozó ír. Ez a kód ember által olvasható, és egy adott programozási nyelven íródott (pl. Python, Java, C++).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Futtatható kód</a:t>
            </a:r>
            <a:r>
              <a:rPr lang="hu"/>
              <a:t>: A forráskód lefordítva vagy értelmezve futtatható kód lesz, amelyet a számítógép közvetlenül tud végrehajtani.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hu" b="1"/>
              <a:t>Adatok és erőforrások:</a:t>
            </a:r>
            <a:r>
              <a:rPr lang="hu"/>
              <a:t> A program fájl tartalmazhat adatokat, képeket, hangfájlokat vagy más erőforrásokat, amelyekre a programnak szüksége van.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Programozási nyelvek típusai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Fordított nyelvek</a:t>
            </a:r>
            <a:r>
              <a:rPr lang="hu"/>
              <a:t> (pl. C, C++):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fordítóprogram (compiler) gépi kódra fordítja, amelyet a számítógép közvetlenül tud futtatni.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Gyors futási sebesség, de a fordítás időigényes.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Értelmezett nyelvek </a:t>
            </a:r>
            <a:r>
              <a:rPr lang="hu"/>
              <a:t>(pl. Python, JavaScript):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interpreter soronként értelmezi és hajtja végre.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Könnyebb hibakeresés, de lassabb futási sebesség.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Közvetítő (meta) kódot generáló nyelvek </a:t>
            </a:r>
            <a:r>
              <a:rPr lang="hu"/>
              <a:t>(pl. Java):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közvetítő kódra (bytecode) fordítja, amelyet egy virtuális gép (pl. Java Virtual Machine azaz </a:t>
            </a:r>
            <a:r>
              <a:rPr lang="hu" b="1"/>
              <a:t>JVM</a:t>
            </a:r>
            <a:r>
              <a:rPr lang="hu"/>
              <a:t>) hajt végre.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Platformfüggetlenség, de a virtuális gép (Java Runtime Environment azaz </a:t>
            </a:r>
            <a:r>
              <a:rPr lang="hu" b="1"/>
              <a:t>JRE)</a:t>
            </a:r>
            <a:r>
              <a:rPr lang="hu"/>
              <a:t> szükséges a futtatáshoz.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B25718-150C-4365-CB0C-833317DB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4 féle programozási nyelven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AB46BB-3288-0F05-5266-380C68EC2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Megnézzük először Visual Basic Script-ben (VBS) az Excelen belül</a:t>
            </a:r>
          </a:p>
          <a:p>
            <a:r>
              <a:rPr lang="hu-HU" dirty="0"/>
              <a:t>Majd </a:t>
            </a:r>
            <a:r>
              <a:rPr lang="hu-HU" dirty="0" err="1"/>
              <a:t>Javascript</a:t>
            </a:r>
            <a:r>
              <a:rPr lang="hu-HU" dirty="0"/>
              <a:t>-ben</a:t>
            </a:r>
          </a:p>
          <a:p>
            <a:r>
              <a:rPr lang="hu-HU" dirty="0"/>
              <a:t>… és </a:t>
            </a:r>
            <a:r>
              <a:rPr lang="hu-HU" dirty="0" err="1"/>
              <a:t>Scratch</a:t>
            </a:r>
            <a:r>
              <a:rPr lang="hu-HU" dirty="0"/>
              <a:t>-ben?</a:t>
            </a:r>
          </a:p>
          <a:p>
            <a:r>
              <a:rPr lang="hu-HU" dirty="0"/>
              <a:t>Végül Pythonban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DBD171-2E9E-AAA1-90A8-258B0DE8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VBS-ben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F902E3-BABA-55FC-4B33-38D030B4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450"/>
            <a:ext cx="8520600" cy="355142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hu-HU" sz="1400" dirty="0"/>
              <a:t>Nyisd meg az Excel-t.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Nyomd le az Alt + F11 billentyűkombinációt, hogy megnyisd a VBA szerkesztőt.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A szerkesztőben, a bal oldali ablakban (Project – </a:t>
            </a:r>
            <a:r>
              <a:rPr lang="hu-HU" sz="1400" dirty="0" err="1"/>
              <a:t>VBAProject</a:t>
            </a:r>
            <a:r>
              <a:rPr lang="hu-HU" sz="1400" dirty="0"/>
              <a:t>), kattints jobb gombbal a </a:t>
            </a:r>
            <a:r>
              <a:rPr lang="hu-HU" sz="1400" b="1" dirty="0"/>
              <a:t>Munka1</a:t>
            </a:r>
            <a:r>
              <a:rPr lang="hu-HU" sz="1400" dirty="0"/>
              <a:t> vagy a </a:t>
            </a:r>
            <a:r>
              <a:rPr lang="hu-HU" sz="1400" b="1" dirty="0" err="1"/>
              <a:t>ThisWorkbook</a:t>
            </a:r>
            <a:r>
              <a:rPr lang="hu-HU" sz="1400" dirty="0"/>
              <a:t> modulra, és válaszd a </a:t>
            </a:r>
            <a:r>
              <a:rPr lang="hu-HU" sz="1400" b="1" dirty="0" err="1"/>
              <a:t>Insert</a:t>
            </a:r>
            <a:r>
              <a:rPr lang="hu-HU" sz="1400" b="1" dirty="0"/>
              <a:t> &gt; </a:t>
            </a:r>
            <a:r>
              <a:rPr lang="hu-HU" sz="1400" b="1" dirty="0" err="1"/>
              <a:t>Module</a:t>
            </a:r>
            <a:r>
              <a:rPr lang="hu-HU" sz="1400" b="1" dirty="0"/>
              <a:t> </a:t>
            </a:r>
            <a:r>
              <a:rPr lang="hu-HU" sz="1400" dirty="0"/>
              <a:t>lehetőséget.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Másold be a következő kódot az új modulba!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Majd a futtatáshoz kattints a Play gombra!</a:t>
            </a:r>
            <a:br>
              <a:rPr lang="hu-HU" sz="1400" dirty="0"/>
            </a:br>
            <a:endParaRPr lang="hu-HU" sz="14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6EF6973-4939-6626-9343-BD41D0CF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2571750"/>
            <a:ext cx="6086103" cy="1997125"/>
          </a:xfrm>
          <a:prstGeom prst="rect">
            <a:avLst/>
          </a:prstGeom>
        </p:spPr>
      </p:pic>
      <p:sp>
        <p:nvSpPr>
          <p:cNvPr id="7" name="Ellipszis 6">
            <a:extLst>
              <a:ext uri="{FF2B5EF4-FFF2-40B4-BE49-F238E27FC236}">
                <a16:creationId xmlns:a16="http://schemas.microsoft.com/office/drawing/2014/main" id="{0BCF6D9D-A602-EA9D-E5E5-D78AFEE87463}"/>
              </a:ext>
            </a:extLst>
          </p:cNvPr>
          <p:cNvSpPr/>
          <p:nvPr/>
        </p:nvSpPr>
        <p:spPr>
          <a:xfrm>
            <a:off x="4481947" y="2916382"/>
            <a:ext cx="401782" cy="367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F8B0A0C7-3719-5091-706D-675F275C6C40}"/>
              </a:ext>
            </a:extLst>
          </p:cNvPr>
          <p:cNvSpPr/>
          <p:nvPr/>
        </p:nvSpPr>
        <p:spPr>
          <a:xfrm>
            <a:off x="2909453" y="3816928"/>
            <a:ext cx="1302327" cy="367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9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CE2589-BF60-AAC2-7671-654308A1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</a:t>
            </a:r>
            <a:r>
              <a:rPr lang="hu-HU" dirty="0" err="1"/>
              <a:t>Javascriptben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00A5C0-B247-A03D-322F-F391E1F7C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u-HU" dirty="0"/>
              <a:t>Nyiss meg egy </a:t>
            </a:r>
            <a:r>
              <a:rPr lang="hu-HU" b="1" dirty="0"/>
              <a:t>Jegyzettömböt</a:t>
            </a:r>
            <a:r>
              <a:rPr lang="hu-HU" dirty="0"/>
              <a:t> vagy egy </a:t>
            </a:r>
            <a:r>
              <a:rPr lang="hu-HU" b="1" dirty="0" err="1"/>
              <a:t>Notepad</a:t>
            </a:r>
            <a:r>
              <a:rPr lang="hu-HU" b="1" dirty="0"/>
              <a:t>++ </a:t>
            </a:r>
            <a:r>
              <a:rPr lang="hu-HU" dirty="0"/>
              <a:t>-t és másold bele a következő kódot: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Mentsd el </a:t>
            </a:r>
            <a:r>
              <a:rPr lang="hu-HU" b="1" dirty="0"/>
              <a:t>welcome.html </a:t>
            </a:r>
            <a:r>
              <a:rPr lang="hu-HU" dirty="0"/>
              <a:t>néven!</a:t>
            </a:r>
          </a:p>
          <a:p>
            <a:pPr>
              <a:buFont typeface="+mj-lt"/>
              <a:buAutoNum type="arabicPeriod"/>
            </a:pPr>
            <a:r>
              <a:rPr lang="hu-HU" dirty="0"/>
              <a:t>Nyisd meg a fájlt böngészőben!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6CBB217-EEB4-9AED-7717-3C052AFE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27" y="1923959"/>
            <a:ext cx="660174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8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78A1E8-8B29-65EF-D9E3-662DFDE7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</a:t>
            </a:r>
            <a:r>
              <a:rPr lang="hu-HU" dirty="0" err="1"/>
              <a:t>Scratchben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E3AEDFE-CD1A-739A-B65C-70488B10F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10" y="1271883"/>
            <a:ext cx="4737799" cy="157926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76CF647-8121-67A0-0AC0-2F423B3D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2" y="518817"/>
            <a:ext cx="3151492" cy="205293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9D3F94F-0E3F-7D8E-09DC-9141170F0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584" y="2699217"/>
            <a:ext cx="205768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1929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868</Words>
  <Application>Microsoft Office PowerPoint</Application>
  <PresentationFormat>Diavetítés a képernyőre (16:9 oldalarány)</PresentationFormat>
  <Paragraphs>103</Paragraphs>
  <Slides>32</Slides>
  <Notes>19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7" baseType="lpstr">
      <vt:lpstr>Playfair Display</vt:lpstr>
      <vt:lpstr>Lato</vt:lpstr>
      <vt:lpstr>Roboto</vt:lpstr>
      <vt:lpstr>Arial</vt:lpstr>
      <vt:lpstr>Coral</vt:lpstr>
      <vt:lpstr>Bevezetés a Programozás Világába</vt:lpstr>
      <vt:lpstr>Mi is az a program?</vt:lpstr>
      <vt:lpstr>Hol vannak a programok?</vt:lpstr>
      <vt:lpstr>Mi van a program fájlban?</vt:lpstr>
      <vt:lpstr>Programozási nyelvek típusai</vt:lpstr>
      <vt:lpstr>Üdvözlés 4 féle programozási nyelven</vt:lpstr>
      <vt:lpstr>Üdvözlés VBS-ben</vt:lpstr>
      <vt:lpstr>Üdvözlés Javascriptben</vt:lpstr>
      <vt:lpstr>Üdvözlés Scratchben</vt:lpstr>
      <vt:lpstr>Üdvözlés Pythonban</vt:lpstr>
      <vt:lpstr>Bevezetés a Pythonba</vt:lpstr>
      <vt:lpstr>Első lépések:</vt:lpstr>
      <vt:lpstr>Alapfogalmak</vt:lpstr>
      <vt:lpstr>Python alapok</vt:lpstr>
      <vt:lpstr>Python alapok</vt:lpstr>
      <vt:lpstr>Ciklusok</vt:lpstr>
      <vt:lpstr>Ciklusok visszafelé</vt:lpstr>
      <vt:lpstr>Ciklusok break használatával</vt:lpstr>
      <vt:lpstr>Egymásba ágyazott ciklusok (ciklus a ciklusban)</vt:lpstr>
      <vt:lpstr>Haladó Python</vt:lpstr>
      <vt:lpstr>Listák</vt:lpstr>
      <vt:lpstr>Mi a lista</vt:lpstr>
      <vt:lpstr>Műveletek a listával</vt:lpstr>
      <vt:lpstr>Lista bejárása ciklussal</vt:lpstr>
      <vt:lpstr>Gyakorlati példák</vt:lpstr>
      <vt:lpstr>Továbbfejlesztett számkitalálós játék</vt:lpstr>
      <vt:lpstr>Kő-Papír-Olló játék</vt:lpstr>
      <vt:lpstr>Számológép</vt:lpstr>
      <vt:lpstr>Számok kitalálása fordítva</vt:lpstr>
      <vt:lpstr>Jelszó generátor</vt:lpstr>
      <vt:lpstr>Számok összeadása egy tartományban</vt:lpstr>
      <vt:lpstr>Madárnyelv fordító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Szalontai, Istvan</cp:lastModifiedBy>
  <cp:revision>6</cp:revision>
  <dcterms:modified xsi:type="dcterms:W3CDTF">2025-03-20T14:57:55Z</dcterms:modified>
</cp:coreProperties>
</file>