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7D954-774E-4B5B-A251-86D86FEE5C1E}">
  <a:tblStyle styleId="{11F7D954-774E-4B5B-A251-86D86FEE5C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50b6bc16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50b6bc16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50b6bc16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50b6bc16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50b6bc16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50b6bc16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50b6bc16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50b6bc16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b5bf8e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b5bf8e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f8a04e2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f8a04e2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f8a04e2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f8a04e2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f8a04e2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f8a04e2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f8a04e2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f8a04e2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f8a04e2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f8a04e2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50b6bc1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50b6bc1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f8a04e25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f8a04e25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f8a04e2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f8a04e2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f8a04e2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f8a04e2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f8a04e25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f8a04e25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fd162b5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fd162b5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250b6bc16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250b6bc16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50b6bc1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50b6bc1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50b6bc16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50b6bc16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50b6bc1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50b6bc1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50b6bc16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50b6bc16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50b6bc16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50b6bc16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50b6bc16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50b6bc16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50b6bc16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50b6bc16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50b6bc16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50b6bc16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sh.hu/stadat_files/fol/hu/fol0006.html" TargetMode="External"/><Relationship Id="rId4" Type="http://schemas.openxmlformats.org/officeDocument/2006/relationships/hyperlink" Target="https://tinyurl.com/nepsuruseg" TargetMode="External"/><Relationship Id="rId5" Type="http://schemas.openxmlformats.org/officeDocument/2006/relationships/image" Target="../media/image15.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nkp.hu/tankonyv/digitalis_kultura_9_nat2020/fejezet_08_fejezetnyito" TargetMode="External"/><Relationship Id="rId4" Type="http://schemas.openxmlformats.org/officeDocument/2006/relationships/hyperlink" Target="https://www.nkp.hu/tankonyv/digitalis_kultura_9_nat2020/lecke_08_001" TargetMode="External"/><Relationship Id="rId9" Type="http://schemas.openxmlformats.org/officeDocument/2006/relationships/hyperlink" Target="https://www.nkp.hu/tankonyv/digitalis_kultura_9_nat2020/lecke_08_005" TargetMode="External"/><Relationship Id="rId5" Type="http://schemas.openxmlformats.org/officeDocument/2006/relationships/hyperlink" Target="https://www.nkp.hu/tankonyv/digitalis-kultura-8-nat2020/lecke_03_001" TargetMode="External"/><Relationship Id="rId6" Type="http://schemas.openxmlformats.org/officeDocument/2006/relationships/hyperlink" Target="https://www.nkp.hu/tankonyv/digitalis_kultura_9_nat2020/lecke_08_002" TargetMode="External"/><Relationship Id="rId7" Type="http://schemas.openxmlformats.org/officeDocument/2006/relationships/hyperlink" Target="https://www.nkp.hu/tankonyv/digitalis_kultura_9_nat2020/lecke_08_003" TargetMode="External"/><Relationship Id="rId8" Type="http://schemas.openxmlformats.org/officeDocument/2006/relationships/hyperlink" Target="https://www.nkp.hu/tankonyv/digitalis_kultura_9_nat2020/lecke_08_0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www.youtube.com/watch?v=Ii3PDjJCCQ4" TargetMode="External"/><Relationship Id="rId5"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u"/>
              <a:t>Táblázatkezelés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hu"/>
              <a:t>Készítette: Szalontai István</a:t>
            </a:r>
            <a:endParaRPr/>
          </a:p>
          <a:p>
            <a:pPr indent="0" lvl="0" marL="0" rtl="0" algn="ctr">
              <a:spcBef>
                <a:spcPts val="0"/>
              </a:spcBef>
              <a:spcAft>
                <a:spcPts val="0"/>
              </a:spcAft>
              <a:buNone/>
            </a:pPr>
            <a:r>
              <a:rPr lang="hu"/>
              <a:t>Dátum: 2025-01-13</a:t>
            </a:r>
            <a:endParaRPr/>
          </a:p>
          <a:p>
            <a:pPr indent="0" lvl="0" marL="0" rtl="0" algn="ctr">
              <a:spcBef>
                <a:spcPts val="0"/>
              </a:spcBef>
              <a:spcAft>
                <a:spcPts val="0"/>
              </a:spcAft>
              <a:buNone/>
            </a:pPr>
            <a:r>
              <a:rPr lang="hu"/>
              <a:t>Kinek: 9 nyek tanulók részére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Alapvető képletek és függvények II.</a:t>
            </a:r>
            <a:endParaRPr/>
          </a:p>
        </p:txBody>
      </p:sp>
      <p:sp>
        <p:nvSpPr>
          <p:cNvPr id="134" name="Google Shape;13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Függvények</a:t>
            </a:r>
            <a:r>
              <a:rPr lang="hu"/>
              <a:t>:</a:t>
            </a:r>
            <a:endParaRPr/>
          </a:p>
          <a:p>
            <a:pPr indent="-342900" lvl="0" marL="457200" rtl="0" algn="l">
              <a:spcBef>
                <a:spcPts val="1200"/>
              </a:spcBef>
              <a:spcAft>
                <a:spcPts val="0"/>
              </a:spcAft>
              <a:buSzPts val="1800"/>
              <a:buChar char="●"/>
            </a:pPr>
            <a:r>
              <a:rPr b="1" lang="hu"/>
              <a:t>SZUM</a:t>
            </a:r>
            <a:r>
              <a:rPr lang="hu"/>
              <a:t>: =SZUM(A1:A10) – megadott cellák összege.</a:t>
            </a:r>
            <a:endParaRPr/>
          </a:p>
          <a:p>
            <a:pPr indent="-342900" lvl="0" marL="457200" rtl="0" algn="l">
              <a:spcBef>
                <a:spcPts val="0"/>
              </a:spcBef>
              <a:spcAft>
                <a:spcPts val="0"/>
              </a:spcAft>
              <a:buSzPts val="1800"/>
              <a:buChar char="●"/>
            </a:pPr>
            <a:r>
              <a:rPr b="1" lang="hu"/>
              <a:t>ÁTLAG</a:t>
            </a:r>
            <a:r>
              <a:rPr lang="hu"/>
              <a:t>: =ÁTLAG(B1:B10) – megadott cellák átlaga.</a:t>
            </a:r>
            <a:endParaRPr/>
          </a:p>
          <a:p>
            <a:pPr indent="-342900" lvl="0" marL="457200" rtl="0" algn="l">
              <a:spcBef>
                <a:spcPts val="0"/>
              </a:spcBef>
              <a:spcAft>
                <a:spcPts val="0"/>
              </a:spcAft>
              <a:buSzPts val="1800"/>
              <a:buChar char="●"/>
            </a:pPr>
            <a:r>
              <a:rPr b="1" lang="hu"/>
              <a:t>HA</a:t>
            </a:r>
            <a:r>
              <a:rPr lang="hu"/>
              <a:t>: =HA(C1&gt;10;"Több mint 10";"Kevesebb vagy egyenlő") – feltételes kifejezések kiértékelése.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Egyszerű családi költségvetés</a:t>
            </a:r>
            <a:endParaRPr/>
          </a:p>
        </p:txBody>
      </p:sp>
      <p:sp>
        <p:nvSpPr>
          <p:cNvPr id="140" name="Google Shape;14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Táblázat felépítése:</a:t>
            </a:r>
            <a:endParaRPr b="1"/>
          </a:p>
          <a:p>
            <a:pPr indent="-342900" lvl="0" marL="457200" rtl="0" algn="l">
              <a:spcBef>
                <a:spcPts val="1200"/>
              </a:spcBef>
              <a:spcAft>
                <a:spcPts val="0"/>
              </a:spcAft>
              <a:buSzPts val="1800"/>
              <a:buChar char="●"/>
            </a:pPr>
            <a:r>
              <a:rPr b="1" lang="hu"/>
              <a:t>Oszlopok</a:t>
            </a:r>
            <a:r>
              <a:rPr lang="hu"/>
              <a:t>: Kiadások kategóriái (pl. Élelmiszer, Közlekedés, Lakbér).</a:t>
            </a:r>
            <a:endParaRPr/>
          </a:p>
          <a:p>
            <a:pPr indent="-342900" lvl="0" marL="457200" rtl="0" algn="l">
              <a:spcBef>
                <a:spcPts val="0"/>
              </a:spcBef>
              <a:spcAft>
                <a:spcPts val="0"/>
              </a:spcAft>
              <a:buSzPts val="1800"/>
              <a:buChar char="●"/>
            </a:pPr>
            <a:r>
              <a:rPr b="1" lang="hu"/>
              <a:t>Sorok</a:t>
            </a:r>
            <a:r>
              <a:rPr lang="hu"/>
              <a:t>: Hónapok vagy hétek.</a:t>
            </a:r>
            <a:endParaRPr/>
          </a:p>
          <a:p>
            <a:pPr indent="-342900" lvl="0" marL="457200" rtl="0" algn="l">
              <a:spcBef>
                <a:spcPts val="0"/>
              </a:spcBef>
              <a:spcAft>
                <a:spcPts val="0"/>
              </a:spcAft>
              <a:buSzPts val="1800"/>
              <a:buChar char="●"/>
            </a:pPr>
            <a:r>
              <a:rPr b="1" lang="hu"/>
              <a:t>Közös cellák</a:t>
            </a:r>
            <a:r>
              <a:rPr lang="hu"/>
              <a:t>: Összegzés (összes kiadás, megtakarítás).</a:t>
            </a:r>
            <a:endParaRPr/>
          </a:p>
          <a:p>
            <a:pPr indent="0" lvl="0" marL="0" rtl="0" algn="l">
              <a:spcBef>
                <a:spcPts val="1200"/>
              </a:spcBef>
              <a:spcAft>
                <a:spcPts val="0"/>
              </a:spcAft>
              <a:buNone/>
            </a:pPr>
            <a:r>
              <a:rPr b="1" lang="hu"/>
              <a:t>Példa függvényekre:</a:t>
            </a:r>
            <a:endParaRPr b="1"/>
          </a:p>
          <a:p>
            <a:pPr indent="-342900" lvl="0" marL="457200" rtl="0" algn="l">
              <a:spcBef>
                <a:spcPts val="1200"/>
              </a:spcBef>
              <a:spcAft>
                <a:spcPts val="0"/>
              </a:spcAft>
              <a:buSzPts val="1800"/>
              <a:buChar char="●"/>
            </a:pPr>
            <a:r>
              <a:rPr b="1" lang="hu"/>
              <a:t>Havi összkiadás</a:t>
            </a:r>
            <a:r>
              <a:rPr lang="hu"/>
              <a:t>: =SZUM(B2:D2)</a:t>
            </a:r>
            <a:endParaRPr/>
          </a:p>
          <a:p>
            <a:pPr indent="-342900" lvl="0" marL="457200" rtl="0" algn="l">
              <a:spcBef>
                <a:spcPts val="0"/>
              </a:spcBef>
              <a:spcAft>
                <a:spcPts val="0"/>
              </a:spcAft>
              <a:buSzPts val="1800"/>
              <a:buChar char="●"/>
            </a:pPr>
            <a:r>
              <a:rPr b="1" lang="hu"/>
              <a:t>Átlagos havi kiadás</a:t>
            </a:r>
            <a:r>
              <a:rPr lang="hu"/>
              <a:t>: =ÁTLAG(E2:E13)</a:t>
            </a:r>
            <a:endParaRPr/>
          </a:p>
          <a:p>
            <a:pPr indent="-342900" lvl="0" marL="457200" rtl="0" algn="l">
              <a:spcBef>
                <a:spcPts val="0"/>
              </a:spcBef>
              <a:spcAft>
                <a:spcPts val="0"/>
              </a:spcAft>
              <a:buSzPts val="1800"/>
              <a:buChar char="●"/>
            </a:pPr>
            <a:r>
              <a:rPr b="1" lang="hu"/>
              <a:t>Feltétel</a:t>
            </a:r>
            <a:r>
              <a:rPr lang="hu"/>
              <a:t>: =HA(E2&gt;50000;"Takaríts meg!";"Rendben")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Formázás</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hu"/>
              <a:t>Cellaformázás</a:t>
            </a:r>
            <a:r>
              <a:rPr lang="hu"/>
              <a:t>:</a:t>
            </a:r>
            <a:endParaRPr/>
          </a:p>
          <a:p>
            <a:pPr indent="-342900" lvl="0" marL="457200" rtl="0" algn="l">
              <a:spcBef>
                <a:spcPts val="1200"/>
              </a:spcBef>
              <a:spcAft>
                <a:spcPts val="0"/>
              </a:spcAft>
              <a:buSzPts val="1800"/>
              <a:buChar char="●"/>
            </a:pPr>
            <a:r>
              <a:rPr b="1" lang="hu"/>
              <a:t>Szöveg</a:t>
            </a:r>
            <a:r>
              <a:rPr lang="hu"/>
              <a:t>: Betűtípus, szín, dőlt, félkövér.</a:t>
            </a:r>
            <a:endParaRPr/>
          </a:p>
          <a:p>
            <a:pPr indent="-342900" lvl="0" marL="457200" rtl="0" algn="l">
              <a:spcBef>
                <a:spcPts val="0"/>
              </a:spcBef>
              <a:spcAft>
                <a:spcPts val="0"/>
              </a:spcAft>
              <a:buSzPts val="1800"/>
              <a:buChar char="●"/>
            </a:pPr>
            <a:r>
              <a:rPr b="1" lang="hu"/>
              <a:t>Számok</a:t>
            </a:r>
            <a:r>
              <a:rPr lang="hu"/>
              <a:t>: Pénzügyi formátum, dátumformátum.</a:t>
            </a:r>
            <a:endParaRPr/>
          </a:p>
          <a:p>
            <a:pPr indent="0" lvl="0" marL="0" rtl="0" algn="l">
              <a:spcBef>
                <a:spcPts val="1200"/>
              </a:spcBef>
              <a:spcAft>
                <a:spcPts val="0"/>
              </a:spcAft>
              <a:buNone/>
            </a:pPr>
            <a:r>
              <a:rPr b="1" lang="hu"/>
              <a:t>Háttér és szegélyek:</a:t>
            </a:r>
            <a:endParaRPr b="1"/>
          </a:p>
          <a:p>
            <a:pPr indent="-342900" lvl="0" marL="457200" rtl="0" algn="l">
              <a:spcBef>
                <a:spcPts val="1200"/>
              </a:spcBef>
              <a:spcAft>
                <a:spcPts val="0"/>
              </a:spcAft>
              <a:buSzPts val="1800"/>
              <a:buChar char="●"/>
            </a:pPr>
            <a:r>
              <a:rPr lang="hu"/>
              <a:t>Cellák kiemelése színes </a:t>
            </a:r>
            <a:r>
              <a:rPr b="1" lang="hu"/>
              <a:t>háttérrel</a:t>
            </a:r>
            <a:r>
              <a:rPr lang="hu"/>
              <a:t>.</a:t>
            </a:r>
            <a:endParaRPr/>
          </a:p>
          <a:p>
            <a:pPr indent="-342900" lvl="0" marL="457200" rtl="0" algn="l">
              <a:spcBef>
                <a:spcPts val="0"/>
              </a:spcBef>
              <a:spcAft>
                <a:spcPts val="0"/>
              </a:spcAft>
              <a:buSzPts val="1800"/>
              <a:buChar char="●"/>
            </a:pPr>
            <a:r>
              <a:rPr b="1" lang="hu"/>
              <a:t>Szegélyek</a:t>
            </a:r>
            <a:r>
              <a:rPr lang="hu"/>
              <a:t>: Vastagság és szín beállítása.</a:t>
            </a:r>
            <a:endParaRPr/>
          </a:p>
          <a:p>
            <a:pPr indent="0" lvl="0" marL="0" rtl="0" algn="l">
              <a:spcBef>
                <a:spcPts val="1200"/>
              </a:spcBef>
              <a:spcAft>
                <a:spcPts val="0"/>
              </a:spcAft>
              <a:buNone/>
            </a:pPr>
            <a:r>
              <a:rPr b="1" lang="hu"/>
              <a:t>Oszlopszélesség és sormagasság:</a:t>
            </a:r>
            <a:endParaRPr b="1"/>
          </a:p>
          <a:p>
            <a:pPr indent="-342900" lvl="0" marL="457200" rtl="0" algn="l">
              <a:spcBef>
                <a:spcPts val="1200"/>
              </a:spcBef>
              <a:spcAft>
                <a:spcPts val="0"/>
              </a:spcAft>
              <a:buSzPts val="1800"/>
              <a:buChar char="●"/>
            </a:pPr>
            <a:r>
              <a:rPr lang="hu"/>
              <a:t>Oszlopok automatikus illesztése a tartalomhoz.</a:t>
            </a:r>
            <a:endParaRPr/>
          </a:p>
          <a:p>
            <a:pPr indent="-342900" lvl="0" marL="457200" rtl="0" algn="l">
              <a:spcBef>
                <a:spcPts val="0"/>
              </a:spcBef>
              <a:spcAft>
                <a:spcPts val="0"/>
              </a:spcAft>
              <a:buSzPts val="1800"/>
              <a:buChar char="●"/>
            </a:pPr>
            <a:r>
              <a:rPr lang="hu"/>
              <a:t>Sormagasság manuális beállítása.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Órai munka gyakorlat</a:t>
            </a:r>
            <a:endParaRPr/>
          </a:p>
        </p:txBody>
      </p:sp>
      <p:sp>
        <p:nvSpPr>
          <p:cNvPr id="152" name="Google Shape;152;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Feladat</a:t>
            </a:r>
            <a:r>
              <a:rPr lang="hu"/>
              <a:t>: Készíts egy egyszerű családi költségvetést!</a:t>
            </a:r>
            <a:endParaRPr/>
          </a:p>
          <a:p>
            <a:pPr indent="-342900" lvl="0" marL="457200" rtl="0" algn="l">
              <a:spcBef>
                <a:spcPts val="1200"/>
              </a:spcBef>
              <a:spcAft>
                <a:spcPts val="0"/>
              </a:spcAft>
              <a:buSzPts val="1800"/>
              <a:buChar char="●"/>
            </a:pPr>
            <a:r>
              <a:rPr lang="hu"/>
              <a:t>Hónapok a sorokban, kategóriák az oszlopokban.</a:t>
            </a:r>
            <a:endParaRPr/>
          </a:p>
          <a:p>
            <a:pPr indent="-342900" lvl="0" marL="457200" rtl="0" algn="l">
              <a:spcBef>
                <a:spcPts val="0"/>
              </a:spcBef>
              <a:spcAft>
                <a:spcPts val="0"/>
              </a:spcAft>
              <a:buSzPts val="1800"/>
              <a:buChar char="●"/>
            </a:pPr>
            <a:r>
              <a:rPr lang="hu"/>
              <a:t>Számolj havi összkiadást és éves összesítést.</a:t>
            </a:r>
            <a:endParaRPr/>
          </a:p>
          <a:p>
            <a:pPr indent="0" lvl="0" marL="0" rtl="0" algn="l">
              <a:spcBef>
                <a:spcPts val="1200"/>
              </a:spcBef>
              <a:spcAft>
                <a:spcPts val="0"/>
              </a:spcAft>
              <a:buNone/>
            </a:pPr>
            <a:r>
              <a:rPr b="1" lang="hu"/>
              <a:t>Formázás</a:t>
            </a:r>
            <a:r>
              <a:rPr lang="hu"/>
              <a:t>: Formázd a cellákat és emeld ki a fontos adatokat!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Hivatkozások</a:t>
            </a:r>
            <a:endParaRPr/>
          </a:p>
        </p:txBody>
      </p:sp>
      <p:sp>
        <p:nvSpPr>
          <p:cNvPr id="158" name="Google Shape;158;p26"/>
          <p:cNvSpPr txBox="1"/>
          <p:nvPr>
            <p:ph idx="1" type="body"/>
          </p:nvPr>
        </p:nvSpPr>
        <p:spPr>
          <a:xfrm>
            <a:off x="5607500" y="3247325"/>
            <a:ext cx="32247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hu">
                <a:solidFill>
                  <a:srgbClr val="000000"/>
                </a:solidFill>
              </a:rPr>
              <a:t>F4 - </a:t>
            </a:r>
            <a:r>
              <a:rPr lang="hu">
                <a:solidFill>
                  <a:srgbClr val="000000"/>
                </a:solidFill>
              </a:rPr>
              <a:t>billentyűvel</a:t>
            </a:r>
            <a:endParaRPr>
              <a:solidFill>
                <a:srgbClr val="000000"/>
              </a:solidFill>
            </a:endParaRPr>
          </a:p>
        </p:txBody>
      </p:sp>
      <p:graphicFrame>
        <p:nvGraphicFramePr>
          <p:cNvPr id="159" name="Google Shape;159;p26"/>
          <p:cNvGraphicFramePr/>
          <p:nvPr/>
        </p:nvGraphicFramePr>
        <p:xfrm>
          <a:off x="311700" y="1266325"/>
          <a:ext cx="3000000" cy="3000000"/>
        </p:xfrm>
        <a:graphic>
          <a:graphicData uri="http://schemas.openxmlformats.org/drawingml/2006/table">
            <a:tbl>
              <a:tblPr>
                <a:noFill/>
                <a:tableStyleId>{11F7D954-774E-4B5B-A251-86D86FEE5C1E}</a:tableStyleId>
              </a:tblPr>
              <a:tblGrid>
                <a:gridCol w="3619500"/>
                <a:gridCol w="10902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hu"/>
                        <a:t>Példa:</a:t>
                      </a:r>
                      <a:endParaRPr b="1"/>
                    </a:p>
                  </a:txBody>
                  <a:tcPr marT="91425" marB="91425" marR="91425" marL="91425"/>
                </a:tc>
              </a:tr>
              <a:tr h="381000">
                <a:tc>
                  <a:txBody>
                    <a:bodyPr/>
                    <a:lstStyle/>
                    <a:p>
                      <a:pPr indent="0" lvl="0" marL="0" rtl="0" algn="l">
                        <a:spcBef>
                          <a:spcPts val="0"/>
                        </a:spcBef>
                        <a:spcAft>
                          <a:spcPts val="0"/>
                        </a:spcAft>
                        <a:buNone/>
                      </a:pPr>
                      <a:r>
                        <a:rPr b="1" lang="hu"/>
                        <a:t>Relatív hivatkozás</a:t>
                      </a:r>
                      <a:endParaRPr b="1"/>
                    </a:p>
                  </a:txBody>
                  <a:tcPr marT="91425" marB="91425" marR="91425" marL="91425"/>
                </a:tc>
                <a:tc>
                  <a:txBody>
                    <a:bodyPr/>
                    <a:lstStyle/>
                    <a:p>
                      <a:pPr indent="0" lvl="0" marL="0" rtl="0" algn="l">
                        <a:spcBef>
                          <a:spcPts val="0"/>
                        </a:spcBef>
                        <a:spcAft>
                          <a:spcPts val="0"/>
                        </a:spcAft>
                        <a:buNone/>
                      </a:pPr>
                      <a:r>
                        <a:rPr lang="hu" sz="2300"/>
                        <a:t>=A1</a:t>
                      </a:r>
                      <a:endParaRPr sz="2300"/>
                    </a:p>
                  </a:txBody>
                  <a:tcPr marT="91425" marB="91425" marR="91425" marL="91425"/>
                </a:tc>
              </a:tr>
              <a:tr h="381000">
                <a:tc>
                  <a:txBody>
                    <a:bodyPr/>
                    <a:lstStyle/>
                    <a:p>
                      <a:pPr indent="0" lvl="0" marL="0" rtl="0" algn="l">
                        <a:spcBef>
                          <a:spcPts val="0"/>
                        </a:spcBef>
                        <a:spcAft>
                          <a:spcPts val="0"/>
                        </a:spcAft>
                        <a:buNone/>
                      </a:pPr>
                      <a:r>
                        <a:rPr b="1" lang="hu"/>
                        <a:t>Vegyes hivatkozás (oszlop rögzítése)</a:t>
                      </a:r>
                      <a:endParaRPr b="1"/>
                    </a:p>
                  </a:txBody>
                  <a:tcPr marT="91425" marB="91425" marR="91425" marL="91425"/>
                </a:tc>
                <a:tc>
                  <a:txBody>
                    <a:bodyPr/>
                    <a:lstStyle/>
                    <a:p>
                      <a:pPr indent="0" lvl="0" marL="0" rtl="0" algn="l">
                        <a:spcBef>
                          <a:spcPts val="0"/>
                        </a:spcBef>
                        <a:spcAft>
                          <a:spcPts val="0"/>
                        </a:spcAft>
                        <a:buNone/>
                      </a:pPr>
                      <a:r>
                        <a:rPr lang="hu" sz="2300"/>
                        <a:t>=$A1</a:t>
                      </a:r>
                      <a:endParaRPr sz="2300"/>
                    </a:p>
                  </a:txBody>
                  <a:tcPr marT="91425" marB="91425" marR="91425" marL="91425"/>
                </a:tc>
              </a:tr>
              <a:tr h="381000">
                <a:tc>
                  <a:txBody>
                    <a:bodyPr/>
                    <a:lstStyle/>
                    <a:p>
                      <a:pPr indent="0" lvl="0" marL="0" rtl="0" algn="l">
                        <a:spcBef>
                          <a:spcPts val="0"/>
                        </a:spcBef>
                        <a:spcAft>
                          <a:spcPts val="0"/>
                        </a:spcAft>
                        <a:buNone/>
                      </a:pPr>
                      <a:r>
                        <a:rPr b="1" lang="hu"/>
                        <a:t>Vegyes hivatkozás (sor rögzítése)</a:t>
                      </a:r>
                      <a:endParaRPr b="1"/>
                    </a:p>
                  </a:txBody>
                  <a:tcPr marT="91425" marB="91425" marR="91425" marL="91425"/>
                </a:tc>
                <a:tc>
                  <a:txBody>
                    <a:bodyPr/>
                    <a:lstStyle/>
                    <a:p>
                      <a:pPr indent="0" lvl="0" marL="0" rtl="0" algn="l">
                        <a:spcBef>
                          <a:spcPts val="0"/>
                        </a:spcBef>
                        <a:spcAft>
                          <a:spcPts val="0"/>
                        </a:spcAft>
                        <a:buNone/>
                      </a:pPr>
                      <a:r>
                        <a:rPr lang="hu" sz="2300"/>
                        <a:t>=A$1</a:t>
                      </a:r>
                      <a:endParaRPr sz="2300"/>
                    </a:p>
                  </a:txBody>
                  <a:tcPr marT="91425" marB="91425" marR="91425" marL="91425"/>
                </a:tc>
              </a:tr>
              <a:tr h="381000">
                <a:tc>
                  <a:txBody>
                    <a:bodyPr/>
                    <a:lstStyle/>
                    <a:p>
                      <a:pPr indent="0" lvl="0" marL="0" rtl="0" algn="l">
                        <a:spcBef>
                          <a:spcPts val="0"/>
                        </a:spcBef>
                        <a:spcAft>
                          <a:spcPts val="0"/>
                        </a:spcAft>
                        <a:buNone/>
                      </a:pPr>
                      <a:r>
                        <a:rPr b="1" lang="hu"/>
                        <a:t>Abszolút</a:t>
                      </a:r>
                      <a:r>
                        <a:rPr b="1" lang="hu"/>
                        <a:t> hivatkozás</a:t>
                      </a:r>
                      <a:endParaRPr b="1"/>
                    </a:p>
                  </a:txBody>
                  <a:tcPr marT="91425" marB="91425" marR="91425" marL="91425"/>
                </a:tc>
                <a:tc>
                  <a:txBody>
                    <a:bodyPr/>
                    <a:lstStyle/>
                    <a:p>
                      <a:pPr indent="0" lvl="0" marL="0" rtl="0" algn="l">
                        <a:spcBef>
                          <a:spcPts val="0"/>
                        </a:spcBef>
                        <a:spcAft>
                          <a:spcPts val="0"/>
                        </a:spcAft>
                        <a:buNone/>
                      </a:pPr>
                      <a:r>
                        <a:rPr lang="hu" sz="2300"/>
                        <a:t>=$A$1</a:t>
                      </a:r>
                      <a:endParaRPr sz="2300"/>
                    </a:p>
                  </a:txBody>
                  <a:tcPr marT="91425" marB="91425" marR="91425" marL="91425"/>
                </a:tc>
              </a:tr>
            </a:tbl>
          </a:graphicData>
        </a:graphic>
      </p:graphicFrame>
      <p:pic>
        <p:nvPicPr>
          <p:cNvPr id="160" name="Google Shape;160;p26"/>
          <p:cNvPicPr preferRelativeResize="0"/>
          <p:nvPr/>
        </p:nvPicPr>
        <p:blipFill>
          <a:blip r:embed="rId3">
            <a:alphaModFix/>
          </a:blip>
          <a:stretch>
            <a:fillRect/>
          </a:stretch>
        </p:blipFill>
        <p:spPr>
          <a:xfrm>
            <a:off x="6399198" y="1556048"/>
            <a:ext cx="1632525" cy="15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hu"/>
              <a:t>Diagramok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Miért használunk diagramokat?</a:t>
            </a:r>
            <a:endParaRPr/>
          </a:p>
        </p:txBody>
      </p:sp>
      <p:sp>
        <p:nvSpPr>
          <p:cNvPr id="171" name="Google Shape;17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A diagramok vizuális eszközök, amelyek segítenek az adatok könnyebb megértésében és elemzésében.</a:t>
            </a:r>
            <a:endParaRPr/>
          </a:p>
          <a:p>
            <a:pPr indent="-342900" lvl="0" marL="457200" rtl="0" algn="l">
              <a:spcBef>
                <a:spcPts val="1000"/>
              </a:spcBef>
              <a:spcAft>
                <a:spcPts val="0"/>
              </a:spcAft>
              <a:buSzPts val="1800"/>
              <a:buChar char="●"/>
            </a:pPr>
            <a:r>
              <a:rPr lang="hu"/>
              <a:t>Segítenek az adatok közötti trendek, mintázatok és kapcsolatok bemutatásában.</a:t>
            </a:r>
            <a:endParaRPr/>
          </a:p>
          <a:p>
            <a:pPr indent="0" lvl="0" marL="0" rtl="0" algn="l">
              <a:spcBef>
                <a:spcPts val="1000"/>
              </a:spcBef>
              <a:spcAft>
                <a:spcPts val="1000"/>
              </a:spcAft>
              <a:buNone/>
            </a:pPr>
            <a:r>
              <a:rPr b="1" lang="hu"/>
              <a:t>Példa</a:t>
            </a:r>
            <a:r>
              <a:rPr lang="hu"/>
              <a:t>: Hogyan lehet egy számsorozatból gyorsan leolvasni a növekedést vagy csökkenést?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Mikor érdemes diagramot használni?</a:t>
            </a:r>
            <a:endParaRPr/>
          </a:p>
        </p:txBody>
      </p:sp>
      <p:sp>
        <p:nvSpPr>
          <p:cNvPr id="177" name="Google Shape;177;p29"/>
          <p:cNvSpPr txBox="1"/>
          <p:nvPr>
            <p:ph idx="1" type="body"/>
          </p:nvPr>
        </p:nvSpPr>
        <p:spPr>
          <a:xfrm>
            <a:off x="311700" y="1266325"/>
            <a:ext cx="5682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hu"/>
              <a:t>Adatok összehasonlítása:</a:t>
            </a:r>
            <a:r>
              <a:rPr lang="hu"/>
              <a:t> Például különböző termékek értékesítési adatainak összehasonlítása.</a:t>
            </a:r>
            <a:endParaRPr/>
          </a:p>
          <a:p>
            <a:pPr indent="-342900" lvl="0" marL="457200" rtl="0" algn="l">
              <a:spcBef>
                <a:spcPts val="1000"/>
              </a:spcBef>
              <a:spcAft>
                <a:spcPts val="0"/>
              </a:spcAft>
              <a:buSzPts val="1800"/>
              <a:buChar char="●"/>
            </a:pPr>
            <a:r>
              <a:rPr b="1" lang="hu"/>
              <a:t>Trendek mutatása:</a:t>
            </a:r>
            <a:r>
              <a:rPr lang="hu"/>
              <a:t> Időbeli változások bemutatása, például havi értékesítési adatok.</a:t>
            </a:r>
            <a:endParaRPr/>
          </a:p>
          <a:p>
            <a:pPr indent="-342900" lvl="0" marL="457200" rtl="0" algn="l">
              <a:spcBef>
                <a:spcPts val="1000"/>
              </a:spcBef>
              <a:spcAft>
                <a:spcPts val="0"/>
              </a:spcAft>
              <a:buSzPts val="1800"/>
              <a:buChar char="●"/>
            </a:pPr>
            <a:r>
              <a:rPr b="1" lang="hu"/>
              <a:t>Arányok bemutatása:</a:t>
            </a:r>
            <a:r>
              <a:rPr lang="hu"/>
              <a:t> Például egy cég piaci részesedése különböző régiókban.</a:t>
            </a:r>
            <a:endParaRPr/>
          </a:p>
          <a:p>
            <a:pPr indent="-342900" lvl="0" marL="457200" rtl="0" algn="l">
              <a:spcBef>
                <a:spcPts val="1000"/>
              </a:spcBef>
              <a:spcAft>
                <a:spcPts val="1000"/>
              </a:spcAft>
              <a:buSzPts val="1800"/>
              <a:buChar char="●"/>
            </a:pPr>
            <a:r>
              <a:rPr b="1" lang="hu"/>
              <a:t>Kapcsolatok vizualizálása:</a:t>
            </a:r>
            <a:r>
              <a:rPr lang="hu"/>
              <a:t> Például a hőmérséklet és a fagylalt értékesítés közötti kapcsolat.</a:t>
            </a:r>
            <a:endParaRPr/>
          </a:p>
        </p:txBody>
      </p:sp>
      <p:pic>
        <p:nvPicPr>
          <p:cNvPr id="178" name="Google Shape;178;p29"/>
          <p:cNvPicPr preferRelativeResize="0"/>
          <p:nvPr/>
        </p:nvPicPr>
        <p:blipFill>
          <a:blip r:embed="rId3">
            <a:alphaModFix/>
          </a:blip>
          <a:stretch>
            <a:fillRect/>
          </a:stretch>
        </p:blipFill>
        <p:spPr>
          <a:xfrm>
            <a:off x="5896700" y="1426850"/>
            <a:ext cx="1972474" cy="1181750"/>
          </a:xfrm>
          <a:prstGeom prst="rect">
            <a:avLst/>
          </a:prstGeom>
          <a:noFill/>
          <a:ln>
            <a:noFill/>
          </a:ln>
        </p:spPr>
      </p:pic>
      <p:pic>
        <p:nvPicPr>
          <p:cNvPr id="179" name="Google Shape;179;p29"/>
          <p:cNvPicPr preferRelativeResize="0"/>
          <p:nvPr/>
        </p:nvPicPr>
        <p:blipFill rotWithShape="1">
          <a:blip r:embed="rId4">
            <a:alphaModFix/>
          </a:blip>
          <a:srcRect b="12899" l="0" r="12899" t="0"/>
          <a:stretch/>
        </p:blipFill>
        <p:spPr>
          <a:xfrm>
            <a:off x="6741825" y="151374"/>
            <a:ext cx="1972475" cy="1175912"/>
          </a:xfrm>
          <a:prstGeom prst="rect">
            <a:avLst/>
          </a:prstGeom>
          <a:noFill/>
          <a:ln>
            <a:noFill/>
          </a:ln>
        </p:spPr>
      </p:pic>
      <p:pic>
        <p:nvPicPr>
          <p:cNvPr id="180" name="Google Shape;180;p29"/>
          <p:cNvPicPr preferRelativeResize="0"/>
          <p:nvPr/>
        </p:nvPicPr>
        <p:blipFill>
          <a:blip r:embed="rId5">
            <a:alphaModFix/>
          </a:blip>
          <a:stretch>
            <a:fillRect/>
          </a:stretch>
        </p:blipFill>
        <p:spPr>
          <a:xfrm>
            <a:off x="7166176" y="2321275"/>
            <a:ext cx="1666125" cy="1536650"/>
          </a:xfrm>
          <a:prstGeom prst="rect">
            <a:avLst/>
          </a:prstGeom>
          <a:noFill/>
          <a:ln>
            <a:noFill/>
          </a:ln>
        </p:spPr>
      </p:pic>
      <p:pic>
        <p:nvPicPr>
          <p:cNvPr id="181" name="Google Shape;181;p29"/>
          <p:cNvPicPr preferRelativeResize="0"/>
          <p:nvPr/>
        </p:nvPicPr>
        <p:blipFill>
          <a:blip r:embed="rId6">
            <a:alphaModFix/>
          </a:blip>
          <a:stretch>
            <a:fillRect/>
          </a:stretch>
        </p:blipFill>
        <p:spPr>
          <a:xfrm>
            <a:off x="5569324" y="3524599"/>
            <a:ext cx="2299850" cy="135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Melyik diagramtípust melyik esetben használjuk?</a:t>
            </a:r>
            <a:endParaRPr/>
          </a:p>
        </p:txBody>
      </p:sp>
      <p:graphicFrame>
        <p:nvGraphicFramePr>
          <p:cNvPr id="187" name="Google Shape;187;p30"/>
          <p:cNvGraphicFramePr/>
          <p:nvPr/>
        </p:nvGraphicFramePr>
        <p:xfrm>
          <a:off x="311700" y="1152425"/>
          <a:ext cx="3000000" cy="3000000"/>
        </p:xfrm>
        <a:graphic>
          <a:graphicData uri="http://schemas.openxmlformats.org/drawingml/2006/table">
            <a:tbl>
              <a:tblPr>
                <a:noFill/>
                <a:tableStyleId>{11F7D954-774E-4B5B-A251-86D86FEE5C1E}</a:tableStyleId>
              </a:tblPr>
              <a:tblGrid>
                <a:gridCol w="1512150"/>
                <a:gridCol w="2155025"/>
                <a:gridCol w="2774700"/>
                <a:gridCol w="1730075"/>
              </a:tblGrid>
              <a:tr h="381000">
                <a:tc>
                  <a:txBody>
                    <a:bodyPr/>
                    <a:lstStyle/>
                    <a:p>
                      <a:pPr indent="0" lvl="0" marL="0" rtl="0" algn="l">
                        <a:spcBef>
                          <a:spcPts val="0"/>
                        </a:spcBef>
                        <a:spcAft>
                          <a:spcPts val="0"/>
                        </a:spcAft>
                        <a:buNone/>
                      </a:pPr>
                      <a:r>
                        <a:rPr b="1" lang="hu"/>
                        <a:t>Típus</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hu"/>
                        <a:t>Használat</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hu"/>
                        <a:t>Példa</a:t>
                      </a:r>
                      <a:endParaRPr b="1"/>
                    </a:p>
                  </a:txBody>
                  <a:tcPr marT="91425" marB="91425" marR="91425" marL="91425">
                    <a:solidFill>
                      <a:schemeClr val="accent4"/>
                    </a:solidFill>
                  </a:tcPr>
                </a:tc>
                <a:tc>
                  <a:txBody>
                    <a:bodyPr/>
                    <a:lstStyle/>
                    <a:p>
                      <a:pPr indent="0" lvl="0" marL="0" rtl="0" algn="l">
                        <a:spcBef>
                          <a:spcPts val="0"/>
                        </a:spcBef>
                        <a:spcAft>
                          <a:spcPts val="0"/>
                        </a:spcAft>
                        <a:buNone/>
                      </a:pPr>
                      <a:r>
                        <a:rPr b="1" lang="hu"/>
                        <a:t>Ikon</a:t>
                      </a:r>
                      <a:endParaRPr b="1"/>
                    </a:p>
                  </a:txBody>
                  <a:tcPr marT="91425" marB="91425" marR="91425" marL="91425">
                    <a:solidFill>
                      <a:schemeClr val="accent4"/>
                    </a:solidFill>
                  </a:tcPr>
                </a:tc>
              </a:tr>
              <a:tr h="381000">
                <a:tc>
                  <a:txBody>
                    <a:bodyPr/>
                    <a:lstStyle/>
                    <a:p>
                      <a:pPr indent="0" lvl="0" marL="0" rtl="0" algn="l">
                        <a:spcBef>
                          <a:spcPts val="0"/>
                        </a:spcBef>
                        <a:spcAft>
                          <a:spcPts val="0"/>
                        </a:spcAft>
                        <a:buNone/>
                      </a:pPr>
                      <a:r>
                        <a:rPr lang="hu" sz="1300"/>
                        <a:t>Oszlopdiagram (Column Chart)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Különböző kategóriák összehasonlítására.</a:t>
                      </a:r>
                      <a:endParaRPr sz="1100"/>
                    </a:p>
                  </a:txBody>
                  <a:tcPr marT="91425" marB="91425" marR="91425" marL="91425"/>
                </a:tc>
                <a:tc>
                  <a:txBody>
                    <a:bodyPr/>
                    <a:lstStyle/>
                    <a:p>
                      <a:pPr indent="0" lvl="0" marL="0" rtl="0" algn="l">
                        <a:spcBef>
                          <a:spcPts val="0"/>
                        </a:spcBef>
                        <a:spcAft>
                          <a:spcPts val="0"/>
                        </a:spcAft>
                        <a:buNone/>
                      </a:pPr>
                      <a:r>
                        <a:rPr lang="hu" sz="1100"/>
                        <a:t>Különböző hónapok értékesítési adatainak összehasonlítása.</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hu" sz="1300"/>
                        <a:t>Kördiagram</a:t>
                      </a:r>
                      <a:br>
                        <a:rPr lang="hu" sz="1300"/>
                      </a:br>
                      <a:r>
                        <a:rPr lang="hu" sz="1300"/>
                        <a:t>(Pie Chart)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Arányok bemutatására</a:t>
                      </a:r>
                      <a:endParaRPr sz="1100"/>
                    </a:p>
                  </a:txBody>
                  <a:tcPr marT="91425" marB="91425" marR="91425" marL="91425"/>
                </a:tc>
                <a:tc>
                  <a:txBody>
                    <a:bodyPr/>
                    <a:lstStyle/>
                    <a:p>
                      <a:pPr indent="0" lvl="0" marL="0" rtl="0" algn="l">
                        <a:spcBef>
                          <a:spcPts val="0"/>
                        </a:spcBef>
                        <a:spcAft>
                          <a:spcPts val="0"/>
                        </a:spcAft>
                        <a:buNone/>
                      </a:pPr>
                      <a:r>
                        <a:rPr lang="hu" sz="1100"/>
                        <a:t>Egy cég piaci részesedése különböző régiókban.</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hu" sz="1300"/>
                        <a:t>Vonaldiagram (Line Chart)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Időbeli trendek mutatására.</a:t>
                      </a:r>
                      <a:endParaRPr sz="1100"/>
                    </a:p>
                  </a:txBody>
                  <a:tcPr marT="91425" marB="91425" marR="91425" marL="91425"/>
                </a:tc>
                <a:tc>
                  <a:txBody>
                    <a:bodyPr/>
                    <a:lstStyle/>
                    <a:p>
                      <a:pPr indent="0" lvl="0" marL="0" rtl="0" algn="l">
                        <a:spcBef>
                          <a:spcPts val="0"/>
                        </a:spcBef>
                        <a:spcAft>
                          <a:spcPts val="0"/>
                        </a:spcAft>
                        <a:buNone/>
                      </a:pPr>
                      <a:r>
                        <a:rPr lang="hu" sz="1100"/>
                        <a:t>Éves hőmérsékleti adatok változása.</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hu" sz="1300"/>
                        <a:t>Sávdiagram </a:t>
                      </a:r>
                      <a:br>
                        <a:rPr lang="hu" sz="1300"/>
                      </a:br>
                      <a:r>
                        <a:rPr lang="hu" sz="1300"/>
                        <a:t>(Bar Chart)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Hosszú kategórianevek esetén, vízszintes tengelyen.</a:t>
                      </a:r>
                      <a:endParaRPr sz="1100"/>
                    </a:p>
                  </a:txBody>
                  <a:tcPr marT="91425" marB="91425" marR="91425" marL="91425"/>
                </a:tc>
                <a:tc>
                  <a:txBody>
                    <a:bodyPr/>
                    <a:lstStyle/>
                    <a:p>
                      <a:pPr indent="0" lvl="0" marL="0" rtl="0" algn="l">
                        <a:spcBef>
                          <a:spcPts val="0"/>
                        </a:spcBef>
                        <a:spcAft>
                          <a:spcPts val="0"/>
                        </a:spcAft>
                        <a:buNone/>
                      </a:pPr>
                      <a:r>
                        <a:rPr lang="hu" sz="1100"/>
                        <a:t>Különböző termékek értékesítési adatai.</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hu" sz="1300"/>
                        <a:t>Területdiagram (Area Chart)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Több adatsor összegének trendjeinek mutatására.</a:t>
                      </a:r>
                      <a:r>
                        <a:rPr lang="hu" sz="1100"/>
                        <a:t>.</a:t>
                      </a:r>
                      <a:endParaRPr sz="1100"/>
                    </a:p>
                  </a:txBody>
                  <a:tcPr marT="91425" marB="91425" marR="91425" marL="91425"/>
                </a:tc>
                <a:tc>
                  <a:txBody>
                    <a:bodyPr/>
                    <a:lstStyle/>
                    <a:p>
                      <a:pPr indent="0" lvl="0" marL="0" rtl="0" algn="l">
                        <a:spcBef>
                          <a:spcPts val="0"/>
                        </a:spcBef>
                        <a:spcAft>
                          <a:spcPts val="0"/>
                        </a:spcAft>
                        <a:buNone/>
                      </a:pPr>
                      <a:r>
                        <a:rPr lang="hu" sz="1100"/>
                        <a:t>Különböző régiók értékesítési adatainak összegzése időben</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hu" sz="1300"/>
                        <a:t>Pontdiagram (Scatter Plot)</a:t>
                      </a:r>
                      <a:endParaRPr sz="1300"/>
                    </a:p>
                  </a:txBody>
                  <a:tcPr marT="91425" marB="91425" marR="91425" marL="91425">
                    <a:solidFill>
                      <a:schemeClr val="dk1"/>
                    </a:solidFill>
                  </a:tcPr>
                </a:tc>
                <a:tc>
                  <a:txBody>
                    <a:bodyPr/>
                    <a:lstStyle/>
                    <a:p>
                      <a:pPr indent="0" lvl="0" marL="0" rtl="0" algn="l">
                        <a:spcBef>
                          <a:spcPts val="0"/>
                        </a:spcBef>
                        <a:spcAft>
                          <a:spcPts val="0"/>
                        </a:spcAft>
                        <a:buNone/>
                      </a:pPr>
                      <a:r>
                        <a:rPr lang="hu" sz="1100"/>
                        <a:t>Két változó közötti kapcsolat vizualizálására.</a:t>
                      </a:r>
                      <a:endParaRPr sz="1100"/>
                    </a:p>
                  </a:txBody>
                  <a:tcPr marT="91425" marB="91425" marR="91425" marL="91425"/>
                </a:tc>
                <a:tc>
                  <a:txBody>
                    <a:bodyPr/>
                    <a:lstStyle/>
                    <a:p>
                      <a:pPr indent="0" lvl="0" marL="0" rtl="0" algn="l">
                        <a:spcBef>
                          <a:spcPts val="0"/>
                        </a:spcBef>
                        <a:spcAft>
                          <a:spcPts val="0"/>
                        </a:spcAft>
                        <a:buNone/>
                      </a:pPr>
                      <a:r>
                        <a:rPr lang="hu" sz="1100"/>
                        <a:t>A tanulók tanulási ideje és vizsgajegyei közötti kapcsolat.</a:t>
                      </a:r>
                      <a:endParaRPr sz="11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bl>
          </a:graphicData>
        </a:graphic>
      </p:graphicFrame>
      <p:pic>
        <p:nvPicPr>
          <p:cNvPr id="188" name="Google Shape;188;p30"/>
          <p:cNvPicPr preferRelativeResize="0"/>
          <p:nvPr/>
        </p:nvPicPr>
        <p:blipFill>
          <a:blip r:embed="rId3">
            <a:alphaModFix/>
          </a:blip>
          <a:stretch>
            <a:fillRect/>
          </a:stretch>
        </p:blipFill>
        <p:spPr>
          <a:xfrm>
            <a:off x="6907100" y="1648525"/>
            <a:ext cx="993950" cy="309800"/>
          </a:xfrm>
          <a:prstGeom prst="rect">
            <a:avLst/>
          </a:prstGeom>
          <a:noFill/>
          <a:ln>
            <a:noFill/>
          </a:ln>
        </p:spPr>
      </p:pic>
      <p:pic>
        <p:nvPicPr>
          <p:cNvPr id="189" name="Google Shape;189;p30"/>
          <p:cNvPicPr preferRelativeResize="0"/>
          <p:nvPr/>
        </p:nvPicPr>
        <p:blipFill>
          <a:blip r:embed="rId4">
            <a:alphaModFix/>
          </a:blip>
          <a:stretch>
            <a:fillRect/>
          </a:stretch>
        </p:blipFill>
        <p:spPr>
          <a:xfrm>
            <a:off x="6907100" y="2312475"/>
            <a:ext cx="993950" cy="305835"/>
          </a:xfrm>
          <a:prstGeom prst="rect">
            <a:avLst/>
          </a:prstGeom>
          <a:noFill/>
          <a:ln>
            <a:noFill/>
          </a:ln>
        </p:spPr>
      </p:pic>
      <p:pic>
        <p:nvPicPr>
          <p:cNvPr id="190" name="Google Shape;190;p30"/>
          <p:cNvPicPr preferRelativeResize="0"/>
          <p:nvPr/>
        </p:nvPicPr>
        <p:blipFill>
          <a:blip r:embed="rId5">
            <a:alphaModFix/>
          </a:blip>
          <a:stretch>
            <a:fillRect/>
          </a:stretch>
        </p:blipFill>
        <p:spPr>
          <a:xfrm>
            <a:off x="6907100" y="2825975"/>
            <a:ext cx="930779" cy="305825"/>
          </a:xfrm>
          <a:prstGeom prst="rect">
            <a:avLst/>
          </a:prstGeom>
          <a:noFill/>
          <a:ln>
            <a:noFill/>
          </a:ln>
        </p:spPr>
      </p:pic>
      <p:pic>
        <p:nvPicPr>
          <p:cNvPr id="191" name="Google Shape;191;p30"/>
          <p:cNvPicPr preferRelativeResize="0"/>
          <p:nvPr/>
        </p:nvPicPr>
        <p:blipFill>
          <a:blip r:embed="rId6">
            <a:alphaModFix/>
          </a:blip>
          <a:stretch>
            <a:fillRect/>
          </a:stretch>
        </p:blipFill>
        <p:spPr>
          <a:xfrm>
            <a:off x="6907100" y="3410225"/>
            <a:ext cx="788557" cy="309800"/>
          </a:xfrm>
          <a:prstGeom prst="rect">
            <a:avLst/>
          </a:prstGeom>
          <a:noFill/>
          <a:ln>
            <a:noFill/>
          </a:ln>
        </p:spPr>
      </p:pic>
      <p:pic>
        <p:nvPicPr>
          <p:cNvPr id="192" name="Google Shape;192;p30"/>
          <p:cNvPicPr preferRelativeResize="0"/>
          <p:nvPr/>
        </p:nvPicPr>
        <p:blipFill>
          <a:blip r:embed="rId7">
            <a:alphaModFix/>
          </a:blip>
          <a:stretch>
            <a:fillRect/>
          </a:stretch>
        </p:blipFill>
        <p:spPr>
          <a:xfrm>
            <a:off x="6907100" y="3998450"/>
            <a:ext cx="1211031" cy="309800"/>
          </a:xfrm>
          <a:prstGeom prst="rect">
            <a:avLst/>
          </a:prstGeom>
          <a:noFill/>
          <a:ln>
            <a:noFill/>
          </a:ln>
        </p:spPr>
      </p:pic>
      <p:pic>
        <p:nvPicPr>
          <p:cNvPr id="193" name="Google Shape;193;p30"/>
          <p:cNvPicPr preferRelativeResize="0"/>
          <p:nvPr/>
        </p:nvPicPr>
        <p:blipFill>
          <a:blip r:embed="rId8">
            <a:alphaModFix/>
          </a:blip>
          <a:stretch>
            <a:fillRect/>
          </a:stretch>
        </p:blipFill>
        <p:spPr>
          <a:xfrm>
            <a:off x="6907100" y="4548201"/>
            <a:ext cx="1064725" cy="30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Példák diagramokra</a:t>
            </a:r>
            <a:endParaRPr/>
          </a:p>
        </p:txBody>
      </p:sp>
      <p:sp>
        <p:nvSpPr>
          <p:cNvPr id="199" name="Google Shape;19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hu"/>
              <a:t>Példa 1: Oszlopdiagram</a:t>
            </a:r>
            <a:r>
              <a:rPr lang="hu"/>
              <a:t> - Különböző hónapok értékesítési adatai.</a:t>
            </a:r>
            <a:endParaRPr/>
          </a:p>
          <a:p>
            <a:pPr indent="-342900" lvl="0" marL="457200" rtl="0" algn="l">
              <a:spcBef>
                <a:spcPts val="1000"/>
              </a:spcBef>
              <a:spcAft>
                <a:spcPts val="0"/>
              </a:spcAft>
              <a:buSzPts val="1800"/>
              <a:buChar char="●"/>
            </a:pPr>
            <a:r>
              <a:rPr b="1" lang="hu"/>
              <a:t>Példa 2: Kördiagram</a:t>
            </a:r>
            <a:r>
              <a:rPr lang="hu"/>
              <a:t> - Egy cég piaci részesedése különböző régiókban.</a:t>
            </a:r>
            <a:endParaRPr/>
          </a:p>
          <a:p>
            <a:pPr indent="-342900" lvl="0" marL="457200" rtl="0" algn="l">
              <a:spcBef>
                <a:spcPts val="1000"/>
              </a:spcBef>
              <a:spcAft>
                <a:spcPts val="0"/>
              </a:spcAft>
              <a:buSzPts val="1800"/>
              <a:buChar char="●"/>
            </a:pPr>
            <a:r>
              <a:rPr b="1" lang="hu"/>
              <a:t>Példa 3: Vonaldiagram</a:t>
            </a:r>
            <a:r>
              <a:rPr lang="hu"/>
              <a:t> - Éves hőmérsékleti adatok változása.</a:t>
            </a:r>
            <a:endParaRPr/>
          </a:p>
          <a:p>
            <a:pPr indent="-342900" lvl="0" marL="457200" rtl="0" algn="l">
              <a:spcBef>
                <a:spcPts val="1000"/>
              </a:spcBef>
              <a:spcAft>
                <a:spcPts val="1000"/>
              </a:spcAft>
              <a:buSzPts val="1800"/>
              <a:buChar char="●"/>
            </a:pPr>
            <a:r>
              <a:rPr b="1" lang="hu"/>
              <a:t>Példa 4: Pontdiagram</a:t>
            </a:r>
            <a:r>
              <a:rPr lang="hu"/>
              <a:t> - Tanulók tanulási ideje és érdemjegyei közötti kapcsolat.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 is az a táblázatkezelés?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Definíció</a:t>
            </a:r>
            <a:r>
              <a:rPr lang="hu"/>
              <a:t>: A táblázatkezelő programok olyan szoftverek, amelyek lehetővé teszik az adatok rendszerezését, elemzését és vizualizálását táblázatos formában.</a:t>
            </a:r>
            <a:endParaRPr/>
          </a:p>
          <a:p>
            <a:pPr indent="0" lvl="0" marL="0" rtl="0" algn="l">
              <a:spcBef>
                <a:spcPts val="1200"/>
              </a:spcBef>
              <a:spcAft>
                <a:spcPts val="0"/>
              </a:spcAft>
              <a:buNone/>
            </a:pPr>
            <a:r>
              <a:rPr b="1" lang="hu"/>
              <a:t>Fő funkciók</a:t>
            </a:r>
            <a:r>
              <a:rPr lang="hu"/>
              <a:t>:</a:t>
            </a:r>
            <a:endParaRPr/>
          </a:p>
          <a:p>
            <a:pPr indent="-342900" lvl="0" marL="457200" rtl="0" algn="l">
              <a:spcBef>
                <a:spcPts val="1200"/>
              </a:spcBef>
              <a:spcAft>
                <a:spcPts val="0"/>
              </a:spcAft>
              <a:buSzPts val="1800"/>
              <a:buChar char="●"/>
            </a:pPr>
            <a:r>
              <a:rPr lang="hu"/>
              <a:t>Adatok tárolása cellákban.</a:t>
            </a:r>
            <a:endParaRPr/>
          </a:p>
          <a:p>
            <a:pPr indent="-342900" lvl="0" marL="457200" rtl="0" algn="l">
              <a:spcBef>
                <a:spcPts val="0"/>
              </a:spcBef>
              <a:spcAft>
                <a:spcPts val="0"/>
              </a:spcAft>
              <a:buSzPts val="1800"/>
              <a:buChar char="●"/>
            </a:pPr>
            <a:r>
              <a:rPr lang="hu"/>
              <a:t>Számítások és elemzések végzése képletekkel és függvényekkel.</a:t>
            </a:r>
            <a:endParaRPr/>
          </a:p>
          <a:p>
            <a:pPr indent="-342900" lvl="0" marL="457200" rtl="0" algn="l">
              <a:spcBef>
                <a:spcPts val="0"/>
              </a:spcBef>
              <a:spcAft>
                <a:spcPts val="0"/>
              </a:spcAft>
              <a:buSzPts val="1800"/>
              <a:buChar char="●"/>
            </a:pPr>
            <a:r>
              <a:rPr lang="hu"/>
              <a:t>Diagramok készítése az adatok vizuális megjelenítésére.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Hogyan készítsünk diagramot Excelben?</a:t>
            </a:r>
            <a:endParaRPr/>
          </a:p>
        </p:txBody>
      </p:sp>
      <p:sp>
        <p:nvSpPr>
          <p:cNvPr id="205" name="Google Shape;20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hu"/>
              <a:t>lépés: </a:t>
            </a:r>
            <a:r>
              <a:rPr lang="hu"/>
              <a:t>Válaszd ki az adatokat, amelyekből diagramot szeretnél készíteni.</a:t>
            </a:r>
            <a:endParaRPr/>
          </a:p>
          <a:p>
            <a:pPr indent="-342900" lvl="0" marL="457200" rtl="0" algn="l">
              <a:spcBef>
                <a:spcPts val="0"/>
              </a:spcBef>
              <a:spcAft>
                <a:spcPts val="0"/>
              </a:spcAft>
              <a:buSzPts val="1800"/>
              <a:buAutoNum type="arabicPeriod"/>
            </a:pPr>
            <a:r>
              <a:rPr b="1" lang="hu"/>
              <a:t>lépés: </a:t>
            </a:r>
            <a:r>
              <a:rPr lang="hu"/>
              <a:t>Kattints a "</a:t>
            </a:r>
            <a:r>
              <a:rPr b="1" i="1" lang="hu"/>
              <a:t>Beszúrás</a:t>
            </a:r>
            <a:r>
              <a:rPr lang="hu"/>
              <a:t>" menüpontra.</a:t>
            </a:r>
            <a:endParaRPr/>
          </a:p>
          <a:p>
            <a:pPr indent="-342900" lvl="0" marL="457200" rtl="0" algn="l">
              <a:spcBef>
                <a:spcPts val="0"/>
              </a:spcBef>
              <a:spcAft>
                <a:spcPts val="0"/>
              </a:spcAft>
              <a:buSzPts val="1800"/>
              <a:buAutoNum type="arabicPeriod"/>
            </a:pPr>
            <a:r>
              <a:rPr b="1" lang="hu"/>
              <a:t>lépés: </a:t>
            </a:r>
            <a:r>
              <a:rPr lang="hu"/>
              <a:t>Válaszd ki a kívánt diagramtípust.</a:t>
            </a:r>
            <a:endParaRPr/>
          </a:p>
          <a:p>
            <a:pPr indent="-342900" lvl="0" marL="457200" rtl="0" algn="l">
              <a:spcBef>
                <a:spcPts val="0"/>
              </a:spcBef>
              <a:spcAft>
                <a:spcPts val="0"/>
              </a:spcAft>
              <a:buSzPts val="1800"/>
              <a:buAutoNum type="arabicPeriod"/>
            </a:pPr>
            <a:r>
              <a:rPr b="1" lang="hu"/>
              <a:t>lépés: </a:t>
            </a:r>
            <a:r>
              <a:rPr lang="hu"/>
              <a:t>Testreszabhatod a diagramot </a:t>
            </a:r>
            <a:r>
              <a:rPr i="1" lang="hu"/>
              <a:t>(cím, tengelyek, stb.).</a:t>
            </a:r>
            <a:endParaRPr i="1"/>
          </a:p>
          <a:p>
            <a:pPr indent="0" lvl="0" marL="0" rtl="0" algn="l">
              <a:spcBef>
                <a:spcPts val="1200"/>
              </a:spcBef>
              <a:spcAft>
                <a:spcPts val="0"/>
              </a:spcAft>
              <a:buNone/>
            </a:pPr>
            <a:r>
              <a:t/>
            </a:r>
            <a:endParaRPr/>
          </a:p>
          <a:p>
            <a:pPr indent="0" lvl="0" marL="0" rtl="0" algn="l">
              <a:spcBef>
                <a:spcPts val="1200"/>
              </a:spcBef>
              <a:spcAft>
                <a:spcPts val="1200"/>
              </a:spcAft>
              <a:buNone/>
            </a:pPr>
            <a:r>
              <a:rPr b="1" lang="hu"/>
              <a:t>Példa</a:t>
            </a:r>
            <a:r>
              <a:rPr lang="hu"/>
              <a:t>: Bemutató egy oszlopdiagram létrehozásáról.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Mire figyeljünk diagramok készítésekor?</a:t>
            </a:r>
            <a:endParaRPr/>
          </a:p>
        </p:txBody>
      </p:sp>
      <p:sp>
        <p:nvSpPr>
          <p:cNvPr id="211" name="Google Shape;21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hu" sz="2300" u="sng"/>
              <a:t>Gyakori hibák:</a:t>
            </a:r>
            <a:endParaRPr sz="2300" u="sng"/>
          </a:p>
          <a:p>
            <a:pPr indent="-349250" lvl="1" marL="914400" rtl="0" algn="l">
              <a:spcBef>
                <a:spcPts val="0"/>
              </a:spcBef>
              <a:spcAft>
                <a:spcPts val="0"/>
              </a:spcAft>
              <a:buSzPts val="1900"/>
              <a:buChar char="○"/>
            </a:pPr>
            <a:r>
              <a:rPr b="1" lang="hu" sz="1900"/>
              <a:t>Túl sok adat </a:t>
            </a:r>
            <a:r>
              <a:rPr lang="hu" sz="1900"/>
              <a:t>egy diagramon, ami áttekinthetetlenné teszi.</a:t>
            </a:r>
            <a:endParaRPr sz="1900"/>
          </a:p>
          <a:p>
            <a:pPr indent="-349250" lvl="1" marL="914400" rtl="0" algn="l">
              <a:spcBef>
                <a:spcPts val="0"/>
              </a:spcBef>
              <a:spcAft>
                <a:spcPts val="0"/>
              </a:spcAft>
              <a:buSzPts val="1900"/>
              <a:buChar char="○"/>
            </a:pPr>
            <a:r>
              <a:rPr lang="hu" sz="1900"/>
              <a:t>Nem megfelelő </a:t>
            </a:r>
            <a:r>
              <a:rPr b="1" lang="hu" sz="1900"/>
              <a:t>diagramtípus </a:t>
            </a:r>
            <a:r>
              <a:rPr lang="hu" sz="1900"/>
              <a:t>kiválasztása</a:t>
            </a:r>
            <a:r>
              <a:rPr lang="hu" sz="1900"/>
              <a:t>.</a:t>
            </a:r>
            <a:endParaRPr sz="1900"/>
          </a:p>
          <a:p>
            <a:pPr indent="-374650" lvl="0" marL="457200" rtl="0" algn="l">
              <a:spcBef>
                <a:spcPts val="0"/>
              </a:spcBef>
              <a:spcAft>
                <a:spcPts val="0"/>
              </a:spcAft>
              <a:buSzPts val="2300"/>
              <a:buChar char="●"/>
            </a:pPr>
            <a:r>
              <a:rPr lang="hu" sz="2300" u="sng"/>
              <a:t>Tippek:</a:t>
            </a:r>
            <a:endParaRPr sz="2300" u="sng"/>
          </a:p>
          <a:p>
            <a:pPr indent="-349250" lvl="1" marL="914400" rtl="0" algn="l">
              <a:spcBef>
                <a:spcPts val="0"/>
              </a:spcBef>
              <a:spcAft>
                <a:spcPts val="0"/>
              </a:spcAft>
              <a:buSzPts val="1900"/>
              <a:buChar char="○"/>
            </a:pPr>
            <a:r>
              <a:rPr lang="hu" sz="1900"/>
              <a:t>Használj egyszerű, jól érthető </a:t>
            </a:r>
            <a:r>
              <a:rPr b="1" lang="hu" sz="1900"/>
              <a:t>címkéket</a:t>
            </a:r>
            <a:r>
              <a:rPr lang="hu" sz="1900"/>
              <a:t>.</a:t>
            </a:r>
            <a:endParaRPr sz="1900"/>
          </a:p>
          <a:p>
            <a:pPr indent="-349250" lvl="1" marL="914400" rtl="0" algn="l">
              <a:spcBef>
                <a:spcPts val="0"/>
              </a:spcBef>
              <a:spcAft>
                <a:spcPts val="0"/>
              </a:spcAft>
              <a:buSzPts val="1900"/>
              <a:buChar char="○"/>
            </a:pPr>
            <a:r>
              <a:rPr lang="hu" sz="1900"/>
              <a:t>Ne használj túl sok </a:t>
            </a:r>
            <a:r>
              <a:rPr b="1" lang="hu" sz="1900"/>
              <a:t>színt</a:t>
            </a:r>
            <a:r>
              <a:rPr lang="hu" sz="1900"/>
              <a:t>, hogy ne zavarja az olvashatóságot.</a:t>
            </a:r>
            <a:endParaRPr sz="1900"/>
          </a:p>
          <a:p>
            <a:pPr indent="-349250" lvl="1" marL="914400" rtl="0" algn="l">
              <a:spcBef>
                <a:spcPts val="0"/>
              </a:spcBef>
              <a:spcAft>
                <a:spcPts val="0"/>
              </a:spcAft>
              <a:buSzPts val="1900"/>
              <a:buChar char="○"/>
            </a:pPr>
            <a:r>
              <a:rPr b="1" lang="hu" sz="1900"/>
              <a:t>Ellenőrizd</a:t>
            </a:r>
            <a:r>
              <a:rPr lang="hu" sz="1900"/>
              <a:t>, hogy a diagram jól átadja-e az adatok üzenetét.</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Néhány gyakorlat</a:t>
            </a:r>
            <a:endParaRPr/>
          </a:p>
        </p:txBody>
      </p:sp>
      <p:sp>
        <p:nvSpPr>
          <p:cNvPr id="217" name="Google Shape;217;p34"/>
          <p:cNvSpPr txBox="1"/>
          <p:nvPr>
            <p:ph idx="1" type="body"/>
          </p:nvPr>
        </p:nvSpPr>
        <p:spPr>
          <a:xfrm>
            <a:off x="311700" y="1266325"/>
            <a:ext cx="8520600" cy="35958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b="1" lang="hu"/>
              <a:t>Feladat</a:t>
            </a:r>
            <a:r>
              <a:rPr lang="hu"/>
              <a:t>: Készíts egy </a:t>
            </a:r>
            <a:r>
              <a:rPr i="1" lang="hu" u="sng"/>
              <a:t>oszlopdiagramot </a:t>
            </a:r>
            <a:r>
              <a:rPr lang="hu"/>
              <a:t>a következő adatokból:</a:t>
            </a:r>
            <a:endParaRPr/>
          </a:p>
          <a:p>
            <a:pPr indent="0" lvl="0" marL="914400" rtl="0" algn="l">
              <a:lnSpc>
                <a:spcPct val="100000"/>
              </a:lnSpc>
              <a:spcBef>
                <a:spcPts val="0"/>
              </a:spcBef>
              <a:spcAft>
                <a:spcPts val="0"/>
              </a:spcAft>
              <a:buNone/>
            </a:pPr>
            <a:r>
              <a:rPr b="1" i="1" lang="hu"/>
              <a:t>Hónapok</a:t>
            </a:r>
            <a:r>
              <a:rPr lang="hu"/>
              <a:t>: Január, Február, Március, Április</a:t>
            </a:r>
            <a:endParaRPr/>
          </a:p>
          <a:p>
            <a:pPr indent="0" lvl="0" marL="914400" rtl="0" algn="l">
              <a:lnSpc>
                <a:spcPct val="100000"/>
              </a:lnSpc>
              <a:spcBef>
                <a:spcPts val="0"/>
              </a:spcBef>
              <a:spcAft>
                <a:spcPts val="0"/>
              </a:spcAft>
              <a:buNone/>
            </a:pPr>
            <a:r>
              <a:rPr b="1" i="1" lang="hu"/>
              <a:t>Értékesítés (darab)</a:t>
            </a:r>
            <a:r>
              <a:rPr i="1" lang="hu"/>
              <a:t>:</a:t>
            </a:r>
            <a:r>
              <a:rPr lang="hu"/>
              <a:t> 4002, 5125, 5568, 5684</a:t>
            </a:r>
            <a:endParaRPr/>
          </a:p>
          <a:p>
            <a:pPr indent="-342900" lvl="0" marL="457200" rtl="0" algn="l">
              <a:lnSpc>
                <a:spcPct val="100000"/>
              </a:lnSpc>
              <a:spcBef>
                <a:spcPts val="1200"/>
              </a:spcBef>
              <a:spcAft>
                <a:spcPts val="0"/>
              </a:spcAft>
              <a:buSzPts val="1800"/>
              <a:buAutoNum type="arabicPeriod"/>
            </a:pPr>
            <a:r>
              <a:rPr b="1" lang="hu"/>
              <a:t>Feladat</a:t>
            </a:r>
            <a:r>
              <a:rPr lang="hu"/>
              <a:t>: Készíts egy </a:t>
            </a:r>
            <a:r>
              <a:rPr i="1" lang="hu" u="sng"/>
              <a:t>sáv diagramot </a:t>
            </a:r>
            <a:r>
              <a:rPr lang="hu"/>
              <a:t>következő napi eladási adatokból:</a:t>
            </a:r>
            <a:endParaRPr/>
          </a:p>
          <a:p>
            <a:pPr indent="0" lvl="0" marL="914400" rtl="0" algn="l">
              <a:lnSpc>
                <a:spcPct val="100000"/>
              </a:lnSpc>
              <a:spcBef>
                <a:spcPts val="0"/>
              </a:spcBef>
              <a:spcAft>
                <a:spcPts val="0"/>
              </a:spcAft>
              <a:buNone/>
            </a:pPr>
            <a:r>
              <a:rPr b="1" i="1" lang="hu"/>
              <a:t>Termékek</a:t>
            </a:r>
            <a:r>
              <a:rPr lang="hu"/>
              <a:t>: rágógumi (25 darab), cukorka (16 darab), kifli (48 darab), üdítő (35 darab)</a:t>
            </a:r>
            <a:endParaRPr/>
          </a:p>
          <a:p>
            <a:pPr indent="-342900" lvl="0" marL="457200" rtl="0" algn="l">
              <a:lnSpc>
                <a:spcPct val="100000"/>
              </a:lnSpc>
              <a:spcBef>
                <a:spcPts val="1000"/>
              </a:spcBef>
              <a:spcAft>
                <a:spcPts val="0"/>
              </a:spcAft>
              <a:buSzPts val="1800"/>
              <a:buAutoNum type="arabicPeriod"/>
            </a:pPr>
            <a:r>
              <a:rPr b="1" lang="hu"/>
              <a:t>Feladat</a:t>
            </a:r>
            <a:r>
              <a:rPr lang="hu"/>
              <a:t>: Készíts egy </a:t>
            </a:r>
            <a:r>
              <a:rPr i="1" lang="hu" u="sng"/>
              <a:t>kördiagramot</a:t>
            </a:r>
            <a:r>
              <a:rPr lang="hu"/>
              <a:t> az alábbi éves értékesítési adatokból:</a:t>
            </a:r>
            <a:endParaRPr/>
          </a:p>
          <a:p>
            <a:pPr indent="0" lvl="0" marL="914400" rtl="0" algn="l">
              <a:lnSpc>
                <a:spcPct val="100000"/>
              </a:lnSpc>
              <a:spcBef>
                <a:spcPts val="0"/>
              </a:spcBef>
              <a:spcAft>
                <a:spcPts val="0"/>
              </a:spcAft>
              <a:buNone/>
            </a:pPr>
            <a:r>
              <a:rPr b="1" i="1" lang="hu"/>
              <a:t>Régiók</a:t>
            </a:r>
            <a:r>
              <a:rPr lang="hu"/>
              <a:t>: Észak, Dél, Kelet, Nyugat, Főváros</a:t>
            </a:r>
            <a:endParaRPr/>
          </a:p>
          <a:p>
            <a:pPr indent="0" lvl="0" marL="914400" rtl="0" algn="l">
              <a:lnSpc>
                <a:spcPct val="100000"/>
              </a:lnSpc>
              <a:spcBef>
                <a:spcPts val="0"/>
              </a:spcBef>
              <a:spcAft>
                <a:spcPts val="0"/>
              </a:spcAft>
              <a:buNone/>
            </a:pPr>
            <a:r>
              <a:rPr b="1" i="1" lang="hu"/>
              <a:t>Értékesítés (darab)</a:t>
            </a:r>
            <a:r>
              <a:rPr i="1" lang="hu"/>
              <a:t>:</a:t>
            </a:r>
            <a:r>
              <a:rPr lang="hu"/>
              <a:t> 1500, 3200, 800, 3000, 4000</a:t>
            </a:r>
            <a:endParaRPr/>
          </a:p>
          <a:p>
            <a:pPr indent="0" lvl="0" marL="914400" rtl="0" algn="l">
              <a:lnSpc>
                <a:spcPct val="100000"/>
              </a:lnSpc>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Gyakorlat</a:t>
            </a:r>
            <a:endParaRPr/>
          </a:p>
        </p:txBody>
      </p:sp>
      <p:sp>
        <p:nvSpPr>
          <p:cNvPr id="223" name="Google Shape;223;p35"/>
          <p:cNvSpPr txBox="1"/>
          <p:nvPr>
            <p:ph idx="1" type="body"/>
          </p:nvPr>
        </p:nvSpPr>
        <p:spPr>
          <a:xfrm>
            <a:off x="311700" y="1266325"/>
            <a:ext cx="85206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hu"/>
              <a:t>4. </a:t>
            </a:r>
            <a:r>
              <a:rPr b="1" lang="hu"/>
              <a:t>Feladat</a:t>
            </a:r>
            <a:r>
              <a:rPr lang="hu"/>
              <a:t>: Készíts egy </a:t>
            </a:r>
            <a:r>
              <a:rPr i="1" lang="hu" u="sng"/>
              <a:t>pont diagramot</a:t>
            </a:r>
            <a:r>
              <a:rPr lang="hu"/>
              <a:t> a következő adatokból! Milyen összefüggést állapítasz meg?</a:t>
            </a:r>
            <a:endParaRPr/>
          </a:p>
        </p:txBody>
      </p:sp>
      <p:graphicFrame>
        <p:nvGraphicFramePr>
          <p:cNvPr id="224" name="Google Shape;224;p35"/>
          <p:cNvGraphicFramePr/>
          <p:nvPr/>
        </p:nvGraphicFramePr>
        <p:xfrm>
          <a:off x="4316600" y="1707875"/>
          <a:ext cx="3000000" cy="3000000"/>
        </p:xfrm>
        <a:graphic>
          <a:graphicData uri="http://schemas.openxmlformats.org/drawingml/2006/table">
            <a:tbl>
              <a:tblPr>
                <a:noFill/>
                <a:tableStyleId>{11F7D954-774E-4B5B-A251-86D86FEE5C1E}</a:tableStyleId>
              </a:tblPr>
              <a:tblGrid>
                <a:gridCol w="1782525"/>
                <a:gridCol w="2021550"/>
              </a:tblGrid>
              <a:tr h="272250">
                <a:tc>
                  <a:txBody>
                    <a:bodyPr/>
                    <a:lstStyle/>
                    <a:p>
                      <a:pPr indent="0" lvl="0" marL="0" rtl="0" algn="ctr">
                        <a:spcBef>
                          <a:spcPts val="0"/>
                        </a:spcBef>
                        <a:spcAft>
                          <a:spcPts val="0"/>
                        </a:spcAft>
                        <a:buNone/>
                      </a:pPr>
                      <a:r>
                        <a:rPr b="1" lang="hu"/>
                        <a:t>Hőmérséklet</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hu"/>
                        <a:t>Fagylalt eladás</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1"/>
                    </a:solidFill>
                  </a:tcPr>
                </a:tc>
              </a:tr>
              <a:tr h="272250">
                <a:tc>
                  <a:txBody>
                    <a:bodyPr/>
                    <a:lstStyle/>
                    <a:p>
                      <a:pPr indent="0" lvl="0" marL="0" rtl="0" algn="r">
                        <a:lnSpc>
                          <a:spcPct val="115000"/>
                        </a:lnSpc>
                        <a:spcBef>
                          <a:spcPts val="0"/>
                        </a:spcBef>
                        <a:spcAft>
                          <a:spcPts val="0"/>
                        </a:spcAft>
                        <a:buNone/>
                      </a:pPr>
                      <a:r>
                        <a:rPr lang="hu"/>
                        <a:t>10°C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60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2250">
                <a:tc>
                  <a:txBody>
                    <a:bodyPr/>
                    <a:lstStyle/>
                    <a:p>
                      <a:pPr indent="0" lvl="0" marL="0" rtl="0" algn="r">
                        <a:lnSpc>
                          <a:spcPct val="115000"/>
                        </a:lnSpc>
                        <a:spcBef>
                          <a:spcPts val="0"/>
                        </a:spcBef>
                        <a:spcAft>
                          <a:spcPts val="0"/>
                        </a:spcAft>
                        <a:buNone/>
                      </a:pPr>
                      <a:r>
                        <a:rPr lang="hu"/>
                        <a:t>15°C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310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2250">
                <a:tc>
                  <a:txBody>
                    <a:bodyPr/>
                    <a:lstStyle/>
                    <a:p>
                      <a:pPr indent="0" lvl="0" marL="0" rtl="0" algn="r">
                        <a:lnSpc>
                          <a:spcPct val="115000"/>
                        </a:lnSpc>
                        <a:spcBef>
                          <a:spcPts val="0"/>
                        </a:spcBef>
                        <a:spcAft>
                          <a:spcPts val="0"/>
                        </a:spcAft>
                        <a:buNone/>
                      </a:pPr>
                      <a:r>
                        <a:rPr lang="hu"/>
                        <a:t>20°C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530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2250">
                <a:tc>
                  <a:txBody>
                    <a:bodyPr/>
                    <a:lstStyle/>
                    <a:p>
                      <a:pPr indent="0" lvl="0" marL="0" rtl="0" algn="r">
                        <a:lnSpc>
                          <a:spcPct val="115000"/>
                        </a:lnSpc>
                        <a:spcBef>
                          <a:spcPts val="0"/>
                        </a:spcBef>
                        <a:spcAft>
                          <a:spcPts val="0"/>
                        </a:spcAft>
                        <a:buNone/>
                      </a:pPr>
                      <a:r>
                        <a:rPr lang="hu"/>
                        <a:t>25°C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720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2250">
                <a:tc>
                  <a:txBody>
                    <a:bodyPr/>
                    <a:lstStyle/>
                    <a:p>
                      <a:pPr indent="0" lvl="0" marL="0" rtl="0" algn="r">
                        <a:lnSpc>
                          <a:spcPct val="115000"/>
                        </a:lnSpc>
                        <a:spcBef>
                          <a:spcPts val="0"/>
                        </a:spcBef>
                        <a:spcAft>
                          <a:spcPts val="0"/>
                        </a:spcAft>
                        <a:buNone/>
                      </a:pPr>
                      <a:r>
                        <a:rPr lang="hu"/>
                        <a:t>30°C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900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72250">
                <a:tc>
                  <a:txBody>
                    <a:bodyPr/>
                    <a:lstStyle/>
                    <a:p>
                      <a:pPr indent="0" lvl="0" marL="0" rtl="0" algn="r">
                        <a:lnSpc>
                          <a:spcPct val="115000"/>
                        </a:lnSpc>
                        <a:spcBef>
                          <a:spcPts val="0"/>
                        </a:spcBef>
                        <a:spcAft>
                          <a:spcPts val="0"/>
                        </a:spcAft>
                        <a:buNone/>
                      </a:pPr>
                      <a:r>
                        <a:rPr lang="hu"/>
                        <a:t>35°C</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hu"/>
                        <a:t>1100 db</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Gyakorlat</a:t>
            </a:r>
            <a:endParaRPr/>
          </a:p>
        </p:txBody>
      </p:sp>
      <p:sp>
        <p:nvSpPr>
          <p:cNvPr id="230" name="Google Shape;230;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5. Feladat: </a:t>
            </a:r>
            <a:r>
              <a:rPr lang="hu"/>
              <a:t>Töltsd le az adatokat a </a:t>
            </a:r>
            <a:r>
              <a:rPr b="1" lang="hu"/>
              <a:t>KSH (Központi Statisztikai Hivatal)</a:t>
            </a:r>
            <a:r>
              <a:rPr lang="hu"/>
              <a:t> honlapjáról az alábbi címen: </a:t>
            </a:r>
            <a:r>
              <a:rPr lang="hu" sz="1400" u="sng">
                <a:solidFill>
                  <a:schemeClr val="hlink"/>
                </a:solidFill>
                <a:latin typeface="Arial"/>
                <a:ea typeface="Arial"/>
                <a:cs typeface="Arial"/>
                <a:sym typeface="Arial"/>
                <a:hlinkClick r:id="rId3"/>
              </a:rPr>
              <a:t>8.1.2.1. Terület, településsűrűség, népsűrűség, 2024. január 1.</a:t>
            </a:r>
            <a:endParaRPr sz="1400"/>
          </a:p>
          <a:p>
            <a:pPr indent="0" lvl="0" marL="0" rtl="0" algn="l">
              <a:spcBef>
                <a:spcPts val="1200"/>
              </a:spcBef>
              <a:spcAft>
                <a:spcPts val="1200"/>
              </a:spcAft>
              <a:buNone/>
            </a:pPr>
            <a:r>
              <a:rPr lang="hu"/>
              <a:t>Vagy az alábbi címen: </a:t>
            </a:r>
            <a:r>
              <a:rPr lang="hu" u="sng">
                <a:solidFill>
                  <a:schemeClr val="hlink"/>
                </a:solidFill>
                <a:hlinkClick r:id="rId4"/>
              </a:rPr>
              <a:t>https://tinyurl.com/nepsuruseg</a:t>
            </a:r>
            <a:endParaRPr sz="1600"/>
          </a:p>
        </p:txBody>
      </p:sp>
      <p:sp>
        <p:nvSpPr>
          <p:cNvPr id="231" name="Google Shape;231;p36"/>
          <p:cNvSpPr txBox="1"/>
          <p:nvPr/>
        </p:nvSpPr>
        <p:spPr>
          <a:xfrm>
            <a:off x="340775" y="2571750"/>
            <a:ext cx="4028100" cy="13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hu" sz="1600">
                <a:solidFill>
                  <a:schemeClr val="dk2"/>
                </a:solidFill>
                <a:latin typeface="Open Sans"/>
                <a:ea typeface="Open Sans"/>
                <a:cs typeface="Open Sans"/>
                <a:sym typeface="Open Sans"/>
              </a:rPr>
              <a:t>Készíts egy népsűrűség térkép diagramot  Magyarországról! A forrás táblázatban csak a megfelelő sorokat és oszlopokat hagyd meg!</a:t>
            </a:r>
            <a:endParaRPr sz="1800">
              <a:solidFill>
                <a:schemeClr val="dk2"/>
              </a:solidFill>
              <a:latin typeface="Open Sans"/>
              <a:ea typeface="Open Sans"/>
              <a:cs typeface="Open Sans"/>
              <a:sym typeface="Open Sans"/>
            </a:endParaRPr>
          </a:p>
        </p:txBody>
      </p:sp>
      <p:pic>
        <p:nvPicPr>
          <p:cNvPr id="232" name="Google Shape;232;p36"/>
          <p:cNvPicPr preferRelativeResize="0"/>
          <p:nvPr/>
        </p:nvPicPr>
        <p:blipFill>
          <a:blip r:embed="rId5">
            <a:alphaModFix/>
          </a:blip>
          <a:stretch>
            <a:fillRect/>
          </a:stretch>
        </p:blipFill>
        <p:spPr>
          <a:xfrm>
            <a:off x="5634722" y="2843625"/>
            <a:ext cx="3348075" cy="2010250"/>
          </a:xfrm>
          <a:prstGeom prst="rect">
            <a:avLst/>
          </a:prstGeom>
          <a:noFill/>
          <a:ln>
            <a:noFill/>
          </a:ln>
        </p:spPr>
      </p:pic>
      <p:pic>
        <p:nvPicPr>
          <p:cNvPr id="233" name="Google Shape;233;p36"/>
          <p:cNvPicPr preferRelativeResize="0"/>
          <p:nvPr/>
        </p:nvPicPr>
        <p:blipFill>
          <a:blip r:embed="rId6">
            <a:alphaModFix/>
          </a:blip>
          <a:stretch>
            <a:fillRect/>
          </a:stretch>
        </p:blipFill>
        <p:spPr>
          <a:xfrm>
            <a:off x="4293425" y="2516050"/>
            <a:ext cx="1459625" cy="250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Összegzés</a:t>
            </a:r>
            <a:endParaRPr/>
          </a:p>
        </p:txBody>
      </p:sp>
      <p:sp>
        <p:nvSpPr>
          <p:cNvPr id="239" name="Google Shape;239;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A táblázatkezelés alapvető eszköz az adatok rendszerezésére és elemzésére.</a:t>
            </a:r>
            <a:endParaRPr/>
          </a:p>
          <a:p>
            <a:pPr indent="-342900" lvl="0" marL="457200" rtl="0" algn="l">
              <a:spcBef>
                <a:spcPts val="0"/>
              </a:spcBef>
              <a:spcAft>
                <a:spcPts val="0"/>
              </a:spcAft>
              <a:buSzPts val="1800"/>
              <a:buChar char="●"/>
            </a:pPr>
            <a:r>
              <a:rPr lang="hu"/>
              <a:t>Az alapok elsajátítása lehetőséget ad a komplexebb problémák megoldására is.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Tankönyvben</a:t>
            </a:r>
            <a:endParaRPr/>
          </a:p>
        </p:txBody>
      </p:sp>
      <p:sp>
        <p:nvSpPr>
          <p:cNvPr id="245" name="Google Shape;245;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u="sng">
                <a:solidFill>
                  <a:schemeClr val="hlink"/>
                </a:solidFill>
                <a:hlinkClick r:id="rId3"/>
              </a:rPr>
              <a:t>Fejezetnyitó</a:t>
            </a:r>
            <a:endParaRPr/>
          </a:p>
          <a:p>
            <a:pPr indent="0" lvl="0" marL="0" rtl="0" algn="l">
              <a:spcBef>
                <a:spcPts val="1200"/>
              </a:spcBef>
              <a:spcAft>
                <a:spcPts val="0"/>
              </a:spcAft>
              <a:buNone/>
            </a:pPr>
            <a:r>
              <a:rPr lang="hu" u="sng">
                <a:solidFill>
                  <a:schemeClr val="hlink"/>
                </a:solidFill>
                <a:hlinkClick r:id="rId4"/>
              </a:rPr>
              <a:t>A táblázatkezelés alapjai</a:t>
            </a:r>
            <a:r>
              <a:rPr lang="hu"/>
              <a:t>, </a:t>
            </a:r>
            <a:r>
              <a:rPr lang="hu" u="sng">
                <a:solidFill>
                  <a:schemeClr val="hlink"/>
                </a:solidFill>
                <a:hlinkClick r:id="rId5"/>
              </a:rPr>
              <a:t>A táblázatkezelés alapjai 8.</a:t>
            </a:r>
            <a:endParaRPr/>
          </a:p>
          <a:p>
            <a:pPr indent="0" lvl="0" marL="0" rtl="0" algn="l">
              <a:spcBef>
                <a:spcPts val="1200"/>
              </a:spcBef>
              <a:spcAft>
                <a:spcPts val="0"/>
              </a:spcAft>
              <a:buNone/>
            </a:pPr>
            <a:r>
              <a:rPr lang="hu" u="sng">
                <a:solidFill>
                  <a:schemeClr val="hlink"/>
                </a:solidFill>
                <a:hlinkClick r:id="rId6"/>
              </a:rPr>
              <a:t>Számok, szövegek, logikai kifejezések kezelése</a:t>
            </a:r>
            <a:endParaRPr/>
          </a:p>
          <a:p>
            <a:pPr indent="0" lvl="0" marL="0" rtl="0" algn="l">
              <a:spcBef>
                <a:spcPts val="1200"/>
              </a:spcBef>
              <a:spcAft>
                <a:spcPts val="0"/>
              </a:spcAft>
              <a:buNone/>
            </a:pPr>
            <a:r>
              <a:rPr lang="hu" u="sng">
                <a:solidFill>
                  <a:schemeClr val="hlink"/>
                </a:solidFill>
                <a:hlinkClick r:id="rId7"/>
              </a:rPr>
              <a:t>Diagramkészítés</a:t>
            </a:r>
            <a:endParaRPr/>
          </a:p>
          <a:p>
            <a:pPr indent="0" lvl="0" marL="0" rtl="0" algn="l">
              <a:spcBef>
                <a:spcPts val="1200"/>
              </a:spcBef>
              <a:spcAft>
                <a:spcPts val="0"/>
              </a:spcAft>
              <a:buNone/>
            </a:pPr>
            <a:r>
              <a:rPr lang="hu" u="sng">
                <a:solidFill>
                  <a:schemeClr val="hlink"/>
                </a:solidFill>
                <a:hlinkClick r:id="rId8"/>
              </a:rPr>
              <a:t>Problémamegoldás táblázatkezelővel</a:t>
            </a:r>
            <a:endParaRPr/>
          </a:p>
          <a:p>
            <a:pPr indent="0" lvl="0" marL="0" rtl="0" algn="l">
              <a:spcBef>
                <a:spcPts val="1200"/>
              </a:spcBef>
              <a:spcAft>
                <a:spcPts val="1200"/>
              </a:spcAft>
              <a:buNone/>
            </a:pPr>
            <a:r>
              <a:rPr lang="hu" u="sng">
                <a:solidFill>
                  <a:schemeClr val="hlink"/>
                </a:solidFill>
                <a:hlinkClick r:id="rId9"/>
              </a:rPr>
              <a:t>Fájlok kezelése, megosztása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Felhasználási területek: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Pénzügyi tervezés és elemzés.</a:t>
            </a:r>
            <a:endParaRPr/>
          </a:p>
          <a:p>
            <a:pPr indent="-342900" lvl="0" marL="457200" rtl="0" algn="l">
              <a:spcBef>
                <a:spcPts val="0"/>
              </a:spcBef>
              <a:spcAft>
                <a:spcPts val="0"/>
              </a:spcAft>
              <a:buSzPts val="1800"/>
              <a:buChar char="●"/>
            </a:pPr>
            <a:r>
              <a:rPr lang="hu"/>
              <a:t>Készletkezelés.</a:t>
            </a:r>
            <a:endParaRPr/>
          </a:p>
          <a:p>
            <a:pPr indent="-342900" lvl="0" marL="457200" rtl="0" algn="l">
              <a:spcBef>
                <a:spcPts val="0"/>
              </a:spcBef>
              <a:spcAft>
                <a:spcPts val="0"/>
              </a:spcAft>
              <a:buSzPts val="1800"/>
              <a:buChar char="●"/>
            </a:pPr>
            <a:r>
              <a:rPr lang="hu"/>
              <a:t>Iskolai jegyzetek és nyilvántartások.</a:t>
            </a:r>
            <a:endParaRPr/>
          </a:p>
          <a:p>
            <a:pPr indent="-342900" lvl="0" marL="457200" rtl="0" algn="l">
              <a:spcBef>
                <a:spcPts val="0"/>
              </a:spcBef>
              <a:spcAft>
                <a:spcPts val="0"/>
              </a:spcAft>
              <a:buSzPts val="1800"/>
              <a:buChar char="●"/>
            </a:pPr>
            <a:r>
              <a:rPr lang="hu"/>
              <a:t>Tudományos kutatás és statisztikai elemzések.</a:t>
            </a:r>
            <a:endParaRPr/>
          </a:p>
          <a:p>
            <a:pPr indent="-342900" lvl="0" marL="457200" rtl="0" algn="l">
              <a:spcBef>
                <a:spcPts val="0"/>
              </a:spcBef>
              <a:spcAft>
                <a:spcPts val="0"/>
              </a:spcAft>
              <a:buSzPts val="1800"/>
              <a:buChar char="●"/>
            </a:pPr>
            <a:r>
              <a:rPr lang="hu"/>
              <a:t>Otthoni felhasználás:</a:t>
            </a:r>
            <a:endParaRPr/>
          </a:p>
          <a:p>
            <a:pPr indent="-317500" lvl="1" marL="914400" rtl="0" algn="l">
              <a:spcBef>
                <a:spcPts val="0"/>
              </a:spcBef>
              <a:spcAft>
                <a:spcPts val="0"/>
              </a:spcAft>
              <a:buSzPts val="1400"/>
              <a:buChar char="○"/>
            </a:pPr>
            <a:r>
              <a:rPr lang="hu"/>
              <a:t>Családi költségvetés </a:t>
            </a:r>
            <a:r>
              <a:rPr lang="hu"/>
              <a:t>nyomon követése</a:t>
            </a:r>
            <a:endParaRPr/>
          </a:p>
          <a:p>
            <a:pPr indent="-317500" lvl="1" marL="914400" rtl="0" algn="l">
              <a:spcBef>
                <a:spcPts val="0"/>
              </a:spcBef>
              <a:spcAft>
                <a:spcPts val="0"/>
              </a:spcAft>
              <a:buSzPts val="1400"/>
              <a:buChar char="○"/>
            </a:pPr>
            <a:r>
              <a:rPr lang="hu"/>
              <a:t>Autóval kapcsolatos szervizelések, tankolások nyomon követése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 táblázatkezelés története</a:t>
            </a:r>
            <a:endParaRPr/>
          </a:p>
        </p:txBody>
      </p:sp>
      <p:sp>
        <p:nvSpPr>
          <p:cNvPr id="85" name="Google Shape;85;p16"/>
          <p:cNvSpPr txBox="1"/>
          <p:nvPr>
            <p:ph idx="1" type="body"/>
          </p:nvPr>
        </p:nvSpPr>
        <p:spPr>
          <a:xfrm>
            <a:off x="311700" y="1152475"/>
            <a:ext cx="8520600" cy="126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hu"/>
              <a:t>Az első széles körben elterjedt táblázatkezelő program, a </a:t>
            </a:r>
            <a:r>
              <a:rPr b="1" lang="hu"/>
              <a:t>VisiCalc</a:t>
            </a:r>
            <a:r>
              <a:rPr lang="hu"/>
              <a:t>, amelyet két egyetemista, Dan Bricklin és Bob Frankston készített, 1979-ben jelent meg az Apple II számítógépen, utolsó változatát 1985-ben adták ki. A táblázatkezelő elvi felépítése azóta sem változott.</a:t>
            </a:r>
            <a:endParaRPr/>
          </a:p>
        </p:txBody>
      </p:sp>
      <p:pic>
        <p:nvPicPr>
          <p:cNvPr id="86" name="Google Shape;86;p16"/>
          <p:cNvPicPr preferRelativeResize="0"/>
          <p:nvPr/>
        </p:nvPicPr>
        <p:blipFill>
          <a:blip r:embed="rId3">
            <a:alphaModFix/>
          </a:blip>
          <a:stretch>
            <a:fillRect/>
          </a:stretch>
        </p:blipFill>
        <p:spPr>
          <a:xfrm>
            <a:off x="469500" y="2420875"/>
            <a:ext cx="4500875" cy="2417825"/>
          </a:xfrm>
          <a:prstGeom prst="rect">
            <a:avLst/>
          </a:prstGeom>
          <a:noFill/>
          <a:ln>
            <a:noFill/>
          </a:ln>
        </p:spPr>
      </p:pic>
      <p:pic>
        <p:nvPicPr>
          <p:cNvPr descr="A look at the original electronic spreadsheet &quot;VisiCalc&quot; for the Apple II.  VisiCalc's release was one of two extremely important events to secure Apple's success.  The other was its deal with MECC enabling its dominance in the educational market." id="87" name="Google Shape;87;p16" title="VisiCalc: The First Electronic Spreadsheet">
            <a:hlinkClick r:id="rId4"/>
          </p:cNvPr>
          <p:cNvPicPr preferRelativeResize="0"/>
          <p:nvPr/>
        </p:nvPicPr>
        <p:blipFill>
          <a:blip r:embed="rId5">
            <a:alphaModFix/>
          </a:blip>
          <a:stretch>
            <a:fillRect/>
          </a:stretch>
        </p:blipFill>
        <p:spPr>
          <a:xfrm>
            <a:off x="5122775" y="2573275"/>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Fejlődése</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 Lotus 1-2-3, majd Microsoft Excel vált dominánssá</a:t>
            </a:r>
            <a:endParaRPr/>
          </a:p>
          <a:p>
            <a:pPr indent="-342900" lvl="0" marL="457200" rtl="0" algn="l">
              <a:spcBef>
                <a:spcPts val="0"/>
              </a:spcBef>
              <a:spcAft>
                <a:spcPts val="0"/>
              </a:spcAft>
              <a:buSzPts val="1800"/>
              <a:buChar char="●"/>
            </a:pPr>
            <a:r>
              <a:rPr b="1" lang="hu"/>
              <a:t>Napjainkban</a:t>
            </a:r>
            <a:r>
              <a:rPr lang="hu"/>
              <a:t>: </a:t>
            </a:r>
            <a:endParaRPr/>
          </a:p>
          <a:p>
            <a:pPr indent="-317500" lvl="1" marL="914400" rtl="0" algn="l">
              <a:spcBef>
                <a:spcPts val="0"/>
              </a:spcBef>
              <a:spcAft>
                <a:spcPts val="0"/>
              </a:spcAft>
              <a:buSzPts val="1400"/>
              <a:buChar char="○"/>
            </a:pPr>
            <a:r>
              <a:rPr lang="hu"/>
              <a:t>Microsoft Excel, </a:t>
            </a:r>
            <a:endParaRPr/>
          </a:p>
          <a:p>
            <a:pPr indent="-317500" lvl="1" marL="914400" rtl="0" algn="l">
              <a:spcBef>
                <a:spcPts val="0"/>
              </a:spcBef>
              <a:spcAft>
                <a:spcPts val="0"/>
              </a:spcAft>
              <a:buSzPts val="1400"/>
              <a:buChar char="○"/>
            </a:pPr>
            <a:r>
              <a:rPr lang="hu"/>
              <a:t>Google Táblázatok, </a:t>
            </a:r>
            <a:endParaRPr/>
          </a:p>
          <a:p>
            <a:pPr indent="-317500" lvl="1" marL="914400" rtl="0" algn="l">
              <a:spcBef>
                <a:spcPts val="0"/>
              </a:spcBef>
              <a:spcAft>
                <a:spcPts val="0"/>
              </a:spcAft>
              <a:buSzPts val="1400"/>
              <a:buChar char="○"/>
            </a:pPr>
            <a:r>
              <a:rPr lang="hu"/>
              <a:t>LibreOffice Calc a legnépszerűbb programok.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 kezelőfelületek felépítése I.</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hu"/>
              <a:t>Munkafüzet</a:t>
            </a:r>
            <a:r>
              <a:rPr lang="hu"/>
              <a:t>: Egy dokumentum, amely munkalapokat tartalmaz.</a:t>
            </a:r>
            <a:endParaRPr/>
          </a:p>
          <a:p>
            <a:pPr indent="-342900" lvl="0" marL="457200" rtl="0" algn="l">
              <a:spcBef>
                <a:spcPts val="0"/>
              </a:spcBef>
              <a:spcAft>
                <a:spcPts val="0"/>
              </a:spcAft>
              <a:buSzPts val="1800"/>
              <a:buChar char="●"/>
            </a:pPr>
            <a:r>
              <a:rPr b="1" lang="hu"/>
              <a:t>Munkalap</a:t>
            </a:r>
            <a:r>
              <a:rPr lang="hu"/>
              <a:t>: Sorokból és oszlopokból álló hálózat.</a:t>
            </a:r>
            <a:endParaRPr/>
          </a:p>
          <a:p>
            <a:pPr indent="-317500" lvl="1" marL="914400" rtl="0" algn="l">
              <a:spcBef>
                <a:spcPts val="0"/>
              </a:spcBef>
              <a:spcAft>
                <a:spcPts val="0"/>
              </a:spcAft>
              <a:buSzPts val="1400"/>
              <a:buChar char="○"/>
            </a:pPr>
            <a:r>
              <a:rPr b="1" lang="hu"/>
              <a:t>Oszlopok</a:t>
            </a:r>
            <a:r>
              <a:rPr lang="hu"/>
              <a:t>: Betűkkel jelölve (pl. A, B, C...).</a:t>
            </a:r>
            <a:endParaRPr/>
          </a:p>
          <a:p>
            <a:pPr indent="-317500" lvl="1" marL="914400" rtl="0" algn="l">
              <a:spcBef>
                <a:spcPts val="0"/>
              </a:spcBef>
              <a:spcAft>
                <a:spcPts val="0"/>
              </a:spcAft>
              <a:buSzPts val="1400"/>
              <a:buChar char="○"/>
            </a:pPr>
            <a:r>
              <a:rPr b="1" lang="hu"/>
              <a:t>Sorok</a:t>
            </a:r>
            <a:r>
              <a:rPr lang="hu"/>
              <a:t>: Számokkal jelölve (pl. 1, 2, 3...).</a:t>
            </a:r>
            <a:endParaRPr/>
          </a:p>
          <a:p>
            <a:pPr indent="-317500" lvl="1" marL="914400" rtl="0" algn="l">
              <a:spcBef>
                <a:spcPts val="0"/>
              </a:spcBef>
              <a:spcAft>
                <a:spcPts val="0"/>
              </a:spcAft>
              <a:buSzPts val="1400"/>
              <a:buChar char="○"/>
            </a:pPr>
            <a:r>
              <a:rPr b="1" lang="hu"/>
              <a:t>Cellák</a:t>
            </a:r>
            <a:r>
              <a:rPr lang="hu"/>
              <a:t>: Egy oszlop és egy sor metszéspontja (pl. A1, B2).</a:t>
            </a:r>
            <a:endParaRPr/>
          </a:p>
          <a:p>
            <a:pPr indent="-342900" lvl="0" marL="457200" rtl="0" algn="l">
              <a:spcBef>
                <a:spcPts val="0"/>
              </a:spcBef>
              <a:spcAft>
                <a:spcPts val="0"/>
              </a:spcAft>
              <a:buSzPts val="1800"/>
              <a:buChar char="●"/>
            </a:pPr>
            <a:r>
              <a:rPr b="1" lang="hu"/>
              <a:t>Szerkesztőléc</a:t>
            </a:r>
            <a:r>
              <a:rPr lang="hu"/>
              <a:t>: Az aktuális cella tartalmának szerkesztésére szolgál.</a:t>
            </a:r>
            <a:endParaRPr/>
          </a:p>
          <a:p>
            <a:pPr indent="-342900" lvl="0" marL="457200" rtl="0" algn="l">
              <a:spcBef>
                <a:spcPts val="0"/>
              </a:spcBef>
              <a:spcAft>
                <a:spcPts val="0"/>
              </a:spcAft>
              <a:buSzPts val="1800"/>
              <a:buChar char="●"/>
            </a:pPr>
            <a:r>
              <a:rPr b="1" lang="hu"/>
              <a:t>Eszköztárak</a:t>
            </a:r>
            <a:r>
              <a:rPr lang="hu"/>
              <a:t>: Ikonok az alapvető műveletek gyors eléréséhez.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 kezelőfelületek felépítése II.</a:t>
            </a:r>
            <a:endParaRPr/>
          </a:p>
        </p:txBody>
      </p:sp>
      <p:pic>
        <p:nvPicPr>
          <p:cNvPr id="105" name="Google Shape;105;p19"/>
          <p:cNvPicPr preferRelativeResize="0"/>
          <p:nvPr/>
        </p:nvPicPr>
        <p:blipFill>
          <a:blip r:embed="rId3">
            <a:alphaModFix/>
          </a:blip>
          <a:stretch>
            <a:fillRect/>
          </a:stretch>
        </p:blipFill>
        <p:spPr>
          <a:xfrm>
            <a:off x="1958550" y="1152425"/>
            <a:ext cx="5226912" cy="3686274"/>
          </a:xfrm>
          <a:prstGeom prst="rect">
            <a:avLst/>
          </a:prstGeom>
          <a:noFill/>
          <a:ln>
            <a:noFill/>
          </a:ln>
        </p:spPr>
      </p:pic>
      <p:cxnSp>
        <p:nvCxnSpPr>
          <p:cNvPr id="106" name="Google Shape;106;p19"/>
          <p:cNvCxnSpPr>
            <a:stCxn id="107" idx="1"/>
          </p:cNvCxnSpPr>
          <p:nvPr/>
        </p:nvCxnSpPr>
        <p:spPr>
          <a:xfrm flipH="1">
            <a:off x="3565800" y="3588775"/>
            <a:ext cx="2428500" cy="719400"/>
          </a:xfrm>
          <a:prstGeom prst="straightConnector1">
            <a:avLst/>
          </a:prstGeom>
          <a:noFill/>
          <a:ln cap="flat" cmpd="sng" w="19050">
            <a:solidFill>
              <a:srgbClr val="FF0000"/>
            </a:solidFill>
            <a:prstDash val="solid"/>
            <a:round/>
            <a:headEnd len="med" w="med" type="none"/>
            <a:tailEnd len="med" w="med" type="triangle"/>
          </a:ln>
        </p:spPr>
      </p:cxnSp>
      <p:sp>
        <p:nvSpPr>
          <p:cNvPr id="107" name="Google Shape;107;p19"/>
          <p:cNvSpPr/>
          <p:nvPr/>
        </p:nvSpPr>
        <p:spPr>
          <a:xfrm>
            <a:off x="5994300" y="3418675"/>
            <a:ext cx="1353600" cy="340200"/>
          </a:xfrm>
          <a:prstGeom prst="roundRect">
            <a:avLst>
              <a:gd fmla="val 16667" name="adj"/>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hu">
                <a:solidFill>
                  <a:srgbClr val="FF0000"/>
                </a:solidFill>
                <a:latin typeface="Open Sans"/>
                <a:ea typeface="Open Sans"/>
                <a:cs typeface="Open Sans"/>
                <a:sym typeface="Open Sans"/>
              </a:rPr>
              <a:t>Aktív cella</a:t>
            </a:r>
            <a:endParaRPr b="1">
              <a:solidFill>
                <a:srgbClr val="FF0000"/>
              </a:solidFill>
              <a:latin typeface="Open Sans"/>
              <a:ea typeface="Open Sans"/>
              <a:cs typeface="Open Sans"/>
              <a:sym typeface="Open Sans"/>
            </a:endParaRPr>
          </a:p>
        </p:txBody>
      </p:sp>
      <p:sp>
        <p:nvSpPr>
          <p:cNvPr id="108" name="Google Shape;108;p19"/>
          <p:cNvSpPr/>
          <p:nvPr/>
        </p:nvSpPr>
        <p:spPr>
          <a:xfrm>
            <a:off x="6881500" y="1652900"/>
            <a:ext cx="1618800" cy="340200"/>
          </a:xfrm>
          <a:prstGeom prst="roundRect">
            <a:avLst>
              <a:gd fmla="val 16667" name="adj"/>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hu">
                <a:solidFill>
                  <a:srgbClr val="FF0000"/>
                </a:solidFill>
                <a:latin typeface="Open Sans"/>
                <a:ea typeface="Open Sans"/>
                <a:cs typeface="Open Sans"/>
                <a:sym typeface="Open Sans"/>
              </a:rPr>
              <a:t>Szerkesztőléc</a:t>
            </a:r>
            <a:endParaRPr b="1">
              <a:solidFill>
                <a:srgbClr val="FF0000"/>
              </a:solidFill>
              <a:latin typeface="Open Sans"/>
              <a:ea typeface="Open Sans"/>
              <a:cs typeface="Open Sans"/>
              <a:sym typeface="Open Sans"/>
            </a:endParaRPr>
          </a:p>
        </p:txBody>
      </p:sp>
      <p:cxnSp>
        <p:nvCxnSpPr>
          <p:cNvPr id="109" name="Google Shape;109;p19"/>
          <p:cNvCxnSpPr>
            <a:stCxn id="108" idx="1"/>
          </p:cNvCxnSpPr>
          <p:nvPr/>
        </p:nvCxnSpPr>
        <p:spPr>
          <a:xfrm flipH="1">
            <a:off x="4346800" y="1823000"/>
            <a:ext cx="2534700" cy="729300"/>
          </a:xfrm>
          <a:prstGeom prst="straightConnector1">
            <a:avLst/>
          </a:prstGeom>
          <a:noFill/>
          <a:ln cap="flat" cmpd="sng" w="19050">
            <a:solidFill>
              <a:srgbClr val="FF0000"/>
            </a:solidFill>
            <a:prstDash val="solid"/>
            <a:round/>
            <a:headEnd len="med" w="med" type="none"/>
            <a:tailEnd len="med" w="med" type="triangle"/>
          </a:ln>
        </p:spPr>
      </p:cxnSp>
      <p:sp>
        <p:nvSpPr>
          <p:cNvPr id="110" name="Google Shape;110;p19"/>
          <p:cNvSpPr/>
          <p:nvPr/>
        </p:nvSpPr>
        <p:spPr>
          <a:xfrm>
            <a:off x="5316825" y="1152425"/>
            <a:ext cx="1618800" cy="340200"/>
          </a:xfrm>
          <a:prstGeom prst="roundRect">
            <a:avLst>
              <a:gd fmla="val 16667" name="adj"/>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hu">
                <a:solidFill>
                  <a:srgbClr val="FF0000"/>
                </a:solidFill>
                <a:latin typeface="Open Sans"/>
                <a:ea typeface="Open Sans"/>
                <a:cs typeface="Open Sans"/>
                <a:sym typeface="Open Sans"/>
              </a:rPr>
              <a:t>Eszköztár</a:t>
            </a:r>
            <a:endParaRPr b="1">
              <a:solidFill>
                <a:srgbClr val="FF0000"/>
              </a:solidFill>
              <a:latin typeface="Open Sans"/>
              <a:ea typeface="Open Sans"/>
              <a:cs typeface="Open Sans"/>
              <a:sym typeface="Open Sans"/>
            </a:endParaRPr>
          </a:p>
        </p:txBody>
      </p:sp>
      <p:cxnSp>
        <p:nvCxnSpPr>
          <p:cNvPr id="111" name="Google Shape;111;p19"/>
          <p:cNvCxnSpPr>
            <a:stCxn id="110" idx="1"/>
          </p:cNvCxnSpPr>
          <p:nvPr/>
        </p:nvCxnSpPr>
        <p:spPr>
          <a:xfrm flipH="1">
            <a:off x="3828525" y="1322525"/>
            <a:ext cx="1488300" cy="750300"/>
          </a:xfrm>
          <a:prstGeom prst="straightConnector1">
            <a:avLst/>
          </a:prstGeom>
          <a:noFill/>
          <a:ln cap="flat" cmpd="sng" w="19050">
            <a:solidFill>
              <a:srgbClr val="FF0000"/>
            </a:solidFill>
            <a:prstDash val="solid"/>
            <a:round/>
            <a:headEnd len="med" w="med" type="none"/>
            <a:tailEnd len="med" w="med" type="triangle"/>
          </a:ln>
        </p:spPr>
      </p:cxnSp>
      <p:sp>
        <p:nvSpPr>
          <p:cNvPr id="112" name="Google Shape;112;p19"/>
          <p:cNvSpPr/>
          <p:nvPr/>
        </p:nvSpPr>
        <p:spPr>
          <a:xfrm>
            <a:off x="6972025" y="2123638"/>
            <a:ext cx="1618800" cy="450600"/>
          </a:xfrm>
          <a:prstGeom prst="roundRect">
            <a:avLst>
              <a:gd fmla="val 16667" name="adj"/>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hu">
                <a:solidFill>
                  <a:srgbClr val="FF0000"/>
                </a:solidFill>
                <a:latin typeface="Open Sans"/>
                <a:ea typeface="Open Sans"/>
                <a:cs typeface="Open Sans"/>
                <a:sym typeface="Open Sans"/>
              </a:rPr>
              <a:t>Oszlopok (A…B,AA…ZZ)</a:t>
            </a:r>
            <a:endParaRPr b="1">
              <a:solidFill>
                <a:srgbClr val="FF0000"/>
              </a:solidFill>
              <a:latin typeface="Open Sans"/>
              <a:ea typeface="Open Sans"/>
              <a:cs typeface="Open Sans"/>
              <a:sym typeface="Open Sans"/>
            </a:endParaRPr>
          </a:p>
        </p:txBody>
      </p:sp>
      <p:cxnSp>
        <p:nvCxnSpPr>
          <p:cNvPr id="113" name="Google Shape;113;p19"/>
          <p:cNvCxnSpPr>
            <a:stCxn id="112" idx="1"/>
          </p:cNvCxnSpPr>
          <p:nvPr/>
        </p:nvCxnSpPr>
        <p:spPr>
          <a:xfrm flipH="1">
            <a:off x="4787725" y="2348938"/>
            <a:ext cx="2184300" cy="389100"/>
          </a:xfrm>
          <a:prstGeom prst="straightConnector1">
            <a:avLst/>
          </a:prstGeom>
          <a:noFill/>
          <a:ln cap="flat" cmpd="sng" w="19050">
            <a:solidFill>
              <a:srgbClr val="FF0000"/>
            </a:solidFill>
            <a:prstDash val="solid"/>
            <a:round/>
            <a:headEnd len="med" w="med" type="none"/>
            <a:tailEnd len="med" w="med" type="triangle"/>
          </a:ln>
        </p:spPr>
      </p:cxnSp>
      <p:sp>
        <p:nvSpPr>
          <p:cNvPr id="114" name="Google Shape;114;p19"/>
          <p:cNvSpPr/>
          <p:nvPr/>
        </p:nvSpPr>
        <p:spPr>
          <a:xfrm>
            <a:off x="194225" y="1898338"/>
            <a:ext cx="1618800" cy="450600"/>
          </a:xfrm>
          <a:prstGeom prst="roundRect">
            <a:avLst>
              <a:gd fmla="val 16667" name="adj"/>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hu">
                <a:solidFill>
                  <a:srgbClr val="FF0000"/>
                </a:solidFill>
                <a:latin typeface="Open Sans"/>
                <a:ea typeface="Open Sans"/>
                <a:cs typeface="Open Sans"/>
                <a:sym typeface="Open Sans"/>
              </a:rPr>
              <a:t>Sorok</a:t>
            </a:r>
            <a:endParaRPr b="1">
              <a:solidFill>
                <a:srgbClr val="FF0000"/>
              </a:solidFill>
              <a:latin typeface="Open Sans"/>
              <a:ea typeface="Open Sans"/>
              <a:cs typeface="Open Sans"/>
              <a:sym typeface="Open Sans"/>
            </a:endParaRPr>
          </a:p>
          <a:p>
            <a:pPr indent="0" lvl="0" marL="0" rtl="0" algn="ctr">
              <a:spcBef>
                <a:spcPts val="0"/>
              </a:spcBef>
              <a:spcAft>
                <a:spcPts val="0"/>
              </a:spcAft>
              <a:buNone/>
            </a:pPr>
            <a:r>
              <a:rPr b="1" lang="hu">
                <a:solidFill>
                  <a:srgbClr val="FF0000"/>
                </a:solidFill>
                <a:latin typeface="Open Sans"/>
                <a:ea typeface="Open Sans"/>
                <a:cs typeface="Open Sans"/>
                <a:sym typeface="Open Sans"/>
              </a:rPr>
              <a:t>(1,2,3,…,sok)</a:t>
            </a:r>
            <a:endParaRPr b="1">
              <a:solidFill>
                <a:srgbClr val="FF0000"/>
              </a:solidFill>
              <a:latin typeface="Open Sans"/>
              <a:ea typeface="Open Sans"/>
              <a:cs typeface="Open Sans"/>
              <a:sym typeface="Open Sans"/>
            </a:endParaRPr>
          </a:p>
        </p:txBody>
      </p:sp>
      <p:cxnSp>
        <p:nvCxnSpPr>
          <p:cNvPr id="115" name="Google Shape;115;p19"/>
          <p:cNvCxnSpPr>
            <a:stCxn id="114" idx="2"/>
          </p:cNvCxnSpPr>
          <p:nvPr/>
        </p:nvCxnSpPr>
        <p:spPr>
          <a:xfrm>
            <a:off x="1003625" y="2348938"/>
            <a:ext cx="1030500" cy="15495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Cellák tartalma</a:t>
            </a:r>
            <a:endParaRPr/>
          </a:p>
        </p:txBody>
      </p:sp>
      <p:sp>
        <p:nvSpPr>
          <p:cNvPr id="121" name="Google Shape;121;p20"/>
          <p:cNvSpPr txBox="1"/>
          <p:nvPr>
            <p:ph idx="1" type="body"/>
          </p:nvPr>
        </p:nvSpPr>
        <p:spPr>
          <a:xfrm>
            <a:off x="311700" y="1266325"/>
            <a:ext cx="8520600" cy="17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hu"/>
              <a:t>Szöveg</a:t>
            </a:r>
            <a:r>
              <a:rPr lang="hu"/>
              <a:t>: Bármilyen általános szöveges információ (pl. nevelek, címek).</a:t>
            </a:r>
            <a:endParaRPr/>
          </a:p>
          <a:p>
            <a:pPr indent="-342900" lvl="0" marL="457200" rtl="0" algn="l">
              <a:spcBef>
                <a:spcPts val="0"/>
              </a:spcBef>
              <a:spcAft>
                <a:spcPts val="0"/>
              </a:spcAft>
              <a:buSzPts val="1800"/>
              <a:buChar char="●"/>
            </a:pPr>
            <a:r>
              <a:rPr b="1" lang="hu"/>
              <a:t>Számok</a:t>
            </a:r>
            <a:r>
              <a:rPr lang="hu"/>
              <a:t>: Számadatok, amelyeken számítások végezhetők.</a:t>
            </a:r>
            <a:endParaRPr/>
          </a:p>
          <a:p>
            <a:pPr indent="-342900" lvl="0" marL="457200" rtl="0" algn="l">
              <a:spcBef>
                <a:spcPts val="0"/>
              </a:spcBef>
              <a:spcAft>
                <a:spcPts val="0"/>
              </a:spcAft>
              <a:buSzPts val="1800"/>
              <a:buChar char="●"/>
            </a:pPr>
            <a:r>
              <a:rPr b="1" lang="hu"/>
              <a:t>Dátumok és idők:</a:t>
            </a:r>
            <a:r>
              <a:rPr lang="hu"/>
              <a:t> Formázott értékek (pl. 2025-01-13 vagy 12:30).</a:t>
            </a:r>
            <a:endParaRPr/>
          </a:p>
          <a:p>
            <a:pPr indent="-342900" lvl="0" marL="457200" rtl="0" algn="l">
              <a:spcBef>
                <a:spcPts val="0"/>
              </a:spcBef>
              <a:spcAft>
                <a:spcPts val="0"/>
              </a:spcAft>
              <a:buSzPts val="1800"/>
              <a:buChar char="●"/>
            </a:pPr>
            <a:r>
              <a:rPr b="1" lang="hu"/>
              <a:t>Képletek</a:t>
            </a:r>
            <a:r>
              <a:rPr lang="hu"/>
              <a:t>: Olyan műveletek, amelyek cellák értékei alapján számítódnak ki (pl. =A1+B1).</a:t>
            </a:r>
            <a:endParaRPr/>
          </a:p>
        </p:txBody>
      </p:sp>
      <p:pic>
        <p:nvPicPr>
          <p:cNvPr id="122" name="Google Shape;122;p20"/>
          <p:cNvPicPr preferRelativeResize="0"/>
          <p:nvPr/>
        </p:nvPicPr>
        <p:blipFill>
          <a:blip r:embed="rId3">
            <a:alphaModFix/>
          </a:blip>
          <a:stretch>
            <a:fillRect/>
          </a:stretch>
        </p:blipFill>
        <p:spPr>
          <a:xfrm>
            <a:off x="3679350" y="2666225"/>
            <a:ext cx="4836750" cy="22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Alapvető képletek és függvények I.</a:t>
            </a:r>
            <a:endParaRPr/>
          </a:p>
        </p:txBody>
      </p:sp>
      <p:sp>
        <p:nvSpPr>
          <p:cNvPr id="128" name="Google Shape;12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hu"/>
              <a:t>Számítások</a:t>
            </a:r>
            <a:r>
              <a:rPr lang="hu"/>
              <a:t>:</a:t>
            </a:r>
            <a:endParaRPr/>
          </a:p>
          <a:p>
            <a:pPr indent="-342900" lvl="0" marL="457200" rtl="0" algn="l">
              <a:spcBef>
                <a:spcPts val="1200"/>
              </a:spcBef>
              <a:spcAft>
                <a:spcPts val="0"/>
              </a:spcAft>
              <a:buSzPts val="1800"/>
              <a:buChar char="●"/>
            </a:pPr>
            <a:r>
              <a:rPr b="1" lang="hu"/>
              <a:t>Összeadás</a:t>
            </a:r>
            <a:r>
              <a:rPr lang="hu"/>
              <a:t>: =A1+A2</a:t>
            </a:r>
            <a:endParaRPr/>
          </a:p>
          <a:p>
            <a:pPr indent="-342900" lvl="0" marL="457200" rtl="0" algn="l">
              <a:spcBef>
                <a:spcPts val="0"/>
              </a:spcBef>
              <a:spcAft>
                <a:spcPts val="0"/>
              </a:spcAft>
              <a:buSzPts val="1800"/>
              <a:buChar char="●"/>
            </a:pPr>
            <a:r>
              <a:rPr b="1" lang="hu"/>
              <a:t>Kivonás</a:t>
            </a:r>
            <a:r>
              <a:rPr lang="hu"/>
              <a:t>: =B1-B2</a:t>
            </a:r>
            <a:endParaRPr/>
          </a:p>
          <a:p>
            <a:pPr indent="-342900" lvl="0" marL="457200" rtl="0" algn="l">
              <a:spcBef>
                <a:spcPts val="0"/>
              </a:spcBef>
              <a:spcAft>
                <a:spcPts val="0"/>
              </a:spcAft>
              <a:buSzPts val="1800"/>
              <a:buChar char="●"/>
            </a:pPr>
            <a:r>
              <a:rPr b="1" lang="hu"/>
              <a:t>Szorzás</a:t>
            </a:r>
            <a:r>
              <a:rPr lang="hu"/>
              <a:t>: =C1*C2</a:t>
            </a:r>
            <a:endParaRPr/>
          </a:p>
          <a:p>
            <a:pPr indent="-342900" lvl="0" marL="457200" rtl="0" algn="l">
              <a:spcBef>
                <a:spcPts val="0"/>
              </a:spcBef>
              <a:spcAft>
                <a:spcPts val="0"/>
              </a:spcAft>
              <a:buSzPts val="1800"/>
              <a:buChar char="●"/>
            </a:pPr>
            <a:r>
              <a:rPr b="1" lang="hu"/>
              <a:t>Osztás</a:t>
            </a:r>
            <a:r>
              <a:rPr lang="hu"/>
              <a:t>: =D1/D2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