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7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5143500" type="screen16x9"/>
  <p:notesSz cx="6858000" cy="9144000"/>
  <p:embeddedFontLs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Playfair Display" panose="00000500000000000000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bfb3211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bfb3211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bfb3211b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bfb3211b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bfb3211b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bfb3211b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bfb3211b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bfb3211b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bfb3211b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bfb3211b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bfb3211b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bfb3211b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bfb3211b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bfb3211b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bfb3211b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bfb3211b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bfb3211b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bfb3211b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bfb3211b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bfb3211b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bfb3211b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bfb3211b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bfb3211b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bfb3211b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bfb3211b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bfb3211b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bfb3211b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bfb3211b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bfb3211b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bfb3211b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bfb3211b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bfb3211b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bfb3211b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bfb3211b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bfb3211b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bfb3211b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nline-python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Bevezetés a Programozás Világába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383638" y="4491764"/>
            <a:ext cx="5116800" cy="56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 dirty="0">
                <a:solidFill>
                  <a:schemeClr val="dk2"/>
                </a:solidFill>
              </a:rPr>
              <a:t>Készítette: Szalontai István, 2025-03-03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Bevezetés a Pythonba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Miért Python?</a:t>
            </a:r>
            <a:endParaRPr sz="240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hu" sz="2000"/>
              <a:t>Egyszerű és olvasható szintaxis.</a:t>
            </a:r>
            <a:endParaRPr sz="200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hu" sz="2000"/>
              <a:t>Nagy közösség és sok hasznos könyvtár.</a:t>
            </a:r>
            <a:endParaRPr sz="2000"/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hu" sz="2000"/>
              <a:t>Sokoldalú: webfejlesztés, adatelemzés, mesterséges intelligencia stb.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Első lépések: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Python telepítése:</a:t>
            </a:r>
            <a:r>
              <a:rPr lang="hu" sz="2100"/>
              <a:t> </a:t>
            </a:r>
            <a:r>
              <a:rPr lang="hu" sz="1700" u="sng">
                <a:solidFill>
                  <a:schemeClr val="hlink"/>
                </a:solidFill>
                <a:hlinkClick r:id="rId3"/>
              </a:rPr>
              <a:t>https://www.python.org/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Első program: print("Helló, Világ!")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Alapfogalmak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Változók és adattípusok (számok, szövegek, listák).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Feltételes utasítások (if, else).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Ciklusok (for, while).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Függvények definiálása (def).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Python alapok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Változók és adattípusok: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Feltételes utasítások:</a:t>
            </a:r>
            <a:endParaRPr sz="25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874" y="510299"/>
            <a:ext cx="2843900" cy="18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825" y="2732830"/>
            <a:ext cx="4705950" cy="1890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Python alapok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Ciklusok: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Függvények:</a:t>
            </a:r>
            <a:endParaRPr sz="25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124" y="619650"/>
            <a:ext cx="3014375" cy="16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258" y="2732825"/>
            <a:ext cx="3656250" cy="18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Haladó Python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Listák és szótárak: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Fájlkezelés: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Modulok és csomagok:</a:t>
            </a:r>
            <a:endParaRPr sz="25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249" y="668299"/>
            <a:ext cx="4007275" cy="15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225" y="2627810"/>
            <a:ext cx="4950300" cy="16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7" y="2690557"/>
            <a:ext cx="2892050" cy="14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Gyakorlati példák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Számkitalálós játék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981" y="1647825"/>
            <a:ext cx="6465325" cy="270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Továbbfejlesztett számkitalálós játék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" y="939800"/>
            <a:ext cx="4307382" cy="37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075" y="1600675"/>
            <a:ext cx="4220125" cy="223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Kő-Papír-Olló játék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829179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Számológép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419275" y="1283750"/>
            <a:ext cx="3801000" cy="26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Egy egyszerű számológép, amely alap műveleteket végez.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64775"/>
            <a:ext cx="356121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is az a program?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hu" sz="2300" b="1"/>
              <a:t>Definíció</a:t>
            </a:r>
            <a:r>
              <a:rPr lang="hu" sz="2300"/>
              <a:t>: A program egy olyan utasítások sorozata, amelyet a számítógép képes végrehajtani. Ezek az utasítások egy adott feladat elvégzésére szolgálnak, például számítások, adatfeldolgozás vagy felhasználói felület megjelenítése.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1000"/>
              </a:spcAft>
              <a:buSzPts val="2300"/>
              <a:buChar char="●"/>
            </a:pPr>
            <a:r>
              <a:rPr lang="hu" sz="2300" b="1"/>
              <a:t>Példa</a:t>
            </a:r>
            <a:r>
              <a:rPr lang="hu" sz="2300"/>
              <a:t>: Egy egyszerű program lehet egy olyan szkript, amely kiírja a képernyőre, hogy "Helló, Világ!".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Számok kitalálása fordítva</a:t>
            </a:r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401475" y="1265950"/>
            <a:ext cx="2350200" cy="26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Ebben a játékban a gép próbálja kitalálni a játékos által gondolt számot.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675" y="911975"/>
            <a:ext cx="6087524" cy="3807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Jelszó generátor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450" y="867475"/>
            <a:ext cx="556553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401475" y="1265950"/>
            <a:ext cx="2350200" cy="26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Egy egyszerű jelszó generátor, amely véletlenszerű jelszót hoz létre.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Számok összeadása egy tartományban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100" y="1330350"/>
            <a:ext cx="480060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401475" y="1265950"/>
            <a:ext cx="30447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Ez a program összeadja a számokat egy adott tartományban.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Madárnyelv fordító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100" y="1090000"/>
            <a:ext cx="391195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401475" y="1265950"/>
            <a:ext cx="36321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Ez a program a szöveget "</a:t>
            </a:r>
            <a:r>
              <a:rPr lang="hu" sz="1600" b="1" i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madár nyelvre</a:t>
            </a: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 fordítja, minden magánhangzó után hozzáad egy "</a:t>
            </a:r>
            <a:r>
              <a:rPr lang="hu" sz="16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 betűt és ismétli a magánhangzót.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Hol vannak a programok?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Operációs rendszerek:</a:t>
            </a:r>
            <a:r>
              <a:rPr lang="hu"/>
              <a:t> A programok az operációs rendszer (pl. Windows, macOS, Linux) segítségével futnak. Az operációs rendszer kezeli a hardver erőforrásokat és biztosítja a programok futási környezetét.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Webes alkalmazások:</a:t>
            </a:r>
            <a:r>
              <a:rPr lang="hu"/>
              <a:t> A programok szervereken futnak, és böngészőn keresztül érhetők el (pl. Google, Facebook).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Mobil alkalmazások: </a:t>
            </a:r>
            <a:r>
              <a:rPr lang="hu"/>
              <a:t>Okostelefonokon és táblagépeken futnak, és általában alkalmazásboltokból (pl. Google Play, App Store) letölthetők.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hu" b="1"/>
              <a:t>Beágyazott rendszerek: </a:t>
            </a:r>
            <a:r>
              <a:rPr lang="hu"/>
              <a:t>Autókban, okoseszközökben, gyártási gépekben is futnak programok.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van a program fájlban?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Forráskód</a:t>
            </a:r>
            <a:r>
              <a:rPr lang="hu"/>
              <a:t>: A program fájl tartalmazza a forráskódot, amelyet a programozó ír. Ez a kód ember által olvasható, és egy adott programozási nyelven íródott (pl. Python, Java, C++).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Futtatható kód</a:t>
            </a:r>
            <a:r>
              <a:rPr lang="hu"/>
              <a:t>: A forráskód lefordítva vagy értelmezve futtatható kód lesz, amelyet a számítógép közvetlenül tud végrehajtani.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hu" b="1"/>
              <a:t>Adatok és erőforrások:</a:t>
            </a:r>
            <a:r>
              <a:rPr lang="hu"/>
              <a:t> A program fájl tartalmazhat adatokat, képeket, hangfájlokat vagy más erőforrásokat, amelyekre a programnak szüksége van.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Programozási nyelvek típusai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Fordított nyelvek</a:t>
            </a:r>
            <a:r>
              <a:rPr lang="hu"/>
              <a:t> (pl. C, C++):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forráskódot egy fordítóprogram (compiler) gépi kódra fordítja, amelyet a számítógép közvetlenül tud futtatni.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Gyors futási sebesség, de a fordítás időigényes.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Értelmezett nyelvek </a:t>
            </a:r>
            <a:r>
              <a:rPr lang="hu"/>
              <a:t>(pl. Python, JavaScript):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forráskódot egy interpreter soronként értelmezi és hajtja végre.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Könnyebb hibakeresés, de lassabb futási sebesség.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Közvetítő (meta) kódot generáló nyelvek </a:t>
            </a:r>
            <a:r>
              <a:rPr lang="hu"/>
              <a:t>(pl. Java):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forráskódot egy közvetítő kódra (bytecode) fordítja, amelyet egy virtuális gép (pl. Java Virtual Machine azaz </a:t>
            </a:r>
            <a:r>
              <a:rPr lang="hu" b="1"/>
              <a:t>JVM</a:t>
            </a:r>
            <a:r>
              <a:rPr lang="hu"/>
              <a:t>) hajt végre.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Platformfüggetlenség, de a virtuális gép (Java Runtime Environment azaz </a:t>
            </a:r>
            <a:r>
              <a:rPr lang="hu" b="1"/>
              <a:t>JRE)</a:t>
            </a:r>
            <a:r>
              <a:rPr lang="hu"/>
              <a:t> szükséges a futtatáshoz.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B25718-150C-4365-CB0C-833317DB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3 féle programozási nyelven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9AB46BB-3288-0F05-5266-380C68EC2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Megnézzük először Visual Basic Scriptben (VBS) az Excelen belül</a:t>
            </a:r>
          </a:p>
          <a:p>
            <a:r>
              <a:rPr lang="hu-HU" dirty="0"/>
              <a:t>Majd </a:t>
            </a:r>
            <a:r>
              <a:rPr lang="hu-HU" dirty="0" err="1"/>
              <a:t>Javascriptben</a:t>
            </a:r>
            <a:endParaRPr lang="hu-HU" dirty="0"/>
          </a:p>
          <a:p>
            <a:r>
              <a:rPr lang="hu-HU" dirty="0"/>
              <a:t>Végül Pythonban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DBD171-2E9E-AAA1-90A8-258B0DE8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VBS-ben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F902E3-BABA-55FC-4B33-38D030B4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450"/>
            <a:ext cx="8520600" cy="355142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hu-HU" sz="1400" dirty="0"/>
              <a:t>Nyisd meg az Excel-t.</a:t>
            </a:r>
          </a:p>
          <a:p>
            <a:pPr>
              <a:buFont typeface="+mj-lt"/>
              <a:buAutoNum type="arabicPeriod"/>
            </a:pPr>
            <a:r>
              <a:rPr lang="hu-HU" sz="1400" dirty="0"/>
              <a:t>Nyomd le az Alt + F11 billentyűkombinációt, hogy megnyisd a VBA szerkesztőt.</a:t>
            </a:r>
          </a:p>
          <a:p>
            <a:pPr>
              <a:buFont typeface="+mj-lt"/>
              <a:buAutoNum type="arabicPeriod"/>
            </a:pPr>
            <a:r>
              <a:rPr lang="hu-HU" sz="1400" dirty="0"/>
              <a:t>A szerkesztőben, a bal oldali ablakban (Project – </a:t>
            </a:r>
            <a:r>
              <a:rPr lang="hu-HU" sz="1400" dirty="0" err="1"/>
              <a:t>VBAProject</a:t>
            </a:r>
            <a:r>
              <a:rPr lang="hu-HU" sz="1400" dirty="0"/>
              <a:t>), kattints jobb gombbal a </a:t>
            </a:r>
            <a:r>
              <a:rPr lang="hu-HU" sz="1400" b="1" dirty="0"/>
              <a:t>Munka1</a:t>
            </a:r>
            <a:r>
              <a:rPr lang="hu-HU" sz="1400" dirty="0"/>
              <a:t> vagy a </a:t>
            </a:r>
            <a:r>
              <a:rPr lang="hu-HU" sz="1400" b="1" dirty="0" err="1"/>
              <a:t>ThisWorkbook</a:t>
            </a:r>
            <a:r>
              <a:rPr lang="hu-HU" sz="1400" dirty="0"/>
              <a:t> modulra, és válaszd a </a:t>
            </a:r>
            <a:r>
              <a:rPr lang="hu-HU" sz="1400" b="1" dirty="0" err="1"/>
              <a:t>Insert</a:t>
            </a:r>
            <a:r>
              <a:rPr lang="hu-HU" sz="1400" b="1" dirty="0"/>
              <a:t> &gt; </a:t>
            </a:r>
            <a:r>
              <a:rPr lang="hu-HU" sz="1400" b="1" dirty="0" err="1"/>
              <a:t>Module</a:t>
            </a:r>
            <a:r>
              <a:rPr lang="hu-HU" sz="1400" b="1" dirty="0"/>
              <a:t> </a:t>
            </a:r>
            <a:r>
              <a:rPr lang="hu-HU" sz="1400" dirty="0"/>
              <a:t>lehetőséget.</a:t>
            </a:r>
          </a:p>
          <a:p>
            <a:pPr>
              <a:buFont typeface="+mj-lt"/>
              <a:buAutoNum type="arabicPeriod"/>
            </a:pPr>
            <a:r>
              <a:rPr lang="hu-HU" sz="1400" dirty="0"/>
              <a:t>Másold be a következő kódot az új modulba!</a:t>
            </a:r>
          </a:p>
          <a:p>
            <a:pPr>
              <a:buFont typeface="+mj-lt"/>
              <a:buAutoNum type="arabicPeriod"/>
            </a:pPr>
            <a:r>
              <a:rPr lang="hu-HU" sz="1400" dirty="0"/>
              <a:t>Majd a futtatáshoz kattints a Play gombra!</a:t>
            </a:r>
            <a:br>
              <a:rPr lang="hu-HU" sz="1400" dirty="0"/>
            </a:br>
            <a:endParaRPr lang="hu-HU" sz="14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6EF6973-4939-6626-9343-BD41D0CF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2571750"/>
            <a:ext cx="6086103" cy="1997125"/>
          </a:xfrm>
          <a:prstGeom prst="rect">
            <a:avLst/>
          </a:prstGeom>
        </p:spPr>
      </p:pic>
      <p:sp>
        <p:nvSpPr>
          <p:cNvPr id="7" name="Ellipszis 6">
            <a:extLst>
              <a:ext uri="{FF2B5EF4-FFF2-40B4-BE49-F238E27FC236}">
                <a16:creationId xmlns:a16="http://schemas.microsoft.com/office/drawing/2014/main" id="{0BCF6D9D-A602-EA9D-E5E5-D78AFEE87463}"/>
              </a:ext>
            </a:extLst>
          </p:cNvPr>
          <p:cNvSpPr/>
          <p:nvPr/>
        </p:nvSpPr>
        <p:spPr>
          <a:xfrm>
            <a:off x="4481947" y="2916382"/>
            <a:ext cx="401782" cy="367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F8B0A0C7-3719-5091-706D-675F275C6C40}"/>
              </a:ext>
            </a:extLst>
          </p:cNvPr>
          <p:cNvSpPr/>
          <p:nvPr/>
        </p:nvSpPr>
        <p:spPr>
          <a:xfrm>
            <a:off x="2909453" y="3816928"/>
            <a:ext cx="1302327" cy="367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9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CE2589-BF60-AAC2-7671-654308A1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</a:t>
            </a:r>
            <a:r>
              <a:rPr lang="hu-HU" dirty="0" err="1"/>
              <a:t>Javascriptben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00A5C0-B247-A03D-322F-F391E1F7C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hu-HU" dirty="0"/>
              <a:t>Nyiss meg egy </a:t>
            </a:r>
            <a:r>
              <a:rPr lang="hu-HU" b="1" dirty="0"/>
              <a:t>Jegyzettömböt</a:t>
            </a:r>
            <a:r>
              <a:rPr lang="hu-HU" dirty="0"/>
              <a:t> vagy egy </a:t>
            </a:r>
            <a:r>
              <a:rPr lang="hu-HU" b="1" dirty="0" err="1"/>
              <a:t>Notepad</a:t>
            </a:r>
            <a:r>
              <a:rPr lang="hu-HU" b="1" dirty="0"/>
              <a:t>++ </a:t>
            </a:r>
            <a:r>
              <a:rPr lang="hu-HU" dirty="0"/>
              <a:t>-t és másold bele a következő kódot: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Mentsd el </a:t>
            </a:r>
            <a:r>
              <a:rPr lang="hu-HU" b="1" dirty="0"/>
              <a:t>welcome.html </a:t>
            </a:r>
            <a:r>
              <a:rPr lang="hu-HU" dirty="0"/>
              <a:t>néven!</a:t>
            </a:r>
          </a:p>
          <a:p>
            <a:pPr>
              <a:buFont typeface="+mj-lt"/>
              <a:buAutoNum type="arabicPeriod"/>
            </a:pPr>
            <a:r>
              <a:rPr lang="hu-HU" dirty="0"/>
              <a:t>Nyisd meg a fájlt böngészőben!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6CBB217-EEB4-9AED-7717-3C052AFE0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27" y="1923959"/>
            <a:ext cx="660174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8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2AE46F-F351-B6E6-A20F-2D4B9CFA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Pythonban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7AAF79-2A59-CAFD-5FA3-9961B3CB5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hu-HU" dirty="0"/>
              <a:t>Nyiss meg egy </a:t>
            </a:r>
            <a:r>
              <a:rPr lang="hu-HU" b="1" dirty="0"/>
              <a:t>Jegyzettömböt</a:t>
            </a:r>
            <a:r>
              <a:rPr lang="hu-HU" dirty="0"/>
              <a:t> vagy egy </a:t>
            </a:r>
            <a:r>
              <a:rPr lang="hu-HU" b="1" dirty="0" err="1"/>
              <a:t>Notepad</a:t>
            </a:r>
            <a:r>
              <a:rPr lang="hu-HU" b="1" dirty="0"/>
              <a:t>++ </a:t>
            </a:r>
            <a:r>
              <a:rPr lang="hu-HU" dirty="0"/>
              <a:t>-t és másold bele a következő kódot:</a:t>
            </a:r>
            <a:br>
              <a:rPr lang="hu-HU" dirty="0"/>
            </a:br>
            <a:br>
              <a:rPr lang="hu-HU" dirty="0"/>
            </a:b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Mentsd el </a:t>
            </a:r>
            <a:r>
              <a:rPr lang="hu-HU" b="1" dirty="0"/>
              <a:t>welcome.py </a:t>
            </a:r>
            <a:r>
              <a:rPr lang="hu-HU" dirty="0"/>
              <a:t>néven!</a:t>
            </a:r>
          </a:p>
          <a:p>
            <a:pPr>
              <a:buFont typeface="+mj-lt"/>
              <a:buAutoNum type="arabicPeriod"/>
            </a:pPr>
            <a:r>
              <a:rPr lang="hu-HU" dirty="0"/>
              <a:t>Indítsd el a programot parancssorból </a:t>
            </a:r>
            <a:r>
              <a:rPr lang="hu-HU" b="1" dirty="0" err="1"/>
              <a:t>cmd</a:t>
            </a:r>
            <a:r>
              <a:rPr lang="hu-HU" dirty="0"/>
              <a:t> vagy </a:t>
            </a:r>
            <a:r>
              <a:rPr lang="hu-HU" b="1" dirty="0"/>
              <a:t>PowerShell</a:t>
            </a:r>
            <a:r>
              <a:rPr lang="hu-HU" dirty="0"/>
              <a:t>: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Vagy másold be egy online </a:t>
            </a:r>
            <a:r>
              <a:rPr lang="en-US" dirty="0">
                <a:hlinkClick r:id="rId2"/>
              </a:rPr>
              <a:t>https://www.online-python.com/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32A6FEE-101D-92D4-2AA2-6204D9A57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32" y="2895100"/>
            <a:ext cx="5331864" cy="101180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B1DB762-7854-4B63-CE0E-233789415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732" y="1642497"/>
            <a:ext cx="5982535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36375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Microsoft Office PowerPoint</Application>
  <PresentationFormat>Diavetítés a képernyőre (16:9 oldalarány)</PresentationFormat>
  <Paragraphs>80</Paragraphs>
  <Slides>23</Slides>
  <Notes>19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8" baseType="lpstr">
      <vt:lpstr>Roboto</vt:lpstr>
      <vt:lpstr>Lato</vt:lpstr>
      <vt:lpstr>Playfair Display</vt:lpstr>
      <vt:lpstr>Arial</vt:lpstr>
      <vt:lpstr>Coral</vt:lpstr>
      <vt:lpstr>Bevezetés a Programozás Világába</vt:lpstr>
      <vt:lpstr>Mi is az a program?</vt:lpstr>
      <vt:lpstr>Hol vannak a programok?</vt:lpstr>
      <vt:lpstr>Mi van a program fájlban?</vt:lpstr>
      <vt:lpstr>Programozási nyelvek típusai</vt:lpstr>
      <vt:lpstr>Üdvözlés 3 féle programozási nyelven</vt:lpstr>
      <vt:lpstr>Üdvözlés VBS-ben</vt:lpstr>
      <vt:lpstr>Üdvözlés Javascriptben</vt:lpstr>
      <vt:lpstr>Üdvözlés Pythonban</vt:lpstr>
      <vt:lpstr>Bevezetés a Pythonba</vt:lpstr>
      <vt:lpstr>Első lépések:</vt:lpstr>
      <vt:lpstr>Alapfogalmak</vt:lpstr>
      <vt:lpstr>Python alapok</vt:lpstr>
      <vt:lpstr>Python alapok</vt:lpstr>
      <vt:lpstr>Haladó Python</vt:lpstr>
      <vt:lpstr>Gyakorlati példák</vt:lpstr>
      <vt:lpstr>Továbbfejlesztett számkitalálós játék</vt:lpstr>
      <vt:lpstr>Kő-Papír-Olló játék</vt:lpstr>
      <vt:lpstr>Számológép</vt:lpstr>
      <vt:lpstr>Számok kitalálása fordítva</vt:lpstr>
      <vt:lpstr>Jelszó generátor</vt:lpstr>
      <vt:lpstr>Számok összeadása egy tartományban</vt:lpstr>
      <vt:lpstr>Madárnyelv fordító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Szalontai, Istvan</cp:lastModifiedBy>
  <cp:revision>1</cp:revision>
  <dcterms:modified xsi:type="dcterms:W3CDTF">2025-03-05T10:08:28Z</dcterms:modified>
</cp:coreProperties>
</file>