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Comfortaa SemiBold"/>
      <p:regular r:id="rId34"/>
      <p:bold r:id="rId35"/>
    </p:embeddedFon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1242C8-0B2F-43D0-B181-796E9DFA7D97}">
  <a:tblStyle styleId="{1B1242C8-0B2F-43D0-B181-796E9DFA7D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mfortaaSemiBold-bold.fntdata"/><Relationship Id="rId12" Type="http://schemas.openxmlformats.org/officeDocument/2006/relationships/slide" Target="slides/slide6.xml"/><Relationship Id="rId34" Type="http://schemas.openxmlformats.org/officeDocument/2006/relationships/font" Target="fonts/Comfortaa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6321c17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6321c17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6321c17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6321c17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c6321c17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c6321c17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c6321c17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c6321c17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c6321c17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c6321c17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c6321c17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c6321c17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c6321c17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c6321c17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6321c17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c6321c17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c6321c17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c6321c17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c6321c17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c6321c17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c6321c1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c6321c1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c6321c17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c6321c17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c6321c17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c6321c17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c6321c17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c6321c17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c6321c17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c6321c17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fa31f5d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fa31f5d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c6321c17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c6321c17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c6321c17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c6321c17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c6321c17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c6321c17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c6321c17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c6321c17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6321c17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6321c17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6321c17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6321c17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6321c17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c6321c17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c6321c17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c6321c17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c6321c17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c6321c17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6321c17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c6321c17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Boole-algebra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alapvető logikai műveletek és alkalmazásuk az informatikában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62525" y="3866075"/>
            <a:ext cx="82842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</a:rPr>
              <a:t>Készítette: Szalontai István   |   </a:t>
            </a:r>
            <a:r>
              <a:rPr lang="hu" sz="1800">
                <a:solidFill>
                  <a:schemeClr val="dk2"/>
                </a:solidFill>
              </a:rPr>
              <a:t>Dátum: 2024-12-05    |   Osztály: 9 NyEK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VAGY művelet (OR)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2000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hu" sz="1415"/>
              <a:t>Definíció</a:t>
            </a:r>
            <a:r>
              <a:rPr lang="hu" sz="1415"/>
              <a:t>: </a:t>
            </a:r>
            <a:r>
              <a:rPr lang="hu" sz="1415"/>
              <a:t>Az eredmény igaz (</a:t>
            </a:r>
            <a:r>
              <a:rPr b="1" lang="hu" sz="1415"/>
              <a:t>1</a:t>
            </a:r>
            <a:r>
              <a:rPr lang="hu" sz="1415"/>
              <a:t>), ha </a:t>
            </a:r>
            <a:r>
              <a:rPr b="1" lang="hu" sz="1415"/>
              <a:t>legalább az egyik operandus igaz</a:t>
            </a:r>
            <a:r>
              <a:rPr lang="hu" sz="1415"/>
              <a:t>.</a:t>
            </a:r>
            <a:endParaRPr sz="14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hu" sz="1415"/>
              <a:t>Igazságtábla</a:t>
            </a:r>
            <a:r>
              <a:rPr lang="hu" sz="1415"/>
              <a:t>:  </a:t>
            </a:r>
            <a:endParaRPr sz="14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15"/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2213700" y="277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{1B1242C8-0B2F-43D0-B181-796E9DFA7D97}</a:tableStyleId>
              </a:tblPr>
              <a:tblGrid>
                <a:gridCol w="1606900"/>
                <a:gridCol w="1606900"/>
                <a:gridCol w="1606900"/>
              </a:tblGrid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 ∨ 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NEM művelet (NOT)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52863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hu" sz="1415"/>
              <a:t>Definíció</a:t>
            </a:r>
            <a:r>
              <a:rPr lang="hu" sz="1415"/>
              <a:t>: Az eredmény az eredeti érték </a:t>
            </a:r>
            <a:r>
              <a:rPr b="1" lang="hu" sz="1415"/>
              <a:t>ellentettje</a:t>
            </a:r>
            <a:r>
              <a:rPr lang="hu" sz="1415"/>
              <a:t>.  (</a:t>
            </a:r>
            <a:r>
              <a:rPr lang="hu" sz="1415"/>
              <a:t>negáltja</a:t>
            </a:r>
            <a:r>
              <a:rPr lang="hu" sz="1415"/>
              <a:t>)</a:t>
            </a:r>
            <a:endParaRPr sz="14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hu" sz="1415"/>
              <a:t>Igazságtábla</a:t>
            </a:r>
            <a:r>
              <a:rPr lang="hu" sz="1415"/>
              <a:t>:  </a:t>
            </a:r>
            <a:endParaRPr sz="14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15"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3686525" y="26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{1B1242C8-0B2F-43D0-B181-796E9DFA7D97}</a:tableStyleId>
              </a:tblPr>
              <a:tblGrid>
                <a:gridCol w="1606900"/>
                <a:gridCol w="1606900"/>
              </a:tblGrid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¬A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További műveletek: NAND és XOR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NAND művelet (NOT AND)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1902475"/>
            <a:ext cx="44838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400"/>
              <a:t>Definíció</a:t>
            </a:r>
            <a:r>
              <a:rPr lang="hu" sz="1400"/>
              <a:t>: Az ÉS művelet tagadása.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400"/>
              <a:t>Eredmény</a:t>
            </a:r>
            <a:r>
              <a:rPr lang="hu" sz="1400"/>
              <a:t>: Igaz (</a:t>
            </a:r>
            <a:r>
              <a:rPr b="1" lang="hu" sz="1400"/>
              <a:t>1</a:t>
            </a:r>
            <a:r>
              <a:rPr lang="hu" sz="1400"/>
              <a:t>), ha </a:t>
            </a:r>
            <a:r>
              <a:rPr b="1" lang="hu" sz="1400"/>
              <a:t>nem mindkét operandus igaz</a:t>
            </a:r>
            <a:r>
              <a:rPr lang="hu" sz="1400"/>
              <a:t>.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400"/>
              <a:t>Igazságtábla</a:t>
            </a:r>
            <a:r>
              <a:rPr lang="hu" sz="1400"/>
              <a:t>: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2213700" y="277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{1B1242C8-0B2F-43D0-B181-796E9DFA7D97}</a:tableStyleId>
              </a:tblPr>
              <a:tblGrid>
                <a:gridCol w="1606900"/>
                <a:gridCol w="1606900"/>
                <a:gridCol w="1606900"/>
                <a:gridCol w="1606900"/>
              </a:tblGrid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 ∧ 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¬(A ∧ B)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NAND használata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Digitális áramkörök alap kapuja.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hu" sz="1700"/>
              <a:t>A NAND kapu univerzális: </a:t>
            </a:r>
            <a:r>
              <a:rPr lang="hu" sz="1700"/>
              <a:t>bármely logikai művelet megvalósítható vele. 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XOR (eXclusive OR) azaz kizáró vagy </a:t>
            </a:r>
            <a:r>
              <a:rPr lang="hu"/>
              <a:t>művelet 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270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hu" sz="1412"/>
              <a:t>Definíció</a:t>
            </a:r>
            <a:r>
              <a:rPr lang="hu" sz="1412"/>
              <a:t>: Az eredmény igaz (</a:t>
            </a:r>
            <a:r>
              <a:rPr b="1" lang="hu" sz="1412"/>
              <a:t>1</a:t>
            </a:r>
            <a:r>
              <a:rPr lang="hu" sz="1412"/>
              <a:t>), ha </a:t>
            </a:r>
            <a:r>
              <a:rPr b="1" lang="hu" sz="1412"/>
              <a:t>pontosan az egyik operandus igaz</a:t>
            </a:r>
            <a:r>
              <a:rPr lang="hu" sz="1412"/>
              <a:t>, de nem mindkettő.  </a:t>
            </a:r>
            <a:endParaRPr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hu" sz="1412"/>
              <a:t>Igazságtábla</a:t>
            </a:r>
            <a:r>
              <a:rPr lang="hu" sz="1412"/>
              <a:t>: </a:t>
            </a:r>
            <a:endParaRPr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12"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2213700" y="277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{1B1242C8-0B2F-43D0-B181-796E9DFA7D97}</a:tableStyleId>
              </a:tblPr>
              <a:tblGrid>
                <a:gridCol w="1606900"/>
                <a:gridCol w="1606900"/>
                <a:gridCol w="1606900"/>
              </a:tblGrid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 ⊕ 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XOR </a:t>
            </a:r>
            <a:r>
              <a:rPr lang="hu"/>
              <a:t>használata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hu" sz="1700"/>
              <a:t>Kódolás: </a:t>
            </a:r>
            <a:r>
              <a:rPr lang="hu" sz="1700"/>
              <a:t>Paritásbitek számítása hibajavításhoz.</a:t>
            </a:r>
            <a:r>
              <a:rPr lang="hu" sz="1700"/>
              <a:t>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hu" sz="1700"/>
              <a:t>Kriptográfia</a:t>
            </a:r>
            <a:r>
              <a:rPr b="1" lang="hu" sz="1700"/>
              <a:t>: </a:t>
            </a:r>
            <a:r>
              <a:rPr lang="hu" sz="1700"/>
              <a:t>Titkosított adatok létrehozása.</a:t>
            </a:r>
            <a:r>
              <a:rPr lang="hu" sz="17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Gyakorlati példa: XOR kapu használata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500"/>
              <a:t>Feladat</a:t>
            </a:r>
            <a:r>
              <a:rPr lang="hu" sz="1500"/>
              <a:t>: Egy riasztóberendezés akkor lép működésbe, ha pontosan az egyik érzékelő jelez, de nem mindkettő. 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500"/>
              <a:t>Megoldás</a:t>
            </a:r>
            <a:r>
              <a:rPr lang="hu" sz="1500"/>
              <a:t>: A ⊕ B. 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Boole-algebra alkalmazásai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Digitális áramkörök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2078875"/>
            <a:ext cx="555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Kapcsolók, logikai kapuk (AND, OR, NOT).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Példa</a:t>
            </a:r>
            <a:r>
              <a:rPr lang="hu"/>
              <a:t>: 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ÉS kapu</a:t>
            </a:r>
            <a:r>
              <a:rPr lang="hu"/>
              <a:t>: két bemenetet összehasonlít, csak akkor ad ki jelet, ha mindkettő aktív.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925" y="1623979"/>
            <a:ext cx="2176225" cy="28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Tartalomjegyzék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1. Mi az a Boole-algebra?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2. Boole-algebra alapfogalmai.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3. Logikai műveletek és igazságtáblák.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4. Boole-algebra alkalmazásai.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5. Feladatok és gyakorlati példák.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Informatikai programozás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Feltételvizsgálatok</a:t>
            </a:r>
            <a:r>
              <a:rPr lang="hu"/>
              <a:t>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 	IF-THEN-ELSE szerkezetek.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/>
              <a:t>Példa</a:t>
            </a:r>
            <a:r>
              <a:rPr lang="hu"/>
              <a:t>:  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875" y="2986125"/>
            <a:ext cx="3837675" cy="18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Adatbázisok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Keresések szűrése</a:t>
            </a:r>
            <a:r>
              <a:rPr lang="hu"/>
              <a:t> logikai operátorokkal.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Példa</a:t>
            </a:r>
            <a:r>
              <a:rPr lang="hu"/>
              <a:t>: „Minden diák, aki </a:t>
            </a:r>
            <a:r>
              <a:rPr b="1" lang="hu"/>
              <a:t>16 éves</a:t>
            </a:r>
            <a:r>
              <a:rPr lang="hu"/>
              <a:t> ÉS </a:t>
            </a:r>
            <a:r>
              <a:rPr b="1" lang="hu"/>
              <a:t>informatikát tanul</a:t>
            </a:r>
            <a:r>
              <a:rPr lang="hu"/>
              <a:t>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	</a:t>
            </a:r>
            <a:r>
              <a:rPr lang="hu">
                <a:solidFill>
                  <a:srgbClr val="0000FF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SELECT </a:t>
            </a:r>
            <a:r>
              <a:rPr lang="hu">
                <a:latin typeface="Comfortaa SemiBold"/>
                <a:ea typeface="Comfortaa SemiBold"/>
                <a:cs typeface="Comfortaa SemiBold"/>
                <a:sym typeface="Comfortaa SemiBold"/>
              </a:rPr>
              <a:t>* </a:t>
            </a:r>
            <a:r>
              <a:rPr lang="hu">
                <a:solidFill>
                  <a:srgbClr val="0000FF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FROM</a:t>
            </a:r>
            <a:r>
              <a:rPr lang="hu">
                <a:latin typeface="Comfortaa SemiBold"/>
                <a:ea typeface="Comfortaa SemiBold"/>
                <a:cs typeface="Comfortaa SemiBold"/>
                <a:sym typeface="Comfortaa SemiBold"/>
              </a:rPr>
              <a:t> diákok </a:t>
            </a:r>
            <a:r>
              <a:rPr lang="hu">
                <a:solidFill>
                  <a:srgbClr val="0000FF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WHERE</a:t>
            </a:r>
            <a:r>
              <a:rPr lang="hu">
                <a:latin typeface="Comfortaa SemiBold"/>
                <a:ea typeface="Comfortaa SemiBold"/>
                <a:cs typeface="Comfortaa SemiBold"/>
                <a:sym typeface="Comfortaa SemiBold"/>
              </a:rPr>
              <a:t> életkor=16 </a:t>
            </a:r>
            <a:r>
              <a:rPr lang="hu">
                <a:solidFill>
                  <a:srgbClr val="0000FF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AND</a:t>
            </a:r>
            <a:r>
              <a:rPr lang="hu">
                <a:latin typeface="Comfortaa SemiBold"/>
                <a:ea typeface="Comfortaa SemiBold"/>
                <a:cs typeface="Comfortaa SemiBold"/>
                <a:sym typeface="Comfortaa SemiBold"/>
              </a:rPr>
              <a:t> tanul=’info’;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Feladatok és gyakorlati példák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Feladat: Igazságtábla kitöltése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1946013"/>
            <a:ext cx="28962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Adott művelet</a:t>
            </a:r>
            <a:r>
              <a:rPr lang="hu"/>
              <a:t>: (A ∧ B) ∨ ¬C.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Töltsd ki a táblázatot:</a:t>
            </a:r>
            <a:endParaRPr/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1667025" y="28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{1B1242C8-0B2F-43D0-B181-796E9DFA7D97}</a:tableStyleId>
              </a:tblPr>
              <a:tblGrid>
                <a:gridCol w="1003400"/>
                <a:gridCol w="1046025"/>
                <a:gridCol w="1098925"/>
                <a:gridCol w="1046000"/>
                <a:gridCol w="1416450"/>
                <a:gridCol w="1442875"/>
              </a:tblGrid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¬C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 ∧ 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(A ∧ B) ∨ ¬C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?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Feladat: Igazságtábla megoldása</a:t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1667025" y="28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{1B1242C8-0B2F-43D0-B181-796E9DFA7D97}</a:tableStyleId>
              </a:tblPr>
              <a:tblGrid>
                <a:gridCol w="1003400"/>
                <a:gridCol w="1046025"/>
                <a:gridCol w="1098925"/>
                <a:gridCol w="1046000"/>
                <a:gridCol w="1416450"/>
                <a:gridCol w="1442875"/>
              </a:tblGrid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¬C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 ∧ 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(A ∧ B) ∨ ¬C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Gyakorlati példa: ÉS kapu működése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Feladat</a:t>
            </a:r>
            <a:r>
              <a:rPr lang="hu"/>
              <a:t>: Egy lámpa csak akkor kapcsolódik be, ha két kapcsoló egyszerre van bekapcsolva.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Kérdés</a:t>
            </a:r>
            <a:r>
              <a:rPr lang="hu"/>
              <a:t>: Hogyan ábrázolható ez Boole-algebra segítségével?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/>
              <a:t>Megoldás</a:t>
            </a:r>
            <a:r>
              <a:rPr lang="hu"/>
              <a:t>: A ∧ B.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Összegzés és kérdések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Összegzés</a:t>
            </a:r>
            <a:r>
              <a:rPr lang="hu"/>
              <a:t>: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 Boole-algebra az informatika alapja.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Logikai műveletek: ÉS, VAGY, NEM.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Alkalmazások: digitális áramkörök, programozás, adatbázis-kezelés.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Kérdések</a:t>
            </a:r>
            <a:r>
              <a:rPr lang="hu"/>
              <a:t>: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hu"/>
              <a:t>Mi az ÉS művelet igazságtáblája?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hu"/>
              <a:t>Mire használják a Boole-algebrát az informatikában?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hu"/>
              <a:t>Mit jelent a ¬A?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Jó tanulást!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az a Boole-algebra?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518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hu" sz="1500"/>
              <a:t>George Boole</a:t>
            </a:r>
            <a:r>
              <a:rPr lang="hu" sz="1500"/>
              <a:t> (1815–1864) matematikus dolgozta ki. 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A matematikai logika és az informatika alapja.  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Bináris logikát használ: </a:t>
            </a:r>
            <a:r>
              <a:rPr b="1" lang="hu" sz="1500"/>
              <a:t>csak két érték lehetséges</a:t>
            </a:r>
            <a:r>
              <a:rPr lang="hu" sz="1500"/>
              <a:t>:  </a:t>
            </a:r>
            <a:endParaRPr sz="15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b="1" lang="hu" sz="1300"/>
              <a:t>1</a:t>
            </a:r>
            <a:r>
              <a:rPr lang="hu" sz="1300"/>
              <a:t> (igaz)  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b="1" lang="hu" sz="1300"/>
              <a:t>0</a:t>
            </a:r>
            <a:r>
              <a:rPr lang="hu" sz="1300"/>
              <a:t> (hamis). 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350" y="1626875"/>
            <a:ext cx="257708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Boole-algebra alapfogalmai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Változók és műveletek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hu" sz="1405"/>
              <a:t>Változók</a:t>
            </a:r>
            <a:r>
              <a:rPr lang="hu" sz="1405"/>
              <a:t>:  </a:t>
            </a:r>
            <a:endParaRPr sz="1405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hu" sz="1405"/>
              <a:t>Értéke: </a:t>
            </a:r>
            <a:r>
              <a:rPr b="1" lang="hu" sz="1405"/>
              <a:t>0</a:t>
            </a:r>
            <a:r>
              <a:rPr lang="hu" sz="1405"/>
              <a:t> vagy </a:t>
            </a:r>
            <a:r>
              <a:rPr b="1" lang="hu" sz="1405"/>
              <a:t>1</a:t>
            </a:r>
            <a:r>
              <a:rPr lang="hu" sz="1405"/>
              <a:t>.  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hu" sz="1405"/>
              <a:t>Alapműveletek</a:t>
            </a:r>
            <a:r>
              <a:rPr lang="hu" sz="1405"/>
              <a:t>: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AutoNum type="arabicPeriod"/>
            </a:pPr>
            <a:r>
              <a:rPr lang="hu" sz="1405"/>
              <a:t>ÉS (AND)  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hu" sz="1405"/>
              <a:t>VAGY (OR)  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AutoNum type="arabicPeriod"/>
            </a:pPr>
            <a:r>
              <a:rPr lang="hu" sz="1405"/>
              <a:t>NEM (NOT)  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Szimbólumok és jelek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2213700" y="18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{1B1242C8-0B2F-43D0-B181-796E9DFA7D97}</a:tableStyleId>
              </a:tblPr>
              <a:tblGrid>
                <a:gridCol w="1955425"/>
                <a:gridCol w="1955425"/>
                <a:gridCol w="1955425"/>
              </a:tblGrid>
              <a:tr h="6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900"/>
                        <a:t>Művelet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900"/>
                        <a:t>Jelölés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900"/>
                        <a:t>Példa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900"/>
                        <a:t>ÉS (AND) 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900"/>
                        <a:t>∧, ·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900"/>
                        <a:t>A ∧ B vagy A·B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6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900"/>
                        <a:t>VAGY (OR)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900"/>
                        <a:t>∨, +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900"/>
                        <a:t>A ∨ B vagy A+B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6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900"/>
                        <a:t>NEM (NOT)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900"/>
                        <a:t>¬, ˉ (felsővonal)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 sz="1900"/>
                        <a:t>¬A vagy ˉA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Logikai műveletek és igazságtáblák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ÉS művelet (AND)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2000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hu" sz="1415"/>
              <a:t>Definíció</a:t>
            </a:r>
            <a:r>
              <a:rPr lang="hu" sz="1415"/>
              <a:t>: Az eredmény igaz (</a:t>
            </a:r>
            <a:r>
              <a:rPr b="1" lang="hu" sz="1415"/>
              <a:t>1</a:t>
            </a:r>
            <a:r>
              <a:rPr lang="hu" sz="1415"/>
              <a:t>), ha </a:t>
            </a:r>
            <a:r>
              <a:rPr b="1" lang="hu" sz="1415"/>
              <a:t>mindkét</a:t>
            </a:r>
            <a:r>
              <a:rPr b="1" lang="hu" sz="1415"/>
              <a:t> operandus igaz</a:t>
            </a:r>
            <a:r>
              <a:rPr lang="hu" sz="1415"/>
              <a:t>.</a:t>
            </a:r>
            <a:endParaRPr sz="14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hu" sz="1415"/>
              <a:t>Igazságtábla</a:t>
            </a:r>
            <a:r>
              <a:rPr lang="hu" sz="1415"/>
              <a:t>:  </a:t>
            </a:r>
            <a:endParaRPr sz="14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15"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2213700" y="277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{1B1242C8-0B2F-43D0-B181-796E9DFA7D97}</a:tableStyleId>
              </a:tblPr>
              <a:tblGrid>
                <a:gridCol w="1606900"/>
                <a:gridCol w="1606900"/>
                <a:gridCol w="1606900"/>
              </a:tblGrid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/>
                        <a:t>A ∧ 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