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4FC71B-BE36-4C78-B22A-27C00143505F}">
  <a:tblStyle styleId="{6A4FC71B-BE36-4C78-B22A-27C0014350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italic.fntdata"/><Relationship Id="rId16" Type="http://schemas.openxmlformats.org/officeDocument/2006/relationships/slide" Target="slides/slide10.xml"/><Relationship Id="rId38" Type="http://schemas.openxmlformats.org/officeDocument/2006/relationships/font" Target="fonts/Nuni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c744fd1d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c744fd1d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c744fd1de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c744fd1de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744fd1d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744fd1d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e39d3eb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e39d3eb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c744fd1de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c744fd1d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c744fd1d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c744fd1d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c744fd1d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c744fd1d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c744fd1d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c744fd1d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c744fd1d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c744fd1d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c744fd1d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c744fd1d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744fd1d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744fd1d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c744fd1d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c744fd1d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c744fd1d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c744fd1d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c744fd1d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c744fd1d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c744fd1d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c744fd1d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c744fd1d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c744fd1d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e39d3eb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e39d3eb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e39d3eb9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e39d3eb9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e39d3eb9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e39d3eb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e39d3eb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e39d3eb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e39d3eb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e39d3eb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744fd1d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744fd1d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e39d3eb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e39d3eb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744fd1de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744fd1d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c744fd1d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c744fd1d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c744fd1d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c744fd1d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c744fd1d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c744fd1d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e39d3eb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e39d3eb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744fd1de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744fd1de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u.wikipedia.org/wiki/Lebeg%C5%91pontos_sz%C3%A1m%C3%A1br%C3%A1zol%C3%A1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sciitable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asciiart.eu/" TargetMode="External"/><Relationship Id="rId4" Type="http://schemas.openxmlformats.org/officeDocument/2006/relationships/hyperlink" Target="https://patorjk.com/software/taag/#p=display&amp;f=Graffiti&amp;t=Nyuszi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u.wikipedia.org/wiki/ISO/IEC_8859-1" TargetMode="External"/><Relationship Id="rId4" Type="http://schemas.openxmlformats.org/officeDocument/2006/relationships/hyperlink" Target="https://hu.wikipedia.org/wiki/ISO/IEC_8859-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u.wikipedia.org/wiki/HTML_karakterk%C3%B3dol%C3%A1s" TargetMode="External"/><Relationship Id="rId4" Type="http://schemas.openxmlformats.org/officeDocument/2006/relationships/hyperlink" Target="https://www.ascii-code.com/CP1250/overview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nicodelookup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mojifinder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Digitális szám- és szövegábrázolás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083950" y="3924925"/>
            <a:ext cx="34707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Szalontai István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Dátum: 2024-12-05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Osztály: 9. NyEK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Lebegőpontos számábrázolás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563400"/>
            <a:ext cx="7505700" cy="17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600"/>
              <a:t>Mi a lebegőpontos számábrázolás?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 </a:t>
            </a:r>
            <a:r>
              <a:rPr lang="hu" u="sng">
                <a:solidFill>
                  <a:schemeClr val="hlink"/>
                </a:solidFill>
                <a:hlinkClick r:id="rId3"/>
              </a:rPr>
              <a:t>lebegőpontos számábrázolás</a:t>
            </a:r>
            <a:r>
              <a:rPr lang="hu"/>
              <a:t> lehetővé teszi, hogy a számokkal </a:t>
            </a:r>
            <a:r>
              <a:rPr lang="hu" u="sng"/>
              <a:t>nagyon nagy</a:t>
            </a:r>
            <a:r>
              <a:rPr lang="hu"/>
              <a:t> és </a:t>
            </a:r>
            <a:r>
              <a:rPr lang="hu" u="sng"/>
              <a:t>nagyon kis</a:t>
            </a:r>
            <a:r>
              <a:rPr lang="hu"/>
              <a:t> értékeket is pontosan </a:t>
            </a:r>
            <a:r>
              <a:rPr lang="hu"/>
              <a:t>ábrázoljunk</a:t>
            </a:r>
            <a:r>
              <a:rPr lang="hu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/>
              <a:t>A számot három részre bontják: a </a:t>
            </a:r>
            <a:r>
              <a:rPr lang="hu" u="sng"/>
              <a:t>jelző bit</a:t>
            </a:r>
            <a:r>
              <a:rPr lang="hu"/>
              <a:t>, a </a:t>
            </a:r>
            <a:r>
              <a:rPr lang="hu" u="sng"/>
              <a:t>kitevő</a:t>
            </a:r>
            <a:r>
              <a:rPr lang="hu"/>
              <a:t> és a </a:t>
            </a:r>
            <a:r>
              <a:rPr lang="hu" u="sng"/>
              <a:t>mantissza</a:t>
            </a:r>
            <a:r>
              <a:rPr lang="hu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legkisebb szám, amely ábrázolható, 2</a:t>
            </a:r>
            <a:r>
              <a:rPr baseline="30000"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-126</a:t>
            </a:r>
            <a:r>
              <a:rPr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≅ 1,2 x 10</a:t>
            </a:r>
            <a:r>
              <a:rPr baseline="30000"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legnagyobb ábrázolható szám (2–2</a:t>
            </a:r>
            <a:r>
              <a:rPr baseline="30000"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-23</a:t>
            </a:r>
            <a:r>
              <a:rPr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)2</a:t>
            </a:r>
            <a:r>
              <a:rPr baseline="30000"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</a:t>
            </a:r>
            <a:r>
              <a:rPr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≅ 3,4 x 10 </a:t>
            </a:r>
            <a:r>
              <a:rPr baseline="30000" lang="h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9100" y="2818796"/>
            <a:ext cx="3218525" cy="16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szövegek ábrázolása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ASCII kódolás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484000"/>
            <a:ext cx="75057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Mi az ASCII kódolás?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Az </a:t>
            </a:r>
            <a:r>
              <a:rPr b="1" lang="hu" sz="1700"/>
              <a:t>ASCII </a:t>
            </a:r>
            <a:r>
              <a:rPr lang="hu" sz="1700"/>
              <a:t>(American Standard Code for Information Interchange) egy karakterkódolási szabvány, amely 128 karaktert tartalmaz (A-Z, a-z, számok, írásjelek). Link: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https://www.asciitable.com/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 Az 'A' karakter kódja 65, binárisan: `</a:t>
            </a:r>
            <a:r>
              <a:rPr b="1" lang="hu" sz="1700"/>
              <a:t>01000001</a:t>
            </a:r>
            <a:r>
              <a:rPr lang="hu" sz="1700"/>
              <a:t>`.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ASCII art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789175" y="1559100"/>
            <a:ext cx="75057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u" sz="1415"/>
              <a:t>Az ASCII karakterekből alkotott képekből és feliratokból alakult ki később az asciiart!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hu" sz="1415"/>
              <a:t>Link: </a:t>
            </a:r>
            <a:r>
              <a:rPr lang="hu" sz="1415" u="sng">
                <a:solidFill>
                  <a:schemeClr val="hlink"/>
                </a:solidFill>
                <a:hlinkClick r:id="rId3"/>
              </a:rPr>
              <a:t>https://www.asciiart.eu/</a:t>
            </a:r>
            <a:r>
              <a:rPr lang="hu" sz="1415"/>
              <a:t>  és  </a:t>
            </a:r>
            <a:r>
              <a:rPr lang="hu" sz="1415" u="sng">
                <a:solidFill>
                  <a:schemeClr val="hlink"/>
                </a:solidFill>
                <a:hlinkClick r:id="rId4"/>
              </a:rPr>
              <a:t>Text to ASCII Art Generator (TAAG)</a:t>
            </a:r>
            <a:endParaRPr sz="141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5"/>
          </a:p>
        </p:txBody>
      </p:sp>
      <p:sp>
        <p:nvSpPr>
          <p:cNvPr id="201" name="Google Shape;201;p25"/>
          <p:cNvSpPr txBox="1"/>
          <p:nvPr/>
        </p:nvSpPr>
        <p:spPr>
          <a:xfrm>
            <a:off x="911200" y="2799550"/>
            <a:ext cx="18762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Art by Joan Stark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,\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\\\,_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\` ,\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__,.-" =__)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."        )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,_/   ,    \/\_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\_|    )_-\ \_-`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jgs    `-----` `--`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286250" y="2799550"/>
            <a:ext cx="3932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_______                             .__ 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\      \ ___.__.__ __  _____________|__|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/   |   &lt;   |  |  |  \/  ___/\___   /  |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/    |    \___  |  |  /\___ \  /    /|  |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\____|__  / ____|____//____  &gt;/_____ \__|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\/\/               \/       \/  </a:t>
            </a:r>
            <a:endParaRPr sz="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Kódlapok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642800"/>
            <a:ext cx="75057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00"/>
              <a:t>Mi a kódlap?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500"/>
              <a:t>A kódlapok olyan szabványok, amelyek meghatározzák, hogyan ábrázolják a karaktereket egy adott karakterkészlet alapján.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500"/>
              <a:t>Példák</a:t>
            </a:r>
            <a:r>
              <a:rPr lang="hu" sz="1500"/>
              <a:t>:</a:t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hu" sz="1500" u="sng">
                <a:solidFill>
                  <a:schemeClr val="hlink"/>
                </a:solidFill>
                <a:hlinkClick r:id="rId3"/>
              </a:rPr>
              <a:t>LATIN-8859-1</a:t>
            </a:r>
            <a:r>
              <a:rPr lang="hu" sz="1500"/>
              <a:t>: Az első 256 karaktert tartalmazza, és a legtöbb nyugati nyelv karaktereit kódolja.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hu" sz="1500" u="sng">
                <a:solidFill>
                  <a:schemeClr val="hlink"/>
                </a:solidFill>
                <a:hlinkClick r:id="rId4"/>
              </a:rPr>
              <a:t>LATIN-8859-2</a:t>
            </a:r>
            <a:r>
              <a:rPr lang="hu" sz="1500"/>
              <a:t>: Közép- és kelet-európai karaktereket tartalmaz.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magyar nyelv speciális karakterei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Windows-1250</a:t>
            </a:r>
            <a:r>
              <a:rPr lang="hu"/>
              <a:t> kódlap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54450" y="1505500"/>
            <a:ext cx="7505700" cy="30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Mi az?</a:t>
            </a:r>
            <a:r>
              <a:rPr lang="hu" sz="1700"/>
              <a:t> 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Egy közép- és kelet-európai kódlap, amely a magyar ékezetes karaktereket is tartalmazza. 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u" sz="1700"/>
              <a:t>Tartalmazza a hosszú ő (Ő) és ű (Ű) karaktereket, amelyek más kódlapokon hiányozhatnak. Link: </a:t>
            </a:r>
            <a:r>
              <a:rPr lang="hu" sz="1700" u="sng">
                <a:solidFill>
                  <a:schemeClr val="hlink"/>
                </a:solidFill>
                <a:hlinkClick r:id="rId4"/>
              </a:rPr>
              <a:t>https://www.ascii-code.com/CP1250/overview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Ő</a:t>
            </a:r>
            <a:r>
              <a:rPr lang="hu" sz="1700"/>
              <a:t>: Kódja a Windows-1250-ben: 0xD5.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hu" sz="1700"/>
              <a:t>Ű</a:t>
            </a:r>
            <a:r>
              <a:rPr lang="hu" sz="1700"/>
              <a:t>: Kódja a Windows-1250-ben: 0xDB.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Problémák más kódlapokkal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819150" y="1618575"/>
            <a:ext cx="75057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hu" sz="1502"/>
              <a:t>ISO-8859-1 (LATIN-1)</a:t>
            </a:r>
            <a:r>
              <a:rPr lang="hu" sz="1502"/>
              <a:t>:</a:t>
            </a:r>
            <a:endParaRPr sz="1502"/>
          </a:p>
          <a:p>
            <a:pPr indent="-324008" lvl="0" marL="457200" rtl="0" algn="l"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lang="hu" sz="1502"/>
              <a:t>A nyugat-európai karakterek támogatására készült, de hiányoznak belőle a magyar hosszú ő és ű karakterek.  </a:t>
            </a:r>
            <a:endParaRPr sz="1502"/>
          </a:p>
          <a:p>
            <a:pPr indent="-324008" lvl="0" marL="457200" rtl="0" algn="l"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hu" sz="1502"/>
              <a:t>Helyettük más szimbólumok (pl. Œ, Û) jelenhetnek meg.</a:t>
            </a:r>
            <a:endParaRPr sz="15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hu" sz="1502"/>
              <a:t>UTF-8 megoldás</a:t>
            </a:r>
            <a:r>
              <a:rPr lang="hu" sz="1502"/>
              <a:t>:</a:t>
            </a:r>
            <a:endParaRPr sz="1502"/>
          </a:p>
          <a:p>
            <a:pPr indent="-324008" lvl="0" marL="457200" rtl="0" algn="l">
              <a:spcBef>
                <a:spcPts val="1200"/>
              </a:spcBef>
              <a:spcAft>
                <a:spcPts val="0"/>
              </a:spcAft>
              <a:buSzPts val="1503"/>
              <a:buChar char="●"/>
            </a:pPr>
            <a:r>
              <a:rPr lang="hu" sz="1502"/>
              <a:t>Az Unicode-alapú UTF-8 minden magyar karaktert támogat, így ez a legbiztosabb választás.</a:t>
            </a:r>
            <a:endParaRPr sz="1502"/>
          </a:p>
          <a:p>
            <a:pPr indent="-324008" lvl="0" marL="457200" rtl="0" algn="l">
              <a:spcBef>
                <a:spcPts val="0"/>
              </a:spcBef>
              <a:spcAft>
                <a:spcPts val="0"/>
              </a:spcAft>
              <a:buSzPts val="1503"/>
              <a:buChar char="●"/>
            </a:pPr>
            <a:r>
              <a:rPr lang="hu" sz="1502"/>
              <a:t>Egy karaktert viszont </a:t>
            </a:r>
            <a:r>
              <a:rPr b="1" lang="hu" sz="1502"/>
              <a:t>1</a:t>
            </a:r>
            <a:r>
              <a:rPr lang="hu" sz="1502"/>
              <a:t> helyett </a:t>
            </a:r>
            <a:r>
              <a:rPr b="1" lang="hu" sz="1502"/>
              <a:t>2</a:t>
            </a:r>
            <a:r>
              <a:rPr lang="hu" sz="1502"/>
              <a:t> bájton tárol :-(</a:t>
            </a:r>
            <a:endParaRPr sz="15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5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50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karakterek hibás megjelenése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819150" y="1554575"/>
            <a:ext cx="75057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500"/>
              <a:t>Miért nézhetnek ki furcsán?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Nem minden betűtípus támogatja a hosszú ő és ű karaktereket, különösen régebbi vagy nem magyar nyelvre tervezett fontkészletek.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Egyes betűtípusoknál az ő és ű túlságosan keskeny vagy eltérő stílusú lehet.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500"/>
              <a:t>Tippek a helyes megjelenítéshez: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Használj modern, Unicode-kompatibilis fontokat, például: </a:t>
            </a:r>
            <a:r>
              <a:rPr b="1" lang="hu" sz="1500"/>
              <a:t>Arial</a:t>
            </a:r>
            <a:r>
              <a:rPr lang="hu" sz="1500"/>
              <a:t>, </a:t>
            </a:r>
            <a:r>
              <a:rPr b="1" lang="hu" sz="1500"/>
              <a:t>Times New Roman</a:t>
            </a:r>
            <a:r>
              <a:rPr lang="hu" sz="1500"/>
              <a:t>, </a:t>
            </a:r>
            <a:r>
              <a:rPr b="1" lang="hu" sz="1500"/>
              <a:t>Roboto</a:t>
            </a:r>
            <a:r>
              <a:rPr lang="hu" sz="1500"/>
              <a:t>, vagy magyar nyelvű szövegekre optimalizált betűtípusokat.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hu" sz="1500"/>
              <a:t>Ellenőrizd a szöveg kódolását (ajánlott: UTF-8).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Unicode és UTF-8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60450"/>
            <a:ext cx="75057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400"/>
              <a:t>Miért fontos a számok és szövegek digitális ábrázolása?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Mivel a számítógépek digitálisan dolgoznak, mindent binárisan kell tárolni és feldolgozni.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Minden információ (számok, szövegek, képek, hangok) digitális formában kerül tárolásra.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A digitális formátumok gyors hozzáférést és könnyű megosztást biztosítanak.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400"/>
              <a:t>A digitális információ alapjai: 0 és 1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A számítógépek bináris rendszerben működnek, ahol az alapegység a </a:t>
            </a:r>
            <a:r>
              <a:rPr b="1" lang="hu" sz="1400"/>
              <a:t>bit</a:t>
            </a:r>
            <a:r>
              <a:rPr lang="hu" sz="1400"/>
              <a:t> (0 vagy 1).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" sz="1400"/>
              <a:t>A számítógépes ábrázolás minden információt 0-k és 1-ek kombinációjaként tárol.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az a Unicode?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A </a:t>
            </a:r>
            <a:r>
              <a:rPr b="1" lang="hu" sz="1700"/>
              <a:t>Unicode</a:t>
            </a:r>
            <a:r>
              <a:rPr lang="hu" sz="1700"/>
              <a:t> célja, hogy egyetlen kódsorozatban ábrázolja az összes világ nyelve és írásrendszereinek karaktereit.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Unicode karakterek számos világnyelvet tartalmaznak, beleértve a nem-latin karaktereket is (pl. kínai, arab, héber).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700"/>
              <a:t>Itt tudsz keresni: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https://unicodelookup.com/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UTF-8 kódolás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819150" y="1748675"/>
            <a:ext cx="75057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/>
              <a:t>Az </a:t>
            </a:r>
            <a:r>
              <a:rPr b="1" lang="hu" sz="1900"/>
              <a:t>UTF-8</a:t>
            </a:r>
            <a:r>
              <a:rPr lang="hu" sz="1900"/>
              <a:t> a Unicode kódolás egyik legnépszerűbb változata, amely változó hosszúságú karaktereket használ a tároláshoz.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900"/>
              <a:t>Példa</a:t>
            </a:r>
            <a:r>
              <a:rPr lang="hu" sz="1900"/>
              <a:t>: A latin karakterek 1 bájtot használnak, de egyes ázsiai karakterek akár 4 bájtot is igényelhetnek.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emoji-k ábrázolása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819150" y="1456725"/>
            <a:ext cx="75057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Mi az az emoji?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Az </a:t>
            </a:r>
            <a:r>
              <a:rPr b="1" lang="hu" sz="1700"/>
              <a:t>emoji</a:t>
            </a:r>
            <a:r>
              <a:rPr lang="hu" sz="1700"/>
              <a:t> kis képek vagy szimbólumok, amelyeket a szövegekben használnak, hogy érzelmeket, cselekvéseket vagy tárgyakat ábrázoljanak.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Hogyan ábrázolják az emoji-kat?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Az emoji-k a </a:t>
            </a:r>
            <a:r>
              <a:rPr b="1" lang="hu" sz="1700"/>
              <a:t>Unicode</a:t>
            </a:r>
            <a:r>
              <a:rPr lang="hu" sz="1700"/>
              <a:t> szabványban kódolva vannak, így globálisan támogatják őket minden platformon.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700"/>
              <a:t>Itt tudsz keresni:</a:t>
            </a:r>
            <a:r>
              <a:rPr lang="hu" sz="17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https://emojifinder.com/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számok és szövegek ábrázolásának gyakorlati alkalmazásai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Internetes alkalmazások</a:t>
            </a:r>
            <a:r>
              <a:rPr lang="hu" sz="1700"/>
              <a:t>: Az internetes szövegek és számok digitálisan történő ábrázolása alapvető a weboldalak működéséhez.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Digitális fényképek és videók</a:t>
            </a:r>
            <a:r>
              <a:rPr lang="hu" sz="1700"/>
              <a:t>: A képek és videók tárolása és átvitele is digitálisan történik, bináris kódolással.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Szoftverek és dokumentumok</a:t>
            </a:r>
            <a:r>
              <a:rPr lang="hu" sz="1700"/>
              <a:t>: A számítógépes dokumentumok tárolása karakterek kódolásával történik (pl. HTML, PDF).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Összegzés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819150" y="1678100"/>
            <a:ext cx="7505700" cy="27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Miért fontos a digitális ábrázolás?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A digitális ábrázolás lehetővé teszi a számok, szövegek és egyéb adatformák hatékony tárolását és feldolgozását.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A digitális világ szerepe</a:t>
            </a:r>
            <a:r>
              <a:rPr lang="hu" sz="1700"/>
              <a:t>: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700"/>
              <a:t>A digitális ábrázolás alapvetően befolyásolja a modern társadalmat és technológiai fejlődést, legyen szó kommunikációról, adatkezelésről vagy szórakoztatásról.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Gyakorlatok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Átszámításos feladatok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hu"/>
              <a:t>Hogyan néz ki a decimális </a:t>
            </a:r>
            <a:r>
              <a:rPr b="1" lang="hu"/>
              <a:t>172</a:t>
            </a:r>
            <a:r>
              <a:rPr lang="hu"/>
              <a:t> bináris alakban?</a:t>
            </a:r>
            <a:br>
              <a:rPr lang="hu"/>
            </a:br>
            <a:r>
              <a:rPr lang="hu"/>
              <a:t>      172 | 0</a:t>
            </a:r>
            <a:br>
              <a:rPr lang="hu"/>
            </a:br>
            <a:r>
              <a:rPr lang="hu"/>
              <a:t>        86 | 0</a:t>
            </a:r>
            <a:br>
              <a:rPr lang="hu"/>
            </a:br>
            <a:r>
              <a:rPr lang="hu"/>
              <a:t>        43 | 1</a:t>
            </a:r>
            <a:br>
              <a:rPr lang="hu"/>
            </a:br>
            <a:r>
              <a:rPr lang="hu"/>
              <a:t>        21 | 1</a:t>
            </a:r>
            <a:br>
              <a:rPr lang="hu"/>
            </a:br>
            <a:r>
              <a:rPr lang="hu"/>
              <a:t>        10 | 0</a:t>
            </a:r>
            <a:br>
              <a:rPr lang="hu"/>
            </a:br>
            <a:r>
              <a:rPr lang="hu"/>
              <a:t>          5 | 1</a:t>
            </a:r>
            <a:br>
              <a:rPr lang="hu"/>
            </a:br>
            <a:r>
              <a:rPr lang="hu"/>
              <a:t>          2 | 0</a:t>
            </a:r>
            <a:br>
              <a:rPr lang="hu"/>
            </a:br>
            <a:r>
              <a:rPr lang="hu"/>
              <a:t>           1|		azaz alulról felfelé olvasva: </a:t>
            </a:r>
            <a:r>
              <a:rPr b="1" lang="hu"/>
              <a:t>10101100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Átszámításos feladatok</a:t>
            </a:r>
            <a:endParaRPr/>
          </a:p>
        </p:txBody>
      </p:sp>
      <p:sp>
        <p:nvSpPr>
          <p:cNvPr id="283" name="Google Shape;283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2. Hogyan néz ki a bináris alakban felírt </a:t>
            </a:r>
            <a:r>
              <a:rPr b="1" lang="hu"/>
              <a:t>10101100 </a:t>
            </a:r>
            <a:r>
              <a:rPr lang="hu"/>
              <a:t>szám tízes számrendszerben?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	</a:t>
            </a:r>
            <a:r>
              <a:rPr lang="hu" sz="1600"/>
              <a:t>azaz 128 + 32 + 8 + 4 = </a:t>
            </a:r>
            <a:r>
              <a:rPr b="1" lang="hu" sz="1600"/>
              <a:t>172</a:t>
            </a:r>
            <a:endParaRPr b="1" sz="1600"/>
          </a:p>
        </p:txBody>
      </p:sp>
      <p:graphicFrame>
        <p:nvGraphicFramePr>
          <p:cNvPr id="284" name="Google Shape;284;p39"/>
          <p:cNvGraphicFramePr/>
          <p:nvPr/>
        </p:nvGraphicFramePr>
        <p:xfrm>
          <a:off x="1018425" y="245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{6A4FC71B-BE36-4C78-B22A-27C00143505F}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7</a:t>
                      </a:r>
                      <a:r>
                        <a:rPr lang="hu"/>
                        <a:t>=128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6</a:t>
                      </a:r>
                      <a:r>
                        <a:rPr lang="hu"/>
                        <a:t>=64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5</a:t>
                      </a:r>
                      <a:r>
                        <a:rPr lang="hu"/>
                        <a:t>=32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4</a:t>
                      </a:r>
                      <a:r>
                        <a:rPr lang="hu"/>
                        <a:t>=16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3</a:t>
                      </a:r>
                      <a:r>
                        <a:rPr lang="hu"/>
                        <a:t>=8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2</a:t>
                      </a:r>
                      <a:r>
                        <a:rPr lang="hu"/>
                        <a:t>=4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1</a:t>
                      </a:r>
                      <a:r>
                        <a:rPr lang="hu"/>
                        <a:t>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2</a:t>
                      </a:r>
                      <a:r>
                        <a:rPr baseline="30000" lang="hu"/>
                        <a:t>0</a:t>
                      </a:r>
                      <a:r>
                        <a:rPr lang="hu"/>
                        <a:t>=1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1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u" sz="1700"/>
                        <a:t>0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Kettes komplemens feladatok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819150" y="1499675"/>
            <a:ext cx="7505700" cy="29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3. Adja össze binárisan a </a:t>
            </a:r>
            <a:r>
              <a:rPr b="1" lang="hu" sz="1400"/>
              <a:t>-7</a:t>
            </a:r>
            <a:r>
              <a:rPr lang="hu" sz="1400"/>
              <a:t> -et és </a:t>
            </a:r>
            <a:r>
              <a:rPr b="1" lang="hu" sz="1400"/>
              <a:t>3</a:t>
            </a:r>
            <a:r>
              <a:rPr lang="hu" sz="1400"/>
              <a:t>-at, úgy hogy mindkét számot kettes komplemens alakba előszőr felírja!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0"/>
              <a:t>	-7 → 0000 0111 → 1111 1000 </a:t>
            </a:r>
            <a:r>
              <a:rPr lang="hu" sz="1400"/>
              <a:t>→ 1111 1001</a:t>
            </a:r>
            <a:br>
              <a:rPr lang="hu" sz="1400"/>
            </a:br>
            <a:r>
              <a:rPr lang="hu" sz="1400"/>
              <a:t> 	3   		→ 	                    </a:t>
            </a:r>
            <a:r>
              <a:rPr lang="hu" sz="1400" u="sng"/>
              <a:t>+   0000 0011</a:t>
            </a:r>
            <a:br>
              <a:rPr lang="hu" sz="1400"/>
            </a:br>
            <a:r>
              <a:rPr lang="hu" sz="1400"/>
              <a:t>                          Összegük:                           1111 1100  → ez egy negatív szám, mert a 7.bitje 1-es értékű.</a:t>
            </a:r>
            <a:br>
              <a:rPr lang="hu" sz="1400"/>
            </a:br>
            <a:r>
              <a:rPr lang="hu" sz="1400"/>
              <a:t>	Alakítsuk vissza! Vonjunk ki belőle 1-et: 1111 1011</a:t>
            </a:r>
            <a:br>
              <a:rPr lang="hu" sz="1400"/>
            </a:br>
            <a:r>
              <a:rPr lang="hu" sz="1400"/>
              <a:t>				  Negáljuk a bitjeit: 0000 0100  ennek értéke 4, azaz az eredmény </a:t>
            </a:r>
            <a:r>
              <a:rPr b="1" lang="hu" sz="1400"/>
              <a:t>-4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400"/>
              <a:t>		És valóban:   </a:t>
            </a:r>
            <a:r>
              <a:rPr b="1" lang="hu" sz="1900"/>
              <a:t>-7 + 3 = -4</a:t>
            </a:r>
            <a:endParaRPr b="1"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Szöveg kódolásos feladatok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400"/>
              <a:t>3. Keresse ki az ASCII, hogy melyik betű kódja a </a:t>
            </a:r>
            <a:r>
              <a:rPr b="1" lang="hu" sz="1400"/>
              <a:t>66</a:t>
            </a:r>
            <a:r>
              <a:rPr lang="hu" sz="1400"/>
              <a:t>!</a:t>
            </a:r>
            <a:br>
              <a:rPr lang="hu" sz="1400"/>
            </a:br>
            <a:r>
              <a:rPr lang="hu" sz="1400"/>
              <a:t>		Azt tudjuk, hogy az A betű kódja a 65, így a 66 a </a:t>
            </a:r>
            <a:r>
              <a:rPr b="1" lang="hu" sz="1400"/>
              <a:t>B</a:t>
            </a:r>
            <a:r>
              <a:rPr lang="hu" sz="1400"/>
              <a:t> betű kódja lesz.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0"/>
              <a:t>4. Mennyi a kódja az </a:t>
            </a:r>
            <a:r>
              <a:rPr b="1" lang="hu" sz="1400"/>
              <a:t>C</a:t>
            </a:r>
            <a:r>
              <a:rPr lang="hu" sz="1400"/>
              <a:t> betűnek az ASCII táblában? Keresse ki!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400"/>
              <a:t> </a:t>
            </a:r>
            <a:r>
              <a:rPr lang="hu" sz="1400"/>
              <a:t>Azt tudjuk, hogy az A betű kódja a 65, így a C betű kódja, ami 2-tővel van az A betű mögött az angol ABC-ben a </a:t>
            </a:r>
            <a:r>
              <a:rPr b="1" lang="hu" sz="1400"/>
              <a:t>67</a:t>
            </a:r>
            <a:r>
              <a:rPr lang="hu" sz="1400"/>
              <a:t>-es.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számok ábrázolása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Egész számok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616350"/>
            <a:ext cx="75057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Bináris ábrázolás</a:t>
            </a:r>
            <a:r>
              <a:rPr lang="hu" sz="1700"/>
              <a:t>: Az egész számok a számítógépekben bináris számrendszerben tárolódnak, amely csak a 0 és 1 számjegyeket használja.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 A szám 13 bináris ábrázolása: `</a:t>
            </a:r>
            <a:r>
              <a:rPr b="1" lang="hu" sz="1700"/>
              <a:t>1101</a:t>
            </a:r>
            <a:r>
              <a:rPr lang="hu" sz="1700"/>
              <a:t>` (decimális 13 = bináris 1101).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A számok hosszúságát bitben mérjük. Például egy 8 bites szám kódolhatja a -128 és 127 közötti értékeket, vagy a 0 és 255 közötti értékeket is.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Törtszámok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/>
              <a:t>Fixpontos ábrázolás</a:t>
            </a:r>
            <a:r>
              <a:rPr lang="hu" sz="1700"/>
              <a:t>: A törtszámokat úgy ábrázolják, hogy a számot egy adott pontosságú egész szám és </a:t>
            </a:r>
            <a:r>
              <a:rPr lang="hu" sz="1700"/>
              <a:t>tört részre</a:t>
            </a:r>
            <a:r>
              <a:rPr lang="hu" sz="1700"/>
              <a:t> bontják.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 2.75 = 2 + 0.75 → bináris formában `</a:t>
            </a:r>
            <a:r>
              <a:rPr b="1" lang="hu" sz="1700"/>
              <a:t>10.11</a:t>
            </a:r>
            <a:r>
              <a:rPr lang="hu" sz="1700"/>
              <a:t>`.</a:t>
            </a:r>
            <a:endParaRPr sz="17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700"/>
              <a:t>1</a:t>
            </a:r>
            <a:r>
              <a:rPr lang="hu" sz="1700"/>
              <a:t>*2</a:t>
            </a:r>
            <a:r>
              <a:rPr baseline="30000" lang="hu" sz="1700"/>
              <a:t>1</a:t>
            </a:r>
            <a:r>
              <a:rPr lang="hu" sz="1700"/>
              <a:t> + </a:t>
            </a:r>
            <a:r>
              <a:rPr b="1" lang="hu" sz="1700"/>
              <a:t>0</a:t>
            </a:r>
            <a:r>
              <a:rPr lang="hu" sz="1700"/>
              <a:t>*2</a:t>
            </a:r>
            <a:r>
              <a:rPr baseline="30000" lang="hu" sz="1700"/>
              <a:t>0</a:t>
            </a:r>
            <a:r>
              <a:rPr lang="hu" sz="1700"/>
              <a:t> + </a:t>
            </a:r>
            <a:r>
              <a:rPr b="1" lang="hu" sz="1700"/>
              <a:t>1</a:t>
            </a:r>
            <a:r>
              <a:rPr lang="hu" sz="1700"/>
              <a:t>*2</a:t>
            </a:r>
            <a:r>
              <a:rPr baseline="30000" lang="hu" sz="1700"/>
              <a:t>-1</a:t>
            </a:r>
            <a:r>
              <a:rPr lang="hu" sz="1700"/>
              <a:t> + </a:t>
            </a:r>
            <a:r>
              <a:rPr b="1" lang="hu" sz="1700"/>
              <a:t>1</a:t>
            </a:r>
            <a:r>
              <a:rPr lang="hu" sz="1700"/>
              <a:t>*2</a:t>
            </a:r>
            <a:r>
              <a:rPr baseline="30000" lang="hu" sz="1700"/>
              <a:t>-2 </a:t>
            </a:r>
            <a:r>
              <a:rPr lang="hu" sz="1700"/>
              <a:t>= 2 + ½</a:t>
            </a:r>
            <a:r>
              <a:rPr lang="hu" sz="1700"/>
              <a:t> </a:t>
            </a:r>
            <a:r>
              <a:rPr lang="hu" sz="1700"/>
              <a:t>+¼ = 2.75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negatív számok ábrázolása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Kétkomplementes kódolás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9150" y="1516675"/>
            <a:ext cx="75057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A negatív számokat úgy ábrázolják, hogy a kétkomplementes kódolást alkalmazzák, ahol az értékek előjelet is tartalmaznak.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Példa</a:t>
            </a:r>
            <a:r>
              <a:rPr lang="hu" sz="1700"/>
              <a:t>: A </a:t>
            </a:r>
            <a:r>
              <a:rPr b="1" lang="hu" sz="1700"/>
              <a:t>-7</a:t>
            </a:r>
            <a:r>
              <a:rPr lang="hu" sz="1700"/>
              <a:t> kétkomplementes ábrázolása 8 biten: `</a:t>
            </a:r>
            <a:r>
              <a:rPr b="1" lang="hu" sz="1700"/>
              <a:t>11111001</a:t>
            </a:r>
            <a:r>
              <a:rPr lang="hu" sz="1700"/>
              <a:t>`. (7=0000 0111)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Ez biztosítja, hogy a számokat egyszerűen lehet összeadni és kivonni.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Képzése</a:t>
            </a:r>
            <a:r>
              <a:rPr lang="hu" sz="1700"/>
              <a:t>: Egy negatív szám úgy kapható meg, hogy az abszolút értékének egyes komplemenséhez hozzáadunk 1-et.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64" name="Google Shape;164;p19"/>
          <p:cNvSpPr/>
          <p:nvPr/>
        </p:nvSpPr>
        <p:spPr>
          <a:xfrm>
            <a:off x="669525" y="3184725"/>
            <a:ext cx="7301400" cy="746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Kétkomplementes kódolás II.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516675"/>
            <a:ext cx="7505700" cy="29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 sz="1700"/>
              <a:t>A legkisebb szám a -128, a legnagyobb a 127.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 sz="1700"/>
              <a:t>A nulla egyértelműen ábrázolható: 0 = 00000000.</a:t>
            </a:r>
            <a:endParaRPr sz="17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hu" sz="1700"/>
              <a:t>Továbbá pl.: 127 = 01111111, , -128 = 10000000, -1 = 11111111.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700"/>
              <a:t>Nézzünk egy példát</a:t>
            </a:r>
            <a:r>
              <a:rPr lang="hu" sz="1700"/>
              <a:t>: Végezzük ez az alábbi műveletet!       -15 + 15 = 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/>
              <a:t>          </a:t>
            </a:r>
            <a:r>
              <a:rPr lang="hu" sz="1700"/>
              <a:t>-15 -ből lesz 00001111 </a:t>
            </a:r>
            <a:r>
              <a:rPr lang="hu" sz="800"/>
              <a:t>(összes bitet negáljuk)</a:t>
            </a:r>
            <a:r>
              <a:rPr lang="hu" sz="1700"/>
              <a:t>-&gt; 11110000 </a:t>
            </a:r>
            <a:r>
              <a:rPr lang="hu" sz="800"/>
              <a:t>(hozzáadunk egyet)</a:t>
            </a:r>
            <a:r>
              <a:rPr lang="hu" sz="1700"/>
              <a:t>-&gt; </a:t>
            </a:r>
            <a:r>
              <a:rPr b="1" lang="hu" sz="1700"/>
              <a:t>11110001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            15                                                  -&gt;                                          </a:t>
            </a:r>
            <a:r>
              <a:rPr lang="hu" sz="1700" u="sng"/>
              <a:t>+ </a:t>
            </a:r>
            <a:r>
              <a:rPr b="1" lang="hu" sz="1700" u="sng"/>
              <a:t>00001111</a:t>
            </a:r>
            <a:br>
              <a:rPr lang="hu" sz="1700" u="sng"/>
            </a:br>
            <a:r>
              <a:rPr lang="hu" sz="1700"/>
              <a:t>                                                               Összegük:                                  </a:t>
            </a:r>
            <a:r>
              <a:rPr b="1" lang="hu" sz="1700"/>
              <a:t>00000000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Egész számok és negatív értékek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/>
              <a:t>A pozitív és negatív számok közötti váltásnál a legnagyobb előny, hogy a számokat ugyanúgy kezelhetjük, mint az egész számokat, anélkül, hogy külön kellene kezelni a pozitív és negatív számokat.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