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oboto"/>
      <p:regular r:id="rId25"/>
      <p:bold r:id="rId26"/>
      <p:italic r:id="rId27"/>
      <p:boldItalic r:id="rId28"/>
    </p:embeddedFont>
    <p:embeddedFont>
      <p:font typeface="Amatic SC"/>
      <p:regular r:id="rId29"/>
      <p:bold r:id="rId30"/>
    </p:embeddedFont>
    <p:embeddedFont>
      <p:font typeface="Source Code Pr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maticSC-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CodePro-regular.fntdata"/><Relationship Id="rId30" Type="http://schemas.openxmlformats.org/officeDocument/2006/relationships/font" Target="fonts/AmaticSC-bold.fntdata"/><Relationship Id="rId11" Type="http://schemas.openxmlformats.org/officeDocument/2006/relationships/slide" Target="slides/slide6.xml"/><Relationship Id="rId33" Type="http://schemas.openxmlformats.org/officeDocument/2006/relationships/font" Target="fonts/SourceCodePro-italic.fntdata"/><Relationship Id="rId10" Type="http://schemas.openxmlformats.org/officeDocument/2006/relationships/slide" Target="slides/slide5.xml"/><Relationship Id="rId32" Type="http://schemas.openxmlformats.org/officeDocument/2006/relationships/font" Target="fonts/SourceCodePr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SourceCodePr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bf5ea28b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bf5ea28b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1bf5ea28b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1bf5ea28b5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d67bf8825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d67bf8825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67ca959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67ca959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d67bf8825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d67bf8825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bf5ea28b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1bf5ea28b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bf5ea28b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1bf5ea28b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bf5ea28b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bf5ea28b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d67ca959f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d67ca959f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bf5ea28b5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bf5ea28b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1bf5ea28b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1bf5ea28b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1bf5ea28b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1bf5ea28b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bf5ea28b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bf5ea28b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bf5ea28b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bf5ea28b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1bf5ea28b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1bf5ea28b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bf5ea28b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bf5ea28b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bf5ea28b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bf5ea28b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d67bf8825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d67bf8825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h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h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hu.wikipedia.org/wiki/Zaj" TargetMode="Externa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hu.wikipedia.org/wiki/Redundancia" TargetMode="External"/><Relationship Id="rId4" Type="http://schemas.openxmlformats.org/officeDocument/2006/relationships/hyperlink" Target="https://en.wikipedia.org/wiki/Cyclic_redundancy_chec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hyperlink" Target="http://www.youtube.com/watch?v=w5ebcowAJD8" TargetMode="External"/><Relationship Id="rId5" Type="http://schemas.openxmlformats.org/officeDocument/2006/relationships/image" Target="../media/image8.jpg"/><Relationship Id="rId6" Type="http://schemas.openxmlformats.org/officeDocument/2006/relationships/hyperlink" Target="https://dkrmg.hu/"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en.wikipedia.org/wiki/MD5" TargetMode="Externa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hu.wikipedia.org/wiki/Inform%C3%A1ci%C3%B3"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ascii-code.com/" TargetMode="External"/><Relationship Id="rId4" Type="http://schemas.openxmlformats.org/officeDocument/2006/relationships/hyperlink" Target="https://en.wikipedia.org/wiki/Morse_code" TargetMode="External"/><Relationship Id="rId5" Type="http://schemas.openxmlformats.org/officeDocument/2006/relationships/image" Target="../media/image1.png"/><Relationship Id="rId6"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hu.wikipedia.org/wiki/Jel_(informatika)"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hu"/>
              <a:t>Informatikai alapfogalmak</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lnSpcReduction="20000"/>
          </a:bodyPr>
          <a:lstStyle/>
          <a:p>
            <a:pPr indent="0" lvl="0" marL="0" rtl="0" algn="ctr">
              <a:spcBef>
                <a:spcPts val="0"/>
              </a:spcBef>
              <a:spcAft>
                <a:spcPts val="0"/>
              </a:spcAft>
              <a:buNone/>
            </a:pPr>
            <a:r>
              <a:rPr lang="hu"/>
              <a:t>Információ, adat, kód, jel, adó, vevő, csatorna, zaj, redundancia</a:t>
            </a:r>
            <a:endParaRPr/>
          </a:p>
        </p:txBody>
      </p:sp>
      <p:sp>
        <p:nvSpPr>
          <p:cNvPr id="58" name="Google Shape;58;p13"/>
          <p:cNvSpPr txBox="1"/>
          <p:nvPr/>
        </p:nvSpPr>
        <p:spPr>
          <a:xfrm>
            <a:off x="847775" y="2278025"/>
            <a:ext cx="3759600" cy="105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sz="1800">
                <a:solidFill>
                  <a:schemeClr val="dk2"/>
                </a:solidFill>
              </a:rPr>
              <a:t>Készítette: Szalontai István </a:t>
            </a:r>
            <a:endParaRPr sz="1800">
              <a:solidFill>
                <a:schemeClr val="dk2"/>
              </a:solidFill>
            </a:endParaRPr>
          </a:p>
          <a:p>
            <a:pPr indent="0" lvl="0" marL="0" rtl="0" algn="l">
              <a:spcBef>
                <a:spcPts val="0"/>
              </a:spcBef>
              <a:spcAft>
                <a:spcPts val="0"/>
              </a:spcAft>
              <a:buNone/>
            </a:pPr>
            <a:r>
              <a:rPr lang="hu" sz="1800">
                <a:solidFill>
                  <a:schemeClr val="dk2"/>
                </a:solidFill>
              </a:rPr>
              <a:t>Dátum: 2024-12-04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Zaj fogalma</a:t>
            </a:r>
            <a:endParaRPr/>
          </a:p>
        </p:txBody>
      </p:sp>
      <p:sp>
        <p:nvSpPr>
          <p:cNvPr id="117" name="Google Shape;117;p22"/>
          <p:cNvSpPr txBox="1"/>
          <p:nvPr>
            <p:ph idx="1" type="body"/>
          </p:nvPr>
        </p:nvSpPr>
        <p:spPr>
          <a:xfrm>
            <a:off x="311700" y="1228675"/>
            <a:ext cx="5132700" cy="33402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hu" sz="1900"/>
              <a:t>A </a:t>
            </a:r>
            <a:r>
              <a:rPr lang="hu" sz="1900" u="sng">
                <a:solidFill>
                  <a:schemeClr val="hlink"/>
                </a:solidFill>
                <a:hlinkClick r:id="rId3"/>
              </a:rPr>
              <a:t>zaj</a:t>
            </a:r>
            <a:r>
              <a:rPr lang="hu" sz="1900"/>
              <a:t> a csatornában fellépő zavar, amely az információ sérüléséhez vezethet.  </a:t>
            </a:r>
            <a:endParaRPr sz="1900"/>
          </a:p>
          <a:p>
            <a:pPr indent="-349250" lvl="0" marL="457200" rtl="0" algn="l">
              <a:lnSpc>
                <a:spcPct val="105000"/>
              </a:lnSpc>
              <a:spcBef>
                <a:spcPts val="1200"/>
              </a:spcBef>
              <a:spcAft>
                <a:spcPts val="0"/>
              </a:spcAft>
              <a:buSzPts val="1900"/>
              <a:buChar char="●"/>
            </a:pPr>
            <a:r>
              <a:rPr b="1" lang="hu" sz="1900"/>
              <a:t>Példák</a:t>
            </a:r>
            <a:r>
              <a:rPr lang="hu" sz="1900"/>
              <a:t>:  </a:t>
            </a:r>
            <a:endParaRPr sz="1900"/>
          </a:p>
          <a:p>
            <a:pPr indent="-323850" lvl="1" marL="914400" rtl="0" algn="l">
              <a:lnSpc>
                <a:spcPct val="105000"/>
              </a:lnSpc>
              <a:spcBef>
                <a:spcPts val="0"/>
              </a:spcBef>
              <a:spcAft>
                <a:spcPts val="0"/>
              </a:spcAft>
              <a:buSzPts val="1500"/>
              <a:buChar char="○"/>
            </a:pPr>
            <a:r>
              <a:rPr lang="hu" sz="1500"/>
              <a:t>Elektromos zavarok (vezetékes telefon).  </a:t>
            </a:r>
            <a:endParaRPr sz="1500"/>
          </a:p>
          <a:p>
            <a:pPr indent="-323850" lvl="1" marL="914400" rtl="0" algn="l">
              <a:lnSpc>
                <a:spcPct val="105000"/>
              </a:lnSpc>
              <a:spcBef>
                <a:spcPts val="0"/>
              </a:spcBef>
              <a:spcAft>
                <a:spcPts val="0"/>
              </a:spcAft>
              <a:buSzPts val="1500"/>
              <a:buChar char="○"/>
            </a:pPr>
            <a:r>
              <a:rPr lang="hu" sz="1500"/>
              <a:t>Interferencia (rádióadás).  </a:t>
            </a:r>
            <a:endParaRPr sz="1500"/>
          </a:p>
          <a:p>
            <a:pPr indent="-349250" lvl="0" marL="457200" rtl="0" algn="l">
              <a:lnSpc>
                <a:spcPct val="105000"/>
              </a:lnSpc>
              <a:spcBef>
                <a:spcPts val="0"/>
              </a:spcBef>
              <a:spcAft>
                <a:spcPts val="0"/>
              </a:spcAft>
              <a:buSzPts val="1900"/>
              <a:buChar char="●"/>
            </a:pPr>
            <a:r>
              <a:rPr b="1" lang="hu" sz="1900"/>
              <a:t>Hatásai</a:t>
            </a:r>
            <a:r>
              <a:rPr lang="hu" sz="1900"/>
              <a:t>: az információ pontatlan vagy értelmezhetetlen lehet.  </a:t>
            </a:r>
            <a:endParaRPr sz="1900"/>
          </a:p>
          <a:p>
            <a:pPr indent="0" lvl="0" marL="0" rtl="0" algn="l">
              <a:lnSpc>
                <a:spcPct val="105000"/>
              </a:lnSpc>
              <a:spcBef>
                <a:spcPts val="1200"/>
              </a:spcBef>
              <a:spcAft>
                <a:spcPts val="1200"/>
              </a:spcAft>
              <a:buNone/>
            </a:pPr>
            <a:r>
              <a:t/>
            </a:r>
            <a:endParaRPr sz="1900"/>
          </a:p>
        </p:txBody>
      </p:sp>
      <p:pic>
        <p:nvPicPr>
          <p:cNvPr id="118" name="Google Shape;118;p22"/>
          <p:cNvPicPr preferRelativeResize="0"/>
          <p:nvPr/>
        </p:nvPicPr>
        <p:blipFill>
          <a:blip r:embed="rId4">
            <a:alphaModFix/>
          </a:blip>
          <a:stretch>
            <a:fillRect/>
          </a:stretch>
        </p:blipFill>
        <p:spPr>
          <a:xfrm>
            <a:off x="5403600" y="1571625"/>
            <a:ext cx="3428700" cy="225008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Redundancia fogalma</a:t>
            </a:r>
            <a:endParaRPr/>
          </a:p>
        </p:txBody>
      </p:sp>
      <p:sp>
        <p:nvSpPr>
          <p:cNvPr id="124" name="Google Shape;124;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u="sng">
                <a:solidFill>
                  <a:schemeClr val="hlink"/>
                </a:solidFill>
                <a:hlinkClick r:id="rId3"/>
              </a:rPr>
              <a:t>Redundancia</a:t>
            </a:r>
            <a:r>
              <a:rPr lang="hu"/>
              <a:t>: többletinformáció az adatokban, amely növeli a hibajavítás lehetőségét.  </a:t>
            </a:r>
            <a:endParaRPr/>
          </a:p>
          <a:p>
            <a:pPr indent="0" lvl="0" marL="0" rtl="0" algn="l">
              <a:spcBef>
                <a:spcPts val="1200"/>
              </a:spcBef>
              <a:spcAft>
                <a:spcPts val="0"/>
              </a:spcAft>
              <a:buNone/>
            </a:pPr>
            <a:r>
              <a:rPr b="1" lang="hu"/>
              <a:t>Példa</a:t>
            </a:r>
            <a:r>
              <a:rPr lang="hu"/>
              <a:t>:  </a:t>
            </a:r>
            <a:endParaRPr/>
          </a:p>
          <a:p>
            <a:pPr indent="-342900" lvl="0" marL="457200" rtl="0" algn="l">
              <a:spcBef>
                <a:spcPts val="1200"/>
              </a:spcBef>
              <a:spcAft>
                <a:spcPts val="0"/>
              </a:spcAft>
              <a:buSzPts val="1800"/>
              <a:buChar char="●"/>
            </a:pPr>
            <a:r>
              <a:rPr b="1" lang="hu"/>
              <a:t>Emberi nyelvben:</a:t>
            </a:r>
            <a:r>
              <a:rPr lang="hu"/>
              <a:t> „H-h-ho-hol vagy?” – érthető marad zaj esetén is.  </a:t>
            </a:r>
            <a:endParaRPr/>
          </a:p>
          <a:p>
            <a:pPr indent="-342900" lvl="0" marL="457200" rtl="0" algn="l">
              <a:spcBef>
                <a:spcPts val="0"/>
              </a:spcBef>
              <a:spcAft>
                <a:spcPts val="0"/>
              </a:spcAft>
              <a:buSzPts val="1800"/>
              <a:buChar char="●"/>
            </a:pPr>
            <a:r>
              <a:rPr b="1" lang="hu"/>
              <a:t>Digitális rendszerekben:</a:t>
            </a:r>
            <a:r>
              <a:rPr lang="hu"/>
              <a:t> hibajavító kódok.</a:t>
            </a:r>
            <a:br>
              <a:rPr lang="hu"/>
            </a:br>
            <a:r>
              <a:rPr lang="hu"/>
              <a:t>  Például </a:t>
            </a:r>
            <a:r>
              <a:rPr lang="hu" u="sng">
                <a:solidFill>
                  <a:schemeClr val="hlink"/>
                </a:solidFill>
                <a:hlinkClick r:id="rId4"/>
              </a:rPr>
              <a:t>CRC</a:t>
            </a:r>
            <a:r>
              <a:rPr lang="hu"/>
              <a:t> ellenőrző összeg.</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Redundancia az informatikában</a:t>
            </a:r>
            <a:endParaRPr/>
          </a:p>
        </p:txBody>
      </p:sp>
      <p:sp>
        <p:nvSpPr>
          <p:cNvPr id="130" name="Google Shape;130;p24"/>
          <p:cNvSpPr txBox="1"/>
          <p:nvPr>
            <p:ph idx="1" type="body"/>
          </p:nvPr>
        </p:nvSpPr>
        <p:spPr>
          <a:xfrm>
            <a:off x="311700" y="1228675"/>
            <a:ext cx="4125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Például a </a:t>
            </a:r>
            <a:r>
              <a:rPr b="1" lang="hu"/>
              <a:t>QR-kód</a:t>
            </a:r>
            <a:r>
              <a:rPr lang="hu"/>
              <a:t> felépítése:</a:t>
            </a:r>
            <a:endParaRPr/>
          </a:p>
          <a:p>
            <a:pPr indent="0" lvl="0" marL="0" rtl="0" algn="l">
              <a:spcBef>
                <a:spcPts val="1200"/>
              </a:spcBef>
              <a:spcAft>
                <a:spcPts val="0"/>
              </a:spcAft>
              <a:buNone/>
            </a:pPr>
            <a:r>
              <a:rPr b="1" lang="hu" sz="2300">
                <a:solidFill>
                  <a:srgbClr val="0F0F0F"/>
                </a:solidFill>
                <a:highlight>
                  <a:srgbClr val="FFFFFF"/>
                </a:highlight>
                <a:latin typeface="Roboto"/>
                <a:ea typeface="Roboto"/>
                <a:cs typeface="Roboto"/>
                <a:sym typeface="Roboto"/>
              </a:rPr>
              <a:t>How do QR codes work?</a:t>
            </a:r>
            <a:endParaRPr/>
          </a:p>
        </p:txBody>
      </p:sp>
      <p:pic>
        <p:nvPicPr>
          <p:cNvPr id="131" name="Google Shape;131;p24"/>
          <p:cNvPicPr preferRelativeResize="0"/>
          <p:nvPr/>
        </p:nvPicPr>
        <p:blipFill>
          <a:blip r:embed="rId3">
            <a:alphaModFix/>
          </a:blip>
          <a:stretch>
            <a:fillRect/>
          </a:stretch>
        </p:blipFill>
        <p:spPr>
          <a:xfrm>
            <a:off x="5326350" y="1751350"/>
            <a:ext cx="2817525" cy="2817525"/>
          </a:xfrm>
          <a:prstGeom prst="rect">
            <a:avLst/>
          </a:prstGeom>
          <a:noFill/>
          <a:ln>
            <a:noFill/>
          </a:ln>
        </p:spPr>
      </p:pic>
      <p:pic>
        <p:nvPicPr>
          <p:cNvPr descr="How do QR codes work? The checkerboard patterns taking over the world, demystified. Go to https://Saily.com/veritasium and use the code ‘veritasium’ to get an exclusive 15% off your first purchase.&#10;&#10;Special thanks to Mashiro Hara and Yuki Watanabe.&#10;&#10;00:00 I was wrong&#10;00:49 How Morse Code revolutionized communication&#10;03:57 How barcodes work&#10;10:34 How QR codes store information&#10;18:16 Why damaged QR codes still work&#10;29:54 Why are QR codes so common?&#10;31:21 How safe are QR codes?&#10;32:25 The future of QR codes&#10;&#10;If you’re looking for a molecular modeling kit, try Snatoms, a kit I invented where the atoms snap together magnetically. https://snatoms.com/&#10;&#10;▀▀▀&#10;&#10;References: https://ve42.co/QRCodeRefs&#10;&#10;&#10;Images &amp; Video:&#10;1940’s grocery store - H.I.C - https://ve42.co/1940sShop &#10;Why Americans Are Obsessed With Peanut Butter via Youtube - https://ve42.co/PeanutButter1 &#10;Jif Peanut Butter 90s Commercial (1998) via Youtube - https://ve42.co/PeanutButter2 &#10;Vericode Symbol via Youtube - https://ve42.co/VericodeSymbol &#10;Oreo introduces Sour Patch Kids cookies via YouTube - https://ve42.co/OreaSour &#10;BSE - Changes in Behaviour via YouTube - https://ve42.co/BSE &#10;QR Code with Drones | Firefly Drone Show via YouTube - https://ve42.co/DroneQRCode &#10;Damaged barcode 1 by christiaangpr via Reddit - https://ve42.co/DamagedBarcode1 &#10;Damaged barcode 2, Midcom service group https://ve42.co/DamagedBarcode2 &#10;Oskana, G and Petkova, A. (2020 July 1). Testing a nano-barcodes marking technology for identification and protection of the mechanical products, Fig. 1 - https://ve42.co/MatrixCodes &#10;NASA Celebrates 40 Years of the Voyager Mission via Nasa.gov -  https://ve42.co/Voyager40Yr &#10;Apollo footage via Nasa.gov - https://ve42.co/ApolloFootage &#10;Snake in a QR code by MattKC via mattkc.com - https://ve42.co/SnakeQR &#10;Scratched CD by Ice3yes via Reddit - https://ve42.co/ScratchedCD &#10;Alfred Vail Portrait via si.edu - https://ve42.co/AlfredVail &#10;Bernard Silver Portrait vai invent.org - https://ve42.co/BernardSilver &#10;Norman Joseph Woodland Portrait via usatoday.com https://ve42.co/NormanWoodland &#10;Masahiro Hara portrait via denso.com https://ve42.co/MasahiroPhoto &#10;Cooke and Wheatstone telegraph patents via Wikipedia:&#10;https://ve42.co/TelegraphPatent1 &#10;https://ve42.co/TelegraphPatent2 &#10;https://ve42.co/TelegraphPatent3 &#10;https://ve42.co/TelegraphPatent4 &#10;https://ve42.co/TelegraphPatent5&#10;https://ve42.co/TelegraphPatent6 &#10;5 needle telegraph via cachesleuth.com- https://ve42.co/NeedleTelegraph &#10;&#10;▀▀▀&#10;Special thanks to our Patreon supporters:&#10;&#10;Adam Foreman, Albert Wenger, Anton Ragin, Balkrishna Heroor, Bertrand Serlet, Bill Linder, Blake Byers, Bruce, Dave Kircher, David Johnston, Evgeny Skvortsov, Garrett Mueller, Gnare, I. H., Jack Cuprill, John H. Austin, Jr., Juan Benet, KeyWestr, Kirill Shore, Kyi, Lee Redden, Marinus Kuivenhoven, Matthias Wrobel, Meekay, Michael Krugman, Orlando Bassotto, Paul Peijzel, Reed Spilmann, Richard Sundvall, Sam Lutfi, TTST, Tj Steyn, Ubiquity Ventures, gpoly, john kiehl, meg noah, wolfee&#10;&#10;▀▀▀&#10;Directed by Sumeet Kulkarni&#10;Written by Sumeet Kulkarni and Derek Muller&#10;Edited by Peter Nelson and Luke Molloy&#10;Animated by David Szakaly, Fabio Albertelli, James Finnemore, Ivy Tello&#10;Illustrations by Jakub Misiek, Emma Wright&#10;Filmed by Derek Muller and Raquel Nuno&#10;Additional Research by Gabriel Bean&#10;Produced by Sumeet Kulkarni, Derek Muller, Rob Beasley Spence, Emily Lazard, Tori Brittain, Emily Zhang&#10;&#10;Thumbnail contributions by Peter Sheppard, Ren Hurley, David Szakaly, Gregor Čavlović, Raquel Nuno&#10;Additional video/photos supplied by Getty Images and Story Blocks &#10;Music from Epidemic Sound" id="132" name="Google Shape;132;p24" title="How do QR codes work? (I built one myself to find out)">
            <a:hlinkClick r:id="rId4"/>
          </p:cNvPr>
          <p:cNvPicPr preferRelativeResize="0"/>
          <p:nvPr/>
        </p:nvPicPr>
        <p:blipFill>
          <a:blip r:embed="rId5">
            <a:alphaModFix/>
          </a:blip>
          <a:stretch>
            <a:fillRect/>
          </a:stretch>
        </p:blipFill>
        <p:spPr>
          <a:xfrm>
            <a:off x="311700" y="2449275"/>
            <a:ext cx="3048000" cy="1714500"/>
          </a:xfrm>
          <a:prstGeom prst="rect">
            <a:avLst/>
          </a:prstGeom>
          <a:noFill/>
          <a:ln>
            <a:noFill/>
          </a:ln>
        </p:spPr>
      </p:pic>
      <p:sp>
        <p:nvSpPr>
          <p:cNvPr id="133" name="Google Shape;133;p24"/>
          <p:cNvSpPr txBox="1"/>
          <p:nvPr/>
        </p:nvSpPr>
        <p:spPr>
          <a:xfrm>
            <a:off x="5326350" y="1445175"/>
            <a:ext cx="2918700" cy="55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hu" sz="1800" u="sng">
                <a:solidFill>
                  <a:schemeClr val="hlink"/>
                </a:solidFill>
                <a:latin typeface="Source Code Pro"/>
                <a:ea typeface="Source Code Pro"/>
                <a:cs typeface="Source Code Pro"/>
                <a:sym typeface="Source Code Pro"/>
                <a:hlinkClick r:id="rId6"/>
              </a:rPr>
              <a:t>https://dkrmg.hu/</a:t>
            </a:r>
            <a:endParaRPr sz="1800">
              <a:solidFill>
                <a:schemeClr val="dk2"/>
              </a:solidFill>
              <a:latin typeface="Source Code Pro"/>
              <a:ea typeface="Source Code Pro"/>
              <a:cs typeface="Source Code Pro"/>
              <a:sym typeface="Source Code Pr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Redundancia az informatikában</a:t>
            </a:r>
            <a:endParaRPr/>
          </a:p>
        </p:txBody>
      </p:sp>
      <p:sp>
        <p:nvSpPr>
          <p:cNvPr id="139" name="Google Shape;139;p25"/>
          <p:cNvSpPr txBox="1"/>
          <p:nvPr>
            <p:ph idx="1" type="body"/>
          </p:nvPr>
        </p:nvSpPr>
        <p:spPr>
          <a:xfrm>
            <a:off x="311700" y="1228675"/>
            <a:ext cx="3811200" cy="332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hu" u="sng">
                <a:solidFill>
                  <a:schemeClr val="hlink"/>
                </a:solidFill>
                <a:hlinkClick r:id="rId3"/>
              </a:rPr>
              <a:t>MD5</a:t>
            </a:r>
            <a:r>
              <a:rPr b="1" lang="hu"/>
              <a:t> ellenőrzés:</a:t>
            </a:r>
            <a:endParaRPr b="1"/>
          </a:p>
          <a:p>
            <a:pPr indent="0" lvl="0" marL="0" rtl="0" algn="l">
              <a:spcBef>
                <a:spcPts val="1200"/>
              </a:spcBef>
              <a:spcAft>
                <a:spcPts val="1200"/>
              </a:spcAft>
              <a:buNone/>
            </a:pPr>
            <a:r>
              <a:rPr lang="hu"/>
              <a:t>Nagyméretű lemezkép fájloknál szokták megadni, hogy </a:t>
            </a:r>
            <a:r>
              <a:rPr lang="hu"/>
              <a:t>ellenőrizzük</a:t>
            </a:r>
            <a:r>
              <a:rPr lang="hu"/>
              <a:t> a letöltött tartalom hibátlanságát.</a:t>
            </a:r>
            <a:endParaRPr/>
          </a:p>
        </p:txBody>
      </p:sp>
      <p:pic>
        <p:nvPicPr>
          <p:cNvPr id="140" name="Google Shape;140;p25"/>
          <p:cNvPicPr preferRelativeResize="0"/>
          <p:nvPr/>
        </p:nvPicPr>
        <p:blipFill>
          <a:blip r:embed="rId4">
            <a:alphaModFix/>
          </a:blip>
          <a:stretch>
            <a:fillRect/>
          </a:stretch>
        </p:blipFill>
        <p:spPr>
          <a:xfrm>
            <a:off x="4520400" y="1009700"/>
            <a:ext cx="3603076" cy="39813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Redundancia az informatikában</a:t>
            </a:r>
            <a:endParaRPr/>
          </a:p>
          <a:p>
            <a:pPr indent="0" lvl="0" marL="0" rtl="0" algn="l">
              <a:spcBef>
                <a:spcPts val="0"/>
              </a:spcBef>
              <a:spcAft>
                <a:spcPts val="0"/>
              </a:spcAft>
              <a:buNone/>
            </a:pPr>
            <a:r>
              <a:t/>
            </a:r>
            <a:endParaRPr/>
          </a:p>
        </p:txBody>
      </p:sp>
      <p:sp>
        <p:nvSpPr>
          <p:cNvPr id="146" name="Google Shape;146;p26"/>
          <p:cNvSpPr txBox="1"/>
          <p:nvPr>
            <p:ph idx="1" type="body"/>
          </p:nvPr>
        </p:nvSpPr>
        <p:spPr>
          <a:xfrm>
            <a:off x="311700" y="1228675"/>
            <a:ext cx="6228000" cy="70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hu"/>
              <a:t>Információ továbbítása a hálózaton keresztül</a:t>
            </a:r>
            <a:endParaRPr/>
          </a:p>
        </p:txBody>
      </p:sp>
      <p:pic>
        <p:nvPicPr>
          <p:cNvPr id="147" name="Google Shape;147;p26"/>
          <p:cNvPicPr preferRelativeResize="0"/>
          <p:nvPr/>
        </p:nvPicPr>
        <p:blipFill>
          <a:blip r:embed="rId3">
            <a:alphaModFix/>
          </a:blip>
          <a:stretch>
            <a:fillRect/>
          </a:stretch>
        </p:blipFill>
        <p:spPr>
          <a:xfrm>
            <a:off x="1991088" y="1935175"/>
            <a:ext cx="5161821" cy="29035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A zaj és redundancia kapcsolata</a:t>
            </a:r>
            <a:endParaRPr/>
          </a:p>
        </p:txBody>
      </p:sp>
      <p:sp>
        <p:nvSpPr>
          <p:cNvPr id="153" name="Google Shape;153;p2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hu"/>
              <a:t>Zaj hatása:</a:t>
            </a:r>
            <a:r>
              <a:rPr lang="hu"/>
              <a:t> az információ sérülése vagy elvesztése.  </a:t>
            </a:r>
            <a:endParaRPr/>
          </a:p>
          <a:p>
            <a:pPr indent="0" lvl="0" marL="0" rtl="0" algn="l">
              <a:spcBef>
                <a:spcPts val="1200"/>
              </a:spcBef>
              <a:spcAft>
                <a:spcPts val="0"/>
              </a:spcAft>
              <a:buNone/>
            </a:pPr>
            <a:r>
              <a:rPr b="1" lang="hu"/>
              <a:t>Redundancia szerepe:</a:t>
            </a:r>
            <a:r>
              <a:rPr lang="hu"/>
              <a:t>  </a:t>
            </a:r>
            <a:endParaRPr/>
          </a:p>
          <a:p>
            <a:pPr indent="-342900" lvl="0" marL="457200" rtl="0" algn="l">
              <a:spcBef>
                <a:spcPts val="1200"/>
              </a:spcBef>
              <a:spcAft>
                <a:spcPts val="0"/>
              </a:spcAft>
              <a:buSzPts val="1800"/>
              <a:buChar char="●"/>
            </a:pPr>
            <a:r>
              <a:rPr lang="hu"/>
              <a:t>Csökkenti a zaj hatásait.  </a:t>
            </a:r>
            <a:endParaRPr/>
          </a:p>
          <a:p>
            <a:pPr indent="-342900" lvl="0" marL="457200" rtl="0" algn="l">
              <a:spcBef>
                <a:spcPts val="0"/>
              </a:spcBef>
              <a:spcAft>
                <a:spcPts val="0"/>
              </a:spcAft>
              <a:buSzPts val="1800"/>
              <a:buChar char="●"/>
            </a:pPr>
            <a:r>
              <a:rPr lang="hu"/>
              <a:t>Segít az eredeti információ visszaállításában.  </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Összegzés</a:t>
            </a:r>
            <a:endParaRPr/>
          </a:p>
        </p:txBody>
      </p:sp>
      <p:sp>
        <p:nvSpPr>
          <p:cNvPr id="159" name="Google Shape;159;p2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hu"/>
              <a:t>Az információ átalakításához és továbbításához </a:t>
            </a:r>
            <a:r>
              <a:rPr b="1" lang="hu"/>
              <a:t>kódok és jelek</a:t>
            </a:r>
            <a:r>
              <a:rPr lang="hu"/>
              <a:t> szükségesek.</a:t>
            </a:r>
            <a:endParaRPr/>
          </a:p>
          <a:p>
            <a:pPr indent="-342900" lvl="0" marL="457200" rtl="0" algn="l">
              <a:spcBef>
                <a:spcPts val="0"/>
              </a:spcBef>
              <a:spcAft>
                <a:spcPts val="0"/>
              </a:spcAft>
              <a:buSzPts val="1800"/>
              <a:buChar char="●"/>
            </a:pPr>
            <a:r>
              <a:rPr lang="hu"/>
              <a:t>A kommunikáció hatékonyságát befolyásolja a </a:t>
            </a:r>
            <a:r>
              <a:rPr b="1" lang="hu"/>
              <a:t>csatorna </a:t>
            </a:r>
            <a:r>
              <a:rPr lang="hu"/>
              <a:t>minősége, a </a:t>
            </a:r>
            <a:r>
              <a:rPr b="1" lang="hu"/>
              <a:t>zaj </a:t>
            </a:r>
            <a:r>
              <a:rPr lang="hu"/>
              <a:t>és a </a:t>
            </a:r>
            <a:r>
              <a:rPr b="1" lang="hu"/>
              <a:t>redundancia</a:t>
            </a:r>
            <a:r>
              <a:rPr lang="hu"/>
              <a:t>.</a:t>
            </a:r>
            <a:endParaRPr/>
          </a:p>
          <a:p>
            <a:pPr indent="-342900" lvl="0" marL="457200" rtl="0" algn="l">
              <a:spcBef>
                <a:spcPts val="0"/>
              </a:spcBef>
              <a:spcAft>
                <a:spcPts val="0"/>
              </a:spcAft>
              <a:buSzPts val="1800"/>
              <a:buChar char="●"/>
            </a:pPr>
            <a:r>
              <a:rPr lang="hu"/>
              <a:t>A digitális technológiák célja: minél pontosabb, </a:t>
            </a:r>
            <a:r>
              <a:rPr b="1" lang="hu"/>
              <a:t>zajmentes adatátvitel</a:t>
            </a:r>
            <a:r>
              <a:rPr lang="hu"/>
              <a:t>.</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Kérdések</a:t>
            </a:r>
            <a:endParaRPr/>
          </a:p>
        </p:txBody>
      </p:sp>
      <p:sp>
        <p:nvSpPr>
          <p:cNvPr id="165" name="Google Shape;165;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hu" sz="2100"/>
              <a:t>Mi a különbség az információ és az adat között?  </a:t>
            </a:r>
            <a:endParaRPr sz="2100"/>
          </a:p>
          <a:p>
            <a:pPr indent="-361950" lvl="0" marL="457200" rtl="0" algn="l">
              <a:spcBef>
                <a:spcPts val="0"/>
              </a:spcBef>
              <a:spcAft>
                <a:spcPts val="0"/>
              </a:spcAft>
              <a:buSzPts val="2100"/>
              <a:buAutoNum type="arabicPeriod"/>
            </a:pPr>
            <a:r>
              <a:rPr lang="hu" sz="2100"/>
              <a:t>Miért fontos a redundancia az adatátvitel során?  </a:t>
            </a:r>
            <a:endParaRPr sz="2100"/>
          </a:p>
          <a:p>
            <a:pPr indent="-361950" lvl="0" marL="457200" rtl="0" algn="l">
              <a:spcBef>
                <a:spcPts val="0"/>
              </a:spcBef>
              <a:spcAft>
                <a:spcPts val="0"/>
              </a:spcAft>
              <a:buSzPts val="2100"/>
              <a:buAutoNum type="arabicPeriod"/>
            </a:pPr>
            <a:r>
              <a:rPr lang="hu" sz="2100"/>
              <a:t>Milyen példát tudsz mondani zajra a mindennapi kommunikációból?  </a:t>
            </a:r>
            <a:endParaRPr sz="2100"/>
          </a:p>
          <a:p>
            <a:pPr indent="0" lvl="0" marL="0" rtl="0" algn="l">
              <a:spcBef>
                <a:spcPts val="1200"/>
              </a:spcBef>
              <a:spcAft>
                <a:spcPts val="1200"/>
              </a:spcAft>
              <a:buNone/>
            </a:pPr>
            <a:r>
              <a:t/>
            </a:r>
            <a:endParaRPr sz="2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Házi feladat</a:t>
            </a:r>
            <a:endParaRPr/>
          </a:p>
        </p:txBody>
      </p:sp>
      <p:sp>
        <p:nvSpPr>
          <p:cNvPr id="171" name="Google Shape;171;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hu"/>
              <a:t>Gyűjtsetek 3 darab példát a mindennapi életből az információ és adat kapcsolatára!</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hu"/>
              <a:t>Köszönöm a figyelmet!</a:t>
            </a:r>
            <a:endParaRPr/>
          </a:p>
          <a:p>
            <a:pPr indent="0" lvl="0" marL="0" rtl="0" algn="ctr">
              <a:spcBef>
                <a:spcPts val="0"/>
              </a:spcBef>
              <a:spcAft>
                <a:spcPts val="0"/>
              </a:spcAft>
              <a:buNone/>
            </a:pPr>
            <a:r>
              <a:rPr lang="hu"/>
              <a:t>Jó tanulást!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Tartalomjegyzék</a:t>
            </a:r>
            <a:endParaRPr/>
          </a:p>
        </p:txBody>
      </p:sp>
      <p:sp>
        <p:nvSpPr>
          <p:cNvPr id="64" name="Google Shape;64;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hu"/>
              <a:t>Információ és adat  </a:t>
            </a:r>
            <a:endParaRPr/>
          </a:p>
          <a:p>
            <a:pPr indent="-342900" lvl="0" marL="457200" rtl="0" algn="l">
              <a:spcBef>
                <a:spcPts val="0"/>
              </a:spcBef>
              <a:spcAft>
                <a:spcPts val="0"/>
              </a:spcAft>
              <a:buSzPts val="1800"/>
              <a:buAutoNum type="arabicPeriod"/>
            </a:pPr>
            <a:r>
              <a:rPr lang="hu"/>
              <a:t>Kód és jel  </a:t>
            </a:r>
            <a:endParaRPr/>
          </a:p>
          <a:p>
            <a:pPr indent="-342900" lvl="0" marL="457200" rtl="0" algn="l">
              <a:spcBef>
                <a:spcPts val="0"/>
              </a:spcBef>
              <a:spcAft>
                <a:spcPts val="0"/>
              </a:spcAft>
              <a:buSzPts val="1800"/>
              <a:buAutoNum type="arabicPeriod"/>
            </a:pPr>
            <a:r>
              <a:rPr lang="hu"/>
              <a:t>Kommunikációs modell: adó, vevő, csatorna  </a:t>
            </a:r>
            <a:endParaRPr/>
          </a:p>
          <a:p>
            <a:pPr indent="-342900" lvl="0" marL="457200" rtl="0" algn="l">
              <a:spcBef>
                <a:spcPts val="0"/>
              </a:spcBef>
              <a:spcAft>
                <a:spcPts val="0"/>
              </a:spcAft>
              <a:buSzPts val="1800"/>
              <a:buAutoNum type="arabicPeriod"/>
            </a:pPr>
            <a:r>
              <a:rPr lang="hu"/>
              <a:t>Zaj és redundancia  </a:t>
            </a:r>
            <a:endParaRPr/>
          </a:p>
          <a:p>
            <a:pPr indent="-342900" lvl="0" marL="457200" rtl="0" algn="l">
              <a:spcBef>
                <a:spcPts val="0"/>
              </a:spcBef>
              <a:spcAft>
                <a:spcPts val="0"/>
              </a:spcAft>
              <a:buSzPts val="1800"/>
              <a:buAutoNum type="arabicPeriod"/>
            </a:pPr>
            <a:r>
              <a:rPr lang="hu"/>
              <a:t>Összefoglalás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Mi az információ?</a:t>
            </a:r>
            <a:endParaRPr/>
          </a:p>
        </p:txBody>
      </p:sp>
      <p:sp>
        <p:nvSpPr>
          <p:cNvPr id="70" name="Google Shape;70;p15"/>
          <p:cNvSpPr txBox="1"/>
          <p:nvPr>
            <p:ph idx="1" type="body"/>
          </p:nvPr>
        </p:nvSpPr>
        <p:spPr>
          <a:xfrm>
            <a:off x="311700" y="1228675"/>
            <a:ext cx="76029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hu"/>
              <a:t>Az </a:t>
            </a:r>
            <a:r>
              <a:rPr b="1" lang="hu" u="sng">
                <a:solidFill>
                  <a:schemeClr val="hlink"/>
                </a:solidFill>
                <a:hlinkClick r:id="rId3"/>
              </a:rPr>
              <a:t>információ</a:t>
            </a:r>
            <a:r>
              <a:rPr b="1" lang="hu"/>
              <a:t>: </a:t>
            </a:r>
            <a:r>
              <a:rPr lang="hu"/>
              <a:t>az ismeret, amely csökkenti a bizonytalanságot.  </a:t>
            </a:r>
            <a:endParaRPr/>
          </a:p>
          <a:p>
            <a:pPr indent="0" lvl="0" marL="0" rtl="0" algn="l">
              <a:spcBef>
                <a:spcPts val="1200"/>
              </a:spcBef>
              <a:spcAft>
                <a:spcPts val="0"/>
              </a:spcAft>
              <a:buNone/>
            </a:pPr>
            <a:r>
              <a:rPr b="1" lang="hu"/>
              <a:t>Jellemzői</a:t>
            </a:r>
            <a:r>
              <a:rPr lang="hu"/>
              <a:t>:  </a:t>
            </a:r>
            <a:endParaRPr/>
          </a:p>
          <a:p>
            <a:pPr indent="-342900" lvl="0" marL="457200" rtl="0" algn="l">
              <a:spcBef>
                <a:spcPts val="1200"/>
              </a:spcBef>
              <a:spcAft>
                <a:spcPts val="0"/>
              </a:spcAft>
              <a:buSzPts val="1800"/>
              <a:buChar char="●"/>
            </a:pPr>
            <a:r>
              <a:rPr lang="hu"/>
              <a:t>Hordozható (leírható, rögzíthető).  </a:t>
            </a:r>
            <a:endParaRPr/>
          </a:p>
          <a:p>
            <a:pPr indent="-342900" lvl="0" marL="457200" rtl="0" algn="l">
              <a:spcBef>
                <a:spcPts val="0"/>
              </a:spcBef>
              <a:spcAft>
                <a:spcPts val="0"/>
              </a:spcAft>
              <a:buSzPts val="1800"/>
              <a:buChar char="●"/>
            </a:pPr>
            <a:r>
              <a:rPr lang="hu"/>
              <a:t>Feldolgozható (értelmezhető, továbbítható).  </a:t>
            </a:r>
            <a:endParaRPr/>
          </a:p>
          <a:p>
            <a:pPr indent="0" lvl="0" marL="0" rtl="0" algn="l">
              <a:spcBef>
                <a:spcPts val="1200"/>
              </a:spcBef>
              <a:spcAft>
                <a:spcPts val="0"/>
              </a:spcAft>
              <a:buNone/>
            </a:pPr>
            <a:r>
              <a:rPr b="1" lang="hu"/>
              <a:t>Példák</a:t>
            </a:r>
            <a:r>
              <a:rPr lang="hu"/>
              <a:t>: szöveg, kép, hang, adatok.  </a:t>
            </a:r>
            <a:endParaRPr/>
          </a:p>
          <a:p>
            <a:pPr indent="0" lvl="0" marL="0" rtl="0" algn="l">
              <a:spcBef>
                <a:spcPts val="1200"/>
              </a:spcBef>
              <a:spcAft>
                <a:spcPts val="1200"/>
              </a:spcAft>
              <a:buNone/>
            </a:pPr>
            <a:r>
              <a:t/>
            </a:r>
            <a:endParaRPr/>
          </a:p>
        </p:txBody>
      </p:sp>
      <p:pic>
        <p:nvPicPr>
          <p:cNvPr id="71" name="Google Shape;71;p15"/>
          <p:cNvPicPr preferRelativeResize="0"/>
          <p:nvPr/>
        </p:nvPicPr>
        <p:blipFill>
          <a:blip r:embed="rId4">
            <a:alphaModFix/>
          </a:blip>
          <a:stretch>
            <a:fillRect/>
          </a:stretch>
        </p:blipFill>
        <p:spPr>
          <a:xfrm>
            <a:off x="5294300" y="3312250"/>
            <a:ext cx="2861602" cy="1430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Mi az adat?</a:t>
            </a:r>
            <a:endParaRPr/>
          </a:p>
        </p:txBody>
      </p:sp>
      <p:sp>
        <p:nvSpPr>
          <p:cNvPr id="77" name="Google Shape;77;p16"/>
          <p:cNvSpPr txBox="1"/>
          <p:nvPr>
            <p:ph idx="1" type="body"/>
          </p:nvPr>
        </p:nvSpPr>
        <p:spPr>
          <a:xfrm>
            <a:off x="311700" y="914500"/>
            <a:ext cx="8520600" cy="36543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hu" sz="2977"/>
              <a:t>Az </a:t>
            </a:r>
            <a:r>
              <a:rPr b="1" lang="hu" sz="2977"/>
              <a:t>adat</a:t>
            </a:r>
            <a:r>
              <a:rPr lang="hu" sz="2977"/>
              <a:t> az információ rögzített, formalizált formája. M</a:t>
            </a:r>
            <a:r>
              <a:rPr lang="hu" sz="2977"/>
              <a:t>inden, amit valamilyen adathordozón rögzített jelekkel le tudunk írni. Az információ tárolásának és feldolgozásának alapja. </a:t>
            </a:r>
            <a:endParaRPr sz="2977"/>
          </a:p>
          <a:p>
            <a:pPr indent="0" lvl="0" marL="0" marR="0" rtl="0" algn="l">
              <a:lnSpc>
                <a:spcPct val="115000"/>
              </a:lnSpc>
              <a:spcBef>
                <a:spcPts val="1200"/>
              </a:spcBef>
              <a:spcAft>
                <a:spcPts val="0"/>
              </a:spcAft>
              <a:buNone/>
            </a:pPr>
            <a:r>
              <a:rPr b="1" lang="hu" sz="2760"/>
              <a:t>Példa</a:t>
            </a:r>
            <a:r>
              <a:rPr lang="hu" sz="2760"/>
              <a:t>:  </a:t>
            </a:r>
            <a:endParaRPr sz="2760"/>
          </a:p>
          <a:p>
            <a:pPr indent="-311864" lvl="0" marL="457200" marR="0" rtl="0" algn="l">
              <a:lnSpc>
                <a:spcPct val="115000"/>
              </a:lnSpc>
              <a:spcBef>
                <a:spcPts val="1200"/>
              </a:spcBef>
              <a:spcAft>
                <a:spcPts val="0"/>
              </a:spcAft>
              <a:buSzPct val="100000"/>
              <a:buChar char="●"/>
            </a:pPr>
            <a:r>
              <a:rPr b="1" lang="hu" sz="2760"/>
              <a:t>Információ</a:t>
            </a:r>
            <a:r>
              <a:rPr lang="hu" sz="2760"/>
              <a:t>: „Ma esni fog az eső.”  </a:t>
            </a:r>
            <a:endParaRPr sz="2760"/>
          </a:p>
          <a:p>
            <a:pPr indent="-311864" lvl="0" marL="457200" marR="0" rtl="0" algn="l">
              <a:lnSpc>
                <a:spcPct val="115000"/>
              </a:lnSpc>
              <a:spcBef>
                <a:spcPts val="0"/>
              </a:spcBef>
              <a:spcAft>
                <a:spcPts val="0"/>
              </a:spcAft>
              <a:buSzPct val="100000"/>
              <a:buChar char="●"/>
            </a:pPr>
            <a:r>
              <a:rPr b="1" lang="hu" sz="2760"/>
              <a:t>Adat</a:t>
            </a:r>
            <a:r>
              <a:rPr lang="hu" sz="2760"/>
              <a:t>: 2024-12-02, csapadék = 12 mm.  </a:t>
            </a:r>
            <a:endParaRPr sz="2760"/>
          </a:p>
          <a:p>
            <a:pPr indent="0" lvl="0" marL="0" marR="0" rtl="0" algn="l">
              <a:lnSpc>
                <a:spcPct val="115000"/>
              </a:lnSpc>
              <a:spcBef>
                <a:spcPts val="1200"/>
              </a:spcBef>
              <a:spcAft>
                <a:spcPts val="0"/>
              </a:spcAft>
              <a:buNone/>
            </a:pPr>
            <a:r>
              <a:rPr b="1" lang="hu" sz="2760"/>
              <a:t>Például </a:t>
            </a:r>
            <a:r>
              <a:rPr lang="hu" sz="2760"/>
              <a:t>írott adat az, hogy:</a:t>
            </a:r>
            <a:endParaRPr sz="2760"/>
          </a:p>
          <a:p>
            <a:pPr indent="-311864" lvl="0" marL="457200" marR="0" rtl="0" algn="l">
              <a:lnSpc>
                <a:spcPct val="115000"/>
              </a:lnSpc>
              <a:spcBef>
                <a:spcPts val="1200"/>
              </a:spcBef>
              <a:spcAft>
                <a:spcPts val="0"/>
              </a:spcAft>
              <a:buSzPct val="100000"/>
              <a:buChar char="●"/>
            </a:pPr>
            <a:r>
              <a:rPr lang="hu" sz="2760"/>
              <a:t>L29b49+**?:;A</a:t>
            </a:r>
            <a:endParaRPr sz="2760"/>
          </a:p>
          <a:p>
            <a:pPr indent="-311864" lvl="0" marL="457200" marR="0" rtl="0" algn="l">
              <a:lnSpc>
                <a:spcPct val="115000"/>
              </a:lnSpc>
              <a:spcBef>
                <a:spcPts val="0"/>
              </a:spcBef>
              <a:spcAft>
                <a:spcPts val="0"/>
              </a:spcAft>
              <a:buSzPct val="100000"/>
              <a:buChar char="●"/>
            </a:pPr>
            <a:r>
              <a:rPr lang="hu" sz="2760"/>
              <a:t>193</a:t>
            </a:r>
            <a:endParaRPr sz="2760"/>
          </a:p>
          <a:p>
            <a:pPr indent="-311864" lvl="0" marL="457200" marR="0" rtl="0" algn="l">
              <a:lnSpc>
                <a:spcPct val="115000"/>
              </a:lnSpc>
              <a:spcBef>
                <a:spcPts val="0"/>
              </a:spcBef>
              <a:spcAft>
                <a:spcPts val="0"/>
              </a:spcAft>
              <a:buSzPct val="100000"/>
              <a:buChar char="●"/>
            </a:pPr>
            <a:r>
              <a:rPr lang="hu" sz="2760"/>
              <a:t>rákjárás</a:t>
            </a:r>
            <a:endParaRPr sz="2760"/>
          </a:p>
          <a:p>
            <a:pPr indent="-311864" lvl="0" marL="457200" marR="0" rtl="0" algn="l">
              <a:lnSpc>
                <a:spcPct val="115000"/>
              </a:lnSpc>
              <a:spcBef>
                <a:spcPts val="0"/>
              </a:spcBef>
              <a:spcAft>
                <a:spcPts val="0"/>
              </a:spcAft>
              <a:buSzPct val="100000"/>
              <a:buChar char="●"/>
            </a:pPr>
            <a:r>
              <a:rPr lang="hu" sz="2760"/>
              <a:t>a plecézerben nem szinyál a gogyó</a:t>
            </a:r>
            <a:endParaRPr sz="2760"/>
          </a:p>
          <a:p>
            <a:pPr indent="-311864" lvl="0" marL="457200" marR="0" rtl="0" algn="l">
              <a:lnSpc>
                <a:spcPct val="115000"/>
              </a:lnSpc>
              <a:spcBef>
                <a:spcPts val="0"/>
              </a:spcBef>
              <a:spcAft>
                <a:spcPts val="0"/>
              </a:spcAft>
              <a:buSzPct val="100000"/>
              <a:buChar char="●"/>
            </a:pPr>
            <a:r>
              <a:rPr lang="hu" sz="2760"/>
              <a:t>A fák hajladoznak a szélben.</a:t>
            </a:r>
            <a:endParaRPr sz="2760"/>
          </a:p>
          <a:p>
            <a:pPr indent="0" lvl="0" marL="0" marR="0" rtl="0" algn="l">
              <a:lnSpc>
                <a:spcPct val="115000"/>
              </a:lnSpc>
              <a:spcBef>
                <a:spcPts val="1200"/>
              </a:spcBef>
              <a:spcAft>
                <a:spcPts val="1200"/>
              </a:spcAft>
              <a:buNone/>
            </a:pPr>
            <a:r>
              <a:rPr lang="hu" sz="2760"/>
              <a:t>A fenti példák közül melyik az az adat, ami </a:t>
            </a:r>
            <a:r>
              <a:rPr lang="hu" sz="2760" u="sng"/>
              <a:t>információ is számodra</a:t>
            </a:r>
            <a:r>
              <a:rPr lang="hu" sz="2760"/>
              <a:t>, és melyik az az adat, ami </a:t>
            </a:r>
            <a:r>
              <a:rPr lang="hu" sz="2760" u="sng"/>
              <a:t>nem információ</a:t>
            </a:r>
            <a:r>
              <a:rPr lang="hu" sz="2760"/>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Az információ és adat közötti kapcsolat</a:t>
            </a:r>
            <a:endParaRPr/>
          </a:p>
        </p:txBody>
      </p:sp>
      <p:sp>
        <p:nvSpPr>
          <p:cNvPr id="83" name="Google Shape;83;p17"/>
          <p:cNvSpPr txBox="1"/>
          <p:nvPr>
            <p:ph idx="1" type="body"/>
          </p:nvPr>
        </p:nvSpPr>
        <p:spPr>
          <a:xfrm>
            <a:off x="311700" y="1228675"/>
            <a:ext cx="8520600" cy="13431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Char char="●"/>
            </a:pPr>
            <a:r>
              <a:rPr b="1" lang="hu"/>
              <a:t>Információ</a:t>
            </a:r>
            <a:r>
              <a:rPr lang="hu"/>
              <a:t>: jelentéssel bíró ismeret.  </a:t>
            </a:r>
            <a:endParaRPr/>
          </a:p>
          <a:p>
            <a:pPr indent="-342900" lvl="0" marL="457200" rtl="0" algn="l">
              <a:lnSpc>
                <a:spcPct val="95000"/>
              </a:lnSpc>
              <a:spcBef>
                <a:spcPts val="0"/>
              </a:spcBef>
              <a:spcAft>
                <a:spcPts val="0"/>
              </a:spcAft>
              <a:buSzPts val="1800"/>
              <a:buChar char="●"/>
            </a:pPr>
            <a:r>
              <a:rPr b="1" lang="hu"/>
              <a:t>Adat</a:t>
            </a:r>
            <a:r>
              <a:rPr lang="hu"/>
              <a:t>: az információ kódolt, értelmezhető formája.  </a:t>
            </a:r>
            <a:endParaRPr/>
          </a:p>
          <a:p>
            <a:pPr indent="-342900" lvl="0" marL="457200" rtl="0" algn="l">
              <a:lnSpc>
                <a:spcPct val="95000"/>
              </a:lnSpc>
              <a:spcBef>
                <a:spcPts val="0"/>
              </a:spcBef>
              <a:spcAft>
                <a:spcPts val="0"/>
              </a:spcAft>
              <a:buSzPts val="1800"/>
              <a:buChar char="●"/>
            </a:pPr>
            <a:r>
              <a:rPr lang="hu"/>
              <a:t>Az adatokból információ származik feldolgozás során.  </a:t>
            </a:r>
            <a:endParaRPr/>
          </a:p>
          <a:p>
            <a:pPr indent="0" lvl="0" marL="0" rtl="0" algn="l">
              <a:lnSpc>
                <a:spcPct val="95000"/>
              </a:lnSpc>
              <a:spcBef>
                <a:spcPts val="1200"/>
              </a:spcBef>
              <a:spcAft>
                <a:spcPts val="1200"/>
              </a:spcAft>
              <a:buSzPts val="1018"/>
              <a:buNone/>
            </a:pPr>
            <a:r>
              <a:t/>
            </a:r>
            <a:endParaRPr/>
          </a:p>
        </p:txBody>
      </p:sp>
      <p:pic>
        <p:nvPicPr>
          <p:cNvPr id="84" name="Google Shape;84;p17"/>
          <p:cNvPicPr preferRelativeResize="0"/>
          <p:nvPr/>
        </p:nvPicPr>
        <p:blipFill>
          <a:blip r:embed="rId3">
            <a:alphaModFix/>
          </a:blip>
          <a:stretch>
            <a:fillRect/>
          </a:stretch>
        </p:blipFill>
        <p:spPr>
          <a:xfrm>
            <a:off x="4633753" y="2324725"/>
            <a:ext cx="3447324" cy="257174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Mi a kód?</a:t>
            </a:r>
            <a:endParaRPr/>
          </a:p>
        </p:txBody>
      </p:sp>
      <p:sp>
        <p:nvSpPr>
          <p:cNvPr id="90" name="Google Shape;90;p18"/>
          <p:cNvSpPr txBox="1"/>
          <p:nvPr>
            <p:ph idx="1" type="body"/>
          </p:nvPr>
        </p:nvSpPr>
        <p:spPr>
          <a:xfrm>
            <a:off x="311700" y="1228675"/>
            <a:ext cx="4920900" cy="3340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hu"/>
              <a:t>A </a:t>
            </a:r>
            <a:r>
              <a:rPr b="1" lang="hu"/>
              <a:t>kód </a:t>
            </a:r>
            <a:r>
              <a:rPr lang="hu"/>
              <a:t>az információ ábrázolására és továbbítására szolgáló rendszer.  </a:t>
            </a:r>
            <a:endParaRPr/>
          </a:p>
          <a:p>
            <a:pPr indent="0" lvl="0" marL="0" rtl="0" algn="l">
              <a:spcBef>
                <a:spcPts val="1200"/>
              </a:spcBef>
              <a:spcAft>
                <a:spcPts val="0"/>
              </a:spcAft>
              <a:buClr>
                <a:schemeClr val="dk1"/>
              </a:buClr>
              <a:buSzPts val="1100"/>
              <a:buFont typeface="Arial"/>
              <a:buNone/>
            </a:pPr>
            <a:r>
              <a:rPr b="1" lang="hu"/>
              <a:t>Példák</a:t>
            </a:r>
            <a:r>
              <a:rPr lang="hu"/>
              <a:t>:  </a:t>
            </a:r>
            <a:endParaRPr/>
          </a:p>
          <a:p>
            <a:pPr indent="-342900" lvl="0" marL="457200" rtl="0" algn="l">
              <a:spcBef>
                <a:spcPts val="1200"/>
              </a:spcBef>
              <a:spcAft>
                <a:spcPts val="0"/>
              </a:spcAft>
              <a:buSzPts val="1800"/>
              <a:buChar char="●"/>
            </a:pPr>
            <a:r>
              <a:rPr lang="hu" u="sng">
                <a:solidFill>
                  <a:schemeClr val="hlink"/>
                </a:solidFill>
                <a:hlinkClick r:id="rId3"/>
              </a:rPr>
              <a:t>ASCII</a:t>
            </a:r>
            <a:r>
              <a:rPr lang="hu"/>
              <a:t>: szövegek bináris ábrázolása.  </a:t>
            </a:r>
            <a:endParaRPr/>
          </a:p>
          <a:p>
            <a:pPr indent="-342900" lvl="0" marL="457200" rtl="0" algn="l">
              <a:spcBef>
                <a:spcPts val="0"/>
              </a:spcBef>
              <a:spcAft>
                <a:spcPts val="0"/>
              </a:spcAft>
              <a:buSzPts val="1800"/>
              <a:buChar char="●"/>
            </a:pPr>
            <a:r>
              <a:rPr lang="hu" u="sng">
                <a:solidFill>
                  <a:schemeClr val="hlink"/>
                </a:solidFill>
                <a:hlinkClick r:id="rId4"/>
              </a:rPr>
              <a:t>Morse-kód</a:t>
            </a:r>
            <a:r>
              <a:rPr lang="hu"/>
              <a:t>: hangok vagy fényjelek átalakítása szimbólumokká.  </a:t>
            </a:r>
            <a:endParaRPr/>
          </a:p>
          <a:p>
            <a:pPr indent="0" lvl="0" marL="0" rtl="0" algn="l">
              <a:spcBef>
                <a:spcPts val="1200"/>
              </a:spcBef>
              <a:spcAft>
                <a:spcPts val="1200"/>
              </a:spcAft>
              <a:buNone/>
            </a:pPr>
            <a:r>
              <a:t/>
            </a:r>
            <a:endParaRPr/>
          </a:p>
        </p:txBody>
      </p:sp>
      <p:pic>
        <p:nvPicPr>
          <p:cNvPr id="91" name="Google Shape;91;p18"/>
          <p:cNvPicPr preferRelativeResize="0"/>
          <p:nvPr/>
        </p:nvPicPr>
        <p:blipFill>
          <a:blip r:embed="rId5">
            <a:alphaModFix/>
          </a:blip>
          <a:stretch>
            <a:fillRect/>
          </a:stretch>
        </p:blipFill>
        <p:spPr>
          <a:xfrm>
            <a:off x="6711225" y="849275"/>
            <a:ext cx="1973750" cy="2110150"/>
          </a:xfrm>
          <a:prstGeom prst="rect">
            <a:avLst/>
          </a:prstGeom>
          <a:noFill/>
          <a:ln>
            <a:noFill/>
          </a:ln>
        </p:spPr>
      </p:pic>
      <p:pic>
        <p:nvPicPr>
          <p:cNvPr id="92" name="Google Shape;92;p18"/>
          <p:cNvPicPr preferRelativeResize="0"/>
          <p:nvPr/>
        </p:nvPicPr>
        <p:blipFill>
          <a:blip r:embed="rId6">
            <a:alphaModFix/>
          </a:blip>
          <a:stretch>
            <a:fillRect/>
          </a:stretch>
        </p:blipFill>
        <p:spPr>
          <a:xfrm>
            <a:off x="4398725" y="3005700"/>
            <a:ext cx="4286250" cy="1695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Mi a jel?</a:t>
            </a:r>
            <a:endParaRPr/>
          </a:p>
        </p:txBody>
      </p:sp>
      <p:sp>
        <p:nvSpPr>
          <p:cNvPr id="98" name="Google Shape;98;p19"/>
          <p:cNvSpPr txBox="1"/>
          <p:nvPr>
            <p:ph idx="1" type="body"/>
          </p:nvPr>
        </p:nvSpPr>
        <p:spPr>
          <a:xfrm>
            <a:off x="311700" y="1228675"/>
            <a:ext cx="50001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hu"/>
              <a:t>A </a:t>
            </a:r>
            <a:r>
              <a:rPr b="1" lang="hu" u="sng">
                <a:solidFill>
                  <a:schemeClr val="hlink"/>
                </a:solidFill>
                <a:hlinkClick r:id="rId3"/>
              </a:rPr>
              <a:t>jel </a:t>
            </a:r>
            <a:r>
              <a:rPr lang="hu"/>
              <a:t>az az eszköz, amely az információ továbbítására szolgál.  </a:t>
            </a:r>
            <a:endParaRPr/>
          </a:p>
          <a:p>
            <a:pPr indent="0" lvl="0" marL="0" rtl="0" algn="l">
              <a:spcBef>
                <a:spcPts val="1200"/>
              </a:spcBef>
              <a:spcAft>
                <a:spcPts val="0"/>
              </a:spcAft>
              <a:buNone/>
            </a:pPr>
            <a:r>
              <a:rPr b="1" lang="hu"/>
              <a:t>Típusai</a:t>
            </a:r>
            <a:r>
              <a:rPr lang="hu"/>
              <a:t>:  </a:t>
            </a:r>
            <a:endParaRPr/>
          </a:p>
          <a:p>
            <a:pPr indent="-342900" lvl="0" marL="457200" rtl="0" algn="l">
              <a:spcBef>
                <a:spcPts val="1200"/>
              </a:spcBef>
              <a:spcAft>
                <a:spcPts val="0"/>
              </a:spcAft>
              <a:buSzPts val="1800"/>
              <a:buChar char="●"/>
            </a:pPr>
            <a:r>
              <a:rPr lang="hu"/>
              <a:t>Analóg jel (folyamatos): pl. hanghullámok.  </a:t>
            </a:r>
            <a:endParaRPr/>
          </a:p>
          <a:p>
            <a:pPr indent="-342900" lvl="0" marL="457200" rtl="0" algn="l">
              <a:spcBef>
                <a:spcPts val="0"/>
              </a:spcBef>
              <a:spcAft>
                <a:spcPts val="0"/>
              </a:spcAft>
              <a:buSzPts val="1800"/>
              <a:buChar char="●"/>
            </a:pPr>
            <a:r>
              <a:rPr lang="hu"/>
              <a:t>Digitális jel (diszkrét): pl. bináris jelek.  </a:t>
            </a:r>
            <a:endParaRPr/>
          </a:p>
          <a:p>
            <a:pPr indent="0" lvl="0" marL="0" rtl="0" algn="l">
              <a:spcBef>
                <a:spcPts val="1200"/>
              </a:spcBef>
              <a:spcAft>
                <a:spcPts val="1200"/>
              </a:spcAft>
              <a:buNone/>
            </a:pPr>
            <a:r>
              <a:t/>
            </a:r>
            <a:endParaRPr/>
          </a:p>
        </p:txBody>
      </p:sp>
      <p:pic>
        <p:nvPicPr>
          <p:cNvPr id="99" name="Google Shape;99;p19"/>
          <p:cNvPicPr preferRelativeResize="0"/>
          <p:nvPr/>
        </p:nvPicPr>
        <p:blipFill>
          <a:blip r:embed="rId4">
            <a:alphaModFix/>
          </a:blip>
          <a:stretch>
            <a:fillRect/>
          </a:stretch>
        </p:blipFill>
        <p:spPr>
          <a:xfrm>
            <a:off x="5398250" y="1889850"/>
            <a:ext cx="3040675" cy="2342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Kommunikációs modell</a:t>
            </a:r>
            <a:endParaRPr/>
          </a:p>
        </p:txBody>
      </p:sp>
      <p:sp>
        <p:nvSpPr>
          <p:cNvPr id="105" name="Google Shape;105;p2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b="1" lang="hu" sz="2000"/>
              <a:t>Adó</a:t>
            </a:r>
            <a:r>
              <a:rPr lang="hu" sz="2000"/>
              <a:t>: Az információ forrása, amely jelet generál.  </a:t>
            </a:r>
            <a:endParaRPr sz="2000"/>
          </a:p>
          <a:p>
            <a:pPr indent="-355600" lvl="0" marL="457200" rtl="0" algn="l">
              <a:spcBef>
                <a:spcPts val="0"/>
              </a:spcBef>
              <a:spcAft>
                <a:spcPts val="0"/>
              </a:spcAft>
              <a:buSzPts val="2000"/>
              <a:buAutoNum type="arabicPeriod"/>
            </a:pPr>
            <a:r>
              <a:rPr b="1" lang="hu" sz="2000"/>
              <a:t>Csatorna</a:t>
            </a:r>
            <a:r>
              <a:rPr lang="hu" sz="2000"/>
              <a:t>: Az a közeg, amely továbbítja a jelet.  </a:t>
            </a:r>
            <a:endParaRPr sz="2000"/>
          </a:p>
          <a:p>
            <a:pPr indent="-330200" lvl="1" marL="914400" rtl="0" algn="l">
              <a:spcBef>
                <a:spcPts val="1000"/>
              </a:spcBef>
              <a:spcAft>
                <a:spcPts val="0"/>
              </a:spcAft>
              <a:buSzPts val="1600"/>
              <a:buChar char="○"/>
            </a:pPr>
            <a:r>
              <a:rPr b="1" lang="hu" sz="1600"/>
              <a:t>Példák</a:t>
            </a:r>
            <a:r>
              <a:rPr lang="hu" sz="1600"/>
              <a:t>: légkör (rádió), optikai kábel (internet).  </a:t>
            </a:r>
            <a:endParaRPr sz="1600"/>
          </a:p>
          <a:p>
            <a:pPr indent="-355600" lvl="0" marL="457200" rtl="0" algn="l">
              <a:spcBef>
                <a:spcPts val="1000"/>
              </a:spcBef>
              <a:spcAft>
                <a:spcPts val="0"/>
              </a:spcAft>
              <a:buSzPts val="2000"/>
              <a:buAutoNum type="arabicPeriod"/>
            </a:pPr>
            <a:r>
              <a:rPr b="1" lang="hu" sz="2000"/>
              <a:t>Vevő</a:t>
            </a:r>
            <a:r>
              <a:rPr lang="hu" sz="2000"/>
              <a:t>: Az eszköz vagy személy, amely az információt fogadja.  </a:t>
            </a:r>
            <a:endParaRPr sz="2000"/>
          </a:p>
          <a:p>
            <a:pPr indent="0" lvl="0" marL="0" rtl="0" algn="l">
              <a:spcBef>
                <a:spcPts val="1200"/>
              </a:spcBef>
              <a:spcAft>
                <a:spcPts val="1200"/>
              </a:spcAft>
              <a:buNone/>
            </a:pPr>
            <a:r>
              <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hu"/>
              <a:t>Kommunikációs modell Ábrája</a:t>
            </a:r>
            <a:endParaRPr/>
          </a:p>
        </p:txBody>
      </p:sp>
      <p:pic>
        <p:nvPicPr>
          <p:cNvPr id="111" name="Google Shape;111;p21"/>
          <p:cNvPicPr preferRelativeResize="0"/>
          <p:nvPr/>
        </p:nvPicPr>
        <p:blipFill>
          <a:blip r:embed="rId3">
            <a:alphaModFix/>
          </a:blip>
          <a:stretch>
            <a:fillRect/>
          </a:stretch>
        </p:blipFill>
        <p:spPr>
          <a:xfrm>
            <a:off x="311700" y="1455920"/>
            <a:ext cx="8520600" cy="342155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