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88" r:id="rId7"/>
    <p:sldId id="275" r:id="rId8"/>
    <p:sldId id="276" r:id="rId9"/>
    <p:sldId id="277" r:id="rId10"/>
    <p:sldId id="279" r:id="rId11"/>
    <p:sldId id="278" r:id="rId12"/>
    <p:sldId id="289" r:id="rId13"/>
    <p:sldId id="261" r:id="rId14"/>
    <p:sldId id="262" r:id="rId15"/>
    <p:sldId id="263" r:id="rId16"/>
    <p:sldId id="264" r:id="rId17"/>
    <p:sldId id="265" r:id="rId18"/>
    <p:sldId id="290" r:id="rId19"/>
    <p:sldId id="280" r:id="rId20"/>
    <p:sldId id="281" r:id="rId21"/>
    <p:sldId id="282" r:id="rId22"/>
    <p:sldId id="283" r:id="rId23"/>
    <p:sldId id="266" r:id="rId24"/>
    <p:sldId id="291" r:id="rId25"/>
    <p:sldId id="285" r:id="rId26"/>
    <p:sldId id="284" r:id="rId27"/>
    <p:sldId id="286" r:id="rId28"/>
    <p:sldId id="287" r:id="rId29"/>
    <p:sldId id="292" r:id="rId30"/>
    <p:sldId id="293" r:id="rId31"/>
    <p:sldId id="294" r:id="rId32"/>
    <p:sldId id="308" r:id="rId33"/>
    <p:sldId id="309" r:id="rId34"/>
    <p:sldId id="295" r:id="rId35"/>
    <p:sldId id="296" r:id="rId36"/>
    <p:sldId id="297" r:id="rId37"/>
    <p:sldId id="303" r:id="rId38"/>
    <p:sldId id="302" r:id="rId39"/>
    <p:sldId id="298" r:id="rId40"/>
    <p:sldId id="299" r:id="rId41"/>
    <p:sldId id="301" r:id="rId42"/>
    <p:sldId id="267" r:id="rId43"/>
    <p:sldId id="268" r:id="rId44"/>
    <p:sldId id="269" r:id="rId45"/>
    <p:sldId id="270" r:id="rId46"/>
    <p:sldId id="271" r:id="rId47"/>
    <p:sldId id="304" r:id="rId48"/>
    <p:sldId id="305" r:id="rId49"/>
    <p:sldId id="306" r:id="rId50"/>
    <p:sldId id="307" r:id="rId51"/>
    <p:sldId id="272" r:id="rId52"/>
    <p:sldId id="273" r:id="rId53"/>
    <p:sldId id="274" r:id="rId54"/>
  </p:sldIdLst>
  <p:sldSz cx="9144000" cy="5143500" type="screen16x9"/>
  <p:notesSz cx="6858000" cy="9144000"/>
  <p:embeddedFontLst>
    <p:embeddedFont>
      <p:font typeface="Lato" panose="020F0502020204030203" pitchFamily="34" charset="0"/>
      <p:regular r:id="rId56"/>
      <p:bold r:id="rId57"/>
      <p:italic r:id="rId58"/>
      <p:boldItalic r:id="rId59"/>
    </p:embeddedFont>
    <p:embeddedFont>
      <p:font typeface="Playfair Display" panose="00000500000000000000" pitchFamily="2" charset="0"/>
      <p:regular r:id="rId60"/>
      <p:bold r:id="rId61"/>
      <p:italic r:id="rId62"/>
      <p:boldItalic r:id="rId63"/>
    </p:embeddedFont>
    <p:embeddedFont>
      <p:font typeface="Roboto" panose="02000000000000000000" pitchFamily="2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8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bfb3211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bfb3211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bfb3211b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bfb3211b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bfb3211b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bfb3211b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bfb3211b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bfb3211b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bfb3211b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bfb3211b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bfb3211b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bfb3211b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bfb3211b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bfb3211b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bfb3211b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bfb3211b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bfb3211b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bfb3211b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bfb3211b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bfb3211b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bfb3211b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bfb3211b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bfb3211b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bfb3211b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bfb3211b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bfb3211b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bfb3211b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bfb3211b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bfb3211b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bfb3211b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bfb3211b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bfb3211b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bfb3211b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bfb3211b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bfb3211b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bfb3211b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online-python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shorts/tzSTHMRBEow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Bevezetés a Programozás Világába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383638" y="4491764"/>
            <a:ext cx="5116800" cy="56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 dirty="0">
                <a:solidFill>
                  <a:schemeClr val="dk2"/>
                </a:solidFill>
              </a:rPr>
              <a:t>Készítette: Szalontai István, 2025-04-07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78A1E8-8B29-65EF-D9E3-662DFDE7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</a:t>
            </a:r>
            <a:r>
              <a:rPr lang="hu-HU" dirty="0" err="1"/>
              <a:t>Scratchben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E3AEDFE-CD1A-739A-B65C-70488B10F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10" y="1271883"/>
            <a:ext cx="4737799" cy="157926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76CF647-8121-67A0-0AC0-2F423B3D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2" y="518817"/>
            <a:ext cx="3151492" cy="205293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9D3F94F-0E3F-7D8E-09DC-9141170F0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584" y="2699217"/>
            <a:ext cx="205768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1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2AE46F-F351-B6E6-A20F-2D4B9CFA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Pythonban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7AAF79-2A59-CAFD-5FA3-9961B3CB5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hu-HU" dirty="0"/>
              <a:t>Nyiss meg egy </a:t>
            </a:r>
            <a:r>
              <a:rPr lang="hu-HU" b="1" dirty="0"/>
              <a:t>Jegyzettömböt</a:t>
            </a:r>
            <a:r>
              <a:rPr lang="hu-HU" dirty="0"/>
              <a:t> vagy egy </a:t>
            </a:r>
            <a:r>
              <a:rPr lang="hu-HU" b="1" dirty="0" err="1"/>
              <a:t>Notepad</a:t>
            </a:r>
            <a:r>
              <a:rPr lang="hu-HU" b="1" dirty="0"/>
              <a:t>++ </a:t>
            </a:r>
            <a:r>
              <a:rPr lang="hu-HU" dirty="0"/>
              <a:t>-t és másold bele a következő kódot:</a:t>
            </a:r>
            <a:br>
              <a:rPr lang="hu-HU" dirty="0"/>
            </a:br>
            <a:br>
              <a:rPr lang="hu-HU" dirty="0"/>
            </a:b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Mentsd el </a:t>
            </a:r>
            <a:r>
              <a:rPr lang="hu-HU" b="1" dirty="0"/>
              <a:t>welcome.py </a:t>
            </a:r>
            <a:r>
              <a:rPr lang="hu-HU" dirty="0"/>
              <a:t>néven!</a:t>
            </a:r>
          </a:p>
          <a:p>
            <a:pPr>
              <a:buFont typeface="+mj-lt"/>
              <a:buAutoNum type="arabicPeriod"/>
            </a:pPr>
            <a:r>
              <a:rPr lang="hu-HU" dirty="0"/>
              <a:t>Indítsd el a programot parancssorból </a:t>
            </a:r>
            <a:r>
              <a:rPr lang="hu-HU" b="1" dirty="0" err="1"/>
              <a:t>cmd</a:t>
            </a:r>
            <a:r>
              <a:rPr lang="hu-HU" dirty="0"/>
              <a:t> vagy </a:t>
            </a:r>
            <a:r>
              <a:rPr lang="hu-HU" b="1" dirty="0"/>
              <a:t>PowerShell</a:t>
            </a:r>
            <a:r>
              <a:rPr lang="hu-HU" dirty="0"/>
              <a:t>: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Vagy másold be egy online </a:t>
            </a:r>
            <a:r>
              <a:rPr lang="en-US" dirty="0">
                <a:hlinkClick r:id="rId2"/>
              </a:rPr>
              <a:t>https://www.online-python.com/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32A6FEE-101D-92D4-2AA2-6204D9A57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32" y="2895100"/>
            <a:ext cx="5331864" cy="101180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B1DB762-7854-4B63-CE0E-233789415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732" y="1642497"/>
            <a:ext cx="5982535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36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BA4FD7-F2FD-BDFD-DFDA-490EF492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Python </a:t>
            </a:r>
            <a:r>
              <a:rPr lang="hu-HU" sz="2400" dirty="0"/>
              <a:t>és egy kicsi </a:t>
            </a:r>
            <a:r>
              <a:rPr lang="hu-HU" sz="2400" dirty="0" err="1"/>
              <a:t>Scratch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594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Bevezetés a Pythonba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Miért Python?</a:t>
            </a:r>
            <a:endParaRPr sz="240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hu" sz="2000"/>
              <a:t>Egyszerű és olvasható szintaxis.</a:t>
            </a:r>
            <a:endParaRPr sz="200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hu" sz="2000"/>
              <a:t>Nagy közösség és sok hasznos könyvtár.</a:t>
            </a:r>
            <a:endParaRPr sz="2000"/>
          </a:p>
          <a:p>
            <a:pPr marL="914400" lvl="1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hu" sz="2000"/>
              <a:t>Sokoldalú: webfejlesztés, adatelemzés, mesterséges intelligencia stb.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Első lépések: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Python telepítése:</a:t>
            </a:r>
            <a:r>
              <a:rPr lang="hu" sz="2100"/>
              <a:t> </a:t>
            </a:r>
            <a:r>
              <a:rPr lang="hu" sz="1700" u="sng">
                <a:solidFill>
                  <a:schemeClr val="hlink"/>
                </a:solidFill>
                <a:hlinkClick r:id="rId3"/>
              </a:rPr>
              <a:t>https://www.python.org/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Első program: print("Helló, Világ!")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Alapfogalmak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Változók és adattípusok (számok, szövegek, listák).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Feltételes utasítások (if, else).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Ciklusok (for, while).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Függvények definiálása (def).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Python alapok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Változók és adattípusok: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Feltételes utasítások:</a:t>
            </a:r>
            <a:endParaRPr sz="25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874" y="510299"/>
            <a:ext cx="2843900" cy="18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825" y="2732830"/>
            <a:ext cx="4705950" cy="1890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Python alapok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Ciklusok: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Függvények:</a:t>
            </a:r>
            <a:endParaRPr sz="25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124" y="619650"/>
            <a:ext cx="3014375" cy="16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258" y="2732825"/>
            <a:ext cx="3656250" cy="18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F08CF0-373E-930D-AB94-A078B429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Ciklusok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75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7591FD-706B-CE0B-8C13-8A38E282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Ciklusok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D73D728-370C-92AB-E782-F62089E0B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810140"/>
          </a:xfrm>
        </p:spPr>
        <p:txBody>
          <a:bodyPr/>
          <a:lstStyle/>
          <a:p>
            <a:r>
              <a:rPr lang="hu-HU" b="1" dirty="0"/>
              <a:t>Feladat</a:t>
            </a:r>
            <a:r>
              <a:rPr lang="hu-HU" dirty="0"/>
              <a:t>: Számoljunk el 1-től 5-ig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6D31B35-28BB-3A2C-99CB-3BA947845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47" y="1743509"/>
            <a:ext cx="2790315" cy="635418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B5B878F-597E-CFCA-1DD3-E76BE1B10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710" y="704400"/>
            <a:ext cx="4067743" cy="35819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E2CA2C4-8CC1-1762-AFF7-D0D976F0B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826" y="370980"/>
            <a:ext cx="1822798" cy="181466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5209F219-9ED6-2428-22F8-300733D3C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547" y="2829320"/>
            <a:ext cx="2042626" cy="14569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649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is az a program?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hu" sz="2300" b="1"/>
              <a:t>Definíció</a:t>
            </a:r>
            <a:r>
              <a:rPr lang="hu" sz="2300"/>
              <a:t>: A program egy olyan utasítások sorozata, amelyet a számítógép képes végrehajtani. Ezek az utasítások egy adott feladat elvégzésére szolgálnak, például számítások, adatfeldolgozás vagy felhasználói felület megjelenítése.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1000"/>
              </a:spcAft>
              <a:buSzPts val="2300"/>
              <a:buChar char="●"/>
            </a:pPr>
            <a:r>
              <a:rPr lang="hu" sz="2300" b="1"/>
              <a:t>Példa</a:t>
            </a:r>
            <a:r>
              <a:rPr lang="hu" sz="2300"/>
              <a:t>: Egy egyszerű program lehet egy olyan szkript, amely kiírja a képernyőre, hogy "Helló, Világ!".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3617D-671F-E57D-9340-2A2352309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1082AB8F-6BFA-CF03-DA56-DFB401CFC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104" y="773094"/>
            <a:ext cx="3639058" cy="350568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FDAB0C7-D225-A570-AEE5-3AB6B77B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Ciklusok</a:t>
            </a:r>
            <a:r>
              <a:rPr lang="en-US" dirty="0"/>
              <a:t> </a:t>
            </a:r>
            <a:r>
              <a:rPr lang="hu-HU" dirty="0"/>
              <a:t>visszafelé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8E9E56F-0F9C-58A9-F6E4-58F3651CE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810140"/>
          </a:xfrm>
        </p:spPr>
        <p:txBody>
          <a:bodyPr/>
          <a:lstStyle/>
          <a:p>
            <a:r>
              <a:rPr lang="hu-HU" b="1" dirty="0"/>
              <a:t>Feladat</a:t>
            </a:r>
            <a:r>
              <a:rPr lang="hu-HU" dirty="0"/>
              <a:t>: Számoljunk el </a:t>
            </a:r>
            <a:r>
              <a:rPr lang="en-US" dirty="0"/>
              <a:t>5</a:t>
            </a:r>
            <a:r>
              <a:rPr lang="hu-HU" dirty="0"/>
              <a:t>-</a:t>
            </a:r>
            <a:r>
              <a:rPr lang="hu-HU" dirty="0" err="1"/>
              <a:t>től</a:t>
            </a:r>
            <a:r>
              <a:rPr lang="hu-HU" dirty="0"/>
              <a:t> </a:t>
            </a:r>
            <a:r>
              <a:rPr lang="en-US" dirty="0"/>
              <a:t>1</a:t>
            </a:r>
            <a:r>
              <a:rPr lang="hu-HU" dirty="0"/>
              <a:t>-</a:t>
            </a:r>
            <a:r>
              <a:rPr lang="hu-HU" dirty="0" err="1"/>
              <a:t>ig</a:t>
            </a:r>
            <a:endParaRPr lang="en-US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29C8DBEB-368B-DF12-D114-7037D17FD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826" y="370980"/>
            <a:ext cx="1822798" cy="181466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53C7BA2-1BFC-21FE-5902-67A50A8B6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051" y="2764573"/>
            <a:ext cx="1794663" cy="13825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B1ECB557-DF4C-8422-9F69-642756A5D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050" y="1715799"/>
            <a:ext cx="2936757" cy="8101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18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67FC36-0D5E-C4C6-37F8-84BE44D3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Ciklusok</a:t>
            </a:r>
            <a:r>
              <a:rPr lang="en-US" dirty="0"/>
              <a:t> break </a:t>
            </a:r>
            <a:r>
              <a:rPr lang="en-US" dirty="0" err="1"/>
              <a:t>haszn</a:t>
            </a:r>
            <a:r>
              <a:rPr lang="hu-HU" dirty="0" err="1"/>
              <a:t>álatával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C25788F-655A-8948-9AAA-3BB45E05D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Feladat: Számoljunk 1-től 5-ig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2A95CA7-93AA-AD26-DA19-CCFE5EAF6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81" y="1900780"/>
            <a:ext cx="2084674" cy="20312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200E82D-B3F1-11D7-6C86-19D1B9F60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07" y="1017450"/>
            <a:ext cx="2728210" cy="375571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366A209-93B4-4FBD-773B-A00DF0419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729" y="574625"/>
            <a:ext cx="1822798" cy="18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89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B91694-5856-25FB-ABED-02D3910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Egymásba ágyazott ciklusok (ciklus a ciklusban)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7E81B14-9244-8637-3A0F-4CA7A31D2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626100"/>
          </a:xfrm>
        </p:spPr>
        <p:txBody>
          <a:bodyPr/>
          <a:lstStyle/>
          <a:p>
            <a:r>
              <a:rPr lang="hu-HU" dirty="0"/>
              <a:t>Feladat: Szorozzuk össze a számokat 1-től 3-ig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2D950D1-78B3-6068-978B-369A4635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950" y="1494236"/>
            <a:ext cx="4185349" cy="325791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8F60163-79B5-1334-C64B-05760C91D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61" y="2571750"/>
            <a:ext cx="3913163" cy="8580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1103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Haladó Python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Listák és szótárak: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Fájlkezelés: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Modulok és csomagok:</a:t>
            </a:r>
            <a:endParaRPr sz="25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249" y="668299"/>
            <a:ext cx="4007275" cy="15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225" y="2627810"/>
            <a:ext cx="4950300" cy="16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7" y="2690557"/>
            <a:ext cx="2892050" cy="14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AB1E3C-9C3B-5A51-9F18-97C8CADC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5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B7EEC-F24A-852F-1EFD-DAB932FE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Mi a lista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5B67A3E-EFB0-5865-42AC-A947E00C0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listában több elemet tudunk egyetlen változóban eltárolni.</a:t>
            </a:r>
          </a:p>
          <a:p>
            <a:r>
              <a:rPr lang="hu-HU" dirty="0"/>
              <a:t>A listához </a:t>
            </a:r>
          </a:p>
          <a:p>
            <a:pPr lvl="1"/>
            <a:r>
              <a:rPr lang="hu-HU" dirty="0"/>
              <a:t>hozzá tudunk fűzni egy elemet (</a:t>
            </a:r>
            <a:r>
              <a:rPr lang="hu-HU" b="1" dirty="0" err="1"/>
              <a:t>C</a:t>
            </a:r>
            <a:r>
              <a:rPr lang="hu-HU" dirty="0" err="1"/>
              <a:t>reate</a:t>
            </a:r>
            <a:r>
              <a:rPr lang="hu-HU" dirty="0"/>
              <a:t>), </a:t>
            </a:r>
          </a:p>
          <a:p>
            <a:pPr lvl="1"/>
            <a:r>
              <a:rPr lang="hu-HU" dirty="0"/>
              <a:t>hivatkozni tudunk rá a sorszáma szerint (</a:t>
            </a:r>
            <a:r>
              <a:rPr lang="hu-HU" b="1" dirty="0"/>
              <a:t>R</a:t>
            </a:r>
            <a:r>
              <a:rPr lang="hu-HU" dirty="0"/>
              <a:t>ead)</a:t>
            </a:r>
          </a:p>
          <a:p>
            <a:pPr lvl="1"/>
            <a:r>
              <a:rPr lang="hu-HU" dirty="0"/>
              <a:t>Módosítani tudjuk bármely elemét (</a:t>
            </a:r>
            <a:r>
              <a:rPr lang="hu-HU" b="1" dirty="0"/>
              <a:t>U</a:t>
            </a:r>
            <a:r>
              <a:rPr lang="hu-HU" dirty="0"/>
              <a:t>pdate)</a:t>
            </a:r>
          </a:p>
          <a:p>
            <a:pPr lvl="1"/>
            <a:r>
              <a:rPr lang="hu-HU" dirty="0"/>
              <a:t>Törölni tudunk belőle elemet (</a:t>
            </a:r>
            <a:r>
              <a:rPr lang="hu-HU" b="1" dirty="0" err="1"/>
              <a:t>D</a:t>
            </a:r>
            <a:r>
              <a:rPr lang="hu-HU" dirty="0" err="1"/>
              <a:t>elete</a:t>
            </a:r>
            <a:r>
              <a:rPr lang="hu-HU" dirty="0"/>
              <a:t>)</a:t>
            </a:r>
          </a:p>
          <a:p>
            <a:r>
              <a:rPr lang="hu-HU" dirty="0"/>
              <a:t>Ezeket a műveleteket nevezzük CRUD műveleteknek.</a:t>
            </a:r>
          </a:p>
          <a:p>
            <a:r>
              <a:rPr lang="hu-HU" dirty="0"/>
              <a:t>Tudj meg többet: </a:t>
            </a:r>
            <a:r>
              <a:rPr lang="en-US" dirty="0">
                <a:hlinkClick r:id="rId2"/>
              </a:rPr>
              <a:t>Python Lists</a:t>
            </a:r>
            <a:endParaRPr lang="hu-HU" dirty="0"/>
          </a:p>
          <a:p>
            <a:pPr lvl="1"/>
            <a:endParaRPr lang="hu-HU" dirty="0"/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32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FA2FCC-9C77-3CE4-3CA6-499EC465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Listák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AF34660-4CC3-2CB5-6753-8F15E5C04D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Feladat: Egy program, ami eltárolja a kívánságainkat.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6AB3377-8127-99D0-4C45-A63402BF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817" y="1826251"/>
            <a:ext cx="3964555" cy="316042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039C9C4-A6DC-966A-DDD2-752E57F2C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285" y="574625"/>
            <a:ext cx="2127679" cy="170214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04DF4CF8-B1B1-CD75-F7C1-0702ADE39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82" y="1752820"/>
            <a:ext cx="2857899" cy="10478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7B6DC51E-4356-9CA1-0CFF-20E17F440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34" y="3401061"/>
            <a:ext cx="1829055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47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54498B-8358-E829-8C56-658A2F9A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Műveletek a listával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5263341-9AF7-14E3-32AF-71B7839DC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269" y="1017450"/>
            <a:ext cx="3717498" cy="342738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3240125-A276-95C2-249C-E00815E19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899" y="560687"/>
            <a:ext cx="1512134" cy="123953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A9C2935-40A7-AFF6-1631-1AFC27A5D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50" y="1161853"/>
            <a:ext cx="2419688" cy="14098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774104A-9781-7221-1F07-1FB0AE098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24" y="3417207"/>
            <a:ext cx="2248214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26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C9E1F5-B218-EC86-13BB-0F13652C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Lista bejárása ciklussal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736A5D4-B274-BFC6-D8E9-9F791CD4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340" y="900112"/>
            <a:ext cx="3951792" cy="385203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7864A1D-2776-B0CF-5512-7EA7F00C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355" y="391350"/>
            <a:ext cx="1791945" cy="1438432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AAFA9EE-1A17-E7B6-26F1-41EDD117B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89" y="1173880"/>
            <a:ext cx="2876951" cy="10955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6DDEE05F-0F0A-1174-6A46-89D326E86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89" y="3360944"/>
            <a:ext cx="2991267" cy="6382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C531A185-B4F8-631C-CBC1-66DA023BE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89" y="2531728"/>
            <a:ext cx="2838846" cy="5906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47226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0D925C-71B7-0BB8-9B51-BEF6C4E5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Függvények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2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Hol vannak a programok?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Operációs rendszerek:</a:t>
            </a:r>
            <a:r>
              <a:rPr lang="hu"/>
              <a:t> A programok az operációs rendszer (pl. Windows, macOS, Linux) segítségével futnak. Az operációs rendszer kezeli a hardver erőforrásokat és biztosítja a programok futási környezetét.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Webes alkalmazások:</a:t>
            </a:r>
            <a:r>
              <a:rPr lang="hu"/>
              <a:t> A programok szervereken futnak, és böngészőn keresztül érhetők el (pl. Google, Facebook).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Mobil alkalmazások: </a:t>
            </a:r>
            <a:r>
              <a:rPr lang="hu"/>
              <a:t>Okostelefonokon és táblagépeken futnak, és általában alkalmazásboltokból (pl. Google Play, App Store) letölthetők.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hu" b="1"/>
              <a:t>Beágyazott rendszerek: </a:t>
            </a:r>
            <a:r>
              <a:rPr lang="hu"/>
              <a:t>Autókban, okoseszközökben, gyártási gépekben is futnak programok.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E57B71-FF8E-493C-27EB-5B7973F6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Mi a függvény?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92A20C7-30FC-EF9B-67D2-82BEB2D0D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Egy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1" i="0" dirty="0" err="1">
                <a:solidFill>
                  <a:srgbClr val="404040"/>
                </a:solidFill>
                <a:effectLst/>
                <a:latin typeface="DeepSeek-CJK-patch"/>
              </a:rPr>
              <a:t>függvény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egy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önálló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újrafelhasználható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kódrészlet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amely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  <a:endParaRPr lang="hu-HU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lvl="1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Egy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meghatározott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feladatot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lát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el</a:t>
            </a:r>
            <a:endParaRPr lang="en-US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lvl="1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Bemeneti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paramétereket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fogad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(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opcionális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</a:p>
          <a:p>
            <a:pPr lvl="1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Visszatérési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értéket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ad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vissza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(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opcionális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</a:p>
          <a:p>
            <a:pPr lvl="1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Elnevezett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programozási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egység</a:t>
            </a:r>
            <a:endParaRPr lang="hu-HU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Mint </a:t>
            </a:r>
            <a:r>
              <a:rPr lang="en-US" sz="2400" dirty="0" err="1">
                <a:solidFill>
                  <a:srgbClr val="404040"/>
                </a:solidFill>
                <a:latin typeface="DeepSeek-CJK-patch"/>
              </a:rPr>
              <a:t>egy</a:t>
            </a: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DeepSeek-CJK-patch"/>
              </a:rPr>
              <a:t>kis</a:t>
            </a: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DeepSeek-CJK-patch"/>
              </a:rPr>
              <a:t>fekete</a:t>
            </a:r>
            <a:r>
              <a:rPr lang="en-US" sz="2400" b="1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DeepSeek-CJK-patch"/>
              </a:rPr>
              <a:t>doboz</a:t>
            </a: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, </a:t>
            </a:r>
            <a:r>
              <a:rPr lang="en-US" sz="2400" dirty="0" err="1">
                <a:solidFill>
                  <a:srgbClr val="404040"/>
                </a:solidFill>
                <a:latin typeface="DeepSeek-CJK-patch"/>
              </a:rPr>
              <a:t>ami</a:t>
            </a: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DeepSeek-CJK-patch"/>
              </a:rPr>
              <a:t>bemenetből</a:t>
            </a: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DeepSeek-CJK-patch"/>
              </a:rPr>
              <a:t>kimenetet</a:t>
            </a: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DeepSeek-CJK-patch"/>
              </a:rPr>
              <a:t>állít</a:t>
            </a: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DeepSeek-CJK-patch"/>
              </a:rPr>
              <a:t>elő</a:t>
            </a:r>
            <a:r>
              <a:rPr lang="hu-HU" sz="2400" dirty="0">
                <a:solidFill>
                  <a:srgbClr val="404040"/>
                </a:solidFill>
                <a:latin typeface="DeepSeek-CJK-patch"/>
              </a:rPr>
              <a:t>.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rgbClr val="404040"/>
                </a:solidFill>
                <a:latin typeface="DeepSeek-CJK-patch"/>
              </a:rPr>
              <a:t>Más programozás nyelvekben szokták hívni őket funkciónak, metódusnak, eljárásnak.</a:t>
            </a:r>
            <a:endParaRPr lang="en-US" sz="2400" dirty="0">
              <a:solidFill>
                <a:srgbClr val="404040"/>
              </a:solidFill>
              <a:latin typeface="DeepSeek-CJK-patch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222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F02CDB-511B-E15B-DD10-13E672A3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felépítése</a:t>
            </a:r>
            <a:r>
              <a:rPr lang="en-US" dirty="0"/>
              <a:t> </a:t>
            </a:r>
            <a:r>
              <a:rPr lang="en-US" dirty="0" err="1"/>
              <a:t>Pythonban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57B93BE-F17A-E14F-D8B9-934003275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667161"/>
            <a:ext cx="8520600" cy="1901714"/>
          </a:xfrm>
        </p:spPr>
        <p:txBody>
          <a:bodyPr/>
          <a:lstStyle/>
          <a:p>
            <a:r>
              <a:rPr lang="hu-HU" dirty="0"/>
              <a:t>Példa: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CC5A519-8E27-6A0C-5F5A-0D3393C0F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124" y="1152475"/>
            <a:ext cx="4029637" cy="151468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0F0F225-1D40-9D2C-90E4-82AEF40F8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240" y="2802186"/>
            <a:ext cx="5923604" cy="176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50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179256-8A19-47DE-89EC-A526F9A3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Függvény </a:t>
            </a:r>
            <a:r>
              <a:rPr lang="hu-HU" dirty="0" err="1"/>
              <a:t>Scratchben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B895AF8-63C8-72EF-3946-8FF623524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3" y="1017450"/>
            <a:ext cx="4544642" cy="349455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13EB6E3-CBE2-F5FD-07C1-E26551D44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621" y="1161853"/>
            <a:ext cx="2113968" cy="195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8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3B2846-C69F-8348-601B-9AF36C23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Több háromszög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AF6525B-BAC7-C2D9-D1B1-01D05E706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03" y="1022461"/>
            <a:ext cx="4067752" cy="378853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5A85993-582C-0F87-F429-4821043A0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903" y="1406237"/>
            <a:ext cx="3300054" cy="219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48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380545-313C-DEC2-D51A-34C28FCA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használata</a:t>
            </a:r>
            <a:r>
              <a:rPr lang="en-US" dirty="0"/>
              <a:t> - </a:t>
            </a:r>
            <a:r>
              <a:rPr lang="en-US" dirty="0" err="1"/>
              <a:t>Előnyök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BD9B8B3-A1FF-7EBC-1F08-B616AFB51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2400" b="1" dirty="0" err="1"/>
              <a:t>Kódújrafelhasználás</a:t>
            </a:r>
            <a:r>
              <a:rPr lang="hu-HU" sz="2400" dirty="0"/>
              <a:t>: Egyszer írjuk meg, többször használjuk</a:t>
            </a:r>
          </a:p>
          <a:p>
            <a:r>
              <a:rPr lang="hu-HU" sz="2400" b="1" dirty="0"/>
              <a:t>Modularitás</a:t>
            </a:r>
            <a:r>
              <a:rPr lang="hu-HU" sz="2400" dirty="0"/>
              <a:t>: Nagy programokat kisebb részekre bontjuk</a:t>
            </a:r>
          </a:p>
          <a:p>
            <a:r>
              <a:rPr lang="hu-HU" sz="2400" b="1" dirty="0"/>
              <a:t>Olvashatóság</a:t>
            </a:r>
            <a:r>
              <a:rPr lang="hu-HU" sz="2400" dirty="0"/>
              <a:t>: Önmagát dokumentáló kód</a:t>
            </a:r>
          </a:p>
          <a:p>
            <a:r>
              <a:rPr lang="hu-HU" sz="2400" b="1" dirty="0"/>
              <a:t>Karbantarthatóság</a:t>
            </a:r>
            <a:r>
              <a:rPr lang="hu-HU" sz="2400" dirty="0"/>
              <a:t>: Hibajavítás egyszerűbb</a:t>
            </a:r>
          </a:p>
          <a:p>
            <a:r>
              <a:rPr lang="hu-HU" sz="2400" b="1" dirty="0"/>
              <a:t>Tesztelhetőség</a:t>
            </a:r>
            <a:r>
              <a:rPr lang="hu-HU" sz="2400" dirty="0"/>
              <a:t>: Egységek külön tesztelhetők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175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F9516D-BBD5-3841-3B07-3AB978A3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Függvénytípusok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6654AFD-1CEA-EB79-EC29-0C39D89B5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Beépített</a:t>
            </a:r>
            <a:r>
              <a:rPr lang="en-US" b="1" dirty="0"/>
              <a:t> </a:t>
            </a:r>
            <a:r>
              <a:rPr lang="en-US" b="1" dirty="0" err="1"/>
              <a:t>függvények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input()</a:t>
            </a:r>
          </a:p>
          <a:p>
            <a:r>
              <a:rPr lang="en-US" b="1" dirty="0"/>
              <a:t>Modul </a:t>
            </a:r>
            <a:r>
              <a:rPr lang="en-US" b="1" dirty="0" err="1"/>
              <a:t>függvények</a:t>
            </a:r>
            <a:r>
              <a:rPr lang="en-US" dirty="0"/>
              <a:t>: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 err="1"/>
              <a:t>Felhasználó</a:t>
            </a:r>
            <a:r>
              <a:rPr lang="en-US" b="1" dirty="0"/>
              <a:t> </a:t>
            </a:r>
            <a:r>
              <a:rPr lang="en-US" b="1" dirty="0" err="1"/>
              <a:t>által</a:t>
            </a:r>
            <a:r>
              <a:rPr lang="en-US" b="1" dirty="0"/>
              <a:t> </a:t>
            </a:r>
            <a:r>
              <a:rPr lang="en-US" b="1" dirty="0" err="1"/>
              <a:t>definiált</a:t>
            </a:r>
            <a:r>
              <a:rPr lang="en-US" b="1" dirty="0"/>
              <a:t> </a:t>
            </a:r>
            <a:r>
              <a:rPr lang="en-US" b="1" dirty="0" err="1"/>
              <a:t>függvények</a:t>
            </a:r>
            <a:endParaRPr lang="en-US" b="1" dirty="0"/>
          </a:p>
          <a:p>
            <a:r>
              <a:rPr lang="en-US" b="1" dirty="0"/>
              <a:t>Lambda </a:t>
            </a:r>
            <a:r>
              <a:rPr lang="en-US" b="1" dirty="0" err="1"/>
              <a:t>függvények</a:t>
            </a:r>
            <a:r>
              <a:rPr lang="en-US" dirty="0"/>
              <a:t>: </a:t>
            </a:r>
            <a:r>
              <a:rPr lang="en-US" dirty="0" err="1"/>
              <a:t>Egysoros</a:t>
            </a:r>
            <a:r>
              <a:rPr lang="en-US" dirty="0"/>
              <a:t>, </a:t>
            </a:r>
            <a:r>
              <a:rPr lang="en-US" dirty="0" err="1"/>
              <a:t>név</a:t>
            </a:r>
            <a:r>
              <a:rPr lang="en-US" dirty="0"/>
              <a:t> </a:t>
            </a:r>
            <a:r>
              <a:rPr lang="en-US" dirty="0" err="1"/>
              <a:t>nélküli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86BF783-2BD3-3636-A64D-3142EAA2F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278" y="2684696"/>
            <a:ext cx="3545047" cy="10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84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485F92-14F0-0D40-FFDA-52BACEF0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fogalmak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D6314F5-B938-276F-FAC8-1918C1FC9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Paraméter</a:t>
            </a:r>
            <a:r>
              <a:rPr lang="en-US" b="1" dirty="0"/>
              <a:t> vs. Argumentum:</a:t>
            </a:r>
          </a:p>
          <a:p>
            <a:pPr lvl="1"/>
            <a:r>
              <a:rPr lang="en-US" dirty="0" err="1"/>
              <a:t>Paraméter</a:t>
            </a:r>
            <a:r>
              <a:rPr lang="en-US" dirty="0"/>
              <a:t>: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definíciójában</a:t>
            </a:r>
            <a:endParaRPr lang="en-US" dirty="0"/>
          </a:p>
          <a:p>
            <a:pPr lvl="1"/>
            <a:r>
              <a:rPr lang="en-US" dirty="0"/>
              <a:t>Argumentum: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hívásakor</a:t>
            </a:r>
            <a:endParaRPr lang="en-US" dirty="0"/>
          </a:p>
          <a:p>
            <a:r>
              <a:rPr lang="en-US" b="1" dirty="0" err="1"/>
              <a:t>Visszatérési</a:t>
            </a:r>
            <a:r>
              <a:rPr lang="en-US" b="1" dirty="0"/>
              <a:t> </a:t>
            </a:r>
            <a:r>
              <a:rPr lang="en-US" b="1" dirty="0" err="1"/>
              <a:t>érték</a:t>
            </a:r>
            <a:r>
              <a:rPr lang="en-US" b="1" dirty="0"/>
              <a:t>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</a:t>
            </a:r>
            <a:r>
              <a:rPr lang="en-US" dirty="0" err="1"/>
              <a:t>utasítás</a:t>
            </a:r>
            <a:endParaRPr lang="en-US" dirty="0"/>
          </a:p>
          <a:p>
            <a:pPr lvl="1"/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is </a:t>
            </a:r>
            <a:r>
              <a:rPr lang="en-US" dirty="0" err="1"/>
              <a:t>visszaadhat</a:t>
            </a:r>
            <a:r>
              <a:rPr lang="en-US" dirty="0"/>
              <a:t> (tuple-</a:t>
            </a:r>
            <a:r>
              <a:rPr lang="en-US" dirty="0" err="1"/>
              <a:t>ként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Ha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,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dirty="0"/>
              <a:t>-t ad </a:t>
            </a:r>
            <a:r>
              <a:rPr lang="en-US" dirty="0" err="1"/>
              <a:t>vissza</a:t>
            </a:r>
            <a:endParaRPr lang="en-US" dirty="0"/>
          </a:p>
          <a:p>
            <a:r>
              <a:rPr lang="en-US" b="1" dirty="0" err="1"/>
              <a:t>Hatókör</a:t>
            </a:r>
            <a:r>
              <a:rPr lang="en-US" b="1" dirty="0"/>
              <a:t> (scope):</a:t>
            </a:r>
          </a:p>
          <a:p>
            <a:pPr lvl="1"/>
            <a:r>
              <a:rPr lang="en-US" dirty="0" err="1"/>
              <a:t>Lokális</a:t>
            </a:r>
            <a:r>
              <a:rPr lang="en-US" dirty="0"/>
              <a:t> </a:t>
            </a:r>
            <a:r>
              <a:rPr lang="en-US" dirty="0" err="1"/>
              <a:t>változók</a:t>
            </a:r>
            <a:r>
              <a:rPr lang="hu-HU" dirty="0"/>
              <a:t> </a:t>
            </a:r>
            <a:r>
              <a:rPr lang="en-US" dirty="0"/>
              <a:t>(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függvényen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Globális</a:t>
            </a:r>
            <a:r>
              <a:rPr lang="en-US" dirty="0"/>
              <a:t> </a:t>
            </a:r>
            <a:r>
              <a:rPr lang="en-US" dirty="0" err="1"/>
              <a:t>változók</a:t>
            </a:r>
            <a:r>
              <a:rPr lang="en-US" dirty="0"/>
              <a:t> (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programban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2320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51CF99-2817-6616-1864-267359E9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Best </a:t>
            </a:r>
            <a:r>
              <a:rPr lang="hu-HU" dirty="0" err="1"/>
              <a:t>Practices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25DB13-CD26-D10D-6CAA-F065239BA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Értelmes nevek: </a:t>
            </a:r>
            <a:r>
              <a:rPr lang="hu-HU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calculate_area</a:t>
            </a:r>
            <a:r>
              <a:rPr lang="hu-H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func1()</a:t>
            </a:r>
          </a:p>
          <a:p>
            <a:r>
              <a:rPr lang="hu-HU" dirty="0"/>
              <a:t>Egy függvény - egy feladat</a:t>
            </a:r>
          </a:p>
          <a:p>
            <a:r>
              <a:rPr lang="hu-HU" dirty="0" err="1"/>
              <a:t>Docstring</a:t>
            </a:r>
            <a:r>
              <a:rPr lang="hu-HU" dirty="0"/>
              <a:t> használata</a:t>
            </a:r>
          </a:p>
          <a:p>
            <a:r>
              <a:rPr lang="hu-HU" dirty="0"/>
              <a:t>Ésszerű paraméterek száma (</a:t>
            </a:r>
            <a:r>
              <a:rPr lang="hu-HU" dirty="0" err="1"/>
              <a:t>max</a:t>
            </a:r>
            <a:r>
              <a:rPr lang="hu-HU" dirty="0"/>
              <a:t> 3-4)</a:t>
            </a:r>
          </a:p>
          <a:p>
            <a:r>
              <a:rPr lang="hu-HU" dirty="0"/>
              <a:t>Nincs mellékhatás (ha lehet)</a:t>
            </a:r>
          </a:p>
          <a:p>
            <a:r>
              <a:rPr lang="hu-HU" dirty="0" err="1"/>
              <a:t>Type</a:t>
            </a:r>
            <a:r>
              <a:rPr lang="hu-HU" dirty="0"/>
              <a:t> hints (Python 3.5+)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5575A45-807C-84C5-0392-A3AB38D63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289" y="3190377"/>
            <a:ext cx="4888693" cy="137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352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8CD110-076B-1388-686C-22250BAD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függvényeket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?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5F1996B-93B9-180F-7B74-1FAB11F1E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hu-HU" dirty="0"/>
              <a:t>Ha ugyanazt a kódot </a:t>
            </a:r>
            <a:r>
              <a:rPr lang="hu-HU" b="1" dirty="0"/>
              <a:t>többször</a:t>
            </a:r>
            <a:r>
              <a:rPr lang="hu-HU" dirty="0"/>
              <a:t> használod</a:t>
            </a:r>
          </a:p>
          <a:p>
            <a:pPr>
              <a:buFont typeface="+mj-lt"/>
              <a:buAutoNum type="arabicPeriod"/>
            </a:pPr>
            <a:r>
              <a:rPr lang="hu-HU" dirty="0"/>
              <a:t>Ha egy bonyolult műveletet szeretnél </a:t>
            </a:r>
            <a:r>
              <a:rPr lang="hu-HU" b="1" dirty="0"/>
              <a:t>logikai egységbe </a:t>
            </a:r>
            <a:r>
              <a:rPr lang="hu-HU" dirty="0"/>
              <a:t>zárni</a:t>
            </a:r>
          </a:p>
          <a:p>
            <a:pPr>
              <a:buFont typeface="+mj-lt"/>
              <a:buAutoNum type="arabicPeriod"/>
            </a:pPr>
            <a:r>
              <a:rPr lang="hu-HU" dirty="0"/>
              <a:t>Ha a kódodat </a:t>
            </a:r>
            <a:r>
              <a:rPr lang="hu-HU" b="1" dirty="0"/>
              <a:t>átláthatóbbá</a:t>
            </a:r>
            <a:r>
              <a:rPr lang="hu-HU" dirty="0"/>
              <a:t> szeretnéd tenni</a:t>
            </a:r>
          </a:p>
          <a:p>
            <a:pPr>
              <a:buFont typeface="+mj-lt"/>
              <a:buAutoNum type="arabicPeriod"/>
            </a:pPr>
            <a:r>
              <a:rPr lang="hu-HU" dirty="0"/>
              <a:t>Ha olyan műveleted van, amit később </a:t>
            </a:r>
            <a:r>
              <a:rPr lang="hu-HU" b="1" dirty="0"/>
              <a:t>újra</a:t>
            </a:r>
            <a:r>
              <a:rPr lang="hu-HU" dirty="0"/>
              <a:t> fel szeretnél használni</a:t>
            </a:r>
          </a:p>
          <a:p>
            <a:pPr>
              <a:buFont typeface="+mj-lt"/>
              <a:buAutoNum type="arabicPeriod"/>
            </a:pPr>
            <a:r>
              <a:rPr lang="hu-HU" dirty="0"/>
              <a:t>Ha szeretnéd csökkenteni a </a:t>
            </a:r>
            <a:r>
              <a:rPr lang="hu-HU" b="1" dirty="0"/>
              <a:t>kód ismétlődését </a:t>
            </a:r>
            <a:r>
              <a:rPr lang="hu-HU" dirty="0"/>
              <a:t>(</a:t>
            </a:r>
            <a:r>
              <a:rPr lang="hu-HU" b="1" dirty="0"/>
              <a:t>DRY</a:t>
            </a:r>
            <a:r>
              <a:rPr lang="hu-HU" dirty="0"/>
              <a:t> elv - </a:t>
            </a:r>
            <a:r>
              <a:rPr lang="hu-HU" dirty="0" err="1"/>
              <a:t>Don't</a:t>
            </a:r>
            <a:r>
              <a:rPr lang="hu-HU" dirty="0"/>
              <a:t> </a:t>
            </a:r>
            <a:r>
              <a:rPr lang="hu-HU" dirty="0" err="1"/>
              <a:t>Repeat</a:t>
            </a:r>
            <a:r>
              <a:rPr lang="hu-HU" dirty="0"/>
              <a:t> </a:t>
            </a:r>
            <a:r>
              <a:rPr lang="hu-HU" dirty="0" err="1"/>
              <a:t>Yourself</a:t>
            </a:r>
            <a:r>
              <a:rPr lang="hu-HU" dirty="0"/>
              <a:t>)</a:t>
            </a:r>
          </a:p>
          <a:p>
            <a:pPr>
              <a:buFont typeface="+mj-lt"/>
              <a:buAutoNum type="arabicPeriod"/>
            </a:pPr>
            <a:endParaRPr lang="hu-HU" dirty="0"/>
          </a:p>
          <a:p>
            <a:pPr>
              <a:buFont typeface="+mj-lt"/>
              <a:buAutoNum type="arabicPeriod"/>
            </a:pPr>
            <a:endParaRPr lang="hu-HU" dirty="0"/>
          </a:p>
          <a:p>
            <a:pPr marL="114300" indent="0">
              <a:buNone/>
            </a:pPr>
            <a:r>
              <a:rPr lang="hu-HU" i="1" dirty="0"/>
              <a:t>"A jó függvények olyanok, mint a jó viccek - nem kell magyarázni, hogy működnek." </a:t>
            </a:r>
            <a:r>
              <a:rPr lang="hu-HU" b="1" i="1" dirty="0"/>
              <a:t>(Robert C. Martin)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90607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2187AB-E46B-2E42-E11F-9BA64C55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Gyakorlati példa háromszöggel 🍕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D8BD96E-A40C-2E25-28BC-0118C88A7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945" y="1357142"/>
            <a:ext cx="4176531" cy="281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1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van a program fájlban?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Forráskód</a:t>
            </a:r>
            <a:r>
              <a:rPr lang="hu"/>
              <a:t>: A program fájl tartalmazza a forráskódot, amelyet a programozó ír. Ez a kód ember által olvasható, és egy adott programozási nyelven íródott (pl. Python, Java, C++).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Futtatható kód</a:t>
            </a:r>
            <a:r>
              <a:rPr lang="hu"/>
              <a:t>: A forráskód lefordítva vagy értelmezve futtatható kód lesz, amelyet a számítógép közvetlenül tud végrehajtani.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hu" b="1"/>
              <a:t>Adatok és erőforrások:</a:t>
            </a:r>
            <a:r>
              <a:rPr lang="hu"/>
              <a:t> A program fájl tartalmazhat adatokat, képeket, hangfájlokat vagy más erőforrásokat, amelyekre a programnak szüksége van.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ECE351-EDF9-D4E0-A4CB-F068C45D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Másik gyakorlati példa körrel 🍩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444AF30-3E86-1306-FEDA-F5AE9A4BD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89061"/>
            <a:ext cx="4311631" cy="308417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7391B40-329D-E09D-7524-02A4D0F55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073" y="970197"/>
            <a:ext cx="4059028" cy="31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0D3C32-5880-D781-D837-9D7CA6A3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Játékok 🎮 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95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Számkitalálós játék 🤔</a:t>
            </a:r>
            <a:endParaRPr dirty="0"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055" y="1253837"/>
            <a:ext cx="7218251" cy="310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Továbbfejlesztett számkitalálós játék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2" y="939800"/>
            <a:ext cx="4620525" cy="3971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055" y="1600675"/>
            <a:ext cx="3796145" cy="1897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Kő-Papír-Olló játék 🪨 📃 ✂️</a:t>
            </a:r>
            <a:endParaRPr dirty="0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4829179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Számológép 🧮</a:t>
            </a:r>
            <a:endParaRPr dirty="0"/>
          </a:p>
        </p:txBody>
      </p:sp>
      <p:sp>
        <p:nvSpPr>
          <p:cNvPr id="154" name="Google Shape;154;p27"/>
          <p:cNvSpPr txBox="1"/>
          <p:nvPr/>
        </p:nvSpPr>
        <p:spPr>
          <a:xfrm>
            <a:off x="419275" y="1283750"/>
            <a:ext cx="3801000" cy="26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Egy egyszerű számológép, amely alap műveleteket végez.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64775"/>
            <a:ext cx="356121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Számok kitalálása fordítva</a:t>
            </a:r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401475" y="1265950"/>
            <a:ext cx="2350200" cy="26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Ebben a játékban a gép próbálja kitalálni a játékos által gondolt számot.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675" y="911975"/>
            <a:ext cx="6087524" cy="3807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688994-2F3E-2E14-BDBF-9A44AC24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Nim</a:t>
            </a:r>
            <a:r>
              <a:rPr lang="hu-HU" dirty="0"/>
              <a:t> játék 🍬 🍬 🍬 🍬 🍬 🍬 🍬 🍬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23546C1-34E2-0F0B-607E-7A9017156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A Nim </a:t>
            </a:r>
            <a:r>
              <a:rPr lang="en-US" b="1" dirty="0" err="1"/>
              <a:t>játék</a:t>
            </a:r>
            <a:r>
              <a:rPr lang="en-US" b="1" dirty="0"/>
              <a:t> </a:t>
            </a:r>
            <a:r>
              <a:rPr lang="en-US" b="1" dirty="0" err="1"/>
              <a:t>alapjai</a:t>
            </a:r>
            <a:r>
              <a:rPr lang="en-US" b="1" dirty="0"/>
              <a:t>:</a:t>
            </a:r>
          </a:p>
          <a:p>
            <a:r>
              <a:rPr lang="en-US" b="1" dirty="0" err="1"/>
              <a:t>Kezdeti</a:t>
            </a:r>
            <a:r>
              <a:rPr lang="en-US" b="1" dirty="0"/>
              <a:t> </a:t>
            </a:r>
            <a:r>
              <a:rPr lang="en-US" b="1" dirty="0" err="1"/>
              <a:t>állapot</a:t>
            </a:r>
            <a:r>
              <a:rPr lang="en-US" b="1" dirty="0"/>
              <a:t>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halom</a:t>
            </a:r>
            <a:r>
              <a:rPr lang="en-US" dirty="0"/>
              <a:t> </a:t>
            </a:r>
            <a:r>
              <a:rPr lang="en-US" dirty="0" err="1"/>
              <a:t>tárgy</a:t>
            </a:r>
            <a:r>
              <a:rPr lang="en-US" dirty="0"/>
              <a:t> (</a:t>
            </a:r>
            <a:r>
              <a:rPr lang="en-US" dirty="0" err="1"/>
              <a:t>bab</a:t>
            </a:r>
            <a:r>
              <a:rPr lang="en-US" dirty="0"/>
              <a:t>, </a:t>
            </a:r>
            <a:r>
              <a:rPr lang="en-US" dirty="0" err="1"/>
              <a:t>golyó</a:t>
            </a:r>
            <a:r>
              <a:rPr lang="en-US" dirty="0"/>
              <a:t>, </a:t>
            </a:r>
            <a:r>
              <a:rPr lang="en-US" dirty="0" err="1"/>
              <a:t>gyufaszál</a:t>
            </a:r>
            <a:r>
              <a:rPr lang="en-US" dirty="0"/>
              <a:t>, </a:t>
            </a:r>
            <a:r>
              <a:rPr lang="en-US" dirty="0" err="1"/>
              <a:t>stb</a:t>
            </a:r>
            <a:r>
              <a:rPr lang="en-US" dirty="0"/>
              <a:t>.) van,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halom</a:t>
            </a:r>
            <a:r>
              <a:rPr lang="en-US" dirty="0"/>
              <a:t>.</a:t>
            </a:r>
          </a:p>
          <a:p>
            <a:r>
              <a:rPr lang="en-US" b="1" dirty="0" err="1"/>
              <a:t>Játékmenet</a:t>
            </a:r>
            <a:r>
              <a:rPr lang="en-US" b="1" dirty="0"/>
              <a:t>: </a:t>
            </a:r>
            <a:r>
              <a:rPr lang="en-US" dirty="0"/>
              <a:t>A </a:t>
            </a:r>
            <a:r>
              <a:rPr lang="en-US" dirty="0" err="1"/>
              <a:t>játékosok</a:t>
            </a:r>
            <a:r>
              <a:rPr lang="en-US" dirty="0"/>
              <a:t> </a:t>
            </a:r>
            <a:r>
              <a:rPr lang="en-US" dirty="0" err="1"/>
              <a:t>felváltva</a:t>
            </a:r>
            <a:r>
              <a:rPr lang="en-US" dirty="0"/>
              <a:t> </a:t>
            </a:r>
            <a:r>
              <a:rPr lang="en-US" dirty="0" err="1"/>
              <a:t>elvesznek</a:t>
            </a:r>
            <a:r>
              <a:rPr lang="en-US" dirty="0"/>
              <a:t> 1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(de </a:t>
            </a:r>
            <a:r>
              <a:rPr lang="en-US" dirty="0" err="1"/>
              <a:t>korlátozott</a:t>
            </a:r>
            <a:r>
              <a:rPr lang="en-US" dirty="0"/>
              <a:t> </a:t>
            </a:r>
            <a:r>
              <a:rPr lang="en-US" dirty="0" err="1"/>
              <a:t>számú</a:t>
            </a:r>
            <a:r>
              <a:rPr lang="en-US" dirty="0"/>
              <a:t>) </a:t>
            </a:r>
            <a:r>
              <a:rPr lang="en-US" dirty="0" err="1"/>
              <a:t>tárgyat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halomból</a:t>
            </a:r>
            <a:r>
              <a:rPr lang="en-US" dirty="0"/>
              <a:t>.</a:t>
            </a:r>
          </a:p>
          <a:p>
            <a:r>
              <a:rPr lang="en-US" b="1" dirty="0" err="1"/>
              <a:t>Cél</a:t>
            </a:r>
            <a:r>
              <a:rPr lang="en-US" b="1" dirty="0"/>
              <a:t>:</a:t>
            </a:r>
            <a:r>
              <a:rPr lang="en-US" dirty="0"/>
              <a:t> Az </a:t>
            </a: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tárgyat</a:t>
            </a:r>
            <a:r>
              <a:rPr lang="en-US" dirty="0"/>
              <a:t> </a:t>
            </a:r>
            <a:r>
              <a:rPr lang="en-US" dirty="0" err="1"/>
              <a:t>elveszi</a:t>
            </a:r>
            <a:r>
              <a:rPr lang="en-US" dirty="0"/>
              <a:t> a </a:t>
            </a:r>
            <a:r>
              <a:rPr lang="en-US" dirty="0" err="1"/>
              <a:t>nyertes</a:t>
            </a:r>
            <a:r>
              <a:rPr lang="en-US" dirty="0"/>
              <a:t> (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vereséget</a:t>
            </a:r>
            <a:r>
              <a:rPr lang="en-US" dirty="0"/>
              <a:t> </a:t>
            </a:r>
            <a:r>
              <a:rPr lang="en-US" dirty="0" err="1"/>
              <a:t>szenved</a:t>
            </a:r>
            <a:r>
              <a:rPr lang="en-US" dirty="0"/>
              <a:t>, </a:t>
            </a:r>
            <a:r>
              <a:rPr lang="en-US" dirty="0" err="1"/>
              <a:t>attól</a:t>
            </a:r>
            <a:r>
              <a:rPr lang="en-US" dirty="0"/>
              <a:t> </a:t>
            </a:r>
            <a:r>
              <a:rPr lang="en-US" dirty="0" err="1"/>
              <a:t>függően</a:t>
            </a:r>
            <a:r>
              <a:rPr lang="en-US" dirty="0"/>
              <a:t>,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változtatják</a:t>
            </a:r>
            <a:r>
              <a:rPr lang="en-US" dirty="0"/>
              <a:t> a </a:t>
            </a:r>
            <a:r>
              <a:rPr lang="en-US" dirty="0" err="1"/>
              <a:t>szabályokat</a:t>
            </a:r>
            <a:r>
              <a:rPr lang="en-US" dirty="0"/>
              <a:t>).</a:t>
            </a:r>
            <a:endParaRPr lang="hu-HU" dirty="0"/>
          </a:p>
          <a:p>
            <a:r>
              <a:rPr lang="hu-HU" dirty="0"/>
              <a:t>Video: </a:t>
            </a:r>
            <a:r>
              <a:rPr lang="en-US" dirty="0">
                <a:hlinkClick r:id="rId2"/>
              </a:rPr>
              <a:t>How to Play Nim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609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4D946B-7CF2-776D-27E6-D3AC8B3A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Nim</a:t>
            </a:r>
            <a:r>
              <a:rPr lang="hu-HU" dirty="0"/>
              <a:t> játék egymás ellen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EE4249D-56CE-9EDC-733C-11A5FFE36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18" y="1176645"/>
            <a:ext cx="5343544" cy="359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719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FD00F2-3960-1E35-8F6D-E6B22A89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Nim</a:t>
            </a:r>
            <a:r>
              <a:rPr lang="hu-HU" dirty="0"/>
              <a:t> játék gép ellen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8C60BA1-5940-A034-8DF8-5B2F259E9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09" y="851247"/>
            <a:ext cx="5527996" cy="418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3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Programozási nyelvek típusai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Fordított nyelvek</a:t>
            </a:r>
            <a:r>
              <a:rPr lang="hu"/>
              <a:t> (pl. C, C++):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forráskódot egy fordítóprogram (compiler) gépi kódra fordítja, amelyet a számítógép közvetlenül tud futtatni.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Gyors futási sebesség, de a fordítás időigényes.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Értelmezett nyelvek </a:t>
            </a:r>
            <a:r>
              <a:rPr lang="hu"/>
              <a:t>(pl. Python, JavaScript):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forráskódot egy interpreter soronként értelmezi és hajtja végre.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Könnyebb hibakeresés, de lassabb futási sebesség.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Közvetítő (meta) kódot generáló nyelvek </a:t>
            </a:r>
            <a:r>
              <a:rPr lang="hu"/>
              <a:t>(pl. Java):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forráskódot egy közvetítő kódra (bytecode) fordítja, amelyet egy virtuális gép (pl. Java Virtual Machine azaz </a:t>
            </a:r>
            <a:r>
              <a:rPr lang="hu" b="1"/>
              <a:t>JVM</a:t>
            </a:r>
            <a:r>
              <a:rPr lang="hu"/>
              <a:t>) hajt végre.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Platformfüggetlenség, de a virtuális gép (Java Runtime Environment azaz </a:t>
            </a:r>
            <a:r>
              <a:rPr lang="hu" b="1"/>
              <a:t>JRE)</a:t>
            </a:r>
            <a:r>
              <a:rPr lang="hu"/>
              <a:t> szükséges a futtatáshoz.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F264B-9526-FB03-B962-705535A14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61DA6D-F3DE-6E7C-9FF0-AF5B9890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Nim</a:t>
            </a:r>
            <a:r>
              <a:rPr lang="hu-HU" dirty="0"/>
              <a:t> játék gép ellen (folytatás)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09B159D-59B3-A980-C16E-9CD8DAE52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164" y="1066337"/>
            <a:ext cx="6387423" cy="393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300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Jelszó generátor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450" y="867475"/>
            <a:ext cx="556553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401475" y="1265950"/>
            <a:ext cx="2350200" cy="26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Egy egyszerű jelszó generátor, amely véletlenszerű jelszót hoz létre.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Számok összeadása egy tartományban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100" y="1330350"/>
            <a:ext cx="480060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401475" y="1265950"/>
            <a:ext cx="30447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Ez a program összeadja a számokat egy adott tartományban.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Madárnyelv fordító 🐓 🦩 🦜🐧</a:t>
            </a:r>
            <a:endParaRPr dirty="0"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100" y="1090000"/>
            <a:ext cx="391195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401475" y="1265950"/>
            <a:ext cx="36321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Ez a program a szöveget "</a:t>
            </a:r>
            <a:r>
              <a:rPr lang="hu" sz="1600" b="1" i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madár nyelvre</a:t>
            </a: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 fordítja, minden magánhangzó után hozzáad egy "</a:t>
            </a:r>
            <a:r>
              <a:rPr lang="hu" sz="16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 betűt és ismétli a magánhangzót.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489FB9-E01A-C274-632D-441080E6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Üdvözlés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9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B25718-150C-4365-CB0C-833317DB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4 féle programozási nyelven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9AB46BB-3288-0F05-5266-380C68EC2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Megnézzük először Visual Basic Script-ben (VBS) az Excelen belül</a:t>
            </a:r>
          </a:p>
          <a:p>
            <a:r>
              <a:rPr lang="hu-HU" dirty="0"/>
              <a:t>Majd </a:t>
            </a:r>
            <a:r>
              <a:rPr lang="hu-HU" dirty="0" err="1"/>
              <a:t>Javascript</a:t>
            </a:r>
            <a:r>
              <a:rPr lang="hu-HU" dirty="0"/>
              <a:t>-ben</a:t>
            </a:r>
          </a:p>
          <a:p>
            <a:r>
              <a:rPr lang="hu-HU" dirty="0"/>
              <a:t>… és </a:t>
            </a:r>
            <a:r>
              <a:rPr lang="hu-HU" dirty="0" err="1"/>
              <a:t>Scratch</a:t>
            </a:r>
            <a:r>
              <a:rPr lang="hu-HU" dirty="0"/>
              <a:t>-ben?</a:t>
            </a:r>
          </a:p>
          <a:p>
            <a:r>
              <a:rPr lang="hu-HU" dirty="0"/>
              <a:t>Végül Pythonban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DBD171-2E9E-AAA1-90A8-258B0DE8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VBS-ben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F902E3-BABA-55FC-4B33-38D030B4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450"/>
            <a:ext cx="8520600" cy="355142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hu-HU" sz="1400" dirty="0"/>
              <a:t>Nyisd meg az Excel-t.</a:t>
            </a:r>
          </a:p>
          <a:p>
            <a:pPr>
              <a:buFont typeface="+mj-lt"/>
              <a:buAutoNum type="arabicPeriod"/>
            </a:pPr>
            <a:r>
              <a:rPr lang="hu-HU" sz="1400" dirty="0"/>
              <a:t>Nyomd le az Alt + F11 billentyűkombinációt, hogy megnyisd a VBA szerkesztőt.</a:t>
            </a:r>
          </a:p>
          <a:p>
            <a:pPr>
              <a:buFont typeface="+mj-lt"/>
              <a:buAutoNum type="arabicPeriod"/>
            </a:pPr>
            <a:r>
              <a:rPr lang="hu-HU" sz="1400" dirty="0"/>
              <a:t>A szerkesztőben, a bal oldali ablakban (Project – </a:t>
            </a:r>
            <a:r>
              <a:rPr lang="hu-HU" sz="1400" dirty="0" err="1"/>
              <a:t>VBAProject</a:t>
            </a:r>
            <a:r>
              <a:rPr lang="hu-HU" sz="1400" dirty="0"/>
              <a:t>), kattints jobb gombbal a </a:t>
            </a:r>
            <a:r>
              <a:rPr lang="hu-HU" sz="1400" b="1" dirty="0"/>
              <a:t>Munka1</a:t>
            </a:r>
            <a:r>
              <a:rPr lang="hu-HU" sz="1400" dirty="0"/>
              <a:t> vagy a </a:t>
            </a:r>
            <a:r>
              <a:rPr lang="hu-HU" sz="1400" b="1" dirty="0" err="1"/>
              <a:t>ThisWorkbook</a:t>
            </a:r>
            <a:r>
              <a:rPr lang="hu-HU" sz="1400" dirty="0"/>
              <a:t> modulra, és válaszd a </a:t>
            </a:r>
            <a:r>
              <a:rPr lang="hu-HU" sz="1400" b="1" dirty="0" err="1"/>
              <a:t>Insert</a:t>
            </a:r>
            <a:r>
              <a:rPr lang="hu-HU" sz="1400" b="1" dirty="0"/>
              <a:t> &gt; </a:t>
            </a:r>
            <a:r>
              <a:rPr lang="hu-HU" sz="1400" b="1" dirty="0" err="1"/>
              <a:t>Module</a:t>
            </a:r>
            <a:r>
              <a:rPr lang="hu-HU" sz="1400" b="1" dirty="0"/>
              <a:t> </a:t>
            </a:r>
            <a:r>
              <a:rPr lang="hu-HU" sz="1400" dirty="0"/>
              <a:t>lehetőséget.</a:t>
            </a:r>
          </a:p>
          <a:p>
            <a:pPr>
              <a:buFont typeface="+mj-lt"/>
              <a:buAutoNum type="arabicPeriod"/>
            </a:pPr>
            <a:r>
              <a:rPr lang="hu-HU" sz="1400" dirty="0"/>
              <a:t>Másold be a következő kódot az új modulba!</a:t>
            </a:r>
          </a:p>
          <a:p>
            <a:pPr>
              <a:buFont typeface="+mj-lt"/>
              <a:buAutoNum type="arabicPeriod"/>
            </a:pPr>
            <a:r>
              <a:rPr lang="hu-HU" sz="1400" dirty="0"/>
              <a:t>Majd a futtatáshoz kattints a Play gombra!</a:t>
            </a:r>
            <a:br>
              <a:rPr lang="hu-HU" sz="1400" dirty="0"/>
            </a:br>
            <a:endParaRPr lang="hu-HU" sz="14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6EF6973-4939-6626-9343-BD41D0CF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2571750"/>
            <a:ext cx="6086103" cy="1997125"/>
          </a:xfrm>
          <a:prstGeom prst="rect">
            <a:avLst/>
          </a:prstGeom>
        </p:spPr>
      </p:pic>
      <p:sp>
        <p:nvSpPr>
          <p:cNvPr id="7" name="Ellipszis 6">
            <a:extLst>
              <a:ext uri="{FF2B5EF4-FFF2-40B4-BE49-F238E27FC236}">
                <a16:creationId xmlns:a16="http://schemas.microsoft.com/office/drawing/2014/main" id="{0BCF6D9D-A602-EA9D-E5E5-D78AFEE87463}"/>
              </a:ext>
            </a:extLst>
          </p:cNvPr>
          <p:cNvSpPr/>
          <p:nvPr/>
        </p:nvSpPr>
        <p:spPr>
          <a:xfrm>
            <a:off x="4481947" y="2916382"/>
            <a:ext cx="401782" cy="367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F8B0A0C7-3719-5091-706D-675F275C6C40}"/>
              </a:ext>
            </a:extLst>
          </p:cNvPr>
          <p:cNvSpPr/>
          <p:nvPr/>
        </p:nvSpPr>
        <p:spPr>
          <a:xfrm>
            <a:off x="2909453" y="3816928"/>
            <a:ext cx="1302327" cy="367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9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CE2589-BF60-AAC2-7671-654308A1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</a:t>
            </a:r>
            <a:r>
              <a:rPr lang="hu-HU" dirty="0" err="1"/>
              <a:t>Javascriptben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00A5C0-B247-A03D-322F-F391E1F7C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hu-HU" dirty="0"/>
              <a:t>Nyiss meg egy </a:t>
            </a:r>
            <a:r>
              <a:rPr lang="hu-HU" b="1" dirty="0"/>
              <a:t>Jegyzettömböt</a:t>
            </a:r>
            <a:r>
              <a:rPr lang="hu-HU" dirty="0"/>
              <a:t> vagy egy </a:t>
            </a:r>
            <a:r>
              <a:rPr lang="hu-HU" b="1" dirty="0" err="1"/>
              <a:t>Notepad</a:t>
            </a:r>
            <a:r>
              <a:rPr lang="hu-HU" b="1" dirty="0"/>
              <a:t>++ </a:t>
            </a:r>
            <a:r>
              <a:rPr lang="hu-HU" dirty="0"/>
              <a:t>-t és másold bele a következő kódot: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Mentsd el </a:t>
            </a:r>
            <a:r>
              <a:rPr lang="hu-HU" b="1" dirty="0"/>
              <a:t>welcome.html </a:t>
            </a:r>
            <a:r>
              <a:rPr lang="hu-HU" dirty="0"/>
              <a:t>néven!</a:t>
            </a:r>
          </a:p>
          <a:p>
            <a:pPr>
              <a:buFont typeface="+mj-lt"/>
              <a:buAutoNum type="arabicPeriod"/>
            </a:pPr>
            <a:r>
              <a:rPr lang="hu-HU" dirty="0"/>
              <a:t>Nyisd meg a fájlt böngészőben!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6CBB217-EEB4-9AED-7717-3C052AFE0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27" y="1923959"/>
            <a:ext cx="660174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86851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1298</Words>
  <Application>Microsoft Office PowerPoint</Application>
  <PresentationFormat>Diavetítés a képernyőre (16:9 oldalarány)</PresentationFormat>
  <Paragraphs>168</Paragraphs>
  <Slides>53</Slides>
  <Notes>19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53</vt:i4>
      </vt:variant>
    </vt:vector>
  </HeadingPairs>
  <TitlesOfParts>
    <vt:vector size="60" baseType="lpstr">
      <vt:lpstr>Lato</vt:lpstr>
      <vt:lpstr>Arial</vt:lpstr>
      <vt:lpstr>DeepSeek-CJK-patch</vt:lpstr>
      <vt:lpstr>Roboto</vt:lpstr>
      <vt:lpstr>Courier New</vt:lpstr>
      <vt:lpstr>Playfair Display</vt:lpstr>
      <vt:lpstr>Coral</vt:lpstr>
      <vt:lpstr>Bevezetés a Programozás Világába</vt:lpstr>
      <vt:lpstr>Mi is az a program?</vt:lpstr>
      <vt:lpstr>Hol vannak a programok?</vt:lpstr>
      <vt:lpstr>Mi van a program fájlban?</vt:lpstr>
      <vt:lpstr>Programozási nyelvek típusai</vt:lpstr>
      <vt:lpstr>Üdvözlés</vt:lpstr>
      <vt:lpstr>Üdvözlés 4 féle programozási nyelven</vt:lpstr>
      <vt:lpstr>Üdvözlés VBS-ben</vt:lpstr>
      <vt:lpstr>Üdvözlés Javascriptben</vt:lpstr>
      <vt:lpstr>Üdvözlés Scratchben</vt:lpstr>
      <vt:lpstr>Üdvözlés Pythonban</vt:lpstr>
      <vt:lpstr>Python és egy kicsi Scratch</vt:lpstr>
      <vt:lpstr>Bevezetés a Pythonba</vt:lpstr>
      <vt:lpstr>Első lépések:</vt:lpstr>
      <vt:lpstr>Alapfogalmak</vt:lpstr>
      <vt:lpstr>Python alapok</vt:lpstr>
      <vt:lpstr>Python alapok</vt:lpstr>
      <vt:lpstr>Ciklusok</vt:lpstr>
      <vt:lpstr>Ciklusok</vt:lpstr>
      <vt:lpstr>Ciklusok visszafelé</vt:lpstr>
      <vt:lpstr>Ciklusok break használatával</vt:lpstr>
      <vt:lpstr>Egymásba ágyazott ciklusok (ciklus a ciklusban)</vt:lpstr>
      <vt:lpstr>Haladó Python</vt:lpstr>
      <vt:lpstr>Lista</vt:lpstr>
      <vt:lpstr>Mi a lista</vt:lpstr>
      <vt:lpstr>Listák</vt:lpstr>
      <vt:lpstr>Műveletek a listával</vt:lpstr>
      <vt:lpstr>Lista bejárása ciklussal</vt:lpstr>
      <vt:lpstr>Függvények</vt:lpstr>
      <vt:lpstr>Mi a függvény?</vt:lpstr>
      <vt:lpstr>Függvények felépítése Pythonban</vt:lpstr>
      <vt:lpstr>Függvény Scratchben</vt:lpstr>
      <vt:lpstr>Több háromszög</vt:lpstr>
      <vt:lpstr>Függvények használata - Előnyök</vt:lpstr>
      <vt:lpstr>Függvénytípusok</vt:lpstr>
      <vt:lpstr>Fontos fogalmak</vt:lpstr>
      <vt:lpstr>Best Practices</vt:lpstr>
      <vt:lpstr>Mikor érdemes függvényeket használni?</vt:lpstr>
      <vt:lpstr>Gyakorlati példa háromszöggel 🍕</vt:lpstr>
      <vt:lpstr>Másik gyakorlati példa körrel 🍩</vt:lpstr>
      <vt:lpstr>Játékok 🎮 👾</vt:lpstr>
      <vt:lpstr>Számkitalálós játék 🤔</vt:lpstr>
      <vt:lpstr>Továbbfejlesztett számkitalálós játék</vt:lpstr>
      <vt:lpstr>Kő-Papír-Olló játék 🪨 📃 ✂️</vt:lpstr>
      <vt:lpstr>Számológép 🧮</vt:lpstr>
      <vt:lpstr>Számok kitalálása fordítva</vt:lpstr>
      <vt:lpstr>Nim játék 🍬 🍬 🍬 🍬 🍬 🍬 🍬 🍬</vt:lpstr>
      <vt:lpstr>Nim játék egymás ellen</vt:lpstr>
      <vt:lpstr>Nim játék gép ellen</vt:lpstr>
      <vt:lpstr>Nim játék gép ellen (folytatás)</vt:lpstr>
      <vt:lpstr>Jelszó generátor</vt:lpstr>
      <vt:lpstr>Számok összeadása egy tartományban</vt:lpstr>
      <vt:lpstr>Madárnyelv fordító 🐓 🦩 🦜🐧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Szalontai, Istvan</cp:lastModifiedBy>
  <cp:revision>9</cp:revision>
  <dcterms:modified xsi:type="dcterms:W3CDTF">2025-04-07T09:56:43Z</dcterms:modified>
</cp:coreProperties>
</file>