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75" r:id="rId7"/>
    <p:sldId id="276" r:id="rId8"/>
    <p:sldId id="277" r:id="rId9"/>
    <p:sldId id="279" r:id="rId10"/>
    <p:sldId id="278" r:id="rId11"/>
    <p:sldId id="261" r:id="rId12"/>
    <p:sldId id="262" r:id="rId13"/>
    <p:sldId id="263" r:id="rId14"/>
    <p:sldId id="264" r:id="rId15"/>
    <p:sldId id="265" r:id="rId16"/>
    <p:sldId id="280" r:id="rId17"/>
    <p:sldId id="281" r:id="rId18"/>
    <p:sldId id="282" r:id="rId19"/>
    <p:sldId id="283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</p:sldIdLst>
  <p:sldSz cx="9144000" cy="5143500" type="screen16x9"/>
  <p:notesSz cx="6858000" cy="9144000"/>
  <p:embeddedFontLst>
    <p:embeddedFont>
      <p:font typeface="Lato" panose="020F0502020204030203" pitchFamily="34" charset="0"/>
      <p:regular r:id="rId31"/>
      <p:bold r:id="rId32"/>
      <p:italic r:id="rId33"/>
      <p:boldItalic r:id="rId34"/>
    </p:embeddedFont>
    <p:embeddedFont>
      <p:font typeface="Playfair Display" panose="00000500000000000000" pitchFamily="2" charset="0"/>
      <p:regular r:id="rId35"/>
      <p:bold r:id="rId36"/>
      <p:italic r:id="rId37"/>
      <p:boldItalic r:id="rId38"/>
    </p:embeddedFont>
    <p:embeddedFont>
      <p:font typeface="Roboto" panose="02000000000000000000" pitchFamily="2" charset="0"/>
      <p:regular r:id="rId39"/>
      <p:bold r:id="rId40"/>
      <p:italic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font" Target="fonts/font1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font" Target="fonts/font10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bfb3211b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3bfb3211b3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bfb3211b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3bfb3211b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bfb3211b3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bfb3211b3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3bfb3211b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3bfb3211b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bfb3211b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bfb3211b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bfb3211b3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bfb3211b3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bfb3211b3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bfb3211b3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bfb3211b3_0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bfb3211b3_0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3bfb3211b3_0_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3bfb3211b3_0_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bfb3211b3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bfb3211b3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3bfb3211b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3bfb3211b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fb3211b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fb3211b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3bfb3211b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3bfb3211b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bfb3211b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bfb3211b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3bfb3211b3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3bfb3211b3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bfb3211b3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bfb3211b3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bfb3211b3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bfb3211b3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3bfb3211b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3bfb3211b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9050" y="748800"/>
            <a:ext cx="3645900" cy="364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2992950" y="992700"/>
            <a:ext cx="3158100" cy="3158100"/>
          </a:xfrm>
          <a:prstGeom prst="rect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ato"/>
              <a:buNone/>
              <a:defRPr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layfair Display"/>
              <a:buNone/>
              <a:defRPr sz="1800" b="1">
                <a:solidFill>
                  <a:schemeClr val="lt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33100"/>
            <a:ext cx="8520600" cy="16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Font typeface="Lato"/>
              <a:buNone/>
              <a:defRPr sz="10000"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29194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9550" y="1423875"/>
            <a:ext cx="8124900" cy="179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91378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sz="4800" b="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107950"/>
            <a:ext cx="4045200" cy="16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coral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online-python.com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096250" y="1627200"/>
            <a:ext cx="2951400" cy="15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Programozás Világába</a:t>
            </a: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096363" y="3266930"/>
            <a:ext cx="2951400" cy="70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/>
          <p:nvPr/>
        </p:nvSpPr>
        <p:spPr>
          <a:xfrm>
            <a:off x="2383638" y="4491764"/>
            <a:ext cx="5116800" cy="560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800" dirty="0">
                <a:solidFill>
                  <a:schemeClr val="dk2"/>
                </a:solidFill>
              </a:rPr>
              <a:t>Készítette: Szalontai István, 2025-03-03</a:t>
            </a:r>
            <a:endParaRPr sz="18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2AE46F-F351-B6E6-A20F-2D4B9CFA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Pythonban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B07AAF79-2A59-CAFD-5FA3-9961B3CB5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welcome.py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Indítsd el a programot parancssorból </a:t>
            </a:r>
            <a:r>
              <a:rPr lang="hu-HU" b="1" dirty="0" err="1"/>
              <a:t>cmd</a:t>
            </a:r>
            <a:r>
              <a:rPr lang="hu-HU" dirty="0"/>
              <a:t> vagy </a:t>
            </a:r>
            <a:r>
              <a:rPr lang="hu-HU" b="1" dirty="0"/>
              <a:t>PowerShell</a:t>
            </a:r>
            <a:r>
              <a:rPr lang="hu-HU" dirty="0"/>
              <a:t>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Vagy másold be egy online </a:t>
            </a:r>
            <a:r>
              <a:rPr lang="en-US" dirty="0">
                <a:hlinkClick r:id="rId2"/>
              </a:rPr>
              <a:t>https://www.online-python.com/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32A6FEE-101D-92D4-2AA2-6204D9A57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132" y="2895100"/>
            <a:ext cx="5331864" cy="1011804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5B1DB762-7854-4B63-CE0E-233789415A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0732" y="1642497"/>
            <a:ext cx="5982535" cy="59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536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Bevezetés a Pythonba</a:t>
            </a:r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Miért Python?</a:t>
            </a:r>
            <a:endParaRPr sz="24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Egyszerű és olvasható szintaxis.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0"/>
              </a:spcAft>
              <a:buSzPts val="2000"/>
              <a:buChar char="○"/>
            </a:pPr>
            <a:r>
              <a:rPr lang="hu" sz="2000"/>
              <a:t>Nagy közösség és sok hasznos könyvtár.</a:t>
            </a:r>
            <a:endParaRPr sz="2000"/>
          </a:p>
          <a:p>
            <a:pPr marL="914400" lvl="1" indent="-355600" algn="l" rtl="0">
              <a:spcBef>
                <a:spcPts val="1000"/>
              </a:spcBef>
              <a:spcAft>
                <a:spcPts val="1000"/>
              </a:spcAft>
              <a:buSzPts val="2000"/>
              <a:buChar char="○"/>
            </a:pPr>
            <a:r>
              <a:rPr lang="hu" sz="2000"/>
              <a:t>Sokoldalú: webfejlesztés, adatelemzés, mesterséges intelligencia stb.</a:t>
            </a: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Első lépések:</a:t>
            </a:r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Python telepítése:</a:t>
            </a:r>
            <a:r>
              <a:rPr lang="hu" sz="2100"/>
              <a:t> </a:t>
            </a:r>
            <a:r>
              <a:rPr lang="hu" sz="1700" u="sng">
                <a:solidFill>
                  <a:schemeClr val="hlink"/>
                </a:solidFill>
                <a:hlinkClick r:id="rId3"/>
              </a:rPr>
              <a:t>https://www.python.org/</a:t>
            </a:r>
            <a:endParaRPr sz="24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/>
              <a:t>Első program: print("Helló, Világ!")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Alapfogalmak</a:t>
            </a:r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23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Változók és adattípusok (számok, szövegek, listák).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Feltételes utasítások (if, else).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Ciklusok (for, while).</a:t>
            </a:r>
            <a:endParaRPr sz="24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hu" sz="2400"/>
              <a:t>Függvények definiálása (def).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Változók és adattípusok: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Feltételes utasítások:</a:t>
            </a:r>
            <a:endParaRPr sz="2500"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8874" y="510299"/>
            <a:ext cx="2843900" cy="18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6825" y="2732830"/>
            <a:ext cx="4705950" cy="18905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Python alapok</a:t>
            </a: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Ciklusok: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Függvények:</a:t>
            </a:r>
            <a:endParaRPr sz="2500"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8124" y="619650"/>
            <a:ext cx="3014375" cy="169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66258" y="2732825"/>
            <a:ext cx="3656250" cy="183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07591FD-706B-CE0B-8C13-8A38E282B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D73D728-370C-92AB-E782-F62089E0B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1-től 5-ig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6D31B35-28BB-3A2C-99CB-3BA947845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7" y="1743509"/>
            <a:ext cx="2790315" cy="635418"/>
          </a:xfrm>
          <a:prstGeom prst="rect">
            <a:avLst/>
          </a:prstGeom>
          <a:ln>
            <a:solidFill>
              <a:schemeClr val="accent1"/>
            </a:solidFill>
          </a:ln>
          <a:effectLst>
            <a:softEdge rad="0"/>
          </a:effectLst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5B5B878F-597E-CFCA-1DD3-E76BE1B10D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2710" y="704400"/>
            <a:ext cx="4067743" cy="3581900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7E2CA2C4-8CC1-1762-AFF7-D0D976F0B3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5209F219-9ED6-2428-22F8-300733D3CE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547" y="2829320"/>
            <a:ext cx="2042626" cy="145697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356495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3617D-671F-E57D-9340-2A2352309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Kép 11">
            <a:extLst>
              <a:ext uri="{FF2B5EF4-FFF2-40B4-BE49-F238E27FC236}">
                <a16:creationId xmlns:a16="http://schemas.microsoft.com/office/drawing/2014/main" id="{1082AB8F-6BFA-CF03-DA56-DFB401CFC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9104" y="773094"/>
            <a:ext cx="3639058" cy="3505689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1FDAB0C7-D225-A570-AEE5-3AB6B77B8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Ciklusok</a:t>
            </a:r>
            <a:r>
              <a:rPr lang="en-US" dirty="0"/>
              <a:t> </a:t>
            </a:r>
            <a:r>
              <a:rPr lang="hu-HU" dirty="0"/>
              <a:t>visszafelé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8E9E56F-0F9C-58A9-F6E4-58F3651CE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810140"/>
          </a:xfrm>
        </p:spPr>
        <p:txBody>
          <a:bodyPr/>
          <a:lstStyle/>
          <a:p>
            <a:r>
              <a:rPr lang="hu-HU" b="1" dirty="0"/>
              <a:t>Feladat</a:t>
            </a:r>
            <a:r>
              <a:rPr lang="hu-HU" dirty="0"/>
              <a:t>: Számoljunk el </a:t>
            </a:r>
            <a:r>
              <a:rPr lang="en-US" dirty="0"/>
              <a:t>5</a:t>
            </a:r>
            <a:r>
              <a:rPr lang="hu-HU" dirty="0"/>
              <a:t>-</a:t>
            </a:r>
            <a:r>
              <a:rPr lang="hu-HU" dirty="0" err="1"/>
              <a:t>től</a:t>
            </a:r>
            <a:r>
              <a:rPr lang="hu-HU" dirty="0"/>
              <a:t> </a:t>
            </a:r>
            <a:r>
              <a:rPr lang="en-US" dirty="0"/>
              <a:t>1</a:t>
            </a:r>
            <a:r>
              <a:rPr lang="hu-HU" dirty="0"/>
              <a:t>-</a:t>
            </a:r>
            <a:r>
              <a:rPr lang="hu-HU" dirty="0" err="1"/>
              <a:t>ig</a:t>
            </a:r>
            <a:endParaRPr lang="en-US" dirty="0"/>
          </a:p>
        </p:txBody>
      </p:sp>
      <p:pic>
        <p:nvPicPr>
          <p:cNvPr id="11" name="Kép 10">
            <a:extLst>
              <a:ext uri="{FF2B5EF4-FFF2-40B4-BE49-F238E27FC236}">
                <a16:creationId xmlns:a16="http://schemas.microsoft.com/office/drawing/2014/main" id="{29C8DBEB-368B-DF12-D114-7037D17FD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7826" y="370980"/>
            <a:ext cx="1822798" cy="1814660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453C7BA2-1BFC-21FE-5902-67A50A8B65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051" y="2764573"/>
            <a:ext cx="1794663" cy="138255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B1ECB557-DF4C-8422-9F69-642756A5D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050" y="1715799"/>
            <a:ext cx="2936757" cy="81014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3180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367FC36-0D5E-C4C6-37F8-84BE44D39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Ciklusok</a:t>
            </a:r>
            <a:r>
              <a:rPr lang="en-US" dirty="0"/>
              <a:t> break </a:t>
            </a:r>
            <a:r>
              <a:rPr lang="en-US" dirty="0" err="1"/>
              <a:t>haszn</a:t>
            </a:r>
            <a:r>
              <a:rPr lang="hu-HU" dirty="0" err="1"/>
              <a:t>álatával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C25788F-655A-8948-9AAA-3BB45E05D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Feladat: Számoljunk 1-től 5-ig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2A95CA7-93AA-AD26-DA19-CCFE5EAF68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281" y="1900780"/>
            <a:ext cx="2084674" cy="20312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E200E82D-B3F1-11D7-6C86-19D1B9F60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207" y="1017450"/>
            <a:ext cx="2728210" cy="3755718"/>
          </a:xfrm>
          <a:prstGeom prst="rect">
            <a:avLst/>
          </a:prstGeom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0366A209-93B4-4FBD-773B-A00DF0419B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7729" y="574625"/>
            <a:ext cx="1822798" cy="18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9894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6B91694-5856-25FB-ABED-02D391093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Egymásba ágyazott ciklusok (ciklus a ciklusban)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7E81B14-9244-8637-3A0F-4CA7A31D2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8520600" cy="626100"/>
          </a:xfrm>
        </p:spPr>
        <p:txBody>
          <a:bodyPr/>
          <a:lstStyle/>
          <a:p>
            <a:r>
              <a:rPr lang="hu-HU" dirty="0"/>
              <a:t>Feladat: Szorozzuk össze a számokat 1-től 3-ig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2D950D1-78B3-6068-978B-369A46351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6950" y="1494236"/>
            <a:ext cx="4185349" cy="3257913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A8F60163-79B5-1334-C64B-05760C91D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361" y="2571750"/>
            <a:ext cx="3913163" cy="8580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41103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is az a program?</a:t>
            </a:r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hu" sz="2300" b="1"/>
              <a:t>Definíció</a:t>
            </a:r>
            <a:r>
              <a:rPr lang="hu" sz="2300"/>
              <a:t>: A program egy olyan utasítások sorozata, amelyet a számítógép képes végrehajtani. Ezek az utasítások egy adott feladat elvégzésére szolgálnak, például számítások, adatfeldolgozás vagy felhasználói felület megjelenítése.</a:t>
            </a:r>
            <a:endParaRPr sz="2300"/>
          </a:p>
          <a:p>
            <a:pPr marL="457200" lvl="0" indent="-374650" algn="l" rtl="0">
              <a:spcBef>
                <a:spcPts val="1000"/>
              </a:spcBef>
              <a:spcAft>
                <a:spcPts val="1000"/>
              </a:spcAft>
              <a:buSzPts val="2300"/>
              <a:buChar char="●"/>
            </a:pPr>
            <a:r>
              <a:rPr lang="hu" sz="2300" b="1"/>
              <a:t>Példa</a:t>
            </a:r>
            <a:r>
              <a:rPr lang="hu" sz="2300"/>
              <a:t>: Egy egyszerű program lehet egy olyan szkript, amely kiírja a képernyőre, hogy "Helló, Világ!".</a:t>
            </a:r>
            <a:endParaRPr sz="23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Haladó Python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Listák és szótárak: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Fájlkezelés:</a:t>
            </a:r>
            <a:endParaRPr sz="2500"/>
          </a:p>
          <a:p>
            <a:pPr marL="457200" lvl="0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hu" sz="2500"/>
              <a:t>Modulok és csomagok:</a:t>
            </a:r>
            <a:endParaRPr sz="250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249" y="668299"/>
            <a:ext cx="4007275" cy="154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4225" y="2627810"/>
            <a:ext cx="4950300" cy="165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707" y="2690557"/>
            <a:ext cx="2892050" cy="142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Gyakorlati példák</a:t>
            </a:r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hu"/>
              <a:t>Számkitalálós játék</a:t>
            </a:r>
            <a:endParaRPr/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6981" y="1647825"/>
            <a:ext cx="6465325" cy="27090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Továbbfejlesztett számkitalálós játék</a:t>
            </a:r>
            <a:endParaRPr/>
          </a:p>
        </p:txBody>
      </p:sp>
      <p:pic>
        <p:nvPicPr>
          <p:cNvPr id="141" name="Google Shape;14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3" y="939800"/>
            <a:ext cx="4307382" cy="370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9075" y="1600675"/>
            <a:ext cx="4220125" cy="2231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Kő-Papír-Olló játék</a:t>
            </a:r>
            <a:endParaRPr/>
          </a:p>
        </p:txBody>
      </p:sp>
      <p:pic>
        <p:nvPicPr>
          <p:cNvPr id="148" name="Google Shape;14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17725"/>
            <a:ext cx="4829179" cy="3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Számológép</a:t>
            </a:r>
            <a:endParaRPr/>
          </a:p>
        </p:txBody>
      </p:sp>
      <p:sp>
        <p:nvSpPr>
          <p:cNvPr id="154" name="Google Shape;154;p27"/>
          <p:cNvSpPr txBox="1"/>
          <p:nvPr/>
        </p:nvSpPr>
        <p:spPr>
          <a:xfrm>
            <a:off x="419275" y="1283750"/>
            <a:ext cx="38010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számológép, amely alap műveleteket végez.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564775"/>
            <a:ext cx="356121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kitalálása fordítva</a:t>
            </a:r>
            <a:endParaRPr/>
          </a:p>
        </p:txBody>
      </p:sp>
      <p:sp>
        <p:nvSpPr>
          <p:cNvPr id="161" name="Google Shape;161;p28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Ebben a játékban a gép próbálja kitalálni a játékos által gondolt számot.</a:t>
            </a:r>
            <a:endParaRPr sz="2600">
              <a:solidFill>
                <a:schemeClr val="dk2"/>
              </a:solidFill>
            </a:endParaRPr>
          </a:p>
        </p:txBody>
      </p:sp>
      <p:pic>
        <p:nvPicPr>
          <p:cNvPr id="162" name="Google Shape;16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1675" y="911975"/>
            <a:ext cx="6087524" cy="3807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Jelszó generátor</a:t>
            </a:r>
            <a:endParaRPr/>
          </a:p>
        </p:txBody>
      </p:sp>
      <p:pic>
        <p:nvPicPr>
          <p:cNvPr id="168" name="Google Shape;16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7450" y="867475"/>
            <a:ext cx="5565539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01475" y="1265950"/>
            <a:ext cx="2350200" cy="269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Egy egyszerű jelszó generátor, amely véletlenszerű jelszót hoz létre.</a:t>
            </a:r>
            <a:endParaRPr sz="2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Számok összeadása egy tartományban</a:t>
            </a:r>
            <a:endParaRPr/>
          </a:p>
        </p:txBody>
      </p:sp>
      <p:pic>
        <p:nvPicPr>
          <p:cNvPr id="175" name="Google Shape;17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6100" y="1330350"/>
            <a:ext cx="4800600" cy="307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0"/>
          <p:cNvSpPr txBox="1"/>
          <p:nvPr/>
        </p:nvSpPr>
        <p:spPr>
          <a:xfrm>
            <a:off x="401475" y="1265950"/>
            <a:ext cx="30447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összeadja a számokat egy adott tartományban.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Madárnyelv fordító</a:t>
            </a:r>
            <a:endParaRPr/>
          </a:p>
        </p:txBody>
      </p:sp>
      <p:pic>
        <p:nvPicPr>
          <p:cNvPr id="182" name="Google Shape;182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9100" y="1090000"/>
            <a:ext cx="391195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31"/>
          <p:cNvSpPr txBox="1"/>
          <p:nvPr/>
        </p:nvSpPr>
        <p:spPr>
          <a:xfrm>
            <a:off x="401475" y="1265950"/>
            <a:ext cx="36321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Ez a program a szöveget "</a:t>
            </a:r>
            <a:r>
              <a:rPr lang="hu" sz="1600" b="1" i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madár nyelvre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fordítja, minden magánhangzó után hozzáad egy "</a:t>
            </a:r>
            <a:r>
              <a:rPr lang="hu" sz="1600" b="1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hu" sz="1600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" betűt és ismétli a magánhangzót.</a:t>
            </a:r>
            <a:endParaRPr sz="2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Hol vannak a programok?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Operációs rendszerek:</a:t>
            </a:r>
            <a:r>
              <a:rPr lang="hu"/>
              <a:t> A programok az operációs rendszer (pl. Windows, macOS, Linux) segítségével futnak. Az operációs rendszer kezeli a hardver erőforrásokat és biztosítja a programok futási környezetét.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Webes alkalmazások:</a:t>
            </a:r>
            <a:r>
              <a:rPr lang="hu"/>
              <a:t> A programok szervereken futnak, és böngészőn keresztül érhetők el (pl. Google, Facebook).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Mobil alkalmazások: </a:t>
            </a:r>
            <a:r>
              <a:rPr lang="hu"/>
              <a:t>Okostelefonokon és táblagépeken futnak, és általában alkalmazásboltokból (pl. Google Play, App Store) letölthetők.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Beágyazott rendszerek: </a:t>
            </a:r>
            <a:r>
              <a:rPr lang="hu"/>
              <a:t>Autókban, okoseszközökben, gyártási gépekben is futnak programok.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Mi van a program fájlban?</a:t>
            </a:r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Forráskód</a:t>
            </a:r>
            <a:r>
              <a:rPr lang="hu"/>
              <a:t>: A program fájl tartalmazza a forráskódot, amelyet a programozó ír. Ez a kód ember által olvasható, és egy adott programozási nyelven íródott (pl. Python, Java, C++).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Futtatható kód</a:t>
            </a:r>
            <a:r>
              <a:rPr lang="hu"/>
              <a:t>: A forráskód lefordítva vagy értelmezve futtatható kód lesz, amelyet a számítógép közvetlenül tud végrehajtani.</a:t>
            </a:r>
            <a:endParaRPr/>
          </a:p>
          <a:p>
            <a:pPr marL="457200" lvl="0" indent="-342900" algn="l" rtl="0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hu" b="1"/>
              <a:t>Adatok és erőforrások:</a:t>
            </a:r>
            <a:r>
              <a:rPr lang="hu"/>
              <a:t> A program fájl tartalmazhat adatokat, képeket, hangfájlokat vagy más erőforrásokat, amelyekre a programnak szüksége van.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391350"/>
            <a:ext cx="85206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"/>
              <a:t>Programozási nyelvek típusai</a:t>
            </a: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Fordított nyelvek</a:t>
            </a:r>
            <a:r>
              <a:rPr lang="hu"/>
              <a:t> (pl. C, C++):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fordítóprogram (compiler) gépi kódra fordítja, amelyet a számítógép közvetlenül tud futtatni.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Gyors futási sebesség, de a fordítás időigényes.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Értelmezett nyelvek </a:t>
            </a:r>
            <a:r>
              <a:rPr lang="hu"/>
              <a:t>(pl. Python, JavaScript):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interpreter soronként értelmezi és hajtja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Könnyebb hibakeresés, de lassabb futási sebesség.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hu" b="1"/>
              <a:t>Közvetítő (meta) kódot generáló nyelvek </a:t>
            </a:r>
            <a:r>
              <a:rPr lang="hu"/>
              <a:t>(pl. Java):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A forráskódot egy közvetítő kódra (bytecode) fordítja, amelyet egy virtuális gép (pl. Java Virtual Machine azaz </a:t>
            </a:r>
            <a:r>
              <a:rPr lang="hu" b="1"/>
              <a:t>JVM</a:t>
            </a:r>
            <a:r>
              <a:rPr lang="hu"/>
              <a:t>) hajt végre.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hu"/>
              <a:t>Platformfüggetlenség, de a virtuális gép (Java Runtime Environment azaz </a:t>
            </a:r>
            <a:r>
              <a:rPr lang="hu" b="1"/>
              <a:t>JRE)</a:t>
            </a:r>
            <a:r>
              <a:rPr lang="hu"/>
              <a:t> szükséges a futtatáshoz.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B25718-150C-4365-CB0C-833317DB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4 féle programozási nyelven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9AB46BB-3288-0F05-5266-380C68EC2A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Megnézzük először Visual Basic Script-ben (VBS) az Excelen belül</a:t>
            </a:r>
          </a:p>
          <a:p>
            <a:r>
              <a:rPr lang="hu-HU" dirty="0"/>
              <a:t>Majd </a:t>
            </a:r>
            <a:r>
              <a:rPr lang="hu-HU" dirty="0" err="1"/>
              <a:t>Javascript</a:t>
            </a:r>
            <a:r>
              <a:rPr lang="hu-HU" dirty="0"/>
              <a:t>-ben</a:t>
            </a:r>
          </a:p>
          <a:p>
            <a:r>
              <a:rPr lang="hu-HU" dirty="0"/>
              <a:t>… és </a:t>
            </a:r>
            <a:r>
              <a:rPr lang="hu-HU" dirty="0" err="1"/>
              <a:t>Scratch</a:t>
            </a:r>
            <a:r>
              <a:rPr lang="hu-HU" dirty="0"/>
              <a:t>-ben?</a:t>
            </a:r>
          </a:p>
          <a:p>
            <a:r>
              <a:rPr lang="hu-HU" dirty="0"/>
              <a:t>Végül Pythonban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9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ADBD171-2E9E-AAA1-90A8-258B0DE8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VBS-ben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47F902E3-BABA-55FC-4B33-38D030B4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17450"/>
            <a:ext cx="8520600" cy="3551425"/>
          </a:xfrm>
        </p:spPr>
        <p:txBody>
          <a:bodyPr>
            <a:noAutofit/>
          </a:bodyPr>
          <a:lstStyle/>
          <a:p>
            <a:pPr>
              <a:buFont typeface="+mj-lt"/>
              <a:buAutoNum type="arabicPeriod"/>
            </a:pPr>
            <a:r>
              <a:rPr lang="hu-HU" sz="1400" dirty="0"/>
              <a:t>Nyisd meg az Excel-t.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Nyomd le az Alt + F11 billentyűkombinációt, hogy megnyisd a VBA szerkesztőt.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A szerkesztőben, a bal oldali ablakban (Project – </a:t>
            </a:r>
            <a:r>
              <a:rPr lang="hu-HU" sz="1400" dirty="0" err="1"/>
              <a:t>VBAProject</a:t>
            </a:r>
            <a:r>
              <a:rPr lang="hu-HU" sz="1400" dirty="0"/>
              <a:t>), kattints jobb gombbal a </a:t>
            </a:r>
            <a:r>
              <a:rPr lang="hu-HU" sz="1400" b="1" dirty="0"/>
              <a:t>Munka1</a:t>
            </a:r>
            <a:r>
              <a:rPr lang="hu-HU" sz="1400" dirty="0"/>
              <a:t> vagy a </a:t>
            </a:r>
            <a:r>
              <a:rPr lang="hu-HU" sz="1400" b="1" dirty="0" err="1"/>
              <a:t>ThisWorkbook</a:t>
            </a:r>
            <a:r>
              <a:rPr lang="hu-HU" sz="1400" dirty="0"/>
              <a:t> modulra, és válaszd a </a:t>
            </a:r>
            <a:r>
              <a:rPr lang="hu-HU" sz="1400" b="1" dirty="0" err="1"/>
              <a:t>Insert</a:t>
            </a:r>
            <a:r>
              <a:rPr lang="hu-HU" sz="1400" b="1" dirty="0"/>
              <a:t> &gt; </a:t>
            </a:r>
            <a:r>
              <a:rPr lang="hu-HU" sz="1400" b="1" dirty="0" err="1"/>
              <a:t>Module</a:t>
            </a:r>
            <a:r>
              <a:rPr lang="hu-HU" sz="1400" b="1" dirty="0"/>
              <a:t> </a:t>
            </a:r>
            <a:r>
              <a:rPr lang="hu-HU" sz="1400" dirty="0"/>
              <a:t>lehetőséget.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Másold be a következő kódot az új modulba!</a:t>
            </a:r>
          </a:p>
          <a:p>
            <a:pPr>
              <a:buFont typeface="+mj-lt"/>
              <a:buAutoNum type="arabicPeriod"/>
            </a:pPr>
            <a:r>
              <a:rPr lang="hu-HU" sz="1400" dirty="0"/>
              <a:t>Majd a futtatáshoz kattints a Play gombra!</a:t>
            </a:r>
            <a:br>
              <a:rPr lang="hu-HU" sz="1400" dirty="0"/>
            </a:br>
            <a:endParaRPr lang="hu-HU" sz="1400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26EF6973-4939-6626-9343-BD41D0CF8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999" y="2571750"/>
            <a:ext cx="6086103" cy="1997125"/>
          </a:xfrm>
          <a:prstGeom prst="rect">
            <a:avLst/>
          </a:prstGeom>
        </p:spPr>
      </p:pic>
      <p:sp>
        <p:nvSpPr>
          <p:cNvPr id="7" name="Ellipszis 6">
            <a:extLst>
              <a:ext uri="{FF2B5EF4-FFF2-40B4-BE49-F238E27FC236}">
                <a16:creationId xmlns:a16="http://schemas.microsoft.com/office/drawing/2014/main" id="{0BCF6D9D-A602-EA9D-E5E5-D78AFEE87463}"/>
              </a:ext>
            </a:extLst>
          </p:cNvPr>
          <p:cNvSpPr/>
          <p:nvPr/>
        </p:nvSpPr>
        <p:spPr>
          <a:xfrm>
            <a:off x="4481947" y="2916382"/>
            <a:ext cx="401782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zis 7">
            <a:extLst>
              <a:ext uri="{FF2B5EF4-FFF2-40B4-BE49-F238E27FC236}">
                <a16:creationId xmlns:a16="http://schemas.microsoft.com/office/drawing/2014/main" id="{F8B0A0C7-3719-5091-706D-675F275C6C40}"/>
              </a:ext>
            </a:extLst>
          </p:cNvPr>
          <p:cNvSpPr/>
          <p:nvPr/>
        </p:nvSpPr>
        <p:spPr>
          <a:xfrm>
            <a:off x="2909453" y="3816928"/>
            <a:ext cx="1302327" cy="36714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697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CE2589-BF60-AAC2-7671-654308A11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Javascriptben</a:t>
            </a:r>
            <a:endParaRPr lang="en-US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0A5C0-B247-A03D-322F-F391E1F7C3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hu-HU" dirty="0"/>
              <a:t>Nyiss meg egy </a:t>
            </a:r>
            <a:r>
              <a:rPr lang="hu-HU" b="1" dirty="0"/>
              <a:t>Jegyzettömböt</a:t>
            </a:r>
            <a:r>
              <a:rPr lang="hu-HU" dirty="0"/>
              <a:t> vagy egy </a:t>
            </a:r>
            <a:r>
              <a:rPr lang="hu-HU" b="1" dirty="0" err="1"/>
              <a:t>Notepad</a:t>
            </a:r>
            <a:r>
              <a:rPr lang="hu-HU" b="1" dirty="0"/>
              <a:t>++ </a:t>
            </a:r>
            <a:r>
              <a:rPr lang="hu-HU" dirty="0"/>
              <a:t>-t és másold bele a következő kódot: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endParaRPr lang="hu-HU" dirty="0"/>
          </a:p>
          <a:p>
            <a:pPr>
              <a:buFont typeface="+mj-lt"/>
              <a:buAutoNum type="arabicPeriod"/>
            </a:pPr>
            <a:r>
              <a:rPr lang="hu-HU" dirty="0"/>
              <a:t>Mentsd el </a:t>
            </a:r>
            <a:r>
              <a:rPr lang="hu-HU" b="1" dirty="0"/>
              <a:t>welcome.html </a:t>
            </a:r>
            <a:r>
              <a:rPr lang="hu-HU" dirty="0"/>
              <a:t>néven!</a:t>
            </a:r>
          </a:p>
          <a:p>
            <a:pPr>
              <a:buFont typeface="+mj-lt"/>
              <a:buAutoNum type="arabicPeriod"/>
            </a:pPr>
            <a:r>
              <a:rPr lang="hu-HU" dirty="0"/>
              <a:t>Nyisd meg a fájlt böngészőben!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6CBB217-EEB4-9AED-7717-3C052AFE0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127" y="1923959"/>
            <a:ext cx="6601746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6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78A1E8-8B29-65EF-D9E3-662DFDE73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Üdvözlés </a:t>
            </a:r>
            <a:r>
              <a:rPr lang="hu-HU" dirty="0" err="1"/>
              <a:t>Scratchben</a:t>
            </a:r>
            <a:endParaRPr lang="en-US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5E3AEDFE-CD1A-739A-B65C-70488B10FF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0" y="1271883"/>
            <a:ext cx="4737799" cy="1579266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476CF647-8121-67A0-0AC0-2F423B3D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5772" y="518817"/>
            <a:ext cx="3151492" cy="2052933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89D3F94F-0E3F-7D8E-09DC-9141170F0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4584" y="2699217"/>
            <a:ext cx="205768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231929"/>
      </p:ext>
    </p:extLst>
  </p:cSld>
  <p:clrMapOvr>
    <a:masterClrMapping/>
  </p:clrMapOvr>
</p:sld>
</file>

<file path=ppt/theme/theme1.xml><?xml version="1.0" encoding="utf-8"?>
<a:theme xmlns:a="http://schemas.openxmlformats.org/drawingml/2006/main" name="Coral">
  <a:themeElements>
    <a:clrScheme name="Coral">
      <a:dk1>
        <a:srgbClr val="F55E61"/>
      </a:dk1>
      <a:lt1>
        <a:srgbClr val="FFFFFF"/>
      </a:lt1>
      <a:dk2>
        <a:srgbClr val="5E696C"/>
      </a:dk2>
      <a:lt2>
        <a:srgbClr val="BFC7CA"/>
      </a:lt2>
      <a:accent1>
        <a:srgbClr val="1E2D31"/>
      </a:accent1>
      <a:accent2>
        <a:srgbClr val="273C42"/>
      </a:accent2>
      <a:accent3>
        <a:srgbClr val="83D061"/>
      </a:accent3>
      <a:accent4>
        <a:srgbClr val="F6CD4C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793</Words>
  <Application>Microsoft Office PowerPoint</Application>
  <PresentationFormat>Diavetítés a képernyőre (16:9 oldalarány)</PresentationFormat>
  <Paragraphs>90</Paragraphs>
  <Slides>28</Slides>
  <Notes>19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28</vt:i4>
      </vt:variant>
    </vt:vector>
  </HeadingPairs>
  <TitlesOfParts>
    <vt:vector size="33" baseType="lpstr">
      <vt:lpstr>Arial</vt:lpstr>
      <vt:lpstr>Playfair Display</vt:lpstr>
      <vt:lpstr>Lato</vt:lpstr>
      <vt:lpstr>Roboto</vt:lpstr>
      <vt:lpstr>Coral</vt:lpstr>
      <vt:lpstr>Bevezetés a Programozás Világába</vt:lpstr>
      <vt:lpstr>Mi is az a program?</vt:lpstr>
      <vt:lpstr>Hol vannak a programok?</vt:lpstr>
      <vt:lpstr>Mi van a program fájlban?</vt:lpstr>
      <vt:lpstr>Programozási nyelvek típusai</vt:lpstr>
      <vt:lpstr>Üdvözlés 4 féle programozási nyelven</vt:lpstr>
      <vt:lpstr>Üdvözlés VBS-ben</vt:lpstr>
      <vt:lpstr>Üdvözlés Javascriptben</vt:lpstr>
      <vt:lpstr>Üdvözlés Scratchben</vt:lpstr>
      <vt:lpstr>Üdvözlés Pythonban</vt:lpstr>
      <vt:lpstr>Bevezetés a Pythonba</vt:lpstr>
      <vt:lpstr>Első lépések:</vt:lpstr>
      <vt:lpstr>Alapfogalmak</vt:lpstr>
      <vt:lpstr>Python alapok</vt:lpstr>
      <vt:lpstr>Python alapok</vt:lpstr>
      <vt:lpstr>Ciklusok</vt:lpstr>
      <vt:lpstr>Ciklusok visszafelé</vt:lpstr>
      <vt:lpstr>Ciklusok break használatával</vt:lpstr>
      <vt:lpstr>Egymásba ágyazott ciklusok (ciklus a ciklusban)</vt:lpstr>
      <vt:lpstr>Haladó Python</vt:lpstr>
      <vt:lpstr>Gyakorlati példák</vt:lpstr>
      <vt:lpstr>Továbbfejlesztett számkitalálós játék</vt:lpstr>
      <vt:lpstr>Kő-Papír-Olló játék</vt:lpstr>
      <vt:lpstr>Számológép</vt:lpstr>
      <vt:lpstr>Számok kitalálása fordítva</vt:lpstr>
      <vt:lpstr>Jelszó generátor</vt:lpstr>
      <vt:lpstr>Számok összeadása egy tartományban</vt:lpstr>
      <vt:lpstr>Madárnyelv fordító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Szalontai, Istvan</cp:lastModifiedBy>
  <cp:revision>4</cp:revision>
  <dcterms:modified xsi:type="dcterms:W3CDTF">2025-03-18T13:15:38Z</dcterms:modified>
</cp:coreProperties>
</file>