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01010" y="877315"/>
            <a:ext cx="2557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Roboto"/>
                <a:cs typeface="Roboto"/>
              </a:rPr>
              <a:t>O</a:t>
            </a:r>
            <a:r>
              <a:rPr dirty="0" sz="1600" spc="-15" b="1">
                <a:latin typeface="Roboto"/>
                <a:cs typeface="Roboto"/>
              </a:rPr>
              <a:t> </a:t>
            </a:r>
            <a:r>
              <a:rPr dirty="0" sz="1600" b="1">
                <a:latin typeface="Roboto"/>
                <a:cs typeface="Roboto"/>
              </a:rPr>
              <a:t>pequeno</a:t>
            </a:r>
            <a:r>
              <a:rPr dirty="0" sz="1600" spc="-10" b="1">
                <a:latin typeface="Roboto"/>
                <a:cs typeface="Roboto"/>
              </a:rPr>
              <a:t> </a:t>
            </a:r>
            <a:r>
              <a:rPr dirty="0" sz="1600" b="1">
                <a:latin typeface="Roboto"/>
                <a:cs typeface="Roboto"/>
              </a:rPr>
              <a:t>esquilo</a:t>
            </a:r>
            <a:r>
              <a:rPr dirty="0" sz="1600" spc="-15" b="1">
                <a:latin typeface="Roboto"/>
                <a:cs typeface="Roboto"/>
              </a:rPr>
              <a:t> </a:t>
            </a:r>
            <a:r>
              <a:rPr dirty="0" sz="1600" spc="-10" b="1">
                <a:latin typeface="Roboto"/>
                <a:cs typeface="Roboto"/>
              </a:rPr>
              <a:t>corajoso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89733" y="7437501"/>
            <a:ext cx="3179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Roboto"/>
                <a:cs typeface="Roboto"/>
              </a:rPr>
              <a:t>Uma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história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infantil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sobre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coragem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amizade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264919"/>
            <a:ext cx="6076949" cy="6076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1109218"/>
            <a:ext cx="26924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Roboto"/>
                <a:cs typeface="Roboto"/>
              </a:rPr>
              <a:t>Capítulo</a:t>
            </a:r>
            <a:r>
              <a:rPr dirty="0" sz="1400" spc="-2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1:</a:t>
            </a:r>
            <a:r>
              <a:rPr dirty="0" sz="1400" spc="-4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O</a:t>
            </a:r>
            <a:r>
              <a:rPr dirty="0" sz="1400" spc="-15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Esquilo</a:t>
            </a:r>
            <a:r>
              <a:rPr dirty="0" sz="1400" spc="-20" b="1">
                <a:latin typeface="Roboto"/>
                <a:cs typeface="Roboto"/>
              </a:rPr>
              <a:t> </a:t>
            </a:r>
            <a:r>
              <a:rPr dirty="0" sz="1400" spc="-10" b="1">
                <a:latin typeface="Roboto"/>
                <a:cs typeface="Roboto"/>
              </a:rPr>
              <a:t>Preocupado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6628256"/>
            <a:ext cx="5347335" cy="1612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1200">
                <a:latin typeface="Roboto"/>
                <a:cs typeface="Roboto"/>
              </a:rPr>
              <a:t>Em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grande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carvalho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orla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floresta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vivia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pequeno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esquilo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chamado </a:t>
            </a:r>
            <a:r>
              <a:rPr dirty="0" sz="1200" spc="-25">
                <a:latin typeface="Roboto"/>
                <a:cs typeface="Roboto"/>
              </a:rPr>
              <a:t>Nutty.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Enquanto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todos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outros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esquilos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estavam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ocupados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colhendo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bolotas </a:t>
            </a:r>
            <a:r>
              <a:rPr dirty="0" sz="1200" spc="-20">
                <a:latin typeface="Roboto"/>
                <a:cs typeface="Roboto"/>
              </a:rPr>
              <a:t>para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inverno,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estava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com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muito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medo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subir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nos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galhos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altos, </a:t>
            </a:r>
            <a:r>
              <a:rPr dirty="0" sz="1200">
                <a:latin typeface="Roboto"/>
                <a:cs typeface="Roboto"/>
              </a:rPr>
              <a:t>onde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cresciam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bolotas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maiores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suculentas.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>
                <a:latin typeface="Roboto"/>
                <a:cs typeface="Roboto"/>
              </a:rPr>
              <a:t>"E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se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eu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cair?",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45">
                <a:latin typeface="Roboto"/>
                <a:cs typeface="Roboto"/>
              </a:rPr>
              <a:t>preocupou-</a:t>
            </a:r>
            <a:r>
              <a:rPr dirty="0" sz="1200">
                <a:latin typeface="Roboto"/>
                <a:cs typeface="Roboto"/>
              </a:rPr>
              <a:t>se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Nutty. </a:t>
            </a:r>
            <a:r>
              <a:rPr dirty="0" sz="1200">
                <a:latin typeface="Roboto"/>
                <a:cs typeface="Roboto"/>
              </a:rPr>
              <a:t>"Os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galhos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parecem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tão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finos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lá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cima!"</a:t>
            </a:r>
            <a:endParaRPr sz="1200">
              <a:latin typeface="Roboto"/>
              <a:cs typeface="Roboto"/>
            </a:endParaRPr>
          </a:p>
          <a:p>
            <a:pPr marL="12700" marR="43180">
              <a:lnSpc>
                <a:spcPct val="108300"/>
              </a:lnSpc>
              <a:spcBef>
                <a:spcPts val="790"/>
              </a:spcBef>
            </a:pPr>
            <a:r>
              <a:rPr dirty="0" sz="1200">
                <a:latin typeface="Roboto"/>
                <a:cs typeface="Roboto"/>
              </a:rPr>
              <a:t>Seu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amigo</a:t>
            </a:r>
            <a:r>
              <a:rPr dirty="0" sz="1200" spc="-5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Twitchy,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coelho,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passou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pulando.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"Não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tenha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medo,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Nutty!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Você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50">
                <a:latin typeface="Roboto"/>
                <a:cs typeface="Roboto"/>
              </a:rPr>
              <a:t>é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melhor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escalador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eu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conheço!"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980" y="1462023"/>
            <a:ext cx="5076825" cy="5076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877315"/>
            <a:ext cx="208533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Roboto"/>
                <a:cs typeface="Roboto"/>
              </a:rPr>
              <a:t>Capítulo</a:t>
            </a:r>
            <a:r>
              <a:rPr dirty="0" sz="1400" spc="-1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2:</a:t>
            </a:r>
            <a:r>
              <a:rPr dirty="0" sz="1400" spc="-30" b="1">
                <a:latin typeface="Roboto"/>
                <a:cs typeface="Roboto"/>
              </a:rPr>
              <a:t> </a:t>
            </a:r>
            <a:r>
              <a:rPr dirty="0" sz="1400" spc="50" b="1">
                <a:latin typeface="Roboto"/>
                <a:cs typeface="Roboto"/>
              </a:rPr>
              <a:t>A</a:t>
            </a:r>
            <a:r>
              <a:rPr dirty="0" sz="1400" spc="-40" b="1">
                <a:latin typeface="Roboto"/>
                <a:cs typeface="Roboto"/>
              </a:rPr>
              <a:t> </a:t>
            </a:r>
            <a:r>
              <a:rPr dirty="0" sz="1400" spc="-10" b="1">
                <a:latin typeface="Roboto"/>
                <a:cs typeface="Roboto"/>
              </a:rPr>
              <a:t>Tempestade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6893432"/>
            <a:ext cx="5417820" cy="121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200">
                <a:latin typeface="Roboto"/>
                <a:cs typeface="Roboto"/>
              </a:rPr>
              <a:t>Certa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tarde,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terrível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tempestade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atingiu</a:t>
            </a:r>
            <a:r>
              <a:rPr dirty="0" sz="1200" spc="-1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floresta.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vento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uivava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sacudia </a:t>
            </a:r>
            <a:r>
              <a:rPr dirty="0" sz="1200">
                <a:latin typeface="Roboto"/>
                <a:cs typeface="Roboto"/>
              </a:rPr>
              <a:t>as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árvores.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repente,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ouviu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vozinha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gritando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por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socorro.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7500"/>
              </a:lnSpc>
              <a:spcBef>
                <a:spcPts val="805"/>
              </a:spcBef>
            </a:pPr>
            <a:r>
              <a:rPr dirty="0" sz="1200">
                <a:latin typeface="Roboto"/>
                <a:cs typeface="Roboto"/>
              </a:rPr>
              <a:t>Era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Pip,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menor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passarinho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ninho,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topo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árvore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alta!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vento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forte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havia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jogado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para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fora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ninho!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200" spc="-25">
                <a:latin typeface="Roboto"/>
                <a:cs typeface="Roboto"/>
              </a:rPr>
              <a:t>"Ah,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não!",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ofegou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Nutty.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"Preciso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ajudar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antes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seja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tarde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demais!"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231645"/>
            <a:ext cx="5581649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877315"/>
            <a:ext cx="25647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Roboto"/>
                <a:cs typeface="Roboto"/>
              </a:rPr>
              <a:t>Capítulo</a:t>
            </a:r>
            <a:r>
              <a:rPr dirty="0" sz="1400" spc="-2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3:</a:t>
            </a:r>
            <a:r>
              <a:rPr dirty="0" sz="1400" spc="-35" b="1">
                <a:latin typeface="Roboto"/>
                <a:cs typeface="Roboto"/>
              </a:rPr>
              <a:t> </a:t>
            </a:r>
            <a:r>
              <a:rPr dirty="0" sz="1400" spc="50" b="1">
                <a:latin typeface="Roboto"/>
                <a:cs typeface="Roboto"/>
              </a:rPr>
              <a:t>A</a:t>
            </a:r>
            <a:r>
              <a:rPr dirty="0" sz="1400" spc="-2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Escalada</a:t>
            </a:r>
            <a:r>
              <a:rPr dirty="0" sz="1400" spc="-25" b="1">
                <a:latin typeface="Roboto"/>
                <a:cs typeface="Roboto"/>
              </a:rPr>
              <a:t> </a:t>
            </a:r>
            <a:r>
              <a:rPr dirty="0" sz="1400" spc="-10" b="1">
                <a:latin typeface="Roboto"/>
                <a:cs typeface="Roboto"/>
              </a:rPr>
              <a:t>Corajosa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6715125"/>
            <a:ext cx="5382895" cy="1313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5"/>
              </a:spcBef>
            </a:pPr>
            <a:r>
              <a:rPr dirty="0" sz="1200">
                <a:latin typeface="Roboto"/>
                <a:cs typeface="Roboto"/>
              </a:rPr>
              <a:t>Mesmo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assustado,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sabia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precisava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agir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rápido.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Respirou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fundo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50">
                <a:latin typeface="Roboto"/>
                <a:cs typeface="Roboto"/>
              </a:rPr>
              <a:t>e </a:t>
            </a:r>
            <a:r>
              <a:rPr dirty="0" sz="1200" spc="-10">
                <a:latin typeface="Roboto"/>
                <a:cs typeface="Roboto"/>
              </a:rPr>
              <a:t>começou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subir.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Subiu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cada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vez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alto,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com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patinhas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agarrando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casca molhada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com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força.</a:t>
            </a:r>
            <a:endParaRPr sz="1200">
              <a:latin typeface="Roboto"/>
              <a:cs typeface="Roboto"/>
            </a:endParaRPr>
          </a:p>
          <a:p>
            <a:pPr marL="12700" marR="123825">
              <a:lnSpc>
                <a:spcPct val="107900"/>
              </a:lnSpc>
              <a:spcBef>
                <a:spcPts val="810"/>
              </a:spcBef>
            </a:pPr>
            <a:r>
              <a:rPr dirty="0" sz="1200" spc="-20">
                <a:latin typeface="Roboto"/>
                <a:cs typeface="Roboto"/>
              </a:rPr>
              <a:t>Quando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chegou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perto</a:t>
            </a:r>
            <a:r>
              <a:rPr dirty="0" sz="1200" spc="-1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Pip,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passarinho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tremia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galho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fino.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"Segure </a:t>
            </a:r>
            <a:r>
              <a:rPr dirty="0" sz="1200">
                <a:latin typeface="Roboto"/>
                <a:cs typeface="Roboto"/>
              </a:rPr>
              <a:t>nas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minhas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costas!",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disse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Nutty, </a:t>
            </a:r>
            <a:r>
              <a:rPr dirty="0" sz="1200" spc="-20">
                <a:latin typeface="Roboto"/>
                <a:cs typeface="Roboto"/>
              </a:rPr>
              <a:t>corajosamente.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"Eu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vou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nos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levar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para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baixo </a:t>
            </a:r>
            <a:r>
              <a:rPr dirty="0" sz="1200">
                <a:latin typeface="Roboto"/>
                <a:cs typeface="Roboto"/>
              </a:rPr>
              <a:t>em </a:t>
            </a:r>
            <a:r>
              <a:rPr dirty="0" sz="1200" spc="-10">
                <a:latin typeface="Roboto"/>
                <a:cs typeface="Roboto"/>
              </a:rPr>
              <a:t>segurança!"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231645"/>
            <a:ext cx="540004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877315"/>
            <a:ext cx="1531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Roboto"/>
                <a:cs typeface="Roboto"/>
              </a:rPr>
              <a:t>Capítulo</a:t>
            </a:r>
            <a:r>
              <a:rPr dirty="0" sz="1400" spc="-1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4:</a:t>
            </a:r>
            <a:r>
              <a:rPr dirty="0" sz="1400" spc="-3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O</a:t>
            </a:r>
            <a:r>
              <a:rPr dirty="0" sz="1400" spc="-25" b="1">
                <a:latin typeface="Roboto"/>
                <a:cs typeface="Roboto"/>
              </a:rPr>
              <a:t> </a:t>
            </a:r>
            <a:r>
              <a:rPr dirty="0" sz="1400" spc="-20" b="1">
                <a:latin typeface="Roboto"/>
                <a:cs typeface="Roboto"/>
              </a:rPr>
              <a:t>Herói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5559678"/>
            <a:ext cx="5289550" cy="1414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0510">
              <a:lnSpc>
                <a:spcPct val="108300"/>
              </a:lnSpc>
              <a:spcBef>
                <a:spcPts val="100"/>
              </a:spcBef>
            </a:pPr>
            <a:r>
              <a:rPr dirty="0" sz="1200">
                <a:latin typeface="Roboto"/>
                <a:cs typeface="Roboto"/>
              </a:rPr>
              <a:t>Lenta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cuidadosamente,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trouxe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para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lugar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seguro.</a:t>
            </a:r>
            <a:r>
              <a:rPr dirty="0" sz="1200" spc="-5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Todos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5">
                <a:latin typeface="Roboto"/>
                <a:cs typeface="Roboto"/>
              </a:rPr>
              <a:t>os </a:t>
            </a:r>
            <a:r>
              <a:rPr dirty="0" sz="1200" spc="-10">
                <a:latin typeface="Roboto"/>
                <a:cs typeface="Roboto"/>
              </a:rPr>
              <a:t>animais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floresta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aplaudiram! </a:t>
            </a:r>
            <a:r>
              <a:rPr dirty="0" sz="1200">
                <a:latin typeface="Roboto"/>
                <a:cs typeface="Roboto"/>
              </a:rPr>
              <a:t>Os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pais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desceram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voando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50">
                <a:latin typeface="Roboto"/>
                <a:cs typeface="Roboto"/>
              </a:rPr>
              <a:t>e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latin typeface="Roboto"/>
                <a:cs typeface="Roboto"/>
              </a:rPr>
              <a:t>agradeceram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com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lágrimas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nos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olhos.</a:t>
            </a:r>
            <a:endParaRPr sz="1200">
              <a:latin typeface="Roboto"/>
              <a:cs typeface="Roboto"/>
            </a:endParaRPr>
          </a:p>
          <a:p>
            <a:pPr marL="12700" marR="139065">
              <a:lnSpc>
                <a:spcPct val="108300"/>
              </a:lnSpc>
              <a:spcBef>
                <a:spcPts val="790"/>
              </a:spcBef>
            </a:pPr>
            <a:r>
              <a:rPr dirty="0" sz="1200" spc="-10">
                <a:latin typeface="Roboto"/>
                <a:cs typeface="Roboto"/>
              </a:rPr>
              <a:t>"Você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é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tão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corajoso!",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exclamou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Pip.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"Você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subiu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alto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qualquer esquilo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eu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já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vi!"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sorriu.</a:t>
            </a:r>
            <a:r>
              <a:rPr dirty="0" sz="1200" spc="-5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Talvez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aqueles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galhos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altos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não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fossem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tão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assustadores,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afinal.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79" y="1231645"/>
            <a:ext cx="424815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120" y="877315"/>
            <a:ext cx="4927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Roboto"/>
                <a:cs typeface="Roboto"/>
              </a:rPr>
              <a:t>O </a:t>
            </a:r>
            <a:r>
              <a:rPr dirty="0" sz="1400" spc="-25" b="1">
                <a:latin typeface="Roboto"/>
                <a:cs typeface="Roboto"/>
              </a:rPr>
              <a:t>Fim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8120" y="6914769"/>
            <a:ext cx="5080000" cy="161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1200" spc="-10">
                <a:latin typeface="Roboto"/>
                <a:cs typeface="Roboto"/>
              </a:rPr>
              <a:t>Daquele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dia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em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diante,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Nutty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não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teve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medo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subir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alto.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quando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50">
                <a:latin typeface="Roboto"/>
                <a:cs typeface="Roboto"/>
              </a:rPr>
              <a:t>o </a:t>
            </a:r>
            <a:r>
              <a:rPr dirty="0" sz="1200" spc="-20">
                <a:latin typeface="Roboto"/>
                <a:cs typeface="Roboto"/>
              </a:rPr>
              <a:t>inverno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chegou,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seu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estoque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bolotas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era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o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maior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de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toda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floresta!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>
              <a:latin typeface="Roboto"/>
              <a:cs typeface="Roboto"/>
            </a:endParaRPr>
          </a:p>
          <a:p>
            <a:pPr marL="2123440">
              <a:lnSpc>
                <a:spcPct val="100000"/>
              </a:lnSpc>
            </a:pPr>
            <a:r>
              <a:rPr dirty="0" sz="1200" spc="-10">
                <a:latin typeface="Roboto"/>
                <a:cs typeface="Roboto"/>
              </a:rPr>
              <a:t>Moral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da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história:</a:t>
            </a:r>
            <a:endParaRPr sz="1200">
              <a:latin typeface="Roboto"/>
              <a:cs typeface="Roboto"/>
            </a:endParaRPr>
          </a:p>
          <a:p>
            <a:pPr marL="774065" marR="424180" indent="720725">
              <a:lnSpc>
                <a:spcPts val="2360"/>
              </a:lnSpc>
              <a:spcBef>
                <a:spcPts val="85"/>
              </a:spcBef>
            </a:pPr>
            <a:r>
              <a:rPr dirty="0" sz="1200">
                <a:latin typeface="Roboto"/>
                <a:cs typeface="Roboto"/>
              </a:rPr>
              <a:t>Você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é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mais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corajoso</a:t>
            </a:r>
            <a:r>
              <a:rPr dirty="0" sz="1200" spc="-2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que</a:t>
            </a:r>
            <a:r>
              <a:rPr dirty="0" sz="1200" spc="-20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pensa, principalmente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quando</a:t>
            </a:r>
            <a:r>
              <a:rPr dirty="0" sz="1200" spc="-30">
                <a:latin typeface="Roboto"/>
                <a:cs typeface="Roboto"/>
              </a:rPr>
              <a:t> </a:t>
            </a:r>
            <a:r>
              <a:rPr dirty="0" sz="1200" spc="-20">
                <a:latin typeface="Roboto"/>
                <a:cs typeface="Roboto"/>
              </a:rPr>
              <a:t>ajuda</a:t>
            </a:r>
            <a:r>
              <a:rPr dirty="0" sz="1200" spc="-4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um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amigo</a:t>
            </a:r>
            <a:r>
              <a:rPr dirty="0" sz="1200" spc="-40">
                <a:latin typeface="Roboto"/>
                <a:cs typeface="Roboto"/>
              </a:rPr>
              <a:t> </a:t>
            </a:r>
            <a:r>
              <a:rPr dirty="0" sz="1200">
                <a:latin typeface="Roboto"/>
                <a:cs typeface="Roboto"/>
              </a:rPr>
              <a:t>em</a:t>
            </a:r>
            <a:r>
              <a:rPr dirty="0" sz="1200" spc="-35">
                <a:latin typeface="Roboto"/>
                <a:cs typeface="Roboto"/>
              </a:rPr>
              <a:t> </a:t>
            </a:r>
            <a:r>
              <a:rPr dirty="0" sz="1200" spc="-10">
                <a:latin typeface="Roboto"/>
                <a:cs typeface="Roboto"/>
              </a:rPr>
              <a:t>necessidade.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231645"/>
            <a:ext cx="5591174" cy="559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Pistilli Carra</dc:creator>
  <dcterms:created xsi:type="dcterms:W3CDTF">2025-07-15T13:00:08Z</dcterms:created>
  <dcterms:modified xsi:type="dcterms:W3CDTF">2025-07-15T13:00:08Z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2025-07-15T00:00:00Z</vt:filetime>
  </property>
  <property fmtid="{D5CDD505-2E9C-101B-9397-08002B2CF9AE}" pid="5" name="Producer">
    <vt:lpwstr>Microsoft® Word 2019</vt:lpwstr>
  </property>
</Properties>
</file>