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8" r:id="rId6"/>
    <p:sldId id="257" r:id="rId7"/>
    <p:sldId id="264" r:id="rId8"/>
    <p:sldId id="260" r:id="rId9"/>
    <p:sldId id="261" r:id="rId10"/>
    <p:sldId id="265" r:id="rId11"/>
    <p:sldId id="259" r:id="rId12"/>
    <p:sldId id="262" r:id="rId13"/>
    <p:sldId id="266" r:id="rId14"/>
    <p:sldId id="263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Acceptance testing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Teste realizate de client. Testează dacă design-ul corespunde cu ceea ce s-a dorit.</a:t>
          </a:r>
          <a:endParaRPr lang="en-US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System testing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Testarea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întregului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toate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componentele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).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Testează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dacă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sistemul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funcționează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conform design-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ului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- e2e (end to end).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Integration testing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it-I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Testarea mai multor componente ce sunt combinate sau integrate.</a:t>
          </a:r>
          <a:endParaRPr lang="en-US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Unit testing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it-I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Testare celor mai mici părți din cod (clase sau metode).</a:t>
          </a:r>
          <a:endParaRPr lang="en-US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Regression testing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Testarea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automata a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aplicației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după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implementarea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unor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modificări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astfel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încât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să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fie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evitată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reapariția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unor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erori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(bug-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uri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anterioare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Black-box testing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White-box testing (glass-box)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083F477C-C1D0-4AB4-A5B2-AC7CD720FAC9}">
      <dgm:prSet phldrT="[Text]" custT="1"/>
      <dgm:spPr/>
      <dgm:t>
        <a:bodyPr/>
        <a:lstStyle/>
        <a:p>
          <a:r>
            <a:rPr lang="it-I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Testarea interfeței publice a unor componente fără a avea informații cu privire 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implementare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structura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internă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etc.</a:t>
          </a:r>
        </a:p>
      </dgm:t>
    </dgm:pt>
    <dgm:pt modelId="{38DAD399-5AA5-4264-B858-57D8D7B878D0}" type="parTrans" cxnId="{61DFC44C-EBF6-4EE9-88DF-D9A86A713671}">
      <dgm:prSet/>
      <dgm:spPr/>
      <dgm:t>
        <a:bodyPr/>
        <a:lstStyle/>
        <a:p>
          <a:endParaRPr lang="en-US"/>
        </a:p>
      </dgm:t>
    </dgm:pt>
    <dgm:pt modelId="{06F51663-096A-47D5-904B-1128F2EA7704}" type="sibTrans" cxnId="{61DFC44C-EBF6-4EE9-88DF-D9A86A713671}">
      <dgm:prSet/>
      <dgm:spPr/>
      <dgm:t>
        <a:bodyPr/>
        <a:lstStyle/>
        <a:p>
          <a:endParaRPr lang="en-US"/>
        </a:p>
      </dgm:t>
    </dgm:pt>
    <dgm:pt modelId="{D4834D67-E661-4F6B-942E-F6D0048B1774}">
      <dgm:prSet phldrT="[Text]"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Testarea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unor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componente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despre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care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există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informații</a:t>
          </a:r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complete.</a:t>
          </a:r>
        </a:p>
      </dgm:t>
    </dgm:pt>
    <dgm:pt modelId="{88FE7888-9142-4AFA-B460-F88DED172D89}" type="parTrans" cxnId="{66B833DE-C73C-4156-9D6A-8B504F8B80DF}">
      <dgm:prSet/>
      <dgm:spPr/>
      <dgm:t>
        <a:bodyPr/>
        <a:lstStyle/>
        <a:p>
          <a:endParaRPr lang="en-US"/>
        </a:p>
      </dgm:t>
    </dgm:pt>
    <dgm:pt modelId="{39854782-4B8E-4216-8AB1-809A5AD686E5}" type="sibTrans" cxnId="{66B833DE-C73C-4156-9D6A-8B504F8B80DF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0150C16-4D52-4E19-9A64-B8D8A79621E7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01C41E6-F225-49F3-BA54-C6D57A01C7E1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61DFC44C-EBF6-4EE9-88DF-D9A86A713671}" srcId="{A7F7584C-6CC5-40A2-9566-2842A5DEA97A}" destId="{083F477C-C1D0-4AB4-A5B2-AC7CD720FAC9}" srcOrd="0" destOrd="0" parTransId="{38DAD399-5AA5-4264-B858-57D8D7B878D0}" sibTransId="{06F51663-096A-47D5-904B-1128F2EA7704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9AC0D8A9-8C4C-416D-A87F-C69756964A64}" type="presOf" srcId="{083F477C-C1D0-4AB4-A5B2-AC7CD720FAC9}" destId="{80150C16-4D52-4E19-9A64-B8D8A79621E7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66B833DE-C73C-4156-9D6A-8B504F8B80DF}" srcId="{51A6936C-668E-4912-B1B4-BA2D45D3F624}" destId="{D4834D67-E661-4F6B-942E-F6D0048B1774}" srcOrd="0" destOrd="0" parTransId="{88FE7888-9142-4AFA-B460-F88DED172D89}" sibTransId="{39854782-4B8E-4216-8AB1-809A5AD686E5}"/>
    <dgm:cxn modelId="{4D2240E9-B920-4023-A74B-74B137D7594D}" type="presOf" srcId="{D4834D67-E661-4F6B-942E-F6D0048B1774}" destId="{B01C41E6-F225-49F3-BA54-C6D57A01C7E1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BD251EA5-9A1B-449E-986A-C174717A1ED2}" type="presParOf" srcId="{C60E4332-AB2E-4201-AF29-E3D9D2CE99DD}" destId="{80150C16-4D52-4E19-9A64-B8D8A79621E7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AC779ECD-40BA-4E58-B2EF-C05A6D65705D}" type="presParOf" srcId="{74B4E996-D144-43FA-9C7B-5183D295C315}" destId="{B01C41E6-F225-49F3-BA54-C6D57A01C7E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Fast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0" i="0" dirty="0" err="1"/>
            <a:t>acestea</a:t>
          </a:r>
          <a:r>
            <a:rPr lang="en-US" b="0" i="0" dirty="0"/>
            <a:t> </a:t>
          </a:r>
          <a:r>
            <a:rPr lang="en-US" b="0" i="0" dirty="0" err="1"/>
            <a:t>ar</a:t>
          </a:r>
          <a:r>
            <a:rPr lang="en-US" b="0" i="0" dirty="0"/>
            <a:t> </a:t>
          </a:r>
          <a:r>
            <a:rPr lang="en-US" b="0" i="0" dirty="0" err="1"/>
            <a:t>trebui</a:t>
          </a:r>
          <a:r>
            <a:rPr lang="en-US" b="0" i="0" dirty="0"/>
            <a:t> </a:t>
          </a:r>
          <a:r>
            <a:rPr lang="en-US" b="0" i="0" dirty="0" err="1"/>
            <a:t>să</a:t>
          </a:r>
          <a:r>
            <a:rPr lang="en-US" b="0" i="0" dirty="0"/>
            <a:t> fie </a:t>
          </a:r>
          <a:r>
            <a:rPr lang="en-US" b="0" i="0" dirty="0" err="1"/>
            <a:t>executate</a:t>
          </a:r>
          <a:r>
            <a:rPr lang="en-US" b="0" i="0" dirty="0"/>
            <a:t> rapid, </a:t>
          </a:r>
          <a:r>
            <a:rPr lang="en-US" b="0" i="0" dirty="0" err="1"/>
            <a:t>pentru</a:t>
          </a:r>
          <a:r>
            <a:rPr lang="en-US" b="0" i="0" dirty="0"/>
            <a:t> a nu </a:t>
          </a:r>
          <a:r>
            <a:rPr lang="en-US" b="0" i="0" dirty="0" err="1"/>
            <a:t>prelungi</a:t>
          </a:r>
          <a:r>
            <a:rPr lang="en-US" b="0" i="0" dirty="0"/>
            <a:t> </a:t>
          </a:r>
          <a:r>
            <a:rPr lang="en-US" b="0" i="0" dirty="0" err="1"/>
            <a:t>timpul</a:t>
          </a:r>
          <a:r>
            <a:rPr lang="en-US" b="0" i="0" dirty="0"/>
            <a:t> </a:t>
          </a:r>
          <a:r>
            <a:rPr lang="en-US" b="0" i="0" dirty="0" err="1"/>
            <a:t>unuil</a:t>
          </a:r>
          <a:r>
            <a:rPr lang="en-US" b="0" i="0" dirty="0"/>
            <a:t> build </a:t>
          </a:r>
          <a:r>
            <a:rPr lang="en-US" b="0" i="0" dirty="0" err="1"/>
            <a:t>și</a:t>
          </a:r>
          <a:r>
            <a:rPr lang="en-US" b="0" i="0" dirty="0"/>
            <a:t> </a:t>
          </a:r>
          <a:r>
            <a:rPr lang="en-US" b="0" i="0" dirty="0" err="1"/>
            <a:t>pentru</a:t>
          </a:r>
          <a:r>
            <a:rPr lang="en-US" b="0" i="0" dirty="0"/>
            <a:t> a nu </a:t>
          </a:r>
          <a:r>
            <a:rPr lang="en-US" b="0" i="0" dirty="0" err="1"/>
            <a:t>aștepta</a:t>
          </a:r>
          <a:r>
            <a:rPr lang="en-US" b="0" i="0" dirty="0"/>
            <a:t> </a:t>
          </a:r>
          <a:r>
            <a:rPr lang="en-US" b="0" i="0" dirty="0" err="1"/>
            <a:t>mult</a:t>
          </a:r>
          <a:r>
            <a:rPr lang="en-US" b="0" i="0" dirty="0"/>
            <a:t> </a:t>
          </a:r>
          <a:r>
            <a:rPr lang="en-US" b="0" i="0" dirty="0" err="1"/>
            <a:t>rezultatele</a:t>
          </a:r>
          <a:r>
            <a:rPr lang="en-US" b="0" i="0" dirty="0"/>
            <a:t> </a:t>
          </a:r>
          <a:r>
            <a:rPr lang="en-US" b="0" i="0" dirty="0" err="1"/>
            <a:t>testelor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Isolated / Independent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ro-RO" dirty="0"/>
            <a:t>testele nu trebuie să depindă unele de altele (să fie izolate)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Repeatable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ro-RO" dirty="0"/>
            <a:t>ar trebui să fie repetabil</a:t>
          </a:r>
          <a:r>
            <a:rPr lang="en-US" dirty="0"/>
            <a:t>e</a:t>
          </a:r>
          <a:r>
            <a:rPr lang="ro-RO" dirty="0"/>
            <a:t> în orice mediu</a:t>
          </a:r>
          <a:r>
            <a:rPr lang="en-US" dirty="0"/>
            <a:t>, a</a:t>
          </a:r>
          <a:r>
            <a:rPr lang="ro-RO" dirty="0"/>
            <a:t>ceasta înseamnă că nu ar trebui să aibă dependențe cu alte sisteme, de ex. baza de date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AF876D4-17FE-4410-8356-F147FB3CC60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Thorough</a:t>
          </a:r>
        </a:p>
      </dgm:t>
    </dgm:pt>
    <dgm:pt modelId="{701579C5-B195-4FE3-9F95-14F7B872F51E}" type="parTrans" cxnId="{ACAA1BA1-2DB3-4CD5-9C5D-A15D972CA292}">
      <dgm:prSet/>
      <dgm:spPr/>
      <dgm:t>
        <a:bodyPr/>
        <a:lstStyle/>
        <a:p>
          <a:endParaRPr lang="en-US"/>
        </a:p>
      </dgm:t>
    </dgm:pt>
    <dgm:pt modelId="{6F0D3B86-A194-4BEA-BD2B-AFC85D451A27}" type="sibTrans" cxnId="{ACAA1BA1-2DB3-4CD5-9C5D-A15D972CA292}">
      <dgm:prSet/>
      <dgm:spPr/>
      <dgm:t>
        <a:bodyPr/>
        <a:lstStyle/>
        <a:p>
          <a:endParaRPr lang="en-US"/>
        </a:p>
      </dgm:t>
    </dgm:pt>
    <dgm:pt modelId="{9449D1C2-56D1-435A-88AB-DEB311E258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Self-checking</a:t>
          </a:r>
        </a:p>
      </dgm:t>
    </dgm:pt>
    <dgm:pt modelId="{E998B443-02C8-4B28-BD03-C0C686833C53}" type="parTrans" cxnId="{C6150D86-9832-48D7-ACDD-D6D1D5DD3C12}">
      <dgm:prSet/>
      <dgm:spPr/>
      <dgm:t>
        <a:bodyPr/>
        <a:lstStyle/>
        <a:p>
          <a:endParaRPr lang="en-US"/>
        </a:p>
      </dgm:t>
    </dgm:pt>
    <dgm:pt modelId="{16A3A787-A5FD-48DF-9067-10606E7A9C5F}" type="sibTrans" cxnId="{C6150D86-9832-48D7-ACDD-D6D1D5DD3C12}">
      <dgm:prSet/>
      <dgm:spPr/>
      <dgm:t>
        <a:bodyPr/>
        <a:lstStyle/>
        <a:p>
          <a:endParaRPr lang="en-US"/>
        </a:p>
      </dgm:t>
    </dgm:pt>
    <dgm:pt modelId="{BA89F3E8-A284-4630-A9C8-A4939E97AC6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/>
            <a:t>e</a:t>
          </a:r>
          <a:r>
            <a:rPr lang="ro-RO" dirty="0"/>
            <a:t>xecuția unui singur test nu ar trebui să aibă impact asupra altor teste din suita de teste (un singur pachet de teste, de exemplu, teste dintr-o singură clasă de teste).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9AF995-615C-42C0-871F-51C469F1F658}" type="parTrans" cxnId="{7EA893EE-CED4-4B94-8C00-5D15474EF97B}">
      <dgm:prSet/>
      <dgm:spPr/>
      <dgm:t>
        <a:bodyPr/>
        <a:lstStyle/>
        <a:p>
          <a:endParaRPr lang="en-US"/>
        </a:p>
      </dgm:t>
    </dgm:pt>
    <dgm:pt modelId="{7D4D8F86-D661-4B3F-AE93-E274A4FF582D}" type="sibTrans" cxnId="{7EA893EE-CED4-4B94-8C00-5D15474EF97B}">
      <dgm:prSet/>
      <dgm:spPr/>
      <dgm:t>
        <a:bodyPr/>
        <a:lstStyle/>
        <a:p>
          <a:endParaRPr lang="en-US"/>
        </a:p>
      </dgm:t>
    </dgm:pt>
    <dgm:pt modelId="{88C10490-58EB-4092-B0D7-5FB3D29FDA1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/>
            <a:t>c</a:t>
          </a:r>
          <a:r>
            <a:rPr lang="ro-RO" dirty="0"/>
            <a:t>onfigurarea altor sisteme nu ar trebui să afecteze repetarea executării testelor în medii diferite</a:t>
          </a:r>
          <a:r>
            <a:rPr lang="en-US" dirty="0"/>
            <a:t>, d</a:t>
          </a:r>
          <a:r>
            <a:rPr lang="ro-RO" dirty="0"/>
            <a:t>acă un test va fi executat de 10 ori, atunci ar trebui să obținem același rezultat de 10 ori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699806-D9D4-49B8-BD31-1DA439DE87FA}" type="parTrans" cxnId="{32FA87D3-3CA6-456F-BACB-CA6FDFB3E504}">
      <dgm:prSet/>
      <dgm:spPr/>
      <dgm:t>
        <a:bodyPr/>
        <a:lstStyle/>
        <a:p>
          <a:endParaRPr lang="en-US"/>
        </a:p>
      </dgm:t>
    </dgm:pt>
    <dgm:pt modelId="{901425F0-FE55-4760-87EC-517A1CFA7851}" type="sibTrans" cxnId="{32FA87D3-3CA6-456F-BACB-CA6FDFB3E504}">
      <dgm:prSet/>
      <dgm:spPr/>
      <dgm:t>
        <a:bodyPr/>
        <a:lstStyle/>
        <a:p>
          <a:endParaRPr lang="en-US"/>
        </a:p>
      </dgm:t>
    </dgm:pt>
    <dgm:pt modelId="{179582AC-D5AC-4028-809A-AFD76490F9EF}">
      <dgm:prSet phldrT="[Text]"/>
      <dgm:spPr/>
      <dgm:t>
        <a:bodyPr/>
        <a:lstStyle/>
        <a:p>
          <a:r>
            <a:rPr lang="ro-RO" dirty="0"/>
            <a:t>mențion</a:t>
          </a:r>
          <a:r>
            <a:rPr lang="en-US" dirty="0" err="1"/>
            <a:t>eaza</a:t>
          </a:r>
          <a:r>
            <a:rPr lang="ro-RO" dirty="0"/>
            <a:t> dacă întregul test a trecut (fără interpretare manuală)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8886C9-B1EB-44DB-A7C1-2175E7B08488}" type="parTrans" cxnId="{DE98B91C-331C-4D8C-BF73-7C401FC1184A}">
      <dgm:prSet/>
      <dgm:spPr/>
    </dgm:pt>
    <dgm:pt modelId="{4967EDE7-BB20-43D4-BC54-8548932D10C3}" type="sibTrans" cxnId="{DE98B91C-331C-4D8C-BF73-7C401FC1184A}">
      <dgm:prSet/>
      <dgm:spPr/>
    </dgm:pt>
    <dgm:pt modelId="{4826E921-1F5D-4855-AF73-7A30E9C23370}">
      <dgm:prSet phldrT="[Text]"/>
      <dgm:spPr/>
      <dgm:t>
        <a:bodyPr/>
        <a:lstStyle/>
        <a:p>
          <a:r>
            <a:rPr lang="en-US" b="0" i="0" dirty="0" err="1"/>
            <a:t>scris</a:t>
          </a:r>
          <a:r>
            <a:rPr lang="en-US" b="0" i="0" dirty="0"/>
            <a:t> </a:t>
          </a:r>
          <a:r>
            <a:rPr lang="en-US" b="0" i="0" dirty="0" err="1"/>
            <a:t>împreună</a:t>
          </a:r>
          <a:r>
            <a:rPr lang="en-US" b="0" i="0" dirty="0"/>
            <a:t> cu </a:t>
          </a:r>
          <a:r>
            <a:rPr lang="en-US" b="0" i="0" dirty="0" err="1"/>
            <a:t>codul</a:t>
          </a:r>
          <a:r>
            <a:rPr lang="en-US" b="0" i="0" dirty="0"/>
            <a:t> de </a:t>
          </a:r>
          <a:r>
            <a:rPr lang="en-US" b="0" i="0" dirty="0" err="1"/>
            <a:t>producţie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C29CF5-7755-4C94-A78C-DE4E62DDECFF}" type="parTrans" cxnId="{2083110D-037A-44AA-8B38-BA6DA2E38992}">
      <dgm:prSet/>
      <dgm:spPr/>
    </dgm:pt>
    <dgm:pt modelId="{10D5B11D-C014-4D15-BAB2-70C1A6CEBDBE}" type="sibTrans" cxnId="{2083110D-037A-44AA-8B38-BA6DA2E38992}">
      <dgm:prSet/>
      <dgm:spPr/>
    </dgm:pt>
    <dgm:pt modelId="{A810E566-FAD2-4F66-9E21-EF432A8405FC}">
      <dgm:prSet phldrT="[Text]"/>
      <dgm:spPr/>
      <dgm:t>
        <a:bodyPr/>
        <a:lstStyle/>
        <a:p>
          <a:r>
            <a:rPr lang="en-US" b="0" i="0" dirty="0" err="1"/>
            <a:t>ar</a:t>
          </a:r>
          <a:r>
            <a:rPr lang="en-US" b="0" i="0" dirty="0"/>
            <a:t> </a:t>
          </a:r>
          <a:r>
            <a:rPr lang="en-US" b="0" i="0" dirty="0" err="1"/>
            <a:t>trebui</a:t>
          </a:r>
          <a:r>
            <a:rPr lang="en-US" b="0" i="0" dirty="0"/>
            <a:t> </a:t>
          </a:r>
          <a:r>
            <a:rPr lang="en-US" b="0" i="0" dirty="0" err="1"/>
            <a:t>să</a:t>
          </a:r>
          <a:r>
            <a:rPr lang="en-US" b="0" i="0" dirty="0"/>
            <a:t> </a:t>
          </a:r>
          <a:r>
            <a:rPr lang="en-US" b="0" i="0" dirty="0" err="1"/>
            <a:t>verificăm</a:t>
          </a:r>
          <a:r>
            <a:rPr lang="en-US" b="0" i="0" dirty="0"/>
            <a:t> </a:t>
          </a:r>
          <a:r>
            <a:rPr lang="en-US" b="0" i="0" dirty="0" err="1"/>
            <a:t>cazurile</a:t>
          </a:r>
          <a:r>
            <a:rPr lang="en-US" b="0" i="0" dirty="0"/>
            <a:t> de </a:t>
          </a:r>
          <a:r>
            <a:rPr lang="en-US" b="0" i="0" dirty="0" err="1"/>
            <a:t>testare</a:t>
          </a:r>
          <a:r>
            <a:rPr lang="en-US" b="0" i="0" dirty="0"/>
            <a:t> </a:t>
          </a:r>
          <a:r>
            <a:rPr lang="en-US" b="0" i="0" dirty="0" err="1"/>
            <a:t>furnizând</a:t>
          </a:r>
          <a:r>
            <a:rPr lang="en-US" b="0" i="0" dirty="0"/>
            <a:t> </a:t>
          </a:r>
          <a:r>
            <a:rPr lang="en-US" b="0" i="0" dirty="0" err="1"/>
            <a:t>valori</a:t>
          </a:r>
          <a:r>
            <a:rPr lang="en-US" b="0" i="0" dirty="0"/>
            <a:t> care </a:t>
          </a:r>
          <a:r>
            <a:rPr lang="en-US" b="0" i="0" dirty="0" err="1"/>
            <a:t>oferă</a:t>
          </a:r>
          <a:r>
            <a:rPr lang="en-US" b="0" i="0" dirty="0"/>
            <a:t> </a:t>
          </a:r>
          <a:r>
            <a:rPr lang="en-US" b="0" i="0" dirty="0" err="1"/>
            <a:t>rezultate</a:t>
          </a:r>
          <a:r>
            <a:rPr lang="en-US" b="0" i="0" dirty="0"/>
            <a:t> </a:t>
          </a:r>
          <a:r>
            <a:rPr lang="en-US" b="0" i="0" dirty="0" err="1"/>
            <a:t>pozitive</a:t>
          </a:r>
          <a:r>
            <a:rPr lang="en-US" b="0" i="0" dirty="0"/>
            <a:t>, </a:t>
          </a:r>
          <a:r>
            <a:rPr lang="en-US" b="0" i="0" dirty="0" err="1"/>
            <a:t>rezultate</a:t>
          </a:r>
          <a:r>
            <a:rPr lang="en-US" b="0" i="0" dirty="0"/>
            <a:t> negative </a:t>
          </a:r>
          <a:r>
            <a:rPr lang="en-US" b="0" i="0" dirty="0" err="1"/>
            <a:t>și</a:t>
          </a:r>
          <a:r>
            <a:rPr lang="en-US" b="0" i="0" dirty="0"/>
            <a:t> </a:t>
          </a:r>
          <a:r>
            <a:rPr lang="en-US" b="0" i="0" dirty="0" err="1"/>
            <a:t>testând</a:t>
          </a:r>
          <a:r>
            <a:rPr lang="en-US" b="0" i="0" dirty="0"/>
            <a:t> </a:t>
          </a:r>
          <a:r>
            <a:rPr lang="en-US" b="0" i="0" dirty="0" err="1"/>
            <a:t>cazurile</a:t>
          </a:r>
          <a:r>
            <a:rPr lang="en-US" b="0" i="0" dirty="0"/>
            <a:t> </a:t>
          </a:r>
          <a:r>
            <a:rPr lang="en-US" b="0" i="0" dirty="0" err="1"/>
            <a:t>marginale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2DDBA1-2619-4D31-80CC-0B437D03B438}" type="parTrans" cxnId="{B71D9C54-ACC0-42EB-B5BE-7FBF3C4EAA5C}">
      <dgm:prSet/>
      <dgm:spPr/>
    </dgm:pt>
    <dgm:pt modelId="{B4989694-BD55-4AB7-B982-A90893C33022}" type="sibTrans" cxnId="{B71D9C54-ACC0-42EB-B5BE-7FBF3C4EAA5C}">
      <dgm:prSet/>
      <dgm:spPr/>
    </dgm:pt>
    <dgm:pt modelId="{3B364C39-DC69-4801-A50B-DC013573D378}">
      <dgm:prSet phldrT="[Text]"/>
      <dgm:spPr/>
      <dgm:t>
        <a:bodyPr/>
        <a:lstStyle/>
        <a:p>
          <a:r>
            <a:rPr lang="en-US" b="0" i="0" dirty="0" err="1"/>
            <a:t>datorită</a:t>
          </a:r>
          <a:r>
            <a:rPr lang="en-US" b="0" i="0" dirty="0"/>
            <a:t> </a:t>
          </a:r>
          <a:r>
            <a:rPr lang="en-US" b="0" i="0" dirty="0" err="1"/>
            <a:t>acestui</a:t>
          </a:r>
          <a:r>
            <a:rPr lang="en-US" b="0" i="0" dirty="0"/>
            <a:t> </a:t>
          </a:r>
          <a:r>
            <a:rPr lang="en-US" b="0" i="0" dirty="0" err="1"/>
            <a:t>fapt</a:t>
          </a:r>
          <a:r>
            <a:rPr lang="en-US" b="0" i="0" dirty="0"/>
            <a:t>, </a:t>
          </a:r>
          <a:r>
            <a:rPr lang="en-US" b="0" i="0" dirty="0" err="1"/>
            <a:t>testele</a:t>
          </a:r>
          <a:r>
            <a:rPr lang="en-US" b="0" i="0" dirty="0"/>
            <a:t> </a:t>
          </a:r>
          <a:r>
            <a:rPr lang="en-US" b="0" i="0" dirty="0" err="1"/>
            <a:t>vor</a:t>
          </a:r>
          <a:r>
            <a:rPr lang="en-US" b="0" i="0" dirty="0"/>
            <a:t> </a:t>
          </a:r>
          <a:r>
            <a:rPr lang="en-US" b="0" i="0" dirty="0" err="1"/>
            <a:t>verifica</a:t>
          </a:r>
          <a:r>
            <a:rPr lang="en-US" b="0" i="0" dirty="0"/>
            <a:t> </a:t>
          </a:r>
          <a:r>
            <a:rPr lang="en-US" b="0" i="0" dirty="0" err="1"/>
            <a:t>codul</a:t>
          </a:r>
          <a:r>
            <a:rPr lang="en-US" b="0" i="0" dirty="0"/>
            <a:t> </a:t>
          </a:r>
          <a:r>
            <a:rPr lang="en-US" b="0" i="0" dirty="0" err="1"/>
            <a:t>nostru</a:t>
          </a:r>
          <a:r>
            <a:rPr lang="en-US" b="0" i="0" dirty="0"/>
            <a:t> </a:t>
          </a:r>
          <a:r>
            <a:rPr lang="en-US" b="0" i="0" dirty="0" err="1"/>
            <a:t>mai</a:t>
          </a:r>
          <a:r>
            <a:rPr lang="en-US" b="0" i="0" dirty="0"/>
            <a:t> precis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8E89564-02F5-4651-B34C-4CC03A7894D1}" type="parTrans" cxnId="{9E2560A3-44D1-4155-843B-B24F6A45F692}">
      <dgm:prSet/>
      <dgm:spPr/>
    </dgm:pt>
    <dgm:pt modelId="{889A40C5-5C2E-4235-A04B-FA0819549574}" type="sibTrans" cxnId="{9E2560A3-44D1-4155-843B-B24F6A45F692}">
      <dgm:prSet/>
      <dgm:spPr/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5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5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5">
        <dgm:presLayoutVars>
          <dgm:bulletEnabled val="1"/>
        </dgm:presLayoutVars>
      </dgm:prSet>
      <dgm:spPr/>
    </dgm:pt>
    <dgm:pt modelId="{DA9E1EA3-352F-4B62-A3A8-83C4CDF9733D}" type="pres">
      <dgm:prSet presAssocID="{76D9F54E-47B3-4FE0-B465-AD673964072E}" presName="space" presStyleCnt="0"/>
      <dgm:spPr/>
    </dgm:pt>
    <dgm:pt modelId="{01D1A349-619D-4EF3-97A0-42584201569D}" type="pres">
      <dgm:prSet presAssocID="{9449D1C2-56D1-435A-88AB-DEB311E25893}" presName="composite" presStyleCnt="0"/>
      <dgm:spPr/>
    </dgm:pt>
    <dgm:pt modelId="{7246001C-6A91-4D62-9994-2F1FAD38F482}" type="pres">
      <dgm:prSet presAssocID="{9449D1C2-56D1-435A-88AB-DEB311E2589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8820D7C5-2EA3-4BE4-92D5-F3D336BCAAA1}" type="pres">
      <dgm:prSet presAssocID="{9449D1C2-56D1-435A-88AB-DEB311E25893}" presName="desTx" presStyleLbl="alignAccFollowNode1" presStyleIdx="3" presStyleCnt="5">
        <dgm:presLayoutVars>
          <dgm:bulletEnabled val="1"/>
        </dgm:presLayoutVars>
      </dgm:prSet>
      <dgm:spPr/>
    </dgm:pt>
    <dgm:pt modelId="{22FB45BC-478C-44B9-AF15-99E46D3D80CE}" type="pres">
      <dgm:prSet presAssocID="{16A3A787-A5FD-48DF-9067-10606E7A9C5F}" presName="space" presStyleCnt="0"/>
      <dgm:spPr/>
    </dgm:pt>
    <dgm:pt modelId="{94BB872B-05FB-4363-AD11-1935BC0E89FF}" type="pres">
      <dgm:prSet presAssocID="{4AF876D4-17FE-4410-8356-F147FB3CC603}" presName="composite" presStyleCnt="0"/>
      <dgm:spPr/>
    </dgm:pt>
    <dgm:pt modelId="{C5936AE9-0B5C-40A4-B92C-8EC7D8F9480B}" type="pres">
      <dgm:prSet presAssocID="{4AF876D4-17FE-4410-8356-F147FB3CC603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75436D0-8728-4F1E-8F46-AB43D20181C6}" type="pres">
      <dgm:prSet presAssocID="{4AF876D4-17FE-4410-8356-F147FB3CC603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083110D-037A-44AA-8B38-BA6DA2E38992}" srcId="{4AF876D4-17FE-4410-8356-F147FB3CC603}" destId="{4826E921-1F5D-4855-AF73-7A30E9C23370}" srcOrd="0" destOrd="0" parTransId="{62C29CF5-7755-4C94-A78C-DE4E62DDECFF}" sibTransId="{10D5B11D-C014-4D15-BAB2-70C1A6CEBDBE}"/>
    <dgm:cxn modelId="{3699B70F-1184-4AD9-B632-619E14561423}" type="presOf" srcId="{A810E566-FAD2-4F66-9E21-EF432A8405FC}" destId="{775436D0-8728-4F1E-8F46-AB43D20181C6}" srcOrd="0" destOrd="1" presId="urn:microsoft.com/office/officeart/2005/8/layout/hList1"/>
    <dgm:cxn modelId="{DE98B91C-331C-4D8C-BF73-7C401FC1184A}" srcId="{9449D1C2-56D1-435A-88AB-DEB311E25893}" destId="{179582AC-D5AC-4028-809A-AFD76490F9EF}" srcOrd="0" destOrd="0" parTransId="{EC8886C9-B1EB-44DB-A7C1-2175E7B08488}" sibTransId="{4967EDE7-BB20-43D4-BC54-8548932D10C3}"/>
    <dgm:cxn modelId="{7892681E-DEE3-4F61-AED2-0B126F60D6F3}" type="presOf" srcId="{88C10490-58EB-4092-B0D7-5FB3D29FDA12}" destId="{EA81ED6A-A7EA-4137-A3DC-D16E79F1B938}" srcOrd="0" destOrd="1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8E55068-2F95-4FC0-AFC0-C0504FCFED1B}" type="presOf" srcId="{179582AC-D5AC-4028-809A-AFD76490F9EF}" destId="{8820D7C5-2EA3-4BE4-92D5-F3D336BCAAA1}" srcOrd="0" destOrd="0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B71D9C54-ACC0-42EB-B5BE-7FBF3C4EAA5C}" srcId="{4AF876D4-17FE-4410-8356-F147FB3CC603}" destId="{A810E566-FAD2-4F66-9E21-EF432A8405FC}" srcOrd="1" destOrd="0" parTransId="{EB2DDBA1-2619-4D31-80CC-0B437D03B438}" sibTransId="{B4989694-BD55-4AB7-B982-A90893C33022}"/>
    <dgm:cxn modelId="{BBD3DB7C-7D6D-4F0A-BA62-3864F23540DA}" type="presOf" srcId="{4AF876D4-17FE-4410-8356-F147FB3CC603}" destId="{C5936AE9-0B5C-40A4-B92C-8EC7D8F9480B}" srcOrd="0" destOrd="0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C6150D86-9832-48D7-ACDD-D6D1D5DD3C12}" srcId="{CF9FC193-7A05-4631-B681-B56EAB543D38}" destId="{9449D1C2-56D1-435A-88AB-DEB311E25893}" srcOrd="3" destOrd="0" parTransId="{E998B443-02C8-4B28-BD03-C0C686833C53}" sibTransId="{16A3A787-A5FD-48DF-9067-10606E7A9C5F}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ACAA1BA1-2DB3-4CD5-9C5D-A15D972CA292}" srcId="{CF9FC193-7A05-4631-B681-B56EAB543D38}" destId="{4AF876D4-17FE-4410-8356-F147FB3CC603}" srcOrd="4" destOrd="0" parTransId="{701579C5-B195-4FE3-9F95-14F7B872F51E}" sibTransId="{6F0D3B86-A194-4BEA-BD2B-AFC85D451A27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9E2560A3-44D1-4155-843B-B24F6A45F692}" srcId="{4AF876D4-17FE-4410-8356-F147FB3CC603}" destId="{3B364C39-DC69-4801-A50B-DC013573D378}" srcOrd="2" destOrd="0" parTransId="{F8E89564-02F5-4651-B34C-4CC03A7894D1}" sibTransId="{889A40C5-5C2E-4235-A04B-FA0819549574}"/>
    <dgm:cxn modelId="{8383A9AC-5021-4508-BE44-5E40B3326705}" type="presOf" srcId="{9449D1C2-56D1-435A-88AB-DEB311E25893}" destId="{7246001C-6A91-4D62-9994-2F1FAD38F482}" srcOrd="0" destOrd="0" presId="urn:microsoft.com/office/officeart/2005/8/layout/hList1"/>
    <dgm:cxn modelId="{6990CAB2-32FE-47BE-AB3C-84BC62F8F5AC}" type="presOf" srcId="{3B364C39-DC69-4801-A50B-DC013573D378}" destId="{775436D0-8728-4F1E-8F46-AB43D20181C6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0B4A60C4-9F41-4DAB-811E-E1E8B0B7C7B8}" type="presOf" srcId="{4826E921-1F5D-4855-AF73-7A30E9C23370}" destId="{775436D0-8728-4F1E-8F46-AB43D20181C6}" srcOrd="0" destOrd="0" presId="urn:microsoft.com/office/officeart/2005/8/layout/hList1"/>
    <dgm:cxn modelId="{32FA87D3-3CA6-456F-BACB-CA6FDFB3E504}" srcId="{DA5DFAD8-E443-4F53-9341-A0903BBBD378}" destId="{88C10490-58EB-4092-B0D7-5FB3D29FDA12}" srcOrd="1" destOrd="0" parTransId="{70699806-D9D4-49B8-BD31-1DA439DE87FA}" sibTransId="{901425F0-FE55-4760-87EC-517A1CFA7851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35B78ED7-0487-443D-AF9F-60ACE3A9DAEA}" type="presOf" srcId="{BA89F3E8-A284-4630-A9C8-A4939E97AC62}" destId="{E4FD5043-5612-43C5-B6AE-CCD431549399}" srcOrd="0" destOrd="1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EA893EE-CED4-4B94-8C00-5D15474EF97B}" srcId="{ABA77F75-8642-4931-8D7E-BE6C6DB9940D}" destId="{BA89F3E8-A284-4630-A9C8-A4939E97AC62}" srcOrd="1" destOrd="0" parTransId="{2E9AF995-615C-42C0-871F-51C469F1F658}" sibTransId="{7D4D8F86-D661-4B3F-AE93-E274A4FF582D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  <dgm:cxn modelId="{26820CE5-49C6-4658-869F-5F7F8CE47732}" type="presParOf" srcId="{DE3F77CF-6A8C-4783-A2CE-00E88C4199CB}" destId="{DA9E1EA3-352F-4B62-A3A8-83C4CDF9733D}" srcOrd="5" destOrd="0" presId="urn:microsoft.com/office/officeart/2005/8/layout/hList1"/>
    <dgm:cxn modelId="{3887B97B-7818-4567-ABF7-90A8FD78F736}" type="presParOf" srcId="{DE3F77CF-6A8C-4783-A2CE-00E88C4199CB}" destId="{01D1A349-619D-4EF3-97A0-42584201569D}" srcOrd="6" destOrd="0" presId="urn:microsoft.com/office/officeart/2005/8/layout/hList1"/>
    <dgm:cxn modelId="{8977C7AD-62D7-47CD-887C-C3397C29CDDA}" type="presParOf" srcId="{01D1A349-619D-4EF3-97A0-42584201569D}" destId="{7246001C-6A91-4D62-9994-2F1FAD38F482}" srcOrd="0" destOrd="0" presId="urn:microsoft.com/office/officeart/2005/8/layout/hList1"/>
    <dgm:cxn modelId="{F8F91031-E387-42AA-9D93-50D4B922D6DF}" type="presParOf" srcId="{01D1A349-619D-4EF3-97A0-42584201569D}" destId="{8820D7C5-2EA3-4BE4-92D5-F3D336BCAAA1}" srcOrd="1" destOrd="0" presId="urn:microsoft.com/office/officeart/2005/8/layout/hList1"/>
    <dgm:cxn modelId="{6DD223EE-08BD-4214-B1C6-F1738107D022}" type="presParOf" srcId="{DE3F77CF-6A8C-4783-A2CE-00E88C4199CB}" destId="{22FB45BC-478C-44B9-AF15-99E46D3D80CE}" srcOrd="7" destOrd="0" presId="urn:microsoft.com/office/officeart/2005/8/layout/hList1"/>
    <dgm:cxn modelId="{EC5304C2-6488-464A-9576-7A0C18271B11}" type="presParOf" srcId="{DE3F77CF-6A8C-4783-A2CE-00E88C4199CB}" destId="{94BB872B-05FB-4363-AD11-1935BC0E89FF}" srcOrd="8" destOrd="0" presId="urn:microsoft.com/office/officeart/2005/8/layout/hList1"/>
    <dgm:cxn modelId="{1E4B3F23-846D-4DA2-9DC9-1DEDDC48FB3F}" type="presParOf" srcId="{94BB872B-05FB-4363-AD11-1935BC0E89FF}" destId="{C5936AE9-0B5C-40A4-B92C-8EC7D8F9480B}" srcOrd="0" destOrd="0" presId="urn:microsoft.com/office/officeart/2005/8/layout/hList1"/>
    <dgm:cxn modelId="{38B1FE0C-866F-47AB-9804-F1ECD53F210D}" type="presParOf" srcId="{94BB872B-05FB-4363-AD11-1935BC0E89FF}" destId="{775436D0-8728-4F1E-8F46-AB43D20181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Teste realizate de client. Testează dacă design-ul corespunde cu ceea ce s-a dorit.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Acceptance testing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Testarea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întregului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toate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componentele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).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Testează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dacă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sistemul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funcționează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conform design-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ului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- e2e (end to end).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System testing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Testarea mai multor componente ce sunt combinate sau integrate.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Integration testing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Testare celor mai mici părți din cod (clase sau metode).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Unit testing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Testarea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automata a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aplicației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după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implementarea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unor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modificări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astfel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încât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să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fie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evitată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reapariția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unor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erori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(bug-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uri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anterioare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Regression testing</a:t>
          </a:r>
        </a:p>
      </dsp:txBody>
      <dsp:txXfrm>
        <a:off x="55717" y="57446"/>
        <a:ext cx="3454726" cy="1029938"/>
      </dsp:txXfrm>
    </dsp:sp>
    <dsp:sp modelId="{80150C16-4D52-4E19-9A64-B8D8A79621E7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Testarea interfeței publice a unor componente fără a avea informații cu privire 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implementare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structura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internă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etc.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Black-box testing</a:t>
          </a:r>
        </a:p>
      </dsp:txBody>
      <dsp:txXfrm>
        <a:off x="55717" y="1255886"/>
        <a:ext cx="3454726" cy="1029938"/>
      </dsp:txXfrm>
    </dsp:sp>
    <dsp:sp modelId="{B01C41E6-F225-49F3-BA54-C6D57A01C7E1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Testarea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unor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componente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despre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care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există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informații</a:t>
          </a: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complete.</a:t>
          </a: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White-box testing (glass-box)</a:t>
          </a:r>
        </a:p>
      </dsp:txBody>
      <dsp:txXfrm>
        <a:off x="55717" y="2454327"/>
        <a:ext cx="3454726" cy="1029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5303" y="207601"/>
          <a:ext cx="2033064" cy="53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Fast</a:t>
          </a:r>
        </a:p>
      </dsp:txBody>
      <dsp:txXfrm>
        <a:off x="5303" y="207601"/>
        <a:ext cx="2033064" cy="539219"/>
      </dsp:txXfrm>
    </dsp:sp>
    <dsp:sp modelId="{17CA1487-CDD9-4364-92F6-A11DBDAFE16C}">
      <dsp:nvSpPr>
        <dsp:cNvPr id="0" name=""/>
        <dsp:cNvSpPr/>
      </dsp:nvSpPr>
      <dsp:spPr>
        <a:xfrm>
          <a:off x="5303" y="746821"/>
          <a:ext cx="2033064" cy="35378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b="0" i="0" kern="1200" dirty="0" err="1"/>
            <a:t>acestea</a:t>
          </a:r>
          <a:r>
            <a:rPr lang="en-US" sz="1500" b="0" i="0" kern="1200" dirty="0"/>
            <a:t> </a:t>
          </a:r>
          <a:r>
            <a:rPr lang="en-US" sz="1500" b="0" i="0" kern="1200" dirty="0" err="1"/>
            <a:t>ar</a:t>
          </a:r>
          <a:r>
            <a:rPr lang="en-US" sz="1500" b="0" i="0" kern="1200" dirty="0"/>
            <a:t> </a:t>
          </a:r>
          <a:r>
            <a:rPr lang="en-US" sz="1500" b="0" i="0" kern="1200" dirty="0" err="1"/>
            <a:t>trebui</a:t>
          </a:r>
          <a:r>
            <a:rPr lang="en-US" sz="1500" b="0" i="0" kern="1200" dirty="0"/>
            <a:t> </a:t>
          </a:r>
          <a:r>
            <a:rPr lang="en-US" sz="1500" b="0" i="0" kern="1200" dirty="0" err="1"/>
            <a:t>să</a:t>
          </a:r>
          <a:r>
            <a:rPr lang="en-US" sz="1500" b="0" i="0" kern="1200" dirty="0"/>
            <a:t> fie </a:t>
          </a:r>
          <a:r>
            <a:rPr lang="en-US" sz="1500" b="0" i="0" kern="1200" dirty="0" err="1"/>
            <a:t>executate</a:t>
          </a:r>
          <a:r>
            <a:rPr lang="en-US" sz="1500" b="0" i="0" kern="1200" dirty="0"/>
            <a:t> rapid, </a:t>
          </a:r>
          <a:r>
            <a:rPr lang="en-US" sz="1500" b="0" i="0" kern="1200" dirty="0" err="1"/>
            <a:t>pentru</a:t>
          </a:r>
          <a:r>
            <a:rPr lang="en-US" sz="1500" b="0" i="0" kern="1200" dirty="0"/>
            <a:t> a nu </a:t>
          </a:r>
          <a:r>
            <a:rPr lang="en-US" sz="1500" b="0" i="0" kern="1200" dirty="0" err="1"/>
            <a:t>prelungi</a:t>
          </a:r>
          <a:r>
            <a:rPr lang="en-US" sz="1500" b="0" i="0" kern="1200" dirty="0"/>
            <a:t> </a:t>
          </a:r>
          <a:r>
            <a:rPr lang="en-US" sz="1500" b="0" i="0" kern="1200" dirty="0" err="1"/>
            <a:t>timpul</a:t>
          </a:r>
          <a:r>
            <a:rPr lang="en-US" sz="1500" b="0" i="0" kern="1200" dirty="0"/>
            <a:t> </a:t>
          </a:r>
          <a:r>
            <a:rPr lang="en-US" sz="1500" b="0" i="0" kern="1200" dirty="0" err="1"/>
            <a:t>unuil</a:t>
          </a:r>
          <a:r>
            <a:rPr lang="en-US" sz="1500" b="0" i="0" kern="1200" dirty="0"/>
            <a:t> build </a:t>
          </a:r>
          <a:r>
            <a:rPr lang="en-US" sz="1500" b="0" i="0" kern="1200" dirty="0" err="1"/>
            <a:t>și</a:t>
          </a:r>
          <a:r>
            <a:rPr lang="en-US" sz="1500" b="0" i="0" kern="1200" dirty="0"/>
            <a:t> </a:t>
          </a:r>
          <a:r>
            <a:rPr lang="en-US" sz="1500" b="0" i="0" kern="1200" dirty="0" err="1"/>
            <a:t>pentru</a:t>
          </a:r>
          <a:r>
            <a:rPr lang="en-US" sz="1500" b="0" i="0" kern="1200" dirty="0"/>
            <a:t> a nu </a:t>
          </a:r>
          <a:r>
            <a:rPr lang="en-US" sz="1500" b="0" i="0" kern="1200" dirty="0" err="1"/>
            <a:t>aștepta</a:t>
          </a:r>
          <a:r>
            <a:rPr lang="en-US" sz="1500" b="0" i="0" kern="1200" dirty="0"/>
            <a:t> </a:t>
          </a:r>
          <a:r>
            <a:rPr lang="en-US" sz="1500" b="0" i="0" kern="1200" dirty="0" err="1"/>
            <a:t>mult</a:t>
          </a:r>
          <a:r>
            <a:rPr lang="en-US" sz="1500" b="0" i="0" kern="1200" dirty="0"/>
            <a:t> </a:t>
          </a:r>
          <a:r>
            <a:rPr lang="en-US" sz="1500" b="0" i="0" kern="1200" dirty="0" err="1"/>
            <a:t>rezultatele</a:t>
          </a:r>
          <a:r>
            <a:rPr lang="en-US" sz="1500" b="0" i="0" kern="1200" dirty="0"/>
            <a:t> </a:t>
          </a:r>
          <a:r>
            <a:rPr lang="en-US" sz="1500" b="0" i="0" kern="1200" dirty="0" err="1"/>
            <a:t>testelor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03" y="746821"/>
        <a:ext cx="2033064" cy="3537833"/>
      </dsp:txXfrm>
    </dsp:sp>
    <dsp:sp modelId="{055A5EAB-EAE0-4501-8649-31F112FF9AD5}">
      <dsp:nvSpPr>
        <dsp:cNvPr id="0" name=""/>
        <dsp:cNvSpPr/>
      </dsp:nvSpPr>
      <dsp:spPr>
        <a:xfrm>
          <a:off x="2322997" y="207601"/>
          <a:ext cx="2033064" cy="53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Isolated / Independent</a:t>
          </a:r>
        </a:p>
      </dsp:txBody>
      <dsp:txXfrm>
        <a:off x="2322997" y="207601"/>
        <a:ext cx="2033064" cy="539219"/>
      </dsp:txXfrm>
    </dsp:sp>
    <dsp:sp modelId="{E4FD5043-5612-43C5-B6AE-CCD431549399}">
      <dsp:nvSpPr>
        <dsp:cNvPr id="0" name=""/>
        <dsp:cNvSpPr/>
      </dsp:nvSpPr>
      <dsp:spPr>
        <a:xfrm>
          <a:off x="2322997" y="746821"/>
          <a:ext cx="2033064" cy="35378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ro-RO" sz="1500" kern="1200" dirty="0"/>
            <a:t>testele nu trebuie să depindă unele de altele (să fie izolate)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/>
            <a:t>e</a:t>
          </a:r>
          <a:r>
            <a:rPr lang="ro-RO" sz="1500" kern="1200" dirty="0"/>
            <a:t>xecuția unui singur test nu ar trebui să aibă impact asupra altor teste din suita de teste (un singur pachet de teste, de exemplu, teste dintr-o singură clasă de teste).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322997" y="746821"/>
        <a:ext cx="2033064" cy="3537833"/>
      </dsp:txXfrm>
    </dsp:sp>
    <dsp:sp modelId="{23D06E36-F688-4B37-8BB8-73015E665B0E}">
      <dsp:nvSpPr>
        <dsp:cNvPr id="0" name=""/>
        <dsp:cNvSpPr/>
      </dsp:nvSpPr>
      <dsp:spPr>
        <a:xfrm>
          <a:off x="4640690" y="207601"/>
          <a:ext cx="2033064" cy="53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Repeatable</a:t>
          </a:r>
        </a:p>
      </dsp:txBody>
      <dsp:txXfrm>
        <a:off x="4640690" y="207601"/>
        <a:ext cx="2033064" cy="539219"/>
      </dsp:txXfrm>
    </dsp:sp>
    <dsp:sp modelId="{EA81ED6A-A7EA-4137-A3DC-D16E79F1B938}">
      <dsp:nvSpPr>
        <dsp:cNvPr id="0" name=""/>
        <dsp:cNvSpPr/>
      </dsp:nvSpPr>
      <dsp:spPr>
        <a:xfrm>
          <a:off x="4640690" y="746821"/>
          <a:ext cx="2033064" cy="35378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ro-RO" sz="1500" kern="1200" dirty="0"/>
            <a:t>ar trebui să fie repetabil</a:t>
          </a:r>
          <a:r>
            <a:rPr lang="en-US" sz="1500" kern="1200" dirty="0"/>
            <a:t>e</a:t>
          </a:r>
          <a:r>
            <a:rPr lang="ro-RO" sz="1500" kern="1200" dirty="0"/>
            <a:t> în orice mediu</a:t>
          </a:r>
          <a:r>
            <a:rPr lang="en-US" sz="1500" kern="1200" dirty="0"/>
            <a:t>, a</a:t>
          </a:r>
          <a:r>
            <a:rPr lang="ro-RO" sz="1500" kern="1200" dirty="0"/>
            <a:t>ceasta înseamnă că nu ar trebui să aibă dependențe cu alte sisteme, de ex. baza de date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/>
            <a:t>c</a:t>
          </a:r>
          <a:r>
            <a:rPr lang="ro-RO" sz="1500" kern="1200" dirty="0"/>
            <a:t>onfigurarea altor sisteme nu ar trebui să afecteze repetarea executării testelor în medii diferite</a:t>
          </a:r>
          <a:r>
            <a:rPr lang="en-US" sz="1500" kern="1200" dirty="0"/>
            <a:t>, d</a:t>
          </a:r>
          <a:r>
            <a:rPr lang="ro-RO" sz="1500" kern="1200" dirty="0"/>
            <a:t>acă un test va fi executat de 10 ori, atunci ar trebui să obținem același rezultat de 10 ori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640690" y="746821"/>
        <a:ext cx="2033064" cy="3537833"/>
      </dsp:txXfrm>
    </dsp:sp>
    <dsp:sp modelId="{7246001C-6A91-4D62-9994-2F1FAD38F482}">
      <dsp:nvSpPr>
        <dsp:cNvPr id="0" name=""/>
        <dsp:cNvSpPr/>
      </dsp:nvSpPr>
      <dsp:spPr>
        <a:xfrm>
          <a:off x="6958384" y="207601"/>
          <a:ext cx="2033064" cy="53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Self-checking</a:t>
          </a:r>
        </a:p>
      </dsp:txBody>
      <dsp:txXfrm>
        <a:off x="6958384" y="207601"/>
        <a:ext cx="2033064" cy="539219"/>
      </dsp:txXfrm>
    </dsp:sp>
    <dsp:sp modelId="{8820D7C5-2EA3-4BE4-92D5-F3D336BCAAA1}">
      <dsp:nvSpPr>
        <dsp:cNvPr id="0" name=""/>
        <dsp:cNvSpPr/>
      </dsp:nvSpPr>
      <dsp:spPr>
        <a:xfrm>
          <a:off x="6958384" y="746821"/>
          <a:ext cx="2033064" cy="35378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500" kern="1200" dirty="0"/>
            <a:t>mențion</a:t>
          </a:r>
          <a:r>
            <a:rPr lang="en-US" sz="1500" kern="1200" dirty="0" err="1"/>
            <a:t>eaza</a:t>
          </a:r>
          <a:r>
            <a:rPr lang="ro-RO" sz="1500" kern="1200" dirty="0"/>
            <a:t> dacă întregul test a trecut (fără interpretare manuală)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58384" y="746821"/>
        <a:ext cx="2033064" cy="3537833"/>
      </dsp:txXfrm>
    </dsp:sp>
    <dsp:sp modelId="{C5936AE9-0B5C-40A4-B92C-8EC7D8F9480B}">
      <dsp:nvSpPr>
        <dsp:cNvPr id="0" name=""/>
        <dsp:cNvSpPr/>
      </dsp:nvSpPr>
      <dsp:spPr>
        <a:xfrm>
          <a:off x="9276077" y="207601"/>
          <a:ext cx="2033064" cy="53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Thorough</a:t>
          </a:r>
        </a:p>
      </dsp:txBody>
      <dsp:txXfrm>
        <a:off x="9276077" y="207601"/>
        <a:ext cx="2033064" cy="539219"/>
      </dsp:txXfrm>
    </dsp:sp>
    <dsp:sp modelId="{775436D0-8728-4F1E-8F46-AB43D20181C6}">
      <dsp:nvSpPr>
        <dsp:cNvPr id="0" name=""/>
        <dsp:cNvSpPr/>
      </dsp:nvSpPr>
      <dsp:spPr>
        <a:xfrm>
          <a:off x="9276077" y="746821"/>
          <a:ext cx="2033064" cy="35378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 err="1"/>
            <a:t>scris</a:t>
          </a:r>
          <a:r>
            <a:rPr lang="en-US" sz="1500" b="0" i="0" kern="1200" dirty="0"/>
            <a:t> </a:t>
          </a:r>
          <a:r>
            <a:rPr lang="en-US" sz="1500" b="0" i="0" kern="1200" dirty="0" err="1"/>
            <a:t>împreună</a:t>
          </a:r>
          <a:r>
            <a:rPr lang="en-US" sz="1500" b="0" i="0" kern="1200" dirty="0"/>
            <a:t> cu </a:t>
          </a:r>
          <a:r>
            <a:rPr lang="en-US" sz="1500" b="0" i="0" kern="1200" dirty="0" err="1"/>
            <a:t>codul</a:t>
          </a:r>
          <a:r>
            <a:rPr lang="en-US" sz="1500" b="0" i="0" kern="1200" dirty="0"/>
            <a:t> de </a:t>
          </a:r>
          <a:r>
            <a:rPr lang="en-US" sz="1500" b="0" i="0" kern="1200" dirty="0" err="1"/>
            <a:t>producţie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 err="1"/>
            <a:t>ar</a:t>
          </a:r>
          <a:r>
            <a:rPr lang="en-US" sz="1500" b="0" i="0" kern="1200" dirty="0"/>
            <a:t> </a:t>
          </a:r>
          <a:r>
            <a:rPr lang="en-US" sz="1500" b="0" i="0" kern="1200" dirty="0" err="1"/>
            <a:t>trebui</a:t>
          </a:r>
          <a:r>
            <a:rPr lang="en-US" sz="1500" b="0" i="0" kern="1200" dirty="0"/>
            <a:t> </a:t>
          </a:r>
          <a:r>
            <a:rPr lang="en-US" sz="1500" b="0" i="0" kern="1200" dirty="0" err="1"/>
            <a:t>să</a:t>
          </a:r>
          <a:r>
            <a:rPr lang="en-US" sz="1500" b="0" i="0" kern="1200" dirty="0"/>
            <a:t> </a:t>
          </a:r>
          <a:r>
            <a:rPr lang="en-US" sz="1500" b="0" i="0" kern="1200" dirty="0" err="1"/>
            <a:t>verificăm</a:t>
          </a:r>
          <a:r>
            <a:rPr lang="en-US" sz="1500" b="0" i="0" kern="1200" dirty="0"/>
            <a:t> </a:t>
          </a:r>
          <a:r>
            <a:rPr lang="en-US" sz="1500" b="0" i="0" kern="1200" dirty="0" err="1"/>
            <a:t>cazurile</a:t>
          </a:r>
          <a:r>
            <a:rPr lang="en-US" sz="1500" b="0" i="0" kern="1200" dirty="0"/>
            <a:t> de </a:t>
          </a:r>
          <a:r>
            <a:rPr lang="en-US" sz="1500" b="0" i="0" kern="1200" dirty="0" err="1"/>
            <a:t>testare</a:t>
          </a:r>
          <a:r>
            <a:rPr lang="en-US" sz="1500" b="0" i="0" kern="1200" dirty="0"/>
            <a:t> </a:t>
          </a:r>
          <a:r>
            <a:rPr lang="en-US" sz="1500" b="0" i="0" kern="1200" dirty="0" err="1"/>
            <a:t>furnizând</a:t>
          </a:r>
          <a:r>
            <a:rPr lang="en-US" sz="1500" b="0" i="0" kern="1200" dirty="0"/>
            <a:t> </a:t>
          </a:r>
          <a:r>
            <a:rPr lang="en-US" sz="1500" b="0" i="0" kern="1200" dirty="0" err="1"/>
            <a:t>valori</a:t>
          </a:r>
          <a:r>
            <a:rPr lang="en-US" sz="1500" b="0" i="0" kern="1200" dirty="0"/>
            <a:t> care </a:t>
          </a:r>
          <a:r>
            <a:rPr lang="en-US" sz="1500" b="0" i="0" kern="1200" dirty="0" err="1"/>
            <a:t>oferă</a:t>
          </a:r>
          <a:r>
            <a:rPr lang="en-US" sz="1500" b="0" i="0" kern="1200" dirty="0"/>
            <a:t> </a:t>
          </a:r>
          <a:r>
            <a:rPr lang="en-US" sz="1500" b="0" i="0" kern="1200" dirty="0" err="1"/>
            <a:t>rezultate</a:t>
          </a:r>
          <a:r>
            <a:rPr lang="en-US" sz="1500" b="0" i="0" kern="1200" dirty="0"/>
            <a:t> </a:t>
          </a:r>
          <a:r>
            <a:rPr lang="en-US" sz="1500" b="0" i="0" kern="1200" dirty="0" err="1"/>
            <a:t>pozitive</a:t>
          </a:r>
          <a:r>
            <a:rPr lang="en-US" sz="1500" b="0" i="0" kern="1200" dirty="0"/>
            <a:t>, </a:t>
          </a:r>
          <a:r>
            <a:rPr lang="en-US" sz="1500" b="0" i="0" kern="1200" dirty="0" err="1"/>
            <a:t>rezultate</a:t>
          </a:r>
          <a:r>
            <a:rPr lang="en-US" sz="1500" b="0" i="0" kern="1200" dirty="0"/>
            <a:t> negative </a:t>
          </a:r>
          <a:r>
            <a:rPr lang="en-US" sz="1500" b="0" i="0" kern="1200" dirty="0" err="1"/>
            <a:t>și</a:t>
          </a:r>
          <a:r>
            <a:rPr lang="en-US" sz="1500" b="0" i="0" kern="1200" dirty="0"/>
            <a:t> </a:t>
          </a:r>
          <a:r>
            <a:rPr lang="en-US" sz="1500" b="0" i="0" kern="1200" dirty="0" err="1"/>
            <a:t>testând</a:t>
          </a:r>
          <a:r>
            <a:rPr lang="en-US" sz="1500" b="0" i="0" kern="1200" dirty="0"/>
            <a:t> </a:t>
          </a:r>
          <a:r>
            <a:rPr lang="en-US" sz="1500" b="0" i="0" kern="1200" dirty="0" err="1"/>
            <a:t>cazurile</a:t>
          </a:r>
          <a:r>
            <a:rPr lang="en-US" sz="1500" b="0" i="0" kern="1200" dirty="0"/>
            <a:t> </a:t>
          </a:r>
          <a:r>
            <a:rPr lang="en-US" sz="1500" b="0" i="0" kern="1200" dirty="0" err="1"/>
            <a:t>marginale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 err="1"/>
            <a:t>datorită</a:t>
          </a:r>
          <a:r>
            <a:rPr lang="en-US" sz="1500" b="0" i="0" kern="1200" dirty="0"/>
            <a:t> </a:t>
          </a:r>
          <a:r>
            <a:rPr lang="en-US" sz="1500" b="0" i="0" kern="1200" dirty="0" err="1"/>
            <a:t>acestui</a:t>
          </a:r>
          <a:r>
            <a:rPr lang="en-US" sz="1500" b="0" i="0" kern="1200" dirty="0"/>
            <a:t> </a:t>
          </a:r>
          <a:r>
            <a:rPr lang="en-US" sz="1500" b="0" i="0" kern="1200" dirty="0" err="1"/>
            <a:t>fapt</a:t>
          </a:r>
          <a:r>
            <a:rPr lang="en-US" sz="1500" b="0" i="0" kern="1200" dirty="0"/>
            <a:t>, </a:t>
          </a:r>
          <a:r>
            <a:rPr lang="en-US" sz="1500" b="0" i="0" kern="1200" dirty="0" err="1"/>
            <a:t>testele</a:t>
          </a:r>
          <a:r>
            <a:rPr lang="en-US" sz="1500" b="0" i="0" kern="1200" dirty="0"/>
            <a:t> </a:t>
          </a:r>
          <a:r>
            <a:rPr lang="en-US" sz="1500" b="0" i="0" kern="1200" dirty="0" err="1"/>
            <a:t>vor</a:t>
          </a:r>
          <a:r>
            <a:rPr lang="en-US" sz="1500" b="0" i="0" kern="1200" dirty="0"/>
            <a:t> </a:t>
          </a:r>
          <a:r>
            <a:rPr lang="en-US" sz="1500" b="0" i="0" kern="1200" dirty="0" err="1"/>
            <a:t>verifica</a:t>
          </a:r>
          <a:r>
            <a:rPr lang="en-US" sz="1500" b="0" i="0" kern="1200" dirty="0"/>
            <a:t> </a:t>
          </a:r>
          <a:r>
            <a:rPr lang="en-US" sz="1500" b="0" i="0" kern="1200" dirty="0" err="1"/>
            <a:t>codul</a:t>
          </a:r>
          <a:r>
            <a:rPr lang="en-US" sz="1500" b="0" i="0" kern="1200" dirty="0"/>
            <a:t> </a:t>
          </a:r>
          <a:r>
            <a:rPr lang="en-US" sz="1500" b="0" i="0" kern="1200" dirty="0" err="1"/>
            <a:t>nostru</a:t>
          </a:r>
          <a:r>
            <a:rPr lang="en-US" sz="1500" b="0" i="0" kern="1200" dirty="0"/>
            <a:t> </a:t>
          </a:r>
          <a:r>
            <a:rPr lang="en-US" sz="1500" b="0" i="0" kern="1200" dirty="0" err="1"/>
            <a:t>mai</a:t>
          </a:r>
          <a:r>
            <a:rPr lang="en-US" sz="1500" b="0" i="0" kern="1200" dirty="0"/>
            <a:t> precis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276077" y="746821"/>
        <a:ext cx="2033064" cy="3537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&lt;software testing&gt;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&lt;fundamentals&gt;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&lt;Software Development Academy&gt;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/>
              <a:t>Test-driven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0ED29-E252-7955-B671-42A03888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186" y="2249487"/>
            <a:ext cx="6028450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66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EXEMPLU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78068E-2E5D-CD06-768B-D71A48ABD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3150" y="2157053"/>
            <a:ext cx="10956804" cy="7694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D4D19E5-95A4-2950-44D4-CE771F02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49" y="3199287"/>
            <a:ext cx="10956803" cy="292387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FibonacciTest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@Test</a:t>
            </a: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shouldReturnZeroForZeroElement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Assertions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@Test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shouldReturnOneForFirstElement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Assertions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@Test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shouldReturnValue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Assertions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Assertions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144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Assertions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987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3433537-D6DD-94BD-B421-1CDDD449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96" y="683486"/>
            <a:ext cx="10956803" cy="323165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77AA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position1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position2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position1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position2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position2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position1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position1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B022236-12F2-6A33-983E-E7D91B680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97" y="4677369"/>
            <a:ext cx="10956802" cy="123110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4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3875-1036-B73E-45AD-88884110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D9C8-4A58-B98D-13EC-AD6C9677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Un instrument </a:t>
            </a:r>
            <a:r>
              <a:rPr lang="en-US" sz="1800" dirty="0" err="1"/>
              <a:t>pentru</a:t>
            </a:r>
            <a:r>
              <a:rPr lang="en-US" sz="1800" dirty="0"/>
              <a:t> Test-Driven Development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JUnit </a:t>
            </a:r>
            <a:r>
              <a:rPr lang="en-US" sz="1800" dirty="0" err="1"/>
              <a:t>este</a:t>
            </a:r>
            <a:r>
              <a:rPr lang="en-US" sz="1800" dirty="0"/>
              <a:t> un framework de </a:t>
            </a:r>
            <a:r>
              <a:rPr lang="en-US" sz="1800" dirty="0" err="1"/>
              <a:t>clase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scrierea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execuția</a:t>
            </a:r>
            <a:r>
              <a:rPr lang="en-US" sz="1800" dirty="0"/>
              <a:t> de teste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diferite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/</a:t>
            </a:r>
            <a:r>
              <a:rPr lang="en-US" sz="1800" dirty="0" err="1"/>
              <a:t>clase</a:t>
            </a:r>
            <a:r>
              <a:rPr lang="en-US" sz="1800" dirty="0"/>
              <a:t> din cod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Pachetul</a:t>
            </a:r>
            <a:r>
              <a:rPr lang="en-US" sz="1800" dirty="0"/>
              <a:t> de </a:t>
            </a:r>
            <a:r>
              <a:rPr lang="en-US" sz="1800" dirty="0" err="1"/>
              <a:t>funcții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destul</a:t>
            </a:r>
            <a:r>
              <a:rPr lang="en-US" sz="1800" dirty="0"/>
              <a:t> de </a:t>
            </a:r>
            <a:r>
              <a:rPr lang="en-US" sz="1800" dirty="0" err="1"/>
              <a:t>simplu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Codul</a:t>
            </a:r>
            <a:r>
              <a:rPr lang="en-US" sz="1800" dirty="0"/>
              <a:t> JUnit nu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livrat</a:t>
            </a:r>
            <a:r>
              <a:rPr lang="en-US" sz="1800" dirty="0"/>
              <a:t> </a:t>
            </a:r>
            <a:r>
              <a:rPr lang="en-US" sz="1800" dirty="0" err="1"/>
              <a:t>clientului</a:t>
            </a:r>
            <a:r>
              <a:rPr lang="en-US" sz="1800" dirty="0"/>
              <a:t> la build/export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Testele</a:t>
            </a:r>
            <a:r>
              <a:rPr lang="en-US" sz="1800" dirty="0"/>
              <a:t> se </a:t>
            </a:r>
            <a:r>
              <a:rPr lang="en-US" sz="1800" dirty="0" err="1"/>
              <a:t>scriu</a:t>
            </a:r>
            <a:r>
              <a:rPr lang="en-US" sz="1800" dirty="0"/>
              <a:t> in Java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Daca un test </a:t>
            </a:r>
            <a:r>
              <a:rPr lang="en-US" sz="1800" dirty="0" err="1"/>
              <a:t>eșuează</a:t>
            </a:r>
            <a:r>
              <a:rPr lang="en-US" sz="1800" dirty="0"/>
              <a:t> </a:t>
            </a:r>
            <a:r>
              <a:rPr lang="en-US" sz="1800" dirty="0" err="1"/>
              <a:t>celelalte</a:t>
            </a:r>
            <a:r>
              <a:rPr lang="en-US" sz="1800" dirty="0"/>
              <a:t> sunt </a:t>
            </a:r>
            <a:r>
              <a:rPr lang="en-US" sz="1800" dirty="0" err="1"/>
              <a:t>executate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continuare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Testul</a:t>
            </a:r>
            <a:r>
              <a:rPr lang="en-US" sz="1800" dirty="0"/>
              <a:t> are o </a:t>
            </a:r>
            <a:r>
              <a:rPr lang="en-US" sz="1800" dirty="0" err="1"/>
              <a:t>structura</a:t>
            </a:r>
            <a:r>
              <a:rPr lang="en-US" sz="1800" dirty="0"/>
              <a:t> </a:t>
            </a:r>
            <a:r>
              <a:rPr lang="en-US" sz="1800" dirty="0" err="1"/>
              <a:t>simpla</a:t>
            </a:r>
            <a:r>
              <a:rPr lang="en-US" sz="1800" dirty="0"/>
              <a:t>: </a:t>
            </a:r>
            <a:r>
              <a:rPr lang="en-US" sz="1800" dirty="0" err="1"/>
              <a:t>pregătește</a:t>
            </a:r>
            <a:r>
              <a:rPr lang="en-US" sz="1800" dirty="0"/>
              <a:t> </a:t>
            </a:r>
            <a:r>
              <a:rPr lang="en-US" sz="1800" dirty="0" err="1"/>
              <a:t>condițiile</a:t>
            </a:r>
            <a:r>
              <a:rPr lang="en-US" sz="1800" dirty="0"/>
              <a:t> </a:t>
            </a:r>
            <a:r>
              <a:rPr lang="en-US" sz="1800" dirty="0" err="1"/>
              <a:t>inițiale</a:t>
            </a:r>
            <a:r>
              <a:rPr lang="en-US" sz="1800" dirty="0"/>
              <a:t> (</a:t>
            </a:r>
            <a:r>
              <a:rPr lang="en-US" sz="1800" dirty="0" err="1"/>
              <a:t>creare</a:t>
            </a:r>
            <a:r>
              <a:rPr lang="en-US" sz="1800" dirty="0"/>
              <a:t> </a:t>
            </a:r>
            <a:r>
              <a:rPr lang="en-US" sz="1800" dirty="0" err="1"/>
              <a:t>obiecte</a:t>
            </a:r>
            <a:r>
              <a:rPr lang="en-US" sz="1800" dirty="0"/>
              <a:t>, </a:t>
            </a:r>
            <a:r>
              <a:rPr lang="en-US" sz="1800" dirty="0" err="1"/>
              <a:t>inițializare</a:t>
            </a:r>
            <a:r>
              <a:rPr lang="en-US" sz="1800" dirty="0"/>
              <a:t> </a:t>
            </a:r>
            <a:r>
              <a:rPr lang="en-US" sz="1800" dirty="0" err="1"/>
              <a:t>resurse</a:t>
            </a:r>
            <a:r>
              <a:rPr lang="en-US" sz="1800" dirty="0"/>
              <a:t>), </a:t>
            </a:r>
            <a:r>
              <a:rPr lang="en-US" sz="1800" dirty="0" err="1"/>
              <a:t>apelează</a:t>
            </a:r>
            <a:r>
              <a:rPr lang="en-US" sz="1800" dirty="0"/>
              <a:t> </a:t>
            </a:r>
            <a:r>
              <a:rPr lang="en-US" sz="1800" dirty="0" err="1"/>
              <a:t>metodele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urmează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testate, </a:t>
            </a:r>
            <a:r>
              <a:rPr lang="en-US" sz="1800" dirty="0" err="1"/>
              <a:t>verifica</a:t>
            </a:r>
            <a:r>
              <a:rPr lang="en-US" sz="1800" dirty="0"/>
              <a:t> </a:t>
            </a:r>
            <a:r>
              <a:rPr lang="en-US" sz="1800" dirty="0" err="1"/>
              <a:t>daca</a:t>
            </a:r>
            <a:r>
              <a:rPr lang="en-US" sz="1800" dirty="0"/>
              <a:t> </a:t>
            </a:r>
            <a:r>
              <a:rPr lang="en-US" sz="1800" dirty="0" err="1"/>
              <a:t>metoda</a:t>
            </a:r>
            <a:r>
              <a:rPr lang="en-US" sz="1800" dirty="0"/>
              <a:t> </a:t>
            </a:r>
            <a:r>
              <a:rPr lang="en-US" sz="1800" dirty="0" err="1"/>
              <a:t>funcționează</a:t>
            </a:r>
            <a:r>
              <a:rPr lang="en-US" sz="1800" dirty="0"/>
              <a:t> </a:t>
            </a:r>
            <a:r>
              <a:rPr lang="en-US" sz="1800" dirty="0" err="1"/>
              <a:t>comparând</a:t>
            </a:r>
            <a:r>
              <a:rPr lang="en-US" sz="1800" dirty="0"/>
              <a:t> </a:t>
            </a:r>
            <a:r>
              <a:rPr lang="en-US" sz="1800" dirty="0" err="1"/>
              <a:t>rezultatele</a:t>
            </a:r>
            <a:r>
              <a:rPr lang="en-US" sz="1800" dirty="0"/>
              <a:t> generate cu </a:t>
            </a:r>
            <a:r>
              <a:rPr lang="en-US" sz="1800" dirty="0" err="1"/>
              <a:t>cele</a:t>
            </a:r>
            <a:r>
              <a:rPr lang="en-US" sz="1800" dirty="0"/>
              <a:t> </a:t>
            </a:r>
            <a:r>
              <a:rPr lang="en-US" sz="1800" dirty="0" err="1"/>
              <a:t>așteptate</a:t>
            </a:r>
            <a:r>
              <a:rPr lang="en-US" sz="1800" dirty="0"/>
              <a:t>, </a:t>
            </a:r>
            <a:r>
              <a:rPr lang="en-US" sz="1800" dirty="0" err="1"/>
              <a:t>eliberează</a:t>
            </a:r>
            <a:r>
              <a:rPr lang="en-US" sz="1800" dirty="0"/>
              <a:t> </a:t>
            </a:r>
            <a:r>
              <a:rPr lang="en-US" sz="1800" dirty="0" err="1"/>
              <a:t>resursele</a:t>
            </a:r>
            <a:r>
              <a:rPr lang="en-US" sz="1800" dirty="0"/>
              <a:t> </a:t>
            </a:r>
            <a:r>
              <a:rPr lang="en-US" sz="1800" dirty="0" err="1"/>
              <a:t>utilizate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O </a:t>
            </a:r>
            <a:r>
              <a:rPr lang="en-US" sz="1800" dirty="0" err="1"/>
              <a:t>metoda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conține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multe</a:t>
            </a:r>
            <a:r>
              <a:rPr lang="en-US" sz="1800" dirty="0"/>
              <a:t> assert-</a:t>
            </a:r>
            <a:r>
              <a:rPr lang="en-US" sz="1800" dirty="0" err="1"/>
              <a:t>uri</a:t>
            </a:r>
            <a:r>
              <a:rPr lang="en-US" sz="1800" dirty="0"/>
              <a:t>, </a:t>
            </a:r>
            <a:r>
              <a:rPr lang="en-US" sz="1800" dirty="0" err="1"/>
              <a:t>deși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recomandată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singură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Simplificarea</a:t>
            </a:r>
            <a:r>
              <a:rPr lang="en-US" sz="1800" dirty="0"/>
              <a:t> </a:t>
            </a:r>
            <a:r>
              <a:rPr lang="en-US" sz="1800" dirty="0" err="1"/>
              <a:t>testelor</a:t>
            </a:r>
            <a:r>
              <a:rPr lang="en-US" sz="1800" dirty="0"/>
              <a:t> </a:t>
            </a:r>
            <a:r>
              <a:rPr lang="en-US" sz="1800" dirty="0" err="1"/>
              <a:t>ajuta</a:t>
            </a:r>
            <a:r>
              <a:rPr lang="en-US" sz="1800" dirty="0"/>
              <a:t> la </a:t>
            </a:r>
            <a:r>
              <a:rPr lang="en-US" sz="1800" dirty="0" err="1"/>
              <a:t>identificarea</a:t>
            </a:r>
            <a:r>
              <a:rPr lang="en-US" sz="1800" dirty="0"/>
              <a:t> </a:t>
            </a:r>
            <a:r>
              <a:rPr lang="en-US" sz="1800" dirty="0" err="1"/>
              <a:t>rapida</a:t>
            </a:r>
            <a:r>
              <a:rPr lang="en-US" sz="1800" dirty="0"/>
              <a:t> a bug-</a:t>
            </a:r>
            <a:r>
              <a:rPr lang="en-US" sz="1800" dirty="0" err="1"/>
              <a:t>urilor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Obiectivul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de a </a:t>
            </a:r>
            <a:r>
              <a:rPr lang="en-US" sz="1800" dirty="0" err="1"/>
              <a:t>scrie</a:t>
            </a:r>
            <a:r>
              <a:rPr lang="en-US" sz="1800" dirty="0"/>
              <a:t> teste care </a:t>
            </a:r>
            <a:r>
              <a:rPr lang="en-US" sz="1800" dirty="0" err="1"/>
              <a:t>eșuează</a:t>
            </a:r>
            <a:r>
              <a:rPr lang="en-US" sz="1800" dirty="0"/>
              <a:t> </a:t>
            </a:r>
            <a:r>
              <a:rPr lang="en-US" sz="1800" dirty="0" err="1"/>
              <a:t>astfel</a:t>
            </a:r>
            <a:r>
              <a:rPr lang="en-US" sz="1800" dirty="0"/>
              <a:t> </a:t>
            </a:r>
            <a:r>
              <a:rPr lang="en-US" sz="1800" dirty="0" err="1"/>
              <a:t>încât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fie </a:t>
            </a:r>
            <a:r>
              <a:rPr lang="en-US" sz="1800" dirty="0" err="1"/>
              <a:t>corectate</a:t>
            </a:r>
            <a:r>
              <a:rPr lang="en-US" sz="1800" dirty="0"/>
              <a:t> </a:t>
            </a:r>
            <a:r>
              <a:rPr lang="en-US" sz="1800" dirty="0" err="1"/>
              <a:t>erorile</a:t>
            </a:r>
            <a:r>
              <a:rPr lang="en-US" sz="1800" dirty="0"/>
              <a:t> din </a:t>
            </a:r>
            <a:r>
              <a:rPr lang="en-US" sz="1800" dirty="0" err="1"/>
              <a:t>timp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Testele</a:t>
            </a:r>
            <a:r>
              <a:rPr lang="en-US" sz="1800" dirty="0"/>
              <a:t> pot fi combinate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colecții</a:t>
            </a:r>
            <a:r>
              <a:rPr lang="en-US" sz="1800" dirty="0"/>
              <a:t> – Test Suites</a:t>
            </a:r>
          </a:p>
        </p:txBody>
      </p:sp>
    </p:spTree>
    <p:extLst>
      <p:ext uri="{BB962C8B-B14F-4D97-AF65-F5344CB8AC3E}">
        <p14:creationId xmlns:p14="http://schemas.microsoft.com/office/powerpoint/2010/main" val="151500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3875-1036-B73E-45AD-88884110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366559-075B-DE3A-1806-D6EF453C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83" y="135643"/>
            <a:ext cx="7398959" cy="1789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711F27-2A01-FF71-F616-1F15B3AD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37" y="2097088"/>
            <a:ext cx="6059656" cy="32838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CB8FE8-7E48-ADD1-310E-C2BC0A0A7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422" y="3859823"/>
            <a:ext cx="5610536" cy="25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5881-F122-0F9E-E59C-E505BA4F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AssertJ</a:t>
            </a:r>
            <a:br>
              <a:rPr lang="en-US" dirty="0"/>
            </a:br>
            <a:r>
              <a:rPr lang="en-US" dirty="0"/>
              <a:t>readability of tests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3F902-F39C-43A5-6AA6-B3ADEBD2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52" y="119679"/>
            <a:ext cx="6524676" cy="1977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F162EE-0181-5C40-CCDE-4442C84D3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56" y="2175070"/>
            <a:ext cx="7778200" cy="1478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6B66C1-EA13-B7B6-8E8A-E467D37F3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881" y="3731741"/>
            <a:ext cx="7945247" cy="29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9B95-5A54-C509-484E-2578134E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 </a:t>
            </a:r>
            <a:r>
              <a:rPr lang="en-US" dirty="0" err="1"/>
              <a:t>parametrizate</a:t>
            </a:r>
            <a:br>
              <a:rPr lang="en-US" dirty="0"/>
            </a:br>
            <a:r>
              <a:rPr lang="en-US" dirty="0"/>
              <a:t>junit5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25226-4B7C-944B-EC52-12584523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46" y="501352"/>
            <a:ext cx="6568051" cy="1595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08418-0214-1273-1951-819688558A91}"/>
              </a:ext>
            </a:extLst>
          </p:cNvPr>
          <p:cNvSpPr txBox="1"/>
          <p:nvPr/>
        </p:nvSpPr>
        <p:spPr>
          <a:xfrm>
            <a:off x="1141413" y="2097088"/>
            <a:ext cx="96995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Testele</a:t>
            </a:r>
            <a:r>
              <a:rPr lang="en-US" dirty="0"/>
              <a:t> </a:t>
            </a:r>
            <a:r>
              <a:rPr lang="en-US" dirty="0" err="1"/>
              <a:t>parametrizate</a:t>
            </a:r>
            <a:r>
              <a:rPr lang="en-US" dirty="0"/>
              <a:t> sunt </a:t>
            </a:r>
            <a:r>
              <a:rPr lang="en-US" dirty="0" err="1"/>
              <a:t>implementate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identic cu </a:t>
            </a:r>
            <a:r>
              <a:rPr lang="en-US" dirty="0" err="1"/>
              <a:t>testele</a:t>
            </a:r>
            <a:r>
              <a:rPr lang="en-US" dirty="0"/>
              <a:t> </a:t>
            </a:r>
            <a:r>
              <a:rPr lang="en-US" dirty="0" err="1"/>
              <a:t>unitare</a:t>
            </a:r>
            <a:r>
              <a:rPr lang="en-US" dirty="0"/>
              <a:t> </a:t>
            </a:r>
            <a:r>
              <a:rPr lang="en-US" dirty="0" err="1"/>
              <a:t>obișnuite</a:t>
            </a:r>
            <a:r>
              <a:rPr lang="en-US" dirty="0"/>
              <a:t>, cu </a:t>
            </a:r>
            <a:r>
              <a:rPr lang="en-US" dirty="0" err="1"/>
              <a:t>excepția</a:t>
            </a:r>
            <a:r>
              <a:rPr lang="en-US" dirty="0"/>
              <a:t> </a:t>
            </a:r>
            <a:r>
              <a:rPr lang="en-US" dirty="0" err="1"/>
              <a:t>modului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sunt </a:t>
            </a:r>
            <a:r>
              <a:rPr lang="en-US" dirty="0" err="1"/>
              <a:t>marcate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loc de </a:t>
            </a:r>
            <a:r>
              <a:rPr lang="en-US" dirty="0" err="1"/>
              <a:t>adnotarea</a:t>
            </a:r>
            <a:r>
              <a:rPr lang="en-US" dirty="0"/>
              <a:t> Test,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ParameterizedTest</a:t>
            </a:r>
            <a:r>
              <a:rPr lang="en-US" dirty="0"/>
              <a:t> - @ParametrizedTest.</a:t>
            </a:r>
          </a:p>
          <a:p>
            <a:endParaRPr lang="en-US" dirty="0"/>
          </a:p>
          <a:p>
            <a:r>
              <a:rPr lang="en-US" dirty="0"/>
              <a:t>@ValueSource </a:t>
            </a:r>
            <a:r>
              <a:rPr lang="en-US" dirty="0" err="1"/>
              <a:t>definește</a:t>
            </a:r>
            <a:r>
              <a:rPr lang="en-US" dirty="0"/>
              <a:t> </a:t>
            </a:r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intrări</a:t>
            </a:r>
            <a:r>
              <a:rPr lang="en-US" dirty="0"/>
              <a:t> care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transmise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ca </a:t>
            </a:r>
            <a:r>
              <a:rPr lang="en-US" dirty="0" err="1"/>
              <a:t>argumente</a:t>
            </a:r>
            <a:r>
              <a:rPr lang="en-US" dirty="0"/>
              <a:t>.</a:t>
            </a:r>
          </a:p>
          <a:p>
            <a:r>
              <a:rPr lang="en-US" dirty="0"/>
              <a:t>Este </a:t>
            </a:r>
            <a:r>
              <a:rPr lang="en-US" dirty="0" err="1"/>
              <a:t>responsabilitatea</a:t>
            </a:r>
            <a:r>
              <a:rPr lang="en-US" dirty="0"/>
              <a:t> </a:t>
            </a:r>
            <a:r>
              <a:rPr lang="en-US" dirty="0" err="1"/>
              <a:t>programatorului</a:t>
            </a:r>
            <a:r>
              <a:rPr lang="en-US" dirty="0"/>
              <a:t> de a </a:t>
            </a:r>
            <a:r>
              <a:rPr lang="en-US" dirty="0" err="1"/>
              <a:t>potrivi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de </a:t>
            </a:r>
            <a:r>
              <a:rPr lang="en-US" dirty="0" err="1"/>
              <a:t>argumente</a:t>
            </a:r>
            <a:r>
              <a:rPr lang="en-US" dirty="0"/>
              <a:t>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argumentelor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JUnit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 de a </a:t>
            </a:r>
            <a:r>
              <a:rPr lang="en-US" dirty="0" err="1"/>
              <a:t>defini</a:t>
            </a:r>
            <a:r>
              <a:rPr lang="en-US" dirty="0"/>
              <a:t> </a:t>
            </a:r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argumente</a:t>
            </a:r>
            <a:r>
              <a:rPr lang="en-US" dirty="0"/>
              <a:t> </a:t>
            </a:r>
            <a:r>
              <a:rPr lang="en-US" dirty="0" err="1"/>
              <a:t>transmis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test </a:t>
            </a:r>
            <a:r>
              <a:rPr lang="en-US" dirty="0" err="1"/>
              <a:t>parametrizat</a:t>
            </a:r>
            <a:r>
              <a:rPr lang="en-US" dirty="0"/>
              <a:t>. Ele </a:t>
            </a:r>
            <a:r>
              <a:rPr lang="en-US" dirty="0" err="1"/>
              <a:t>diferă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posibilități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abordarea</a:t>
            </a:r>
            <a:r>
              <a:rPr lang="en-US" dirty="0"/>
              <a:t> </a:t>
            </a:r>
            <a:r>
              <a:rPr lang="en-US" dirty="0" err="1"/>
              <a:t>definirii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adnotări</a:t>
            </a:r>
            <a:r>
              <a:rPr lang="en-US" dirty="0"/>
              <a:t> sunt: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ValueSource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EnumSource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CsvSource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CsvFileSource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MethodSource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ArgumentsSource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B39C-8A61-B895-871E-4550658C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828" y="255696"/>
            <a:ext cx="5387039" cy="3541714"/>
          </a:xfrm>
        </p:spPr>
        <p:txBody>
          <a:bodyPr/>
          <a:lstStyle/>
          <a:p>
            <a:r>
              <a:rPr lang="en-US" dirty="0"/>
              <a:t>@ValueSource</a:t>
            </a:r>
          </a:p>
          <a:p>
            <a:pPr marL="0" indent="0">
              <a:buNone/>
            </a:pPr>
            <a:r>
              <a:rPr lang="en-US" dirty="0"/>
              <a:t>NOTE: O </a:t>
            </a:r>
            <a:r>
              <a:rPr lang="en-US" dirty="0" err="1"/>
              <a:t>limitare</a:t>
            </a:r>
            <a:r>
              <a:rPr lang="en-US" dirty="0"/>
              <a:t> a </a:t>
            </a:r>
            <a:r>
              <a:rPr lang="en-US" dirty="0" err="1"/>
              <a:t>adnotarii</a:t>
            </a:r>
            <a:r>
              <a:rPr lang="en-US" dirty="0"/>
              <a:t> </a:t>
            </a:r>
            <a:r>
              <a:rPr lang="en-US" dirty="0" err="1"/>
              <a:t>ValueSource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ca null nu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pasat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2730A-3A17-3EFA-6E85-4D12FCEA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28" y="1922114"/>
            <a:ext cx="4513136" cy="4766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8C5A5C-14EC-E63D-39F1-67211C33106A}"/>
              </a:ext>
            </a:extLst>
          </p:cNvPr>
          <p:cNvSpPr txBox="1"/>
          <p:nvPr/>
        </p:nvSpPr>
        <p:spPr>
          <a:xfrm>
            <a:off x="6637867" y="255696"/>
            <a:ext cx="6106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@</a:t>
            </a:r>
            <a:r>
              <a:rPr lang="en-US" sz="2800" dirty="0"/>
              <a:t>EnumSource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D15479-BFDD-6790-B104-5D9FA6D6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67" y="990866"/>
            <a:ext cx="4790162" cy="18624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DB3A35-66F1-C4BA-850D-DCF65F75CF1B}"/>
              </a:ext>
            </a:extLst>
          </p:cNvPr>
          <p:cNvSpPr txBox="1"/>
          <p:nvPr/>
        </p:nvSpPr>
        <p:spPr>
          <a:xfrm>
            <a:off x="6171875" y="3547219"/>
            <a:ext cx="63788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@CsvSource</a:t>
            </a:r>
          </a:p>
          <a:p>
            <a:r>
              <a:rPr lang="en-US" sz="2800" dirty="0" err="1"/>
              <a:t>Adnotarea</a:t>
            </a:r>
            <a:r>
              <a:rPr lang="en-US" sz="2800" dirty="0"/>
              <a:t> </a:t>
            </a:r>
            <a:r>
              <a:rPr lang="en-US" sz="2800" dirty="0" err="1"/>
              <a:t>CsvSource</a:t>
            </a:r>
            <a:r>
              <a:rPr lang="en-US" sz="2800" dirty="0"/>
              <a:t> </a:t>
            </a:r>
            <a:r>
              <a:rPr lang="en-US" sz="2800" dirty="0" err="1"/>
              <a:t>vă</a:t>
            </a:r>
            <a:r>
              <a:rPr lang="en-US" sz="2800" dirty="0"/>
              <a:t>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să</a:t>
            </a:r>
            <a:r>
              <a:rPr lang="en-US" sz="2800" dirty="0"/>
              <a:t> </a:t>
            </a:r>
            <a:r>
              <a:rPr lang="en-US" sz="2800" dirty="0" err="1"/>
              <a:t>definiți</a:t>
            </a:r>
            <a:r>
              <a:rPr lang="en-US" sz="2800" dirty="0"/>
              <a:t> </a:t>
            </a:r>
            <a:r>
              <a:rPr lang="en-US" sz="2800" dirty="0" err="1"/>
              <a:t>parametrii</a:t>
            </a:r>
            <a:r>
              <a:rPr lang="en-US" sz="2800" dirty="0"/>
              <a:t> de </a:t>
            </a:r>
            <a:r>
              <a:rPr lang="en-US" sz="2800" dirty="0" err="1"/>
              <a:t>testare</a:t>
            </a:r>
            <a:r>
              <a:rPr lang="en-US" sz="2800" dirty="0"/>
              <a:t> </a:t>
            </a:r>
            <a:r>
              <a:rPr lang="en-US" sz="2800" dirty="0" err="1"/>
              <a:t>folosind</a:t>
            </a:r>
            <a:r>
              <a:rPr lang="en-US" sz="2800" dirty="0"/>
              <a:t> </a:t>
            </a:r>
            <a:r>
              <a:rPr lang="en-US" sz="2800" dirty="0" err="1"/>
              <a:t>literale</a:t>
            </a:r>
            <a:r>
              <a:rPr lang="en-US" sz="2800" dirty="0"/>
              <a:t> CSV (* </a:t>
            </a:r>
            <a:r>
              <a:rPr lang="en-US" sz="2800" dirty="0" err="1"/>
              <a:t>valoare</a:t>
            </a:r>
            <a:r>
              <a:rPr lang="en-US" sz="2800" dirty="0"/>
              <a:t> </a:t>
            </a:r>
            <a:r>
              <a:rPr lang="en-US" sz="2800" dirty="0" err="1"/>
              <a:t>separată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virgulă</a:t>
            </a:r>
            <a:r>
              <a:rPr lang="en-US" sz="2800" dirty="0"/>
              <a:t> *).</a:t>
            </a:r>
          </a:p>
        </p:txBody>
      </p:sp>
    </p:spTree>
    <p:extLst>
      <p:ext uri="{BB962C8B-B14F-4D97-AF65-F5344CB8AC3E}">
        <p14:creationId xmlns:p14="http://schemas.microsoft.com/office/powerpoint/2010/main" val="338692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27D1-7F4C-60AC-E7D3-858E2DE8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69094"/>
            <a:ext cx="9905999" cy="54789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@CsvSource</a:t>
            </a:r>
          </a:p>
          <a:p>
            <a:r>
              <a:rPr lang="en-US" dirty="0" err="1"/>
              <a:t>Șirurile</a:t>
            </a:r>
            <a:r>
              <a:rPr lang="en-US" dirty="0"/>
              <a:t> de date sunt separate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 (</a:t>
            </a:r>
            <a:r>
              <a:rPr lang="en-US" dirty="0" err="1"/>
              <a:t>în</a:t>
            </a:r>
            <a:r>
              <a:rPr lang="en-US" dirty="0"/>
              <a:t> mod implicit </a:t>
            </a:r>
            <a:r>
              <a:rPr lang="en-US" dirty="0" err="1"/>
              <a:t>virgulă</a:t>
            </a:r>
            <a:r>
              <a:rPr lang="en-US" dirty="0"/>
              <a:t>).</a:t>
            </a:r>
          </a:p>
          <a:p>
            <a:r>
              <a:rPr lang="en-US" dirty="0" err="1"/>
              <a:t>Fiecare</a:t>
            </a:r>
            <a:r>
              <a:rPr lang="en-US" dirty="0"/>
              <a:t> element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en-US" dirty="0" err="1"/>
              <a:t>separat</a:t>
            </a:r>
            <a:r>
              <a:rPr lang="en-US" dirty="0"/>
              <a:t> </a:t>
            </a:r>
            <a:r>
              <a:rPr lang="en-US" dirty="0" err="1"/>
              <a:t>luat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test.</a:t>
            </a:r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furnizăm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așteptată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test </a:t>
            </a:r>
            <a:r>
              <a:rPr lang="en-US" dirty="0" err="1"/>
              <a:t>unitar</a:t>
            </a:r>
            <a:r>
              <a:rPr lang="en-US" dirty="0"/>
              <a:t> dat.</a:t>
            </a:r>
          </a:p>
          <a:p>
            <a:r>
              <a:rPr lang="en-US" dirty="0" err="1"/>
              <a:t>Limita</a:t>
            </a:r>
            <a:r>
              <a:rPr lang="en-US" dirty="0"/>
              <a:t> </a:t>
            </a:r>
            <a:r>
              <a:rPr lang="en-US" dirty="0" err="1"/>
              <a:t>adnotării</a:t>
            </a:r>
            <a:r>
              <a:rPr lang="en-US" dirty="0"/>
              <a:t> </a:t>
            </a:r>
            <a:r>
              <a:rPr lang="en-US" dirty="0" err="1"/>
              <a:t>CsvSource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limitat</a:t>
            </a:r>
            <a:r>
              <a:rPr lang="en-US" dirty="0"/>
              <a:t> de </a:t>
            </a:r>
            <a:r>
              <a:rPr lang="en-US" dirty="0" err="1"/>
              <a:t>tipuri</a:t>
            </a:r>
            <a:r>
              <a:rPr lang="en-US" dirty="0"/>
              <a:t> care pot fi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test.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 pe care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test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convertibile</a:t>
            </a:r>
            <a:r>
              <a:rPr lang="en-US" dirty="0"/>
              <a:t> din </a:t>
            </a:r>
            <a:r>
              <a:rPr lang="en-US" dirty="0" err="1"/>
              <a:t>obiectul</a:t>
            </a:r>
            <a:r>
              <a:rPr lang="en-US" dirty="0"/>
              <a:t> String.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@CsvFileSource</a:t>
            </a:r>
          </a:p>
          <a:p>
            <a:r>
              <a:rPr lang="en-US" dirty="0" err="1"/>
              <a:t>Adnotarea</a:t>
            </a:r>
            <a:r>
              <a:rPr lang="en-US" dirty="0"/>
              <a:t> </a:t>
            </a:r>
            <a:r>
              <a:rPr lang="en-US" dirty="0" err="1"/>
              <a:t>CsvFileSource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asemănătoare</a:t>
            </a:r>
            <a:r>
              <a:rPr lang="en-US" dirty="0"/>
              <a:t> cu </a:t>
            </a:r>
            <a:r>
              <a:rPr lang="en-US" dirty="0" err="1"/>
              <a:t>CsvSource</a:t>
            </a:r>
            <a:r>
              <a:rPr lang="en-US" dirty="0"/>
              <a:t>, cu </a:t>
            </a:r>
            <a:r>
              <a:rPr lang="en-US" dirty="0" err="1"/>
              <a:t>excepția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sunt </a:t>
            </a:r>
            <a:r>
              <a:rPr lang="en-US" dirty="0" err="1"/>
              <a:t>încărcate</a:t>
            </a:r>
            <a:r>
              <a:rPr lang="en-US" dirty="0"/>
              <a:t> direct din </a:t>
            </a:r>
            <a:r>
              <a:rPr lang="en-US" dirty="0" err="1"/>
              <a:t>fișier</a:t>
            </a:r>
            <a:r>
              <a:rPr lang="en-US" dirty="0"/>
              <a:t>.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defini</a:t>
            </a:r>
            <a:r>
              <a:rPr lang="en-US" dirty="0"/>
              <a:t> </a:t>
            </a:r>
            <a:r>
              <a:rPr lang="en-US" dirty="0" err="1"/>
              <a:t>următorii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numLinesToSkip</a:t>
            </a:r>
            <a:r>
              <a:rPr lang="en-US" dirty="0"/>
              <a:t> - </a:t>
            </a:r>
            <a:r>
              <a:rPr lang="en-US" dirty="0" err="1"/>
              <a:t>specifică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en-US" dirty="0" err="1"/>
              <a:t>ignorate</a:t>
            </a:r>
            <a:r>
              <a:rPr lang="en-US" dirty="0"/>
              <a:t> din </a:t>
            </a:r>
            <a:r>
              <a:rPr lang="en-US" dirty="0" err="1"/>
              <a:t>fișierul</a:t>
            </a:r>
            <a:r>
              <a:rPr lang="en-US" dirty="0"/>
              <a:t> </a:t>
            </a:r>
            <a:r>
              <a:rPr lang="en-US" dirty="0" err="1"/>
              <a:t>sursă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util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provin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tabel</a:t>
            </a:r>
            <a:r>
              <a:rPr lang="en-US" dirty="0"/>
              <a:t> care are </a:t>
            </a:r>
            <a:r>
              <a:rPr lang="en-US" dirty="0" err="1"/>
              <a:t>antete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plus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valoare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delimeter</a:t>
            </a:r>
            <a:r>
              <a:rPr lang="en-US" dirty="0"/>
              <a:t> - </a:t>
            </a:r>
            <a:r>
              <a:rPr lang="en-US" dirty="0" err="1"/>
              <a:t>înseamnă</a:t>
            </a:r>
            <a:r>
              <a:rPr lang="en-US" dirty="0"/>
              <a:t> un separator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element.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lineSeparator</a:t>
            </a:r>
            <a:r>
              <a:rPr lang="en-US" dirty="0"/>
              <a:t> -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separatorul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set de </a:t>
            </a:r>
            <a:r>
              <a:rPr lang="en-US" dirty="0" err="1"/>
              <a:t>parametri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encoding -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codificare</a:t>
            </a:r>
            <a:r>
              <a:rPr lang="en-US" dirty="0"/>
              <a:t> a </a:t>
            </a:r>
            <a:r>
              <a:rPr lang="en-US" dirty="0" err="1"/>
              <a:t>conținutului</a:t>
            </a:r>
            <a:r>
              <a:rPr lang="en-US" dirty="0"/>
              <a:t> </a:t>
            </a:r>
            <a:r>
              <a:rPr lang="en-US" dirty="0" err="1"/>
              <a:t>fișierului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00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27D1-7F4C-60AC-E7D3-858E2DE8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69094"/>
            <a:ext cx="9905999" cy="54789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@MethodSource</a:t>
            </a:r>
          </a:p>
          <a:p>
            <a:r>
              <a:rPr lang="en-US" dirty="0" err="1"/>
              <a:t>Adnotările</a:t>
            </a:r>
            <a:r>
              <a:rPr lang="en-US" dirty="0"/>
              <a:t> @ValueSource, @EnumSource, @CsvSource </a:t>
            </a:r>
            <a:r>
              <a:rPr lang="en-US" dirty="0" err="1"/>
              <a:t>și</a:t>
            </a:r>
            <a:r>
              <a:rPr lang="en-US" dirty="0"/>
              <a:t> @CsvFileSource au </a:t>
            </a:r>
            <a:r>
              <a:rPr lang="en-US" dirty="0" err="1"/>
              <a:t>limitări</a:t>
            </a:r>
            <a:r>
              <a:rPr lang="en-US" dirty="0"/>
              <a:t> -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  <a:p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problemă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rezolvată</a:t>
            </a:r>
            <a:r>
              <a:rPr lang="en-US" dirty="0"/>
              <a:t> de </a:t>
            </a:r>
            <a:r>
              <a:rPr lang="en-US" dirty="0" err="1"/>
              <a:t>sursa</a:t>
            </a:r>
            <a:r>
              <a:rPr lang="en-US" dirty="0"/>
              <a:t> de argument </a:t>
            </a:r>
            <a:r>
              <a:rPr lang="en-US" dirty="0" err="1"/>
              <a:t>definită</a:t>
            </a:r>
            <a:r>
              <a:rPr lang="en-US" dirty="0"/>
              <a:t> de </a:t>
            </a:r>
            <a:r>
              <a:rPr lang="en-US" dirty="0" err="1"/>
              <a:t>adnotarea</a:t>
            </a:r>
            <a:r>
              <a:rPr lang="en-US" dirty="0"/>
              <a:t> </a:t>
            </a:r>
            <a:r>
              <a:rPr lang="en-US" dirty="0" err="1"/>
              <a:t>MethodSource</a:t>
            </a:r>
            <a:r>
              <a:rPr lang="en-US" dirty="0"/>
              <a:t>. </a:t>
            </a:r>
            <a:r>
              <a:rPr lang="en-US" dirty="0" err="1"/>
              <a:t>Singurul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adnotare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statice din </a:t>
            </a:r>
            <a:r>
              <a:rPr lang="en-US" dirty="0" err="1"/>
              <a:t>aceeași</a:t>
            </a:r>
            <a:r>
              <a:rPr lang="en-US" dirty="0"/>
              <a:t> </a:t>
            </a:r>
            <a:r>
              <a:rPr lang="en-US" dirty="0" err="1"/>
              <a:t>clasă</a:t>
            </a:r>
            <a:r>
              <a:rPr lang="en-US" dirty="0"/>
              <a:t>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metodă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fără</a:t>
            </a:r>
            <a:r>
              <a:rPr lang="en-US" dirty="0"/>
              <a:t> argument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returneze</a:t>
            </a:r>
            <a:r>
              <a:rPr lang="en-US" dirty="0"/>
              <a:t> un stream: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obiecte</a:t>
            </a:r>
            <a:r>
              <a:rPr lang="en-US" dirty="0"/>
              <a:t> de </a:t>
            </a:r>
            <a:r>
              <a:rPr lang="en-US" dirty="0" err="1"/>
              <a:t>orice</a:t>
            </a:r>
            <a:r>
              <a:rPr lang="en-US" dirty="0"/>
              <a:t> tip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 cu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parametru</a:t>
            </a:r>
            <a:endParaRPr lang="en-US" dirty="0"/>
          </a:p>
          <a:p>
            <a:pPr lvl="1"/>
            <a:r>
              <a:rPr lang="en-US" dirty="0"/>
              <a:t>de Arguments </a:t>
            </a:r>
            <a:r>
              <a:rPr lang="en-US" dirty="0" err="1"/>
              <a:t>pentru</a:t>
            </a:r>
            <a:r>
              <a:rPr lang="en-US" dirty="0"/>
              <a:t> teste cu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multipli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@ArgumentsSource</a:t>
            </a:r>
          </a:p>
          <a:p>
            <a:r>
              <a:rPr lang="en-US" dirty="0" err="1"/>
              <a:t>ArgumentsSource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universală</a:t>
            </a:r>
            <a:r>
              <a:rPr lang="en-US" dirty="0"/>
              <a:t> </a:t>
            </a:r>
            <a:r>
              <a:rPr lang="en-US" dirty="0" err="1"/>
              <a:t>sursă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argumentelor</a:t>
            </a:r>
            <a:r>
              <a:rPr lang="en-US" dirty="0"/>
              <a:t>. Ca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MethodSource</a:t>
            </a:r>
            <a:r>
              <a:rPr lang="en-US" dirty="0"/>
              <a:t>,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definiți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de </a:t>
            </a:r>
            <a:r>
              <a:rPr lang="en-US" dirty="0" err="1"/>
              <a:t>argumente</a:t>
            </a:r>
            <a:r>
              <a:rPr lang="en-US" dirty="0"/>
              <a:t> de </a:t>
            </a:r>
            <a:r>
              <a:rPr lang="en-US" dirty="0" err="1"/>
              <a:t>orice</a:t>
            </a:r>
            <a:r>
              <a:rPr lang="en-US" dirty="0"/>
              <a:t> tip. </a:t>
            </a:r>
            <a:r>
              <a:rPr lang="en-US" dirty="0" err="1"/>
              <a:t>Principala</a:t>
            </a:r>
            <a:r>
              <a:rPr lang="en-US" dirty="0"/>
              <a:t> </a:t>
            </a:r>
            <a:r>
              <a:rPr lang="en-US" dirty="0" err="1"/>
              <a:t>diferență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adnotări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adnotării</a:t>
            </a:r>
            <a:r>
              <a:rPr lang="en-US" dirty="0"/>
              <a:t> </a:t>
            </a:r>
            <a:r>
              <a:rPr lang="en-US" dirty="0" err="1"/>
              <a:t>ArgumentsSource</a:t>
            </a:r>
            <a:r>
              <a:rPr lang="en-US" dirty="0"/>
              <a:t> </a:t>
            </a:r>
            <a:r>
              <a:rPr lang="en-US" dirty="0" err="1"/>
              <a:t>dăm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pe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il </a:t>
            </a:r>
            <a:r>
              <a:rPr lang="en-US" dirty="0" err="1"/>
              <a:t>implementeze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ArgumentsProvider</a:t>
            </a:r>
            <a:r>
              <a:rPr lang="en-US" dirty="0"/>
              <a:t>.</a:t>
            </a:r>
          </a:p>
          <a:p>
            <a:r>
              <a:rPr lang="en-US" dirty="0" err="1"/>
              <a:t>Metoda</a:t>
            </a:r>
            <a:r>
              <a:rPr lang="en-US" dirty="0"/>
              <a:t> pe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o </a:t>
            </a:r>
            <a:r>
              <a:rPr lang="en-US" dirty="0" err="1"/>
              <a:t>implementăm</a:t>
            </a:r>
            <a:r>
              <a:rPr lang="en-US" dirty="0"/>
              <a:t>, </a:t>
            </a:r>
            <a:r>
              <a:rPr lang="en-US" dirty="0" err="1"/>
              <a:t>provideArguments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returneze</a:t>
            </a:r>
            <a:r>
              <a:rPr lang="en-US" dirty="0"/>
              <a:t> un flux de </a:t>
            </a:r>
            <a:r>
              <a:rPr lang="en-US" dirty="0" err="1"/>
              <a:t>obiecte</a:t>
            </a:r>
            <a:r>
              <a:rPr lang="en-US" dirty="0"/>
              <a:t> de tip Arguments.</a:t>
            </a:r>
          </a:p>
        </p:txBody>
      </p:sp>
    </p:spTree>
    <p:extLst>
      <p:ext uri="{BB962C8B-B14F-4D97-AF65-F5344CB8AC3E}">
        <p14:creationId xmlns:p14="http://schemas.microsoft.com/office/powerpoint/2010/main" val="321540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Testarea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(software testing)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dezvoltarea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(software development)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asigurarea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calității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software-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ului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(software quality assurance).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Scopul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principal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dacă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software-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conformitate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așteptările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utilizatorului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(project specifications).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A800-565A-506D-A631-81F58322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&amp; EMPTY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B275-BC3C-E3DC-8CFD-9994B03A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@NullSource,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null in test.</a:t>
            </a:r>
          </a:p>
          <a:p>
            <a:r>
              <a:rPr lang="en-US" dirty="0"/>
              <a:t>@EmptySource,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de tip empty object in test, de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""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String.</a:t>
            </a:r>
          </a:p>
          <a:p>
            <a:pPr lvl="1"/>
            <a:r>
              <a:rPr lang="en-US" dirty="0"/>
              <a:t>empty collection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Collection</a:t>
            </a:r>
          </a:p>
          <a:p>
            <a:pPr lvl="1"/>
            <a:r>
              <a:rPr lang="en-US" dirty="0"/>
              <a:t>empty array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vector.</a:t>
            </a:r>
          </a:p>
          <a:p>
            <a:r>
              <a:rPr lang="en-US" dirty="0"/>
              <a:t>@NullAndEmptySource, care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funcitonalitatile</a:t>
            </a:r>
            <a:r>
              <a:rPr lang="en-US" dirty="0"/>
              <a:t> </a:t>
            </a:r>
            <a:r>
              <a:rPr lang="en-US" dirty="0" err="1"/>
              <a:t>adnotarilor</a:t>
            </a:r>
            <a:r>
              <a:rPr lang="en-US" dirty="0"/>
              <a:t> </a:t>
            </a:r>
            <a:r>
              <a:rPr lang="en-US" dirty="0" err="1"/>
              <a:t>NullSource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EmptySource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17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E49-0375-6FD9-A683-0E5820C2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Obiecte</a:t>
            </a:r>
            <a:r>
              <a:rPr lang="en-US" dirty="0"/>
              <a:t> 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E274-229A-C987-CDEF-E9085127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Descriere</a:t>
            </a:r>
            <a:r>
              <a:rPr lang="en-US" dirty="0"/>
              <a:t>:</a:t>
            </a:r>
          </a:p>
          <a:p>
            <a:r>
              <a:rPr lang="en-US" dirty="0"/>
              <a:t>Un unit test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evalueze</a:t>
            </a:r>
            <a:r>
              <a:rPr lang="en-US" dirty="0"/>
              <a:t> </a:t>
            </a:r>
            <a:r>
              <a:rPr lang="en-US" dirty="0" err="1"/>
              <a:t>execuția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însă</a:t>
            </a:r>
            <a:r>
              <a:rPr lang="en-US" dirty="0"/>
              <a:t> </a:t>
            </a:r>
            <a:r>
              <a:rPr lang="en-US" dirty="0" err="1"/>
              <a:t>uneori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/</a:t>
            </a:r>
            <a:r>
              <a:rPr lang="en-US" dirty="0" err="1"/>
              <a:t>condiții</a:t>
            </a:r>
            <a:r>
              <a:rPr lang="en-US" dirty="0"/>
              <a:t> externe </a:t>
            </a:r>
            <a:r>
              <a:rPr lang="en-US" dirty="0" err="1"/>
              <a:t>metodei</a:t>
            </a:r>
            <a:endParaRPr lang="en-US" dirty="0"/>
          </a:p>
          <a:p>
            <a:r>
              <a:rPr lang="en-US" dirty="0"/>
              <a:t>Este un testing pattern</a:t>
            </a:r>
          </a:p>
          <a:p>
            <a:r>
              <a:rPr lang="en-US" dirty="0" err="1"/>
              <a:t>Reprezintă</a:t>
            </a:r>
            <a:r>
              <a:rPr lang="en-US" dirty="0"/>
              <a:t> un </a:t>
            </a:r>
            <a:r>
              <a:rPr lang="en-US" dirty="0" err="1"/>
              <a:t>înlocuitor</a:t>
            </a:r>
            <a:r>
              <a:rPr lang="en-US" dirty="0"/>
              <a:t> al </a:t>
            </a:r>
            <a:r>
              <a:rPr lang="en-US" dirty="0" err="1"/>
              <a:t>obiectului</a:t>
            </a:r>
            <a:r>
              <a:rPr lang="en-US" dirty="0"/>
              <a:t> real </a:t>
            </a:r>
          </a:p>
          <a:p>
            <a:pPr marL="0" indent="0">
              <a:buNone/>
            </a:pPr>
            <a:r>
              <a:rPr lang="en-US" dirty="0" err="1"/>
              <a:t>Definire</a:t>
            </a:r>
            <a:r>
              <a:rPr lang="en-US" dirty="0"/>
              <a:t>:</a:t>
            </a:r>
          </a:p>
          <a:p>
            <a:r>
              <a:rPr lang="en-US" dirty="0" err="1"/>
              <a:t>Obiectele</a:t>
            </a:r>
            <a:r>
              <a:rPr lang="en-US" dirty="0"/>
              <a:t> mock sunt </a:t>
            </a:r>
            <a:r>
              <a:rPr lang="en-US" dirty="0" err="1"/>
              <a:t>descrise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interfață</a:t>
            </a:r>
            <a:endParaRPr lang="en-US" dirty="0"/>
          </a:p>
          <a:p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implementata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soluția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Unit Test</a:t>
            </a:r>
          </a:p>
        </p:txBody>
      </p:sp>
    </p:spTree>
    <p:extLst>
      <p:ext uri="{BB962C8B-B14F-4D97-AF65-F5344CB8AC3E}">
        <p14:creationId xmlns:p14="http://schemas.microsoft.com/office/powerpoint/2010/main" val="118085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E49-0375-6FD9-A683-0E5820C2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Obiecte</a:t>
            </a:r>
            <a:r>
              <a:rPr lang="en-US" dirty="0"/>
              <a:t> 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E274-229A-C987-CDEF-E9085127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Obiectul</a:t>
            </a:r>
            <a:r>
              <a:rPr lang="en-US" dirty="0"/>
              <a:t> real are un </a:t>
            </a:r>
            <a:r>
              <a:rPr lang="en-US" dirty="0" err="1"/>
              <a:t>comportament</a:t>
            </a:r>
            <a:r>
              <a:rPr lang="en-US" dirty="0"/>
              <a:t> </a:t>
            </a:r>
            <a:r>
              <a:rPr lang="en-US" dirty="0" err="1"/>
              <a:t>nedeterminist</a:t>
            </a:r>
            <a:r>
              <a:rPr lang="en-US" dirty="0"/>
              <a:t> (produce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imprevizibile</a:t>
            </a:r>
            <a:r>
              <a:rPr lang="en-US" dirty="0"/>
              <a:t>; de ex. un flux de </a:t>
            </a:r>
            <a:r>
              <a:rPr lang="en-US" dirty="0" err="1"/>
              <a:t>cotații</a:t>
            </a:r>
            <a:r>
              <a:rPr lang="en-US" dirty="0"/>
              <a:t> </a:t>
            </a:r>
            <a:r>
              <a:rPr lang="en-US" dirty="0" err="1"/>
              <a:t>bursiere</a:t>
            </a:r>
            <a:r>
              <a:rPr lang="en-US" dirty="0"/>
              <a:t>).</a:t>
            </a:r>
          </a:p>
          <a:p>
            <a:r>
              <a:rPr lang="en-US" dirty="0" err="1"/>
              <a:t>Obiectul</a:t>
            </a:r>
            <a:r>
              <a:rPr lang="en-US" dirty="0"/>
              <a:t> real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de </a:t>
            </a:r>
            <a:r>
              <a:rPr lang="en-US" dirty="0" err="1"/>
              <a:t>configurat</a:t>
            </a:r>
            <a:r>
              <a:rPr lang="en-US" dirty="0"/>
              <a:t>.</a:t>
            </a:r>
          </a:p>
          <a:p>
            <a:r>
              <a:rPr lang="en-US" dirty="0" err="1"/>
              <a:t>Obiectul</a:t>
            </a:r>
            <a:r>
              <a:rPr lang="en-US" dirty="0"/>
              <a:t> real are un </a:t>
            </a:r>
            <a:r>
              <a:rPr lang="en-US" dirty="0" err="1"/>
              <a:t>comportament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/>
              <a:t>declanșat</a:t>
            </a:r>
            <a:r>
              <a:rPr lang="en-US" dirty="0"/>
              <a:t> (de </a:t>
            </a:r>
            <a:r>
              <a:rPr lang="en-US" dirty="0" err="1"/>
              <a:t>exemplu</a:t>
            </a:r>
            <a:r>
              <a:rPr lang="en-US" dirty="0"/>
              <a:t>, o </a:t>
            </a:r>
            <a:r>
              <a:rPr lang="en-US" dirty="0" err="1"/>
              <a:t>eroare</a:t>
            </a:r>
            <a:r>
              <a:rPr lang="en-US" dirty="0"/>
              <a:t> de </a:t>
            </a:r>
            <a:r>
              <a:rPr lang="en-US" dirty="0" err="1"/>
              <a:t>rețea</a:t>
            </a:r>
            <a:r>
              <a:rPr lang="en-US" dirty="0"/>
              <a:t>). </a:t>
            </a:r>
          </a:p>
          <a:p>
            <a:r>
              <a:rPr lang="en-US" dirty="0" err="1"/>
              <a:t>Obiectul</a:t>
            </a:r>
            <a:r>
              <a:rPr lang="en-US" dirty="0"/>
              <a:t> real </a:t>
            </a:r>
            <a:r>
              <a:rPr lang="en-US" dirty="0" err="1"/>
              <a:t>este</a:t>
            </a:r>
            <a:r>
              <a:rPr lang="en-US" dirty="0"/>
              <a:t> lent.</a:t>
            </a:r>
          </a:p>
          <a:p>
            <a:r>
              <a:rPr lang="en-US" dirty="0" err="1"/>
              <a:t>Obiectul</a:t>
            </a:r>
            <a:r>
              <a:rPr lang="en-US" dirty="0"/>
              <a:t> real are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) o </a:t>
            </a:r>
            <a:r>
              <a:rPr lang="en-US" dirty="0" err="1"/>
              <a:t>interfață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.</a:t>
            </a:r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întrebe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real </a:t>
            </a:r>
            <a:r>
              <a:rPr lang="en-US" dirty="0" err="1"/>
              <a:t>despre</a:t>
            </a:r>
            <a:r>
              <a:rPr lang="en-US" dirty="0"/>
              <a:t> cum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(de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verificați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callback </a:t>
            </a:r>
            <a:r>
              <a:rPr lang="en-US" dirty="0" err="1"/>
              <a:t>chiar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apelată</a:t>
            </a:r>
            <a:r>
              <a:rPr lang="en-US" dirty="0"/>
              <a:t>). </a:t>
            </a:r>
          </a:p>
          <a:p>
            <a:r>
              <a:rPr lang="en-US" dirty="0" err="1"/>
              <a:t>Obiectul</a:t>
            </a:r>
            <a:r>
              <a:rPr lang="en-US" dirty="0"/>
              <a:t> real nu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încă</a:t>
            </a:r>
            <a:r>
              <a:rPr lang="en-US" dirty="0"/>
              <a:t> (o </a:t>
            </a:r>
            <a:r>
              <a:rPr lang="en-US" dirty="0" err="1"/>
              <a:t>problemă</a:t>
            </a:r>
            <a:r>
              <a:rPr lang="en-US" dirty="0"/>
              <a:t> </a:t>
            </a:r>
            <a:r>
              <a:rPr lang="en-US" dirty="0" err="1"/>
              <a:t>comună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interacționăm</a:t>
            </a:r>
            <a:r>
              <a:rPr lang="en-US" dirty="0"/>
              <a:t>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echipe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cu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hardware).</a:t>
            </a:r>
          </a:p>
        </p:txBody>
      </p:sp>
    </p:spTree>
    <p:extLst>
      <p:ext uri="{BB962C8B-B14F-4D97-AF65-F5344CB8AC3E}">
        <p14:creationId xmlns:p14="http://schemas.microsoft.com/office/powerpoint/2010/main" val="1439553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C98A-1CEA-CC5D-2B45-6AAECE62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0286"/>
            <a:ext cx="9905998" cy="1478570"/>
          </a:xfrm>
        </p:spPr>
        <p:txBody>
          <a:bodyPr/>
          <a:lstStyle/>
          <a:p>
            <a:r>
              <a:rPr lang="en-US" dirty="0" err="1"/>
              <a:t>exercitii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D6E2-44B0-06A7-6FF8-E35956B0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0256"/>
            <a:ext cx="9905999" cy="5065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Creați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Calculator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implementați</a:t>
            </a:r>
            <a:r>
              <a:rPr lang="en-US" dirty="0"/>
              <a:t> </a:t>
            </a:r>
            <a:r>
              <a:rPr lang="en-US" dirty="0" err="1"/>
              <a:t>operațiunile</a:t>
            </a:r>
            <a:r>
              <a:rPr lang="en-US" dirty="0"/>
              <a:t>: addition, subtraction, multiplication, division.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creați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CalculatorTest</a:t>
            </a:r>
            <a:r>
              <a:rPr lang="en-US" dirty="0"/>
              <a:t> cu </a:t>
            </a:r>
            <a:r>
              <a:rPr lang="en-US" dirty="0" err="1"/>
              <a:t>testele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operatiunile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Adaugati</a:t>
            </a:r>
            <a:r>
              <a:rPr lang="en-US" dirty="0"/>
              <a:t> teste in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CalculatorTest</a:t>
            </a:r>
            <a:r>
              <a:rPr lang="en-US" dirty="0"/>
              <a:t>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utilizeze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assert din </a:t>
            </a:r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AssertJ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Implementati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urmatoare</a:t>
            </a:r>
            <a:r>
              <a:rPr lang="en-US" dirty="0"/>
              <a:t> </a:t>
            </a:r>
            <a:r>
              <a:rPr lang="en-US" dirty="0" err="1"/>
              <a:t>utilizand</a:t>
            </a:r>
            <a:r>
              <a:rPr lang="en-US" dirty="0"/>
              <a:t> TDD:</a:t>
            </a:r>
          </a:p>
          <a:p>
            <a:pPr marL="0" indent="0">
              <a:buNone/>
            </a:pPr>
            <a:r>
              <a:rPr lang="en-US" dirty="0"/>
              <a:t>public static String[] </a:t>
            </a:r>
            <a:r>
              <a:rPr lang="en-US" dirty="0" err="1"/>
              <a:t>removeDuplicates</a:t>
            </a:r>
            <a:r>
              <a:rPr lang="en-US" dirty="0"/>
              <a:t>(String[] array) </a:t>
            </a:r>
          </a:p>
          <a:p>
            <a:pPr marL="0" indent="0">
              <a:buNone/>
            </a:pP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returna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vector </a:t>
            </a:r>
            <a:r>
              <a:rPr lang="en-US" dirty="0" err="1"/>
              <a:t>fara</a:t>
            </a:r>
            <a:r>
              <a:rPr lang="en-US" dirty="0"/>
              <a:t> duplicate.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Implementati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valideze</a:t>
            </a:r>
            <a:r>
              <a:rPr lang="en-US" dirty="0"/>
              <a:t> o </a:t>
            </a:r>
            <a:r>
              <a:rPr lang="en-US" dirty="0" err="1"/>
              <a:t>adresa</a:t>
            </a:r>
            <a:r>
              <a:rPr lang="en-US" dirty="0"/>
              <a:t> de email </a:t>
            </a:r>
            <a:r>
              <a:rPr lang="en-US" dirty="0" err="1"/>
              <a:t>primita</a:t>
            </a:r>
            <a:r>
              <a:rPr lang="en-US" dirty="0"/>
              <a:t> ca </a:t>
            </a:r>
            <a:r>
              <a:rPr lang="en-US" dirty="0" err="1"/>
              <a:t>parametru</a:t>
            </a:r>
            <a:r>
              <a:rPr lang="en-US" dirty="0"/>
              <a:t>. </a:t>
            </a:r>
            <a:r>
              <a:rPr lang="en-US" dirty="0" err="1"/>
              <a:t>Testati</a:t>
            </a:r>
            <a:r>
              <a:rPr lang="en-US" dirty="0"/>
              <a:t> </a:t>
            </a:r>
            <a:r>
              <a:rPr lang="en-US" dirty="0" err="1"/>
              <a:t>utilizand</a:t>
            </a:r>
            <a:r>
              <a:rPr lang="en-US" dirty="0"/>
              <a:t> TDD.</a:t>
            </a:r>
          </a:p>
        </p:txBody>
      </p:sp>
    </p:spTree>
    <p:extLst>
      <p:ext uri="{BB962C8B-B14F-4D97-AF65-F5344CB8AC3E}">
        <p14:creationId xmlns:p14="http://schemas.microsoft.com/office/powerpoint/2010/main" val="3609008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C98A-1CEA-CC5D-2B45-6AAECE62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0286"/>
            <a:ext cx="9905998" cy="1478570"/>
          </a:xfrm>
        </p:spPr>
        <p:txBody>
          <a:bodyPr/>
          <a:lstStyle/>
          <a:p>
            <a:r>
              <a:rPr lang="en-US" dirty="0" err="1"/>
              <a:t>exercitii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D6E2-44B0-06A7-6FF8-E35956B0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0256"/>
            <a:ext cx="9905999" cy="506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Creați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Account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campurile</a:t>
            </a:r>
            <a:r>
              <a:rPr lang="en-US" dirty="0"/>
              <a:t>: balance, </a:t>
            </a:r>
            <a:r>
              <a:rPr lang="en-US" dirty="0" err="1"/>
              <a:t>accountNumber</a:t>
            </a:r>
            <a:r>
              <a:rPr lang="en-US" dirty="0"/>
              <a:t>, </a:t>
            </a:r>
            <a:r>
              <a:rPr lang="en-US" dirty="0" err="1"/>
              <a:t>ownerName</a:t>
            </a:r>
            <a:r>
              <a:rPr lang="en-US" dirty="0"/>
              <a:t>. </a:t>
            </a:r>
            <a:r>
              <a:rPr lang="en-US" dirty="0" err="1"/>
              <a:t>Creati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teste </a:t>
            </a:r>
            <a:r>
              <a:rPr lang="en-US" dirty="0" err="1"/>
              <a:t>unitare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, care </a:t>
            </a:r>
            <a:r>
              <a:rPr lang="en-US" dirty="0" err="1"/>
              <a:t>simuleaza</a:t>
            </a:r>
            <a:r>
              <a:rPr lang="en-US" dirty="0"/>
              <a:t> un transfer </a:t>
            </a:r>
            <a:r>
              <a:rPr lang="en-US" dirty="0" err="1"/>
              <a:t>bancar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conturi</a:t>
            </a:r>
            <a:r>
              <a:rPr lang="en-US" dirty="0"/>
              <a:t>. In teste, </a:t>
            </a:r>
            <a:r>
              <a:rPr lang="en-US" dirty="0" err="1"/>
              <a:t>verificati</a:t>
            </a:r>
            <a:r>
              <a:rPr lang="en-US" dirty="0"/>
              <a:t> </a:t>
            </a:r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en-US" dirty="0" err="1"/>
              <a:t>campului</a:t>
            </a:r>
            <a:r>
              <a:rPr lang="en-US" dirty="0"/>
              <a:t> </a:t>
            </a:r>
            <a:r>
              <a:rPr lang="en-US" dirty="0" err="1"/>
              <a:t>accountNumber</a:t>
            </a:r>
            <a:r>
              <a:rPr lang="en-US" dirty="0"/>
              <a:t> (26 digits),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ramasa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trimiterea</a:t>
            </a:r>
            <a:r>
              <a:rPr lang="en-US" dirty="0"/>
              <a:t>/</a:t>
            </a:r>
            <a:r>
              <a:rPr lang="en-US" dirty="0" err="1"/>
              <a:t>primirea</a:t>
            </a:r>
            <a:r>
              <a:rPr lang="en-US" dirty="0"/>
              <a:t> </a:t>
            </a:r>
            <a:r>
              <a:rPr lang="en-US" dirty="0" err="1"/>
              <a:t>banilor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Rockwell" panose="02060603020205020403" pitchFamily="18" charset="0"/>
              </a:rPr>
              <a:t>Tipuri</a:t>
            </a:r>
            <a:r>
              <a:rPr lang="en-US" sz="4000" dirty="0">
                <a:latin typeface="Rockwell" panose="02060603020205020403" pitchFamily="18" charset="0"/>
              </a:rPr>
              <a:t> de </a:t>
            </a:r>
            <a:r>
              <a:rPr lang="en-US" sz="4000" dirty="0" err="1">
                <a:latin typeface="Rockwell" panose="02060603020205020403" pitchFamily="18" charset="0"/>
              </a:rPr>
              <a:t>testare</a:t>
            </a:r>
            <a:r>
              <a:rPr lang="en-US" sz="4000" dirty="0">
                <a:latin typeface="Rockwell" panose="02060603020205020403" pitchFamily="18" charset="0"/>
              </a:rPr>
              <a:t> a </a:t>
            </a:r>
            <a:r>
              <a:rPr lang="en-US" sz="4000" dirty="0" err="1">
                <a:latin typeface="Rockwell" panose="02060603020205020403" pitchFamily="18" charset="0"/>
              </a:rPr>
              <a:t>codului</a:t>
            </a:r>
            <a:r>
              <a:rPr lang="en-US" sz="4000" dirty="0">
                <a:latin typeface="Rockwell" panose="02060603020205020403" pitchFamily="18" charset="0"/>
              </a:rPr>
              <a:t> </a:t>
            </a:r>
            <a:r>
              <a:rPr lang="en-US" sz="4000" dirty="0" err="1">
                <a:latin typeface="Rockwell" panose="02060603020205020403" pitchFamily="18" charset="0"/>
              </a:rPr>
              <a:t>sursa</a:t>
            </a:r>
            <a:endParaRPr lang="en-US" sz="40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5478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Rockwell" panose="02060603020205020403" pitchFamily="18" charset="0"/>
              </a:rPr>
              <a:t>Tipuri</a:t>
            </a:r>
            <a:r>
              <a:rPr lang="en-US" sz="4000" dirty="0">
                <a:latin typeface="Rockwell" panose="02060603020205020403" pitchFamily="18" charset="0"/>
              </a:rPr>
              <a:t> de </a:t>
            </a:r>
            <a:r>
              <a:rPr lang="en-US" sz="4000" dirty="0" err="1">
                <a:latin typeface="Rockwell" panose="02060603020205020403" pitchFamily="18" charset="0"/>
              </a:rPr>
              <a:t>testare</a:t>
            </a:r>
            <a:r>
              <a:rPr lang="en-US" sz="4000" dirty="0">
                <a:latin typeface="Rockwell" panose="02060603020205020403" pitchFamily="18" charset="0"/>
              </a:rPr>
              <a:t> a </a:t>
            </a:r>
            <a:r>
              <a:rPr lang="en-US" sz="4000" dirty="0" err="1">
                <a:latin typeface="Rockwell" panose="02060603020205020403" pitchFamily="18" charset="0"/>
              </a:rPr>
              <a:t>codului</a:t>
            </a:r>
            <a:r>
              <a:rPr lang="en-US" sz="4000" dirty="0">
                <a:latin typeface="Rockwell" panose="02060603020205020403" pitchFamily="18" charset="0"/>
              </a:rPr>
              <a:t> </a:t>
            </a:r>
            <a:r>
              <a:rPr lang="en-US" sz="4000" dirty="0" err="1">
                <a:latin typeface="Rockwell" panose="02060603020205020403" pitchFamily="18" charset="0"/>
              </a:rPr>
              <a:t>sursa</a:t>
            </a:r>
            <a:endParaRPr lang="en-US" sz="40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07661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37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De </a:t>
            </a:r>
            <a:r>
              <a:rPr lang="en-US" sz="4400" dirty="0" err="1">
                <a:latin typeface="Rockwell" panose="02060603020205020403" pitchFamily="18" charset="0"/>
              </a:rPr>
              <a:t>ce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</a:rPr>
              <a:t>sa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</a:rPr>
              <a:t>scrii</a:t>
            </a:r>
            <a:r>
              <a:rPr lang="en-US" sz="4400" dirty="0">
                <a:latin typeface="Rockwell" panose="02060603020205020403" pitchFamily="18" charset="0"/>
              </a:rPr>
              <a:t> teste </a:t>
            </a:r>
            <a:r>
              <a:rPr lang="en-US" sz="4400" dirty="0" err="1">
                <a:latin typeface="Rockwell" panose="02060603020205020403" pitchFamily="18" charset="0"/>
              </a:rPr>
              <a:t>unitare</a:t>
            </a:r>
            <a:r>
              <a:rPr lang="en-US" sz="4400" dirty="0">
                <a:latin typeface="Rockwell" panose="020606030202050204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593" y="1890346"/>
            <a:ext cx="5665177" cy="3953608"/>
          </a:xfrm>
        </p:spPr>
        <p:txBody>
          <a:bodyPr>
            <a:normAutofit fontScale="92500"/>
          </a:bodyPr>
          <a:lstStyle/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ad-hoc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simple,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 se pot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colecții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teste – Test Suites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 fi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(write once, use many times)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simplifică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rulare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pierdut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debugging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găsirea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urilor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bug-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livrat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 bug-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0F3EB-0BC7-754A-B52C-2C6B5B487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10" y="2097088"/>
            <a:ext cx="3829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CONCEPTE ALE TESTARII UNITARE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acțiune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condiție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adevărată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conține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suite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colecție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subrutinele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definite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test case ca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fixture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eșuează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tipărește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fișierului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 success, nonfatal failure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fatal failure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anulează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CONCEPTE ALE TESTARII UNITARE</a:t>
            </a:r>
          </a:p>
        </p:txBody>
      </p:sp>
      <p:pic>
        <p:nvPicPr>
          <p:cNvPr id="7" name="Picture 6" descr="A blue and yellow text&#10;&#10;Description automatically generated">
            <a:extLst>
              <a:ext uri="{FF2B5EF4-FFF2-40B4-BE49-F238E27FC236}">
                <a16:creationId xmlns:a16="http://schemas.microsoft.com/office/drawing/2014/main" id="{1B7E7BF0-F455-9CFC-418F-194D7E15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62" y="2249487"/>
            <a:ext cx="9838098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589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Proprietati</a:t>
            </a:r>
            <a:r>
              <a:rPr lang="en-US" sz="4400" dirty="0">
                <a:latin typeface="Rockwell" panose="02060603020205020403" pitchFamily="18" charset="0"/>
              </a:rPr>
              <a:t> ale </a:t>
            </a:r>
            <a:r>
              <a:rPr lang="en-US" sz="4400" dirty="0" err="1">
                <a:latin typeface="Rockwell" panose="02060603020205020403" pitchFamily="18" charset="0"/>
              </a:rPr>
              <a:t>testelor</a:t>
            </a:r>
            <a:r>
              <a:rPr lang="en-US" sz="4400" dirty="0">
                <a:latin typeface="Rockwell" panose="02060603020205020403" pitchFamily="18" charset="0"/>
              </a:rPr>
              <a:t> - First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724924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1700" dirty="0"/>
              <a:t>Test-driven development (TDD) is a software development process that relies on the repetition of a very short development cycle: first the developer writes an (initially failing) automated test case that defines a desired improvement or new function, then produces the minimum amount of code to pass that test, and finally refactors the new code to acceptable standards. [http://en.wikipedia.org/wiki/Test-driven_development]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FBBC5-184C-D15D-4B7E-F0C20D80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797" y="2249486"/>
            <a:ext cx="4280017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2683</TotalTime>
  <Words>1967</Words>
  <Application>Microsoft Office PowerPoint</Application>
  <PresentationFormat>Widescreen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Rockwell</vt:lpstr>
      <vt:lpstr>Tahoma</vt:lpstr>
      <vt:lpstr>Times New Roman</vt:lpstr>
      <vt:lpstr>Tw Cen MT</vt:lpstr>
      <vt:lpstr>Wingdings</vt:lpstr>
      <vt:lpstr>Circuit</vt:lpstr>
      <vt:lpstr>&lt;software testing&gt;</vt:lpstr>
      <vt:lpstr>Software testing</vt:lpstr>
      <vt:lpstr>Tipuri de testare a codului sursa</vt:lpstr>
      <vt:lpstr>Tipuri de testare a codului sursa</vt:lpstr>
      <vt:lpstr>De ce sa scrii teste unitare?</vt:lpstr>
      <vt:lpstr>CONCEPTE ALE TESTARII UNITARE</vt:lpstr>
      <vt:lpstr>CONCEPTE ALE TESTARII UNITARE</vt:lpstr>
      <vt:lpstr>Proprietati ale testelor - First</vt:lpstr>
      <vt:lpstr>Test-driven development</vt:lpstr>
      <vt:lpstr>Test-driven development</vt:lpstr>
      <vt:lpstr>EXEMPLU</vt:lpstr>
      <vt:lpstr>PowerPoint Presentation</vt:lpstr>
      <vt:lpstr>Junit 5</vt:lpstr>
      <vt:lpstr>Junit 5</vt:lpstr>
      <vt:lpstr>AssertJ readability of tests</vt:lpstr>
      <vt:lpstr>Teste parametrizate junit5</vt:lpstr>
      <vt:lpstr>PowerPoint Presentation</vt:lpstr>
      <vt:lpstr>PowerPoint Presentation</vt:lpstr>
      <vt:lpstr>PowerPoint Presentation</vt:lpstr>
      <vt:lpstr>NULL &amp; EMPTY SOURCE</vt:lpstr>
      <vt:lpstr>Obiecte Mock</vt:lpstr>
      <vt:lpstr>Obiecte Mock</vt:lpstr>
      <vt:lpstr>exercitii</vt:lpstr>
      <vt:lpstr>exercitii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&lt;software testing&gt;</dc:title>
  <dc:creator>Georgiana Adriana Pistol</dc:creator>
  <cp:lastModifiedBy>Georgiana Adriana Pistol</cp:lastModifiedBy>
  <cp:revision>6</cp:revision>
  <dcterms:created xsi:type="dcterms:W3CDTF">2024-11-17T18:45:15Z</dcterms:created>
  <dcterms:modified xsi:type="dcterms:W3CDTF">2024-11-19T15:28:40Z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