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84" r:id="rId4"/>
    <p:sldId id="277" r:id="rId5"/>
    <p:sldId id="289" r:id="rId6"/>
    <p:sldId id="279" r:id="rId7"/>
    <p:sldId id="286" r:id="rId8"/>
    <p:sldId id="287" r:id="rId9"/>
    <p:sldId id="288" r:id="rId10"/>
    <p:sldId id="278" r:id="rId11"/>
    <p:sldId id="281" r:id="rId12"/>
    <p:sldId id="280" r:id="rId13"/>
    <p:sldId id="282" r:id="rId14"/>
    <p:sldId id="273" r:id="rId15"/>
    <p:sldId id="285" r:id="rId16"/>
    <p:sldId id="272" r:id="rId17"/>
    <p:sldId id="290" r:id="rId18"/>
    <p:sldId id="283" r:id="rId19"/>
    <p:sldId id="29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6" d="100"/>
          <a:sy n="106" d="100"/>
        </p:scale>
        <p:origin x="-9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E9421-74D8-4951-9650-416BE8EB5130}" type="datetimeFigureOut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EBC43-5D1F-4F12-92BD-9EDCE23CF1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9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Scanning tunneling microscope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EBC43-5D1F-4F12-92BD-9EDCE23CF1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84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Pancreatic cancer</a:t>
            </a:r>
            <a:r>
              <a:rPr lang="en-US" altLang="ko-KR" baseline="0" dirty="0" smtClean="0"/>
              <a:t> (</a:t>
            </a:r>
            <a:r>
              <a:rPr lang="ko-KR" altLang="en-US" baseline="0" dirty="0" smtClean="0"/>
              <a:t>췌장암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EBC43-5D1F-4F12-92BD-9EDCE23CF1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96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F5B64-1170-4BC3-9302-FDECB7250E2E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18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5722-C35C-46D5-ADC4-E04AD02A0960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59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2C7E-05B6-4D35-A788-F4599DFF9F71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65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898C-4E5A-4A81-A754-A28A804920FF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07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2C08D-3FB6-4420-9C84-34B0C2AFA284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0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75C8-A3AE-4C7F-A5EB-C1BFA5F712E8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4EDB-4258-42DF-83B4-3197BB36521E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1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0F37C-9696-4B3B-A520-DEFBD6EEBABF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3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EB0B-8CCA-49CF-A4AD-12ED5CC20DA8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BEA9-9801-4D04-9DC6-F618015A2F13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1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E105B-0B9D-46A2-8D4F-CFA7D3FFF81C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2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2E89-B829-42A0-9475-E754C785E683}" type="datetime1">
              <a:rPr lang="ko-KR" altLang="en-US" smtClean="0"/>
              <a:t>2017-03-02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7FBCB-F641-460A-8B52-0D38DE3EE6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3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CS50.av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컴퓨터 개념 및 실습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요리사 </a:t>
            </a:r>
            <a:r>
              <a:rPr lang="en-US" altLang="ko-KR" sz="3200" dirty="0" smtClean="0"/>
              <a:t>vs. Computer Scientists/Engineers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요리사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괜찮은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요리사가 되려면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조리법과 조리기구 사용법에 대한 이해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재료에 대한 이해</a:t>
            </a:r>
            <a:endParaRPr lang="en-US" altLang="ko-KR" sz="1800" dirty="0" smtClean="0"/>
          </a:p>
          <a:p>
            <a:r>
              <a:rPr lang="ko-KR" altLang="en-US" sz="2000" dirty="0" smtClean="0"/>
              <a:t>정말 훌륭한 요리사가 되려면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재료에 대한 </a:t>
            </a:r>
            <a:r>
              <a:rPr lang="en-US" altLang="ko-KR" sz="1800" dirty="0" smtClean="0"/>
              <a:t>“</a:t>
            </a:r>
            <a:r>
              <a:rPr lang="ko-KR" altLang="en-US" sz="1800" dirty="0" smtClean="0"/>
              <a:t>깊은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이해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미학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문화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역사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철학 등에 관한 깊은 이해</a:t>
            </a:r>
            <a:endParaRPr lang="ko-KR" altLang="en-US" sz="18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dirty="0" smtClean="0"/>
              <a:t>Computer Scientists/Engineers</a:t>
            </a:r>
            <a:endParaRPr lang="ko-KR" altLang="en-US" sz="20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괜찮</a:t>
            </a:r>
            <a:r>
              <a:rPr lang="ko-KR" altLang="en-US" sz="2000" dirty="0"/>
              <a:t>은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Computer </a:t>
            </a:r>
            <a:r>
              <a:rPr lang="en-US" altLang="ko-KR" sz="2000" dirty="0" smtClean="0"/>
              <a:t>Scientists/Engineers</a:t>
            </a:r>
            <a:r>
              <a:rPr lang="ko-KR" altLang="en-US" sz="2000" dirty="0" smtClean="0"/>
              <a:t>가 되려면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800" dirty="0" smtClean="0"/>
              <a:t>알고리즘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프로그래밍 언어</a:t>
            </a:r>
            <a:r>
              <a:rPr lang="en-US" altLang="ko-KR" sz="1800" dirty="0" smtClean="0"/>
              <a:t>/</a:t>
            </a:r>
            <a:r>
              <a:rPr lang="ko-KR" altLang="en-US" sz="1800" dirty="0" smtClean="0"/>
              <a:t>컴퓨터 사용법에 대한 이해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컴퓨터 하드웨어에 대한 이해</a:t>
            </a:r>
            <a:endParaRPr lang="en-US" altLang="ko-KR" sz="1800" dirty="0" smtClean="0"/>
          </a:p>
          <a:p>
            <a:r>
              <a:rPr lang="ko-KR" altLang="en-US" sz="2000" dirty="0" smtClean="0"/>
              <a:t>정말 훌륭한 </a:t>
            </a:r>
            <a:r>
              <a:rPr lang="en-US" altLang="ko-KR" sz="2000" dirty="0"/>
              <a:t>Computer Scientists/Engineers</a:t>
            </a:r>
            <a:r>
              <a:rPr lang="ko-KR" altLang="en-US" sz="2000" dirty="0"/>
              <a:t>가 되려면</a:t>
            </a:r>
            <a:r>
              <a:rPr lang="en-US" altLang="ko-KR" sz="2000" dirty="0" smtClean="0"/>
              <a:t>?</a:t>
            </a:r>
          </a:p>
          <a:p>
            <a:pPr lvl="1"/>
            <a:r>
              <a:rPr lang="ko-KR" altLang="en-US" sz="1600" dirty="0" smtClean="0"/>
              <a:t>반도체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양자역학에 대한 깊은 이해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생명과학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화학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물리에 대한 깊은 이해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인문학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사회과학에 대한 깊은 이해</a:t>
            </a:r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6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문제의 예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453336"/>
            <a:ext cx="673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https://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www.nobelprize.org/educational/physics/microscopes/scanning/gallery/images/stmg10.jpg</a:t>
            </a: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https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://upload.wikimedia.org/wikipedia/commons/thumb/f/f9/ScanningTunnelingMicroscope_schematic.png/400px-ScanningTunnelingMicroscope_schematic.png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078" name="Picture 6" descr="400px-ScanningTunnelingMicroscope_schematic.png (400×3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53777"/>
            <a:ext cx="2225824" cy="181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tmg10.jpg (360×250)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r="3643"/>
          <a:stretch/>
        </p:blipFill>
        <p:spPr bwMode="auto">
          <a:xfrm>
            <a:off x="2267744" y="2335429"/>
            <a:ext cx="4320480" cy="322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05566" y="1547500"/>
            <a:ext cx="418967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Scanning Tunneling Microscope (STM)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6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문제의 예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pic>
        <p:nvPicPr>
          <p:cNvPr id="2050" name="Picture 2" descr="facebook.jpg (759×613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717307" cy="46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6453336"/>
            <a:ext cx="26500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http://nickbeauchamp.com/sna/images/facebook.jpg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05566" y="1547500"/>
            <a:ext cx="375865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Social Network Analysis: </a:t>
            </a:r>
            <a:r>
              <a:rPr lang="en-US" altLang="ko-KR" dirty="0" err="1" smtClean="0"/>
              <a:t>facebook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5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중요한 문제의 예 </a:t>
            </a:r>
            <a:r>
              <a:rPr lang="en-US" altLang="ko-KR" dirty="0" smtClean="0"/>
              <a:t>#3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453336"/>
            <a:ext cx="54890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https://d1o50x50snmhul.cloudfront.net/wp-content/uploads/2017/02/06160000/m1320934-pancreatic_cancer_cell_sem.jpg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 descr="m1320934-pancreatic_cancer_cell_sem.jpg (1200×80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046312"/>
            <a:ext cx="6286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8344" y="1412776"/>
            <a:ext cx="202401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Cancer Treatment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45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Food for Thoughts #1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6541313"/>
            <a:ext cx="28408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Elert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   Tech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Trajectories.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IEEE Spectrum, July 26 (2013)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145" name="Picture 1" descr="E:\Bandicom\bandicam 2017-02-22 15-27-34-08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2776"/>
            <a:ext cx="6188993" cy="466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E:\Bandicom\bandicam 2017-02-22 15-29-06-30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14" y="6092665"/>
            <a:ext cx="5691386" cy="432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Food for Thoughts #2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9752" y="1268760"/>
            <a:ext cx="4369882" cy="5200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9552" y="6541313"/>
            <a:ext cx="28408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en-US" altLang="ko-KR" sz="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Elert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E.   Tech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Trajectories.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IEEE Spectrum, July 26 (2013)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5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800" dirty="0" smtClean="0"/>
              <a:t>추천 </a:t>
            </a:r>
            <a:r>
              <a:rPr lang="en-US" altLang="ko-KR" sz="2800" dirty="0" smtClean="0"/>
              <a:t>Web Site 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>Top 3 </a:t>
            </a:r>
            <a:r>
              <a:rPr lang="en-US" altLang="ko-KR" sz="2800" dirty="0" smtClean="0"/>
              <a:t>MOOC (Massive Open Online Course) Sites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Autofit/>
          </a:bodyPr>
          <a:lstStyle/>
          <a:p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Coursera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https://www.coursera.org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edX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https://www.edx.org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Udacity</a:t>
            </a:r>
            <a:endParaRPr lang="en-US" altLang="ko-KR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https://www.udacity.com/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6" name="Picture 2" descr="E:\Bandicom\bandicam 2017-03-02 11-22-23-16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42" y="1484784"/>
            <a:ext cx="177109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Bandicom\bandicam 2017-03-02 11-20-41-509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43" y="3356993"/>
            <a:ext cx="1771090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Bandicom\bandicam 2017-03-02 11-23-57-78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542" y="5229199"/>
            <a:ext cx="1771089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0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Web Site (</a:t>
            </a:r>
            <a:r>
              <a:rPr lang="ko-KR" altLang="en-US" dirty="0" smtClean="0"/>
              <a:t>자연과학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4525963"/>
          </a:xfrm>
        </p:spPr>
        <p:txBody>
          <a:bodyPr>
            <a:noAutofit/>
          </a:bodyPr>
          <a:lstStyle/>
          <a:p>
            <a:r>
              <a:rPr lang="ko-KR" altLang="en-US" sz="2000" dirty="0" smtClean="0"/>
              <a:t>생명과학</a:t>
            </a:r>
            <a:endParaRPr lang="en-US" altLang="ko-KR" sz="2000" dirty="0"/>
          </a:p>
          <a:p>
            <a:pPr lvl="1" indent="-342900"/>
            <a:r>
              <a:rPr lang="en-US" altLang="ko-KR" sz="1800" dirty="0" smtClean="0"/>
              <a:t>MIT 7.00x </a:t>
            </a:r>
            <a:r>
              <a:rPr lang="en-US" altLang="ko-KR" sz="1800" dirty="0"/>
              <a:t>Introduction to Biology - The Secret of </a:t>
            </a:r>
            <a:r>
              <a:rPr lang="en-US" altLang="ko-KR" sz="1800" dirty="0" smtClean="0"/>
              <a:t>Life</a:t>
            </a:r>
          </a:p>
          <a:p>
            <a:pPr lvl="2" indent="-342900"/>
            <a:r>
              <a:rPr lang="en-US" altLang="ko-KR" sz="1600" dirty="0"/>
              <a:t>https://</a:t>
            </a:r>
            <a:r>
              <a:rPr lang="en-US" altLang="ko-KR" sz="1600" dirty="0" smtClean="0"/>
              <a:t>courses.edx.org/courses/course-v1%3AMITx%2B7.00x_5%2B3T2016/info</a:t>
            </a:r>
          </a:p>
          <a:p>
            <a:r>
              <a:rPr lang="ko-KR" altLang="en-US" sz="2000" dirty="0" smtClean="0"/>
              <a:t>화학</a:t>
            </a:r>
            <a:endParaRPr lang="en-US" altLang="ko-KR" sz="2000" dirty="0"/>
          </a:p>
          <a:p>
            <a:pPr lvl="1"/>
            <a:r>
              <a:rPr lang="en-US" altLang="ko-KR" sz="1800" dirty="0"/>
              <a:t>MIT 3.091x Introduction to Solid State Chemistry</a:t>
            </a:r>
          </a:p>
          <a:p>
            <a:pPr lvl="2"/>
            <a:r>
              <a:rPr lang="en-US" altLang="ko-KR" sz="1600" dirty="0"/>
              <a:t>https://</a:t>
            </a:r>
            <a:r>
              <a:rPr lang="en-US" altLang="ko-KR" sz="1600" dirty="0" smtClean="0"/>
              <a:t>courses.edx.org/courses/course-v1%3AMITx%2B3.091x%2B3T2016/info</a:t>
            </a:r>
          </a:p>
          <a:p>
            <a:r>
              <a:rPr lang="ko-KR" altLang="en-US" sz="2000" dirty="0"/>
              <a:t>물리학</a:t>
            </a:r>
            <a:endParaRPr lang="en-US" altLang="ko-KR" sz="2000" dirty="0"/>
          </a:p>
          <a:p>
            <a:pPr lvl="1"/>
            <a:r>
              <a:rPr lang="en-US" altLang="ko-KR" sz="1800" dirty="0"/>
              <a:t>Yale PHYS 200: Fundamentals of Physics I</a:t>
            </a:r>
          </a:p>
          <a:p>
            <a:pPr lvl="2"/>
            <a:r>
              <a:rPr lang="en-US" altLang="ko-KR" sz="1600" dirty="0"/>
              <a:t>http://oyc.yale.edu/physics/phys-200</a:t>
            </a:r>
          </a:p>
          <a:p>
            <a:pPr lvl="1"/>
            <a:r>
              <a:rPr lang="en-US" altLang="ko-KR" sz="1800" dirty="0"/>
              <a:t>Yale PHYS </a:t>
            </a:r>
            <a:r>
              <a:rPr lang="en-US" altLang="ko-KR" sz="1800" dirty="0" smtClean="0"/>
              <a:t>201: </a:t>
            </a:r>
            <a:r>
              <a:rPr lang="en-US" altLang="ko-KR" sz="1800" dirty="0"/>
              <a:t>Fundamentals of Physics II</a:t>
            </a:r>
          </a:p>
          <a:p>
            <a:pPr lvl="2"/>
            <a:r>
              <a:rPr lang="en-US" altLang="ko-KR" sz="1600" dirty="0"/>
              <a:t>http://oyc.yale.edu/physics/phys-201</a:t>
            </a:r>
          </a:p>
          <a:p>
            <a:pPr marL="0" indent="0">
              <a:buNone/>
            </a:pPr>
            <a:endParaRPr lang="en-US" altLang="ko-KR" sz="12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추천 </a:t>
            </a:r>
            <a:r>
              <a:rPr lang="en-US" altLang="ko-KR" dirty="0" smtClean="0"/>
              <a:t>Web Site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Nobel Foundation (</a:t>
            </a:r>
            <a:r>
              <a:rPr lang="en-US" altLang="ko-KR" dirty="0">
                <a:solidFill>
                  <a:srgbClr val="C00000"/>
                </a:solidFill>
              </a:rPr>
              <a:t>www.nobelprize.org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TED (</a:t>
            </a:r>
            <a:r>
              <a:rPr lang="en-US" altLang="ko-KR" dirty="0">
                <a:solidFill>
                  <a:srgbClr val="C00000"/>
                </a:solidFill>
              </a:rPr>
              <a:t>www.ted.com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MIT Technology Review (</a:t>
            </a:r>
            <a:r>
              <a:rPr lang="en-US" altLang="ko-KR" dirty="0">
                <a:solidFill>
                  <a:srgbClr val="C00000"/>
                </a:solidFill>
              </a:rPr>
              <a:t>www.technologyreview.com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Phys.org (</a:t>
            </a:r>
            <a:r>
              <a:rPr lang="en-US" altLang="ko-KR" dirty="0">
                <a:solidFill>
                  <a:srgbClr val="C00000"/>
                </a:solidFill>
              </a:rPr>
              <a:t>phys.org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75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꼭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기억해야 할 것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ko-KR" altLang="en-US" dirty="0" smtClean="0"/>
              <a:t>컴퓨터 개념 및 실습 교과목을 열심히    공부하자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교양 교과목을 열심히 공부하자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내가 평생 즐겁게 할 수 있으면서 세상을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좋게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바꿀 수 있는 일을 찾자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담당교수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민상렬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컴퓨터공학부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en-US" altLang="ko-KR" dirty="0" smtClean="0"/>
              <a:t>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501</a:t>
            </a:r>
            <a:r>
              <a:rPr lang="ko-KR" altLang="en-US" dirty="0" smtClean="0"/>
              <a:t>호 </a:t>
            </a:r>
            <a:r>
              <a:rPr lang="en-US" altLang="ko-KR" dirty="0" smtClean="0"/>
              <a:t>(02-880-7047)</a:t>
            </a:r>
          </a:p>
          <a:p>
            <a:pPr marL="457200" lvl="1" indent="0">
              <a:buNone/>
            </a:pPr>
            <a:r>
              <a:rPr lang="en-US" altLang="ko-KR" dirty="0" smtClean="0"/>
              <a:t>symin@snu.ac.kr</a:t>
            </a:r>
          </a:p>
          <a:p>
            <a:pPr marL="457200" lvl="1" indent="0">
              <a:buNone/>
            </a:pPr>
            <a:r>
              <a:rPr lang="en-US" altLang="ko-KR" dirty="0" smtClean="0"/>
              <a:t>http://archi.snu.ac.kr/symin</a:t>
            </a:r>
          </a:p>
          <a:p>
            <a:pPr marL="514350" indent="-457200"/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</a:p>
          <a:p>
            <a:pPr marL="457200" lvl="1" indent="0">
              <a:buNone/>
            </a:pPr>
            <a:r>
              <a:rPr lang="ko-KR" altLang="en-US" dirty="0" smtClean="0"/>
              <a:t>월요일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수요일 </a:t>
            </a:r>
            <a:r>
              <a:rPr lang="en-US" altLang="ko-KR" dirty="0" smtClean="0"/>
              <a:t>14:30~16:20 (301</a:t>
            </a:r>
            <a:r>
              <a:rPr lang="ko-KR" altLang="en-US" dirty="0" smtClean="0"/>
              <a:t>동 </a:t>
            </a:r>
            <a:r>
              <a:rPr lang="en-US" altLang="ko-KR" dirty="0" smtClean="0"/>
              <a:t>203</a:t>
            </a:r>
            <a:r>
              <a:rPr lang="ko-KR" altLang="en-US" dirty="0" smtClean="0"/>
              <a:t>호</a:t>
            </a:r>
            <a:r>
              <a:rPr lang="en-US" altLang="ko-KR" dirty="0" smtClean="0"/>
              <a:t>)</a:t>
            </a:r>
          </a:p>
          <a:p>
            <a:pPr marL="514350" indent="-457200"/>
            <a:r>
              <a:rPr lang="en-US" altLang="ko-KR" dirty="0" smtClean="0"/>
              <a:t>Web page</a:t>
            </a:r>
          </a:p>
          <a:p>
            <a:pPr marL="457200" lvl="1" indent="0">
              <a:buNone/>
            </a:pPr>
            <a:r>
              <a:rPr lang="en-US" altLang="ko-KR" sz="1900" dirty="0" smtClean="0"/>
              <a:t>http://archi.snu.ac.kr/courses/under/17_spring_computer_concept/</a:t>
            </a:r>
            <a:endParaRPr lang="ko-KR" altLang="en-US" sz="1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0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교재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Introduction to Computing Systems: From Bits &amp; Gates to C &amp; Beyond (Second Edition) by Yale N. </a:t>
            </a:r>
            <a:r>
              <a:rPr lang="en-US" altLang="ko-KR" sz="2000" dirty="0" err="1" smtClean="0"/>
              <a:t>Patt</a:t>
            </a:r>
            <a:r>
              <a:rPr lang="en-US" altLang="ko-KR" sz="2000" dirty="0" smtClean="0"/>
              <a:t> and Sanjay J. Patel</a:t>
            </a:r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CS 50 Harvard University</a:t>
            </a:r>
          </a:p>
          <a:p>
            <a:pPr lvl="1"/>
            <a:r>
              <a:rPr lang="en-US" altLang="ko-KR" sz="1800" dirty="0"/>
              <a:t>https://www.youtube.com/watch?v=vpy_C36d_Eg</a:t>
            </a:r>
            <a:endParaRPr lang="ko-KR" altLang="en-US" sz="1800" dirty="0"/>
          </a:p>
        </p:txBody>
      </p:sp>
      <p:pic>
        <p:nvPicPr>
          <p:cNvPr id="5122" name="Picture 2" descr="41MHRPUGZML.jpg (404×500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20887"/>
            <a:ext cx="1811776" cy="224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E:\Bandicom\bandicam 2017-02-22 13-52-01-442.jpg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776" y="5279922"/>
            <a:ext cx="2579512" cy="145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마음 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내가 다시 대학생으로 돌아가 </a:t>
            </a:r>
            <a:r>
              <a:rPr lang="en-US" altLang="ko-KR" dirty="0" smtClean="0"/>
              <a:t>Computer Science/Engineering</a:t>
            </a:r>
            <a:r>
              <a:rPr lang="ko-KR" altLang="en-US" dirty="0" smtClean="0"/>
              <a:t>을 전공</a:t>
            </a:r>
            <a:r>
              <a:rPr lang="ko-KR" altLang="en-US" dirty="0"/>
              <a:t>한</a:t>
            </a:r>
            <a:r>
              <a:rPr lang="ko-KR" altLang="en-US" dirty="0" smtClean="0"/>
              <a:t>다면 개론 과목에서 무엇을 배웠으면 가장 유익했을까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여러</a:t>
            </a:r>
            <a:r>
              <a:rPr lang="ko-KR" altLang="en-US" dirty="0"/>
              <a:t>분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마음 가짐은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1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200" dirty="0" smtClean="0"/>
              <a:t>요리에 비유</a:t>
            </a:r>
            <a:r>
              <a:rPr lang="en-US" altLang="ko-KR" sz="3200" dirty="0" smtClean="0"/>
              <a:t> </a:t>
            </a:r>
            <a:endParaRPr lang="ko-KR" altLang="en-US" sz="3200" dirty="0"/>
          </a:p>
        </p:txBody>
      </p:sp>
      <p:pic>
        <p:nvPicPr>
          <p:cNvPr id="1030" name="Picture 6" descr="69995297.4.jpg (500×345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4438972" cy="306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39552" y="6453336"/>
            <a:ext cx="3395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http://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dimg.donga.com/wps/NEWS/IMAGE/2015/03/07/69995297.4.jpg</a:t>
            </a:r>
          </a:p>
          <a:p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http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://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dimg.donga.com/wps/NEWS/IMAGE/2016/11/09/81240824.3.jpg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34" name="Picture 10" descr="81240824.3.jpg (350×525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68760"/>
            <a:ext cx="33337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</a:t>
            </a:r>
            <a:r>
              <a:rPr lang="ko-KR" altLang="en-US" dirty="0" smtClean="0"/>
              <a:t>리법 </a:t>
            </a:r>
            <a:r>
              <a:rPr lang="en-US" altLang="ko-KR" dirty="0" smtClean="0"/>
              <a:t>(Recipe)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340768"/>
            <a:ext cx="4032448" cy="5317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60032" y="6453336"/>
            <a:ext cx="3395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저염식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실천을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쉽게하는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저염장을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이용한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저나트륨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한식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레시피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7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농림축산식품부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2014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년 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월</a:t>
            </a:r>
            <a:r>
              <a:rPr lang="en-US" altLang="ko-KR" sz="7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9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>(Algorithm) </a:t>
            </a:r>
            <a:r>
              <a:rPr lang="ko-KR" altLang="en-US" dirty="0" smtClean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sz="2400" dirty="0" smtClean="0"/>
              <a:t>정렬 </a:t>
            </a:r>
            <a:r>
              <a:rPr lang="en-US" altLang="ko-KR" sz="2400" dirty="0" smtClean="0"/>
              <a:t>(sorting) </a:t>
            </a:r>
            <a:r>
              <a:rPr lang="ko-KR" altLang="en-US" sz="2400" dirty="0" smtClean="0"/>
              <a:t>알고리즘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입력</a:t>
            </a:r>
            <a:r>
              <a:rPr lang="en-US" altLang="ko-KR" sz="2400" dirty="0" smtClean="0"/>
              <a:t>: a[0], a[1], …a[n-1]</a:t>
            </a:r>
          </a:p>
          <a:p>
            <a:pPr marL="0" indent="0">
              <a:buNone/>
            </a:pPr>
            <a:r>
              <a:rPr lang="ko-KR" altLang="en-US" sz="2400" dirty="0" smtClean="0"/>
              <a:t>출력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정렬된 </a:t>
            </a:r>
            <a:r>
              <a:rPr lang="en-US" altLang="ko-KR" sz="2400" dirty="0" smtClean="0"/>
              <a:t>a[ ]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a[0]</a:t>
            </a:r>
            <a:r>
              <a:rPr lang="ko-KR" altLang="en-US" sz="2400" dirty="0" smtClean="0"/>
              <a:t>는 이미 정렬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a[1]</a:t>
            </a:r>
            <a:r>
              <a:rPr lang="ko-KR" altLang="en-US" sz="2400" dirty="0" smtClean="0"/>
              <a:t>을 정렬이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되도록 </a:t>
            </a:r>
            <a:r>
              <a:rPr lang="en-US" altLang="ko-KR" sz="2400" dirty="0" smtClean="0"/>
              <a:t>a[0] </a:t>
            </a:r>
            <a:r>
              <a:rPr lang="ko-KR" altLang="en-US" sz="2400" dirty="0" smtClean="0"/>
              <a:t>앞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또는 뒤에 삽입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a[2]</a:t>
            </a:r>
            <a:r>
              <a:rPr lang="ko-KR" altLang="en-US" sz="2400" dirty="0" smtClean="0"/>
              <a:t>를 정렬이 되도록 이미 정렬된 </a:t>
            </a:r>
            <a:r>
              <a:rPr lang="en-US" altLang="ko-KR" sz="2400" dirty="0" smtClean="0"/>
              <a:t>a[0], a[1] </a:t>
            </a:r>
            <a:r>
              <a:rPr lang="ko-KR" altLang="en-US" sz="2400" dirty="0" smtClean="0"/>
              <a:t>앞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또는 사이에 삽입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…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 smtClean="0"/>
              <a:t>a[k]</a:t>
            </a:r>
            <a:r>
              <a:rPr lang="ko-KR" altLang="en-US" sz="2400" dirty="0" smtClean="0"/>
              <a:t>를 정렬이 되도록 이미 정렬된 </a:t>
            </a:r>
            <a:r>
              <a:rPr lang="en-US" altLang="ko-KR" sz="2400" dirty="0"/>
              <a:t>a[0], a[1</a:t>
            </a:r>
            <a:r>
              <a:rPr lang="en-US" altLang="ko-KR" sz="2400" dirty="0" smtClean="0"/>
              <a:t>], …, a[k-1] </a:t>
            </a:r>
            <a:r>
              <a:rPr lang="ko-KR" altLang="en-US" sz="2400" dirty="0"/>
              <a:t>앞</a:t>
            </a:r>
            <a:r>
              <a:rPr lang="en-US" altLang="ko-KR" sz="2400" dirty="0"/>
              <a:t>, </a:t>
            </a:r>
            <a:r>
              <a:rPr lang="ko-KR" altLang="en-US" sz="2400" dirty="0"/>
              <a:t>뒤</a:t>
            </a:r>
            <a:r>
              <a:rPr lang="en-US" altLang="ko-KR" sz="2400" dirty="0"/>
              <a:t>, </a:t>
            </a:r>
            <a:r>
              <a:rPr lang="ko-KR" altLang="en-US" sz="2400" dirty="0"/>
              <a:t>또는 사이에 </a:t>
            </a:r>
            <a:r>
              <a:rPr lang="ko-KR" altLang="en-US" sz="2400" dirty="0" smtClean="0"/>
              <a:t>삽입</a:t>
            </a:r>
            <a:endParaRPr lang="en-US" altLang="ko-KR" sz="24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 smtClean="0"/>
              <a:t>…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 smtClean="0"/>
              <a:t>a[n-1]</a:t>
            </a:r>
            <a:r>
              <a:rPr lang="ko-KR" altLang="en-US" sz="2400" dirty="0"/>
              <a:t>를 정렬이 되도록 이미 정렬된 </a:t>
            </a:r>
            <a:r>
              <a:rPr lang="en-US" altLang="ko-KR" sz="2400" dirty="0"/>
              <a:t>a[0], a[1], …, </a:t>
            </a:r>
            <a:r>
              <a:rPr lang="en-US" altLang="ko-KR" sz="2400" dirty="0" smtClean="0"/>
              <a:t>a[n-] </a:t>
            </a:r>
            <a:r>
              <a:rPr lang="ko-KR" altLang="en-US" sz="2400" dirty="0"/>
              <a:t>앞</a:t>
            </a:r>
            <a:r>
              <a:rPr lang="en-US" altLang="ko-KR" sz="2400" dirty="0"/>
              <a:t>, </a:t>
            </a:r>
            <a:r>
              <a:rPr lang="ko-KR" altLang="en-US" sz="2400" dirty="0"/>
              <a:t>뒤</a:t>
            </a:r>
            <a:r>
              <a:rPr lang="en-US" altLang="ko-KR" sz="2400" dirty="0"/>
              <a:t>, </a:t>
            </a:r>
            <a:r>
              <a:rPr lang="ko-KR" altLang="en-US" sz="2400" dirty="0"/>
              <a:t>또는 사이에 삽입</a:t>
            </a:r>
            <a:endParaRPr lang="en-US" altLang="ko-KR" sz="24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2300" dirty="0" smtClean="0"/>
              <a:t>C language </a:t>
            </a:r>
            <a:r>
              <a:rPr lang="ko-KR" altLang="en-US" sz="2300" dirty="0" smtClean="0"/>
              <a:t>정렬 </a:t>
            </a:r>
            <a:r>
              <a:rPr lang="en-US" altLang="ko-KR" sz="2300" dirty="0"/>
              <a:t>(sorting) </a:t>
            </a:r>
            <a:r>
              <a:rPr lang="ko-KR" altLang="en-US" sz="2300" dirty="0" smtClean="0"/>
              <a:t>프로그</a:t>
            </a:r>
            <a:r>
              <a:rPr lang="ko-KR" altLang="en-US" sz="2300" dirty="0"/>
              <a:t>램</a:t>
            </a:r>
            <a:endParaRPr lang="en-US" altLang="ko-KR" sz="2300" dirty="0"/>
          </a:p>
          <a:p>
            <a:pPr marL="0" indent="0"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a[0], a[1], …a[n-1]</a:t>
            </a:r>
          </a:p>
          <a:p>
            <a:pPr marL="0" indent="0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</a:t>
            </a:r>
            <a:r>
              <a:rPr lang="en-US" altLang="ko-KR" sz="2400" dirty="0"/>
              <a:t>a[ ]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700" dirty="0" smtClean="0"/>
              <a:t>void </a:t>
            </a:r>
            <a:r>
              <a:rPr lang="en-US" altLang="ko-KR" sz="1700" dirty="0" err="1" smtClean="0"/>
              <a:t>InsertionSort</a:t>
            </a:r>
            <a:r>
              <a:rPr lang="en-US" altLang="ko-KR" sz="1700" dirty="0" smtClean="0"/>
              <a:t> (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a[],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n)</a:t>
            </a:r>
          </a:p>
          <a:p>
            <a:pPr marL="0" indent="0">
              <a:buNone/>
            </a:pPr>
            <a:r>
              <a:rPr lang="en-US" altLang="ko-KR" sz="1700" dirty="0" smtClean="0"/>
              <a:t>{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unsorted;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sorted;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int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unsortedItem</a:t>
            </a:r>
            <a:r>
              <a:rPr lang="en-US" altLang="ko-KR" sz="1700" dirty="0" smtClean="0"/>
              <a:t>;</a:t>
            </a:r>
          </a:p>
          <a:p>
            <a:pPr marL="0" indent="0">
              <a:buNone/>
            </a:pPr>
            <a:endParaRPr lang="en-US" altLang="ko-KR" sz="1700" dirty="0"/>
          </a:p>
          <a:p>
            <a:pPr marL="0" indent="0">
              <a:buNone/>
            </a:pPr>
            <a:r>
              <a:rPr lang="en-US" altLang="ko-KR" sz="1700" dirty="0" smtClean="0"/>
              <a:t>  for (unsorted =1, unsorted &lt; n; unsorted++) {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</a:t>
            </a:r>
            <a:r>
              <a:rPr lang="en-US" altLang="ko-KR" sz="1700" dirty="0" err="1" smtClean="0"/>
              <a:t>unsortedItem</a:t>
            </a:r>
            <a:r>
              <a:rPr lang="en-US" altLang="ko-KR" sz="1700" dirty="0" smtClean="0"/>
              <a:t> = a[unsorted];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for (sorted = unsorted -1;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(sorted &gt;= 0) &amp;&amp; (a[sorted] &gt; </a:t>
            </a:r>
            <a:r>
              <a:rPr lang="en-US" altLang="ko-KR" sz="1700" dirty="0" err="1" smtClean="0"/>
              <a:t>unsortedItem</a:t>
            </a:r>
            <a:r>
              <a:rPr lang="en-US" altLang="ko-KR" sz="1700" dirty="0" smtClean="0"/>
              <a:t>);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    sorted--)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  a[sorted + 1] = a[sorted];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  a[sorted + 1] = </a:t>
            </a:r>
            <a:r>
              <a:rPr lang="en-US" altLang="ko-KR" sz="1700" dirty="0" err="1" smtClean="0"/>
              <a:t>unsortedItem</a:t>
            </a:r>
            <a:r>
              <a:rPr lang="en-US" altLang="ko-KR" sz="1700" dirty="0" smtClean="0"/>
              <a:t>;</a:t>
            </a:r>
          </a:p>
          <a:p>
            <a:pPr marL="0" indent="0">
              <a:buNone/>
            </a:pPr>
            <a:r>
              <a:rPr lang="en-US" altLang="ko-KR" sz="1700" dirty="0"/>
              <a:t> </a:t>
            </a:r>
            <a:r>
              <a:rPr lang="en-US" altLang="ko-KR" sz="1700" dirty="0" smtClean="0"/>
              <a:t> }</a:t>
            </a:r>
          </a:p>
          <a:p>
            <a:pPr marL="0" indent="0">
              <a:buNone/>
            </a:pPr>
            <a:r>
              <a:rPr lang="en-US" altLang="ko-KR" sz="1700" dirty="0"/>
              <a:t>}</a:t>
            </a:r>
            <a:endParaRPr lang="en-US" altLang="ko-KR" sz="1700" dirty="0" smtClean="0"/>
          </a:p>
          <a:p>
            <a:pPr marL="0" indent="0">
              <a:buNone/>
            </a:pPr>
            <a:endParaRPr lang="en-US" altLang="ko-KR" sz="1700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조리법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43608" y="2996952"/>
            <a:ext cx="26642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조리</a:t>
            </a:r>
            <a:r>
              <a:rPr lang="ko-KR" altLang="en-US" sz="3200" dirty="0">
                <a:solidFill>
                  <a:schemeClr val="tx1"/>
                </a:solidFill>
              </a:rPr>
              <a:t>법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508104" y="2996952"/>
            <a:ext cx="266429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</a:rPr>
              <a:t>알고리즘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95536" y="3681028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707904" y="3717032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4932040" y="3717032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8172400" y="3717032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9512" y="3789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재료들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94837" y="3789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요</a:t>
            </a:r>
            <a:r>
              <a:rPr lang="ko-KR" altLang="en-US" dirty="0"/>
              <a:t>리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6016" y="378904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Input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171903" y="37890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Output 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499992" y="1700808"/>
            <a:ext cx="72008" cy="453650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7FBCB-F641-460A-8B52-0D38DE3EE6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0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687</Words>
  <Application>Microsoft Office PowerPoint</Application>
  <PresentationFormat>화면 슬라이드 쇼(4:3)</PresentationFormat>
  <Paragraphs>163</Paragraphs>
  <Slides>19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컴퓨터 개념 및 실습</vt:lpstr>
      <vt:lpstr>교과목 개요</vt:lpstr>
      <vt:lpstr>교재 </vt:lpstr>
      <vt:lpstr>나의 마음 가짐</vt:lpstr>
      <vt:lpstr>여러분의 마음 가짐은?</vt:lpstr>
      <vt:lpstr>요리에 비유 </vt:lpstr>
      <vt:lpstr>조리법 (Recipe) 예</vt:lpstr>
      <vt:lpstr>알고리즘 (Algorithm) 예</vt:lpstr>
      <vt:lpstr>조리법 vs. 알고리즘</vt:lpstr>
      <vt:lpstr>요리사 vs. Computer Scientists/Engineers</vt:lpstr>
      <vt:lpstr>중요한 문제의 예 #1</vt:lpstr>
      <vt:lpstr>중요한 문제의 예 #2</vt:lpstr>
      <vt:lpstr>중요한 문제의 예 #3</vt:lpstr>
      <vt:lpstr>Food for Thoughts #1</vt:lpstr>
      <vt:lpstr>Food for Thoughts #2</vt:lpstr>
      <vt:lpstr>추천 Web Site  Top 3 MOOC (Massive Open Online Course) Sites</vt:lpstr>
      <vt:lpstr>추천 Web Site (자연과학)</vt:lpstr>
      <vt:lpstr>추천 Web Site</vt:lpstr>
      <vt:lpstr>꼭 기억해야 할 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symin</dc:creator>
  <cp:lastModifiedBy>Sang Lyul Min</cp:lastModifiedBy>
  <cp:revision>62</cp:revision>
  <dcterms:created xsi:type="dcterms:W3CDTF">2015-02-28T10:51:30Z</dcterms:created>
  <dcterms:modified xsi:type="dcterms:W3CDTF">2017-03-02T03:00:47Z</dcterms:modified>
</cp:coreProperties>
</file>