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70" r:id="rId10"/>
    <p:sldId id="266" r:id="rId11"/>
    <p:sldId id="271" r:id="rId12"/>
    <p:sldId id="272" r:id="rId13"/>
    <p:sldId id="273" r:id="rId14"/>
    <p:sldId id="274" r:id="rId15"/>
    <p:sldId id="275" r:id="rId16"/>
    <p:sldId id="267" r:id="rId17"/>
    <p:sldId id="269" r:id="rId18"/>
    <p:sldId id="278" r:id="rId19"/>
    <p:sldId id="282" r:id="rId20"/>
    <p:sldId id="279" r:id="rId21"/>
    <p:sldId id="283" r:id="rId22"/>
    <p:sldId id="284" r:id="rId23"/>
    <p:sldId id="285" r:id="rId24"/>
    <p:sldId id="286" r:id="rId25"/>
    <p:sldId id="288" r:id="rId26"/>
    <p:sldId id="289" r:id="rId27"/>
    <p:sldId id="290" r:id="rId28"/>
    <p:sldId id="287" r:id="rId29"/>
    <p:sldId id="292" r:id="rId30"/>
    <p:sldId id="293" r:id="rId31"/>
    <p:sldId id="294" r:id="rId32"/>
    <p:sldId id="265" r:id="rId33"/>
    <p:sldId id="277" r:id="rId34"/>
    <p:sldId id="295" r:id="rId35"/>
    <p:sldId id="29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ation" id="{5884B5F8-FB26-48CC-95A9-DB65411C137F}">
          <p14:sldIdLst>
            <p14:sldId id="256"/>
            <p14:sldId id="258"/>
            <p14:sldId id="259"/>
            <p14:sldId id="260"/>
            <p14:sldId id="264"/>
            <p14:sldId id="261"/>
            <p14:sldId id="262"/>
            <p14:sldId id="263"/>
          </p14:sldIdLst>
        </p14:section>
        <p14:section name="Technologies in object-based storage" id="{0B902FCA-CDA8-463C-85EF-4EEDAADFC148}">
          <p14:sldIdLst>
            <p14:sldId id="270"/>
            <p14:sldId id="266"/>
            <p14:sldId id="271"/>
            <p14:sldId id="272"/>
            <p14:sldId id="273"/>
            <p14:sldId id="274"/>
            <p14:sldId id="275"/>
            <p14:sldId id="267"/>
            <p14:sldId id="269"/>
          </p14:sldIdLst>
        </p14:section>
        <p14:section name="Openstack swift" id="{80C6892C-2D85-48B4-98ED-42460048D2AF}">
          <p14:sldIdLst>
            <p14:sldId id="278"/>
            <p14:sldId id="282"/>
            <p14:sldId id="279"/>
            <p14:sldId id="283"/>
            <p14:sldId id="284"/>
            <p14:sldId id="285"/>
            <p14:sldId id="286"/>
            <p14:sldId id="288"/>
            <p14:sldId id="289"/>
            <p14:sldId id="290"/>
            <p14:sldId id="287"/>
            <p14:sldId id="292"/>
            <p14:sldId id="293"/>
            <p14:sldId id="294"/>
          </p14:sldIdLst>
        </p14:section>
        <p14:section name="conclusion" id="{30F93444-88DA-438C-A3E5-1C53A24A1F54}">
          <p14:sldIdLst>
            <p14:sldId id="265"/>
            <p14:sldId id="277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80" autoAdjust="0"/>
    <p:restoredTop sz="94660"/>
  </p:normalViewPr>
  <p:slideViewPr>
    <p:cSldViewPr snapToGrid="0">
      <p:cViewPr>
        <p:scale>
          <a:sx n="100" d="100"/>
          <a:sy n="100" d="100"/>
        </p:scale>
        <p:origin x="109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8762-228E-4480-9A58-87F456E62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1006D-64CD-4BDB-ADCB-90991DCA0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AF30-9655-4690-A0E1-E93E7A39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06ED-A1C4-47E0-9F31-10A1E88D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B4706-353F-4F5F-9C72-CB8D4FAE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6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393F-5222-4DA9-A69D-58E7641C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AA497-2E13-41D3-AB62-CF7192F4D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40BD3-79D5-43E5-A7CE-87697A1D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28C3-A588-4FA6-A7AF-7572F16E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ECB7B-AC7A-4623-B146-7F074203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3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640FC-4022-4E9F-A45E-3D548EB45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0CA0C-C306-40B6-A569-F5681590B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BF0D-2A9D-4A90-8717-1150A01E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0C4E4-DEEA-4F31-B02F-F5747770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CC41F-83E1-42F1-A482-037995BE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1D57-FF7B-47CC-9504-4B81A78A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ECAC-57C8-4B84-AA46-59AD6D96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684E-6961-4F3D-A9F7-A2CCB005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F6AAD-DF02-41CF-AC85-C8C35D06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4ACD4-7053-41CB-A7E3-D78017BB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E30B-F450-4953-8254-73AE2313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1F09C-797D-4919-AE59-20B2310A1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F5E5-2D17-45E3-A4EF-2B229BDE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49F12-2330-41BC-AD21-5F68601F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11760-7C0C-4477-8D2B-254C9C3E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5694-A4B9-4BD3-98F7-ED601F62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549C-C30B-4207-9503-F8570EB50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8169C-0C52-4B17-8116-9D84D02D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D4C9-75C8-4B6B-8710-78695BAC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54938-AB86-40AF-856F-A7384074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2FA1-D834-44CB-8D7F-8EFC15A6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9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807C-E94E-4F41-96D3-83DB52F7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04D5E-48E5-4F04-953C-DC9DAA89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047AE-C751-460B-9952-A2B5DACA8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54A04-3331-4D13-B1DE-F104A460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FB986-AF12-4D11-9E04-9DD637831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C9636-4B40-4962-AA5C-AC1BF9FB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2A671-01C5-4A49-BD52-6BD4A720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765F1-8A32-4EE3-BBEE-E57C09C4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1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A616-C666-4E71-9920-BA0E7F56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EC062-F58D-4E03-AC31-9D851712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B8B89-F918-4B9E-83E5-E7EF3A69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9859E-0E5A-4DD3-912B-2BDC0721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181FF-CCB5-437F-BD39-6C74D91F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0F8B9-1E83-4362-A6EB-DE3049A2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3137C-8AF9-45BF-B3EA-DC2A71A9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4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4CF2-13CE-4241-B56D-F32781DB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99C6-9585-4F52-90F2-CFCED3A9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6D920-1A18-40E1-AF24-EE2C7621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91F42-DB73-4C71-B2A6-1B4FDAE8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6F3A8-D354-4899-864D-1309B8E0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D5BC4-DE05-467E-9D26-89CD934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9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7D4E-4604-43AA-A5D2-BB21B335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99BBA-4EF9-4522-AE39-326C6B461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4053E-E764-4295-85B6-C107EF260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A6CE8-E6F8-4856-B52F-1CF18DC5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EE343-51A2-4812-AD58-5E31075F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E342C-967C-4D23-ABBB-C0EE6C15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3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130F2-FBDB-478F-859C-0E5F249B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99072-A58B-4F24-A810-BF4B8826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D3271-D1EB-40B1-BCB3-D23506943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A2C6-A422-4404-A133-9C487093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7FCF-F14F-4963-B098-A12ED8038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6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stack.org/swift/latest/deployment_guide.html" TargetMode="External"/><Relationship Id="rId2" Type="http://schemas.openxmlformats.org/officeDocument/2006/relationships/hyperlink" Target="https://docs.openstack.org/swift/latest/overview_erasure_co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ph.com/ceph-storage/object-storag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164A-E171-4776-9947-A959DCC35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Exo 2 Semi Bold" panose="00000700000000000000" pitchFamily="2" charset="0"/>
                <a:cs typeface="Courier New" panose="02070309020205020404" pitchFamily="49" charset="0"/>
              </a:rPr>
              <a:t>Object-based Storage</a:t>
            </a:r>
            <a:r>
              <a:rPr lang="en-US" altLang="ko-KR" dirty="0">
                <a:latin typeface="Exo 2 Light" panose="00000400000000000000" pitchFamily="2" charset="0"/>
                <a:cs typeface="Courier New" panose="02070309020205020404" pitchFamily="49" charset="0"/>
              </a:rPr>
              <a:t> : Massively scalable storage built for unstructured data</a:t>
            </a:r>
            <a:endParaRPr lang="ko-KR" altLang="en-US" dirty="0">
              <a:latin typeface="Exo 2 Light" panose="000004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5EF91-932B-4A7A-BD8B-0B6E1DB5A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Exo 2 Light" panose="00000400000000000000" pitchFamily="2" charset="0"/>
              </a:rPr>
              <a:t>Dong In Shin </a:t>
            </a:r>
          </a:p>
          <a:p>
            <a:r>
              <a:rPr lang="en-US" altLang="ko-KR" dirty="0">
                <a:latin typeface="Exo 2 Light" panose="00000400000000000000" pitchFamily="2" charset="0"/>
              </a:rPr>
              <a:t>(dongin.shin@gmail.com)</a:t>
            </a:r>
            <a:endParaRPr lang="ko-KR" altLang="en-US" dirty="0">
              <a:latin typeface="Exo 2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4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loud 46">
            <a:extLst>
              <a:ext uri="{FF2B5EF4-FFF2-40B4-BE49-F238E27FC236}">
                <a16:creationId xmlns:a16="http://schemas.microsoft.com/office/drawing/2014/main" id="{9AF51F02-E90F-44C0-A971-0D0ABEF4CC02}"/>
              </a:ext>
            </a:extLst>
          </p:cNvPr>
          <p:cNvSpPr/>
          <p:nvPr/>
        </p:nvSpPr>
        <p:spPr>
          <a:xfrm>
            <a:off x="418780" y="4236464"/>
            <a:ext cx="7123099" cy="241278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CDFFEA6C-1872-441A-B45E-CF38EBFE50D4}"/>
              </a:ext>
            </a:extLst>
          </p:cNvPr>
          <p:cNvSpPr/>
          <p:nvPr/>
        </p:nvSpPr>
        <p:spPr>
          <a:xfrm>
            <a:off x="2579276" y="943855"/>
            <a:ext cx="1006609" cy="929768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FDDE9739-9DEC-4DB1-B253-B998BE8B4C6B}"/>
              </a:ext>
            </a:extLst>
          </p:cNvPr>
          <p:cNvSpPr/>
          <p:nvPr/>
        </p:nvSpPr>
        <p:spPr>
          <a:xfrm>
            <a:off x="4445216" y="943855"/>
            <a:ext cx="1006609" cy="929768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91F5DA8-36CA-4376-B295-BBC300644E2E}"/>
              </a:ext>
            </a:extLst>
          </p:cNvPr>
          <p:cNvSpPr/>
          <p:nvPr/>
        </p:nvSpPr>
        <p:spPr>
          <a:xfrm>
            <a:off x="5401877" y="2852057"/>
            <a:ext cx="1006609" cy="92976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C2FCC34E-2E3E-400D-919B-3F43BC19062A}"/>
              </a:ext>
            </a:extLst>
          </p:cNvPr>
          <p:cNvSpPr/>
          <p:nvPr/>
        </p:nvSpPr>
        <p:spPr>
          <a:xfrm>
            <a:off x="3438607" y="2852057"/>
            <a:ext cx="1006609" cy="92976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E4B73FB-4DDA-41AA-82B2-A6FC1CDC9585}"/>
              </a:ext>
            </a:extLst>
          </p:cNvPr>
          <p:cNvSpPr/>
          <p:nvPr/>
        </p:nvSpPr>
        <p:spPr>
          <a:xfrm>
            <a:off x="1450363" y="2852057"/>
            <a:ext cx="1006609" cy="92976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4B5A86-BC4C-436D-9922-F9D236B39CC1}"/>
              </a:ext>
            </a:extLst>
          </p:cNvPr>
          <p:cNvCxnSpPr>
            <a:stCxn id="4" idx="3"/>
            <a:endCxn id="8" idx="0"/>
          </p:cNvCxnSpPr>
          <p:nvPr/>
        </p:nvCxnSpPr>
        <p:spPr>
          <a:xfrm flipH="1">
            <a:off x="2069889" y="1873623"/>
            <a:ext cx="896471" cy="978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53EA5-2A5C-432D-8214-B287F40BF72B}"/>
              </a:ext>
            </a:extLst>
          </p:cNvPr>
          <p:cNvCxnSpPr>
            <a:cxnSpLocks/>
            <a:stCxn id="8" idx="3"/>
            <a:endCxn id="53" idx="0"/>
          </p:cNvCxnSpPr>
          <p:nvPr/>
        </p:nvCxnSpPr>
        <p:spPr>
          <a:xfrm>
            <a:off x="1837447" y="3781825"/>
            <a:ext cx="365192" cy="10156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2FA9E-EAED-4E1D-ACF7-F8AA9FFE00F7}"/>
              </a:ext>
            </a:extLst>
          </p:cNvPr>
          <p:cNvCxnSpPr>
            <a:cxnSpLocks/>
            <a:stCxn id="8" idx="3"/>
            <a:endCxn id="70" idx="0"/>
          </p:cNvCxnSpPr>
          <p:nvPr/>
        </p:nvCxnSpPr>
        <p:spPr>
          <a:xfrm>
            <a:off x="1837447" y="3781825"/>
            <a:ext cx="2260546" cy="10156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E0DA47-8A68-421F-B3FE-98B984203359}"/>
              </a:ext>
            </a:extLst>
          </p:cNvPr>
          <p:cNvCxnSpPr>
            <a:cxnSpLocks/>
            <a:stCxn id="8" idx="3"/>
            <a:endCxn id="73" idx="0"/>
          </p:cNvCxnSpPr>
          <p:nvPr/>
        </p:nvCxnSpPr>
        <p:spPr>
          <a:xfrm>
            <a:off x="1837447" y="3781825"/>
            <a:ext cx="4092905" cy="10186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5156889-F8DB-44D9-A6E7-DC7D4B565BFB}"/>
              </a:ext>
            </a:extLst>
          </p:cNvPr>
          <p:cNvSpPr/>
          <p:nvPr/>
        </p:nvSpPr>
        <p:spPr>
          <a:xfrm>
            <a:off x="8141070" y="1324997"/>
            <a:ext cx="2257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Application Layer</a:t>
            </a:r>
            <a:endParaRPr lang="ko-KR" alt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5A7782-4079-4808-BFEE-3E250A989DDB}"/>
              </a:ext>
            </a:extLst>
          </p:cNvPr>
          <p:cNvSpPr/>
          <p:nvPr/>
        </p:nvSpPr>
        <p:spPr>
          <a:xfrm>
            <a:off x="7998394" y="2852057"/>
            <a:ext cx="294824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Access Layer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Exo 2 Semi Bold" panose="00000700000000000000" pitchFamily="2" charset="0"/>
              </a:rPr>
              <a:t>protocol handling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Exo 2 Semi Bold" panose="00000700000000000000" pitchFamily="2" charset="0"/>
              </a:rPr>
              <a:t>data dispersion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Exo 2 Semi Bold" panose="00000700000000000000" pitchFamily="2" charset="0"/>
              </a:rPr>
              <a:t>data manipulation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Exo 2 Semi Bold" panose="00000700000000000000" pitchFamily="2" charset="0"/>
              </a:rPr>
              <a:t>computing intensive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8FD109-5293-4EFC-A0D6-706B393F9ACC}"/>
              </a:ext>
            </a:extLst>
          </p:cNvPr>
          <p:cNvSpPr/>
          <p:nvPr/>
        </p:nvSpPr>
        <p:spPr>
          <a:xfrm>
            <a:off x="7998394" y="4831737"/>
            <a:ext cx="42723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Storage Layer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Exo 2 Semi Bold" panose="00000700000000000000" pitchFamily="2" charset="0"/>
              </a:rPr>
              <a:t>networked shared-data system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Exo 2 Semi Bold" panose="00000700000000000000" pitchFamily="2" charset="0"/>
              </a:rPr>
              <a:t>IO-intensive</a:t>
            </a:r>
            <a:endParaRPr lang="ko-KR" alt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B2B036-5CE6-4DA0-9B7E-8EC0206349F0}"/>
              </a:ext>
            </a:extLst>
          </p:cNvPr>
          <p:cNvSpPr/>
          <p:nvPr/>
        </p:nvSpPr>
        <p:spPr>
          <a:xfrm>
            <a:off x="260775" y="263320"/>
            <a:ext cx="2589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Overall Architecture</a:t>
            </a:r>
            <a:endParaRPr lang="ko-KR" alt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CF6A7C-F542-4C2A-B642-19CBA327720D}"/>
              </a:ext>
            </a:extLst>
          </p:cNvPr>
          <p:cNvSpPr/>
          <p:nvPr/>
        </p:nvSpPr>
        <p:spPr>
          <a:xfrm>
            <a:off x="2765871" y="2148835"/>
            <a:ext cx="523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HTTP RESTAPI(GET, PUT, DELETE, HEAD, POST …)</a:t>
            </a:r>
            <a:endParaRPr lang="ko-KR" altLang="en-US" dirty="0">
              <a:latin typeface="Exo 2 Light" panose="000004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7DD2FD-FE24-439C-A16E-B702176DDA85}"/>
              </a:ext>
            </a:extLst>
          </p:cNvPr>
          <p:cNvGrpSpPr/>
          <p:nvPr/>
        </p:nvGrpSpPr>
        <p:grpSpPr>
          <a:xfrm>
            <a:off x="1548946" y="4797487"/>
            <a:ext cx="1054665" cy="1010885"/>
            <a:chOff x="1548946" y="4797487"/>
            <a:chExt cx="1054665" cy="1010885"/>
          </a:xfrm>
        </p:grpSpPr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5ECA5064-92E5-453D-AB79-B8982081B435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7752E448-5F1D-4FA6-8607-4E59D1405361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30E9FC8-A0C4-4A60-A44E-5FBDE8FBD464}"/>
              </a:ext>
            </a:extLst>
          </p:cNvPr>
          <p:cNvGrpSpPr/>
          <p:nvPr/>
        </p:nvGrpSpPr>
        <p:grpSpPr>
          <a:xfrm>
            <a:off x="3444300" y="4797485"/>
            <a:ext cx="1054665" cy="1010885"/>
            <a:chOff x="1548946" y="4797487"/>
            <a:chExt cx="1054665" cy="1010885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F18904DB-2D09-4BC2-9C59-07DA54C6D8CE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4EF4718C-96E7-40BB-AD16-44BD1F7DBA8B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B53C97B-3905-4751-8029-99E1F8D452E2}"/>
              </a:ext>
            </a:extLst>
          </p:cNvPr>
          <p:cNvGrpSpPr/>
          <p:nvPr/>
        </p:nvGrpSpPr>
        <p:grpSpPr>
          <a:xfrm>
            <a:off x="5276659" y="4800476"/>
            <a:ext cx="1054665" cy="1010885"/>
            <a:chOff x="1548946" y="4797487"/>
            <a:chExt cx="1054665" cy="1010885"/>
          </a:xfrm>
        </p:grpSpPr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D6D4E10E-5639-4EEA-917A-EF49ABA0214E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Cylinder 73">
              <a:extLst>
                <a:ext uri="{FF2B5EF4-FFF2-40B4-BE49-F238E27FC236}">
                  <a16:creationId xmlns:a16="http://schemas.microsoft.com/office/drawing/2014/main" id="{DD398461-B1C6-4774-A7AA-C59612935D43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EFA14BD-DAA7-43EE-ABA6-C4C802F63213}"/>
              </a:ext>
            </a:extLst>
          </p:cNvPr>
          <p:cNvCxnSpPr>
            <a:cxnSpLocks/>
          </p:cNvCxnSpPr>
          <p:nvPr/>
        </p:nvCxnSpPr>
        <p:spPr>
          <a:xfrm>
            <a:off x="1953667" y="6065949"/>
            <a:ext cx="3751808" cy="252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3895FE5-3FEC-4E80-BEDD-D584FE812694}"/>
              </a:ext>
            </a:extLst>
          </p:cNvPr>
          <p:cNvCxnSpPr/>
          <p:nvPr/>
        </p:nvCxnSpPr>
        <p:spPr>
          <a:xfrm>
            <a:off x="1953667" y="5808370"/>
            <a:ext cx="0" cy="2747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D2FD3DC-4010-4ECF-869E-F003759CBE14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845272" y="5808370"/>
            <a:ext cx="0" cy="2747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81E83C2-9EC5-4057-9209-4D0FB37DA53D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5677631" y="5811361"/>
            <a:ext cx="0" cy="2717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04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1DD8DC-7485-488D-9C3B-C2D13CC16266}"/>
              </a:ext>
            </a:extLst>
          </p:cNvPr>
          <p:cNvSpPr/>
          <p:nvPr/>
        </p:nvSpPr>
        <p:spPr>
          <a:xfrm>
            <a:off x="1033508" y="1334907"/>
            <a:ext cx="745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Exo 2 Semi Bold" panose="00000700000000000000" pitchFamily="2" charset="0"/>
              </a:rPr>
              <a:t>Consistency – </a:t>
            </a:r>
            <a:r>
              <a:rPr lang="en-US" altLang="ko-KR" sz="2800" dirty="0">
                <a:latin typeface="Exo 2 Light" panose="00000400000000000000" pitchFamily="2" charset="0"/>
              </a:rPr>
              <a:t>“A</a:t>
            </a:r>
            <a:r>
              <a:rPr lang="en-US" altLang="ko-KR" dirty="0">
                <a:latin typeface="Exo 2 Light" panose="00000400000000000000" pitchFamily="2" charset="0"/>
              </a:rPr>
              <a:t>ll data see the same data at the same time."</a:t>
            </a:r>
            <a:endParaRPr lang="ko-KR" altLang="en-US" sz="2800" dirty="0">
              <a:latin typeface="Exo 2 Light" panose="00000400000000000000" pitchFamily="2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BF902AA-E472-4FE4-A10F-2F8D51A75026}"/>
              </a:ext>
            </a:extLst>
          </p:cNvPr>
          <p:cNvSpPr/>
          <p:nvPr/>
        </p:nvSpPr>
        <p:spPr>
          <a:xfrm>
            <a:off x="1161738" y="4126923"/>
            <a:ext cx="7123099" cy="241278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0FBC87-AD46-4C65-8415-4BF7851EDC4F}"/>
              </a:ext>
            </a:extLst>
          </p:cNvPr>
          <p:cNvGrpSpPr/>
          <p:nvPr/>
        </p:nvGrpSpPr>
        <p:grpSpPr>
          <a:xfrm>
            <a:off x="2291904" y="4687946"/>
            <a:ext cx="1054665" cy="1010885"/>
            <a:chOff x="1548946" y="4797487"/>
            <a:chExt cx="1054665" cy="1010885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8F0407FE-8D1A-46F4-891E-294ABE886A2D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FA028616-BF96-4950-8C88-50384225EE7B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44BB81-2B5E-48BA-BA92-BF4BA8BCC30A}"/>
              </a:ext>
            </a:extLst>
          </p:cNvPr>
          <p:cNvGrpSpPr/>
          <p:nvPr/>
        </p:nvGrpSpPr>
        <p:grpSpPr>
          <a:xfrm>
            <a:off x="4187258" y="4687944"/>
            <a:ext cx="1054665" cy="1010885"/>
            <a:chOff x="1548946" y="4797487"/>
            <a:chExt cx="1054665" cy="1010885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699D3D08-9F81-4B9F-BA0E-62C4FBD60859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EDA70F21-917D-4EC0-8A13-02B174B3B0D8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C9FE18-CC0C-4A22-B08A-E5E5DC5014AB}"/>
              </a:ext>
            </a:extLst>
          </p:cNvPr>
          <p:cNvGrpSpPr/>
          <p:nvPr/>
        </p:nvGrpSpPr>
        <p:grpSpPr>
          <a:xfrm>
            <a:off x="6019617" y="4690935"/>
            <a:ext cx="1054665" cy="1010885"/>
            <a:chOff x="1548946" y="4797487"/>
            <a:chExt cx="1054665" cy="1010885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B22251BA-8285-4627-A20E-2D6D7863CFD7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3EE44E79-0051-489B-8518-775C95DF86E3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Cube 16">
            <a:extLst>
              <a:ext uri="{FF2B5EF4-FFF2-40B4-BE49-F238E27FC236}">
                <a16:creationId xmlns:a16="http://schemas.microsoft.com/office/drawing/2014/main" id="{10AECC9A-30C9-472E-BD7E-5ADE9EED6C9D}"/>
              </a:ext>
            </a:extLst>
          </p:cNvPr>
          <p:cNvSpPr/>
          <p:nvPr/>
        </p:nvSpPr>
        <p:spPr>
          <a:xfrm>
            <a:off x="2339960" y="2190066"/>
            <a:ext cx="1006609" cy="92976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112561-08C1-451C-BA0C-DE94781BA4B6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>
            <a:off x="2727044" y="3119834"/>
            <a:ext cx="218553" cy="1568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391EBF-4CB0-4B2D-A245-3F22095D0B6D}"/>
              </a:ext>
            </a:extLst>
          </p:cNvPr>
          <p:cNvCxnSpPr>
            <a:cxnSpLocks/>
            <a:stCxn id="17" idx="3"/>
            <a:endCxn id="8" idx="0"/>
          </p:cNvCxnSpPr>
          <p:nvPr/>
        </p:nvCxnSpPr>
        <p:spPr>
          <a:xfrm>
            <a:off x="2727044" y="3119834"/>
            <a:ext cx="2113907" cy="15681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775E07-3398-4EFB-B39A-2CAF470ACB4A}"/>
              </a:ext>
            </a:extLst>
          </p:cNvPr>
          <p:cNvCxnSpPr>
            <a:cxnSpLocks/>
            <a:stCxn id="28" idx="3"/>
            <a:endCxn id="8" idx="0"/>
          </p:cNvCxnSpPr>
          <p:nvPr/>
        </p:nvCxnSpPr>
        <p:spPr>
          <a:xfrm flipH="1">
            <a:off x="4840951" y="3119834"/>
            <a:ext cx="142682" cy="1568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BDC415-DAE6-4F78-8268-F06EE98F1D47}"/>
              </a:ext>
            </a:extLst>
          </p:cNvPr>
          <p:cNvSpPr txBox="1"/>
          <p:nvPr/>
        </p:nvSpPr>
        <p:spPr>
          <a:xfrm>
            <a:off x="973759" y="3508151"/>
            <a:ext cx="22379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PUT {“record”: “Foo”</a:t>
            </a:r>
          </a:p>
          <a:p>
            <a:r>
              <a:rPr lang="en-US" altLang="ko-KR" sz="1400" dirty="0">
                <a:latin typeface="Exo 2 Light" panose="00000400000000000000" pitchFamily="2" charset="0"/>
              </a:rPr>
              <a:t>“timestamp”: 1:02}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907DDDDB-1BCA-4D6B-B77C-2F122147145A}"/>
              </a:ext>
            </a:extLst>
          </p:cNvPr>
          <p:cNvSpPr/>
          <p:nvPr/>
        </p:nvSpPr>
        <p:spPr>
          <a:xfrm>
            <a:off x="4596549" y="2190066"/>
            <a:ext cx="1006609" cy="92976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6A75E2-9FF6-4278-8091-FD7AD99CE101}"/>
              </a:ext>
            </a:extLst>
          </p:cNvPr>
          <p:cNvCxnSpPr>
            <a:cxnSpLocks/>
            <a:stCxn id="28" idx="3"/>
            <a:endCxn id="11" idx="0"/>
          </p:cNvCxnSpPr>
          <p:nvPr/>
        </p:nvCxnSpPr>
        <p:spPr>
          <a:xfrm>
            <a:off x="4983633" y="3119834"/>
            <a:ext cx="1689677" cy="15711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01072A-5914-4A34-B23B-A45743085FF3}"/>
              </a:ext>
            </a:extLst>
          </p:cNvPr>
          <p:cNvSpPr txBox="1"/>
          <p:nvPr/>
        </p:nvSpPr>
        <p:spPr>
          <a:xfrm>
            <a:off x="5126315" y="3363876"/>
            <a:ext cx="223790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PUT {“record”: “Bar”</a:t>
            </a:r>
          </a:p>
          <a:p>
            <a:r>
              <a:rPr lang="en-US" altLang="ko-KR" sz="1400" dirty="0">
                <a:latin typeface="Exo 2 Light" panose="00000400000000000000" pitchFamily="2" charset="0"/>
              </a:rPr>
              <a:t>“timestamp”: 1:01}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17F19B3-C2AC-40E1-89AC-587AAD32CE69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rot="16200000" flipH="1">
            <a:off x="4555238" y="3836468"/>
            <a:ext cx="2989" cy="3727713"/>
          </a:xfrm>
          <a:prstGeom prst="bentConnector3">
            <a:avLst>
              <a:gd name="adj1" fmla="val 7748043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CA1EBFC-A61F-4C47-9C3A-0FF0190B877F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rot="5400000" flipH="1" flipV="1">
            <a:off x="3640552" y="4751153"/>
            <a:ext cx="2" cy="1895354"/>
          </a:xfrm>
          <a:prstGeom prst="bentConnector3">
            <a:avLst>
              <a:gd name="adj1" fmla="val -1143000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1710B8-1C41-4CEC-A217-580A61F0CAD8}"/>
              </a:ext>
            </a:extLst>
          </p:cNvPr>
          <p:cNvCxnSpPr>
            <a:cxnSpLocks/>
            <a:stCxn id="11" idx="5"/>
            <a:endCxn id="49" idx="2"/>
          </p:cNvCxnSpPr>
          <p:nvPr/>
        </p:nvCxnSpPr>
        <p:spPr>
          <a:xfrm flipV="1">
            <a:off x="7074282" y="3802897"/>
            <a:ext cx="1932110" cy="12671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4165FD-1538-42F4-828E-B31721903A6C}"/>
              </a:ext>
            </a:extLst>
          </p:cNvPr>
          <p:cNvSpPr txBox="1"/>
          <p:nvPr/>
        </p:nvSpPr>
        <p:spPr>
          <a:xfrm>
            <a:off x="7887438" y="3495120"/>
            <a:ext cx="223790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GET </a:t>
            </a:r>
            <a:r>
              <a:rPr lang="en-US" altLang="ko-KR" sz="1400" dirty="0">
                <a:latin typeface="Exo 2 Light" panose="00000400000000000000" pitchFamily="2" charset="0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Exo 2 Light" panose="00000400000000000000" pitchFamily="2" charset="0"/>
              </a:rPr>
              <a:t>{“record”: “Foo”}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14AD21-8218-4DCE-AA3E-018B72539E17}"/>
              </a:ext>
            </a:extLst>
          </p:cNvPr>
          <p:cNvCxnSpPr>
            <a:cxnSpLocks/>
            <a:stCxn id="17" idx="3"/>
            <a:endCxn id="11" idx="0"/>
          </p:cNvCxnSpPr>
          <p:nvPr/>
        </p:nvCxnSpPr>
        <p:spPr>
          <a:xfrm>
            <a:off x="2727044" y="3119834"/>
            <a:ext cx="3946266" cy="1571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76154D-16A8-40B3-9347-958D7A71C737}"/>
              </a:ext>
            </a:extLst>
          </p:cNvPr>
          <p:cNvCxnSpPr>
            <a:cxnSpLocks/>
            <a:stCxn id="28" idx="3"/>
            <a:endCxn id="5" idx="0"/>
          </p:cNvCxnSpPr>
          <p:nvPr/>
        </p:nvCxnSpPr>
        <p:spPr>
          <a:xfrm flipH="1">
            <a:off x="2945597" y="3119834"/>
            <a:ext cx="2038036" cy="15681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6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86F89-C0F0-4FC2-8D54-CAEB10447D24}"/>
              </a:ext>
            </a:extLst>
          </p:cNvPr>
          <p:cNvSpPr/>
          <p:nvPr/>
        </p:nvSpPr>
        <p:spPr>
          <a:xfrm>
            <a:off x="876345" y="988099"/>
            <a:ext cx="1061757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Exo 2 Semi Bold" panose="00000700000000000000" pitchFamily="2" charset="0"/>
              </a:rPr>
              <a:t>Availability – </a:t>
            </a:r>
            <a:r>
              <a:rPr lang="en-US" altLang="ko-KR" sz="2800" dirty="0">
                <a:latin typeface="Exo 2 Light" panose="00000400000000000000" pitchFamily="2" charset="0"/>
              </a:rPr>
              <a:t>“</a:t>
            </a:r>
            <a:r>
              <a:rPr lang="en-US" altLang="ko-KR" dirty="0">
                <a:latin typeface="Exo 2 Light" panose="00000400000000000000" pitchFamily="2" charset="0"/>
              </a:rPr>
              <a:t>Every client gets a response (success or failure), regardless of the state of any individual node in a distributed system."</a:t>
            </a:r>
            <a:endParaRPr lang="ko-KR" altLang="en-US" sz="2800" dirty="0">
              <a:latin typeface="Exo 2 Light" panose="00000400000000000000" pitchFamily="2" charset="0"/>
            </a:endParaRP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9B2AF539-24C9-4A2D-9C34-C5EAD1025024}"/>
              </a:ext>
            </a:extLst>
          </p:cNvPr>
          <p:cNvSpPr/>
          <p:nvPr/>
        </p:nvSpPr>
        <p:spPr>
          <a:xfrm>
            <a:off x="1161738" y="4126923"/>
            <a:ext cx="7123099" cy="241278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CE12A2-922F-406D-A100-3420A7C2B45C}"/>
              </a:ext>
            </a:extLst>
          </p:cNvPr>
          <p:cNvGrpSpPr/>
          <p:nvPr/>
        </p:nvGrpSpPr>
        <p:grpSpPr>
          <a:xfrm>
            <a:off x="2291904" y="4687946"/>
            <a:ext cx="1054665" cy="1010885"/>
            <a:chOff x="1548946" y="4797487"/>
            <a:chExt cx="1054665" cy="1010885"/>
          </a:xfrm>
        </p:grpSpPr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D5ED04C3-416E-4272-AFE3-41F56064B761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1D1D1D43-9E77-4544-8F80-00D76888140C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A6EDE6-498A-4946-82B8-F3DD370986BE}"/>
              </a:ext>
            </a:extLst>
          </p:cNvPr>
          <p:cNvGrpSpPr/>
          <p:nvPr/>
        </p:nvGrpSpPr>
        <p:grpSpPr>
          <a:xfrm>
            <a:off x="4187258" y="4687944"/>
            <a:ext cx="1054665" cy="1010885"/>
            <a:chOff x="1548946" y="4797487"/>
            <a:chExt cx="1054665" cy="1010885"/>
          </a:xfrm>
        </p:grpSpPr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AF15EA6A-EED7-4FCE-85F9-6868DB787B81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8E9F5B38-03C6-44C0-B3D7-2E7D0C100DD5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B2620F-6A1D-4DCA-9540-6348632F1A4A}"/>
              </a:ext>
            </a:extLst>
          </p:cNvPr>
          <p:cNvGrpSpPr/>
          <p:nvPr/>
        </p:nvGrpSpPr>
        <p:grpSpPr>
          <a:xfrm>
            <a:off x="6019617" y="4690935"/>
            <a:ext cx="1054665" cy="1010885"/>
            <a:chOff x="1548946" y="4797487"/>
            <a:chExt cx="1054665" cy="1010885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2026FB3B-48C2-47C4-8063-66A85A6797A2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31AFC7A1-465D-4CC5-B51E-104735EADBE0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Cube 45">
            <a:extLst>
              <a:ext uri="{FF2B5EF4-FFF2-40B4-BE49-F238E27FC236}">
                <a16:creationId xmlns:a16="http://schemas.microsoft.com/office/drawing/2014/main" id="{5065922C-471E-4550-B5F8-A0A763559AFA}"/>
              </a:ext>
            </a:extLst>
          </p:cNvPr>
          <p:cNvSpPr/>
          <p:nvPr/>
        </p:nvSpPr>
        <p:spPr>
          <a:xfrm>
            <a:off x="2339960" y="2190066"/>
            <a:ext cx="1006609" cy="92976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F07169-053A-4A06-8C97-5C69CCEB02D0}"/>
              </a:ext>
            </a:extLst>
          </p:cNvPr>
          <p:cNvCxnSpPr>
            <a:cxnSpLocks/>
            <a:stCxn id="46" idx="3"/>
            <a:endCxn id="38" idx="0"/>
          </p:cNvCxnSpPr>
          <p:nvPr/>
        </p:nvCxnSpPr>
        <p:spPr>
          <a:xfrm>
            <a:off x="2727044" y="3119834"/>
            <a:ext cx="218553" cy="1568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43C3EC-7127-4C23-8659-48ED6724FC5D}"/>
              </a:ext>
            </a:extLst>
          </p:cNvPr>
          <p:cNvCxnSpPr>
            <a:cxnSpLocks/>
            <a:stCxn id="46" idx="3"/>
            <a:endCxn id="41" idx="0"/>
          </p:cNvCxnSpPr>
          <p:nvPr/>
        </p:nvCxnSpPr>
        <p:spPr>
          <a:xfrm>
            <a:off x="2727044" y="3119834"/>
            <a:ext cx="2113907" cy="15681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CF311C-4953-463D-9507-68901C3F71FB}"/>
              </a:ext>
            </a:extLst>
          </p:cNvPr>
          <p:cNvCxnSpPr>
            <a:cxnSpLocks/>
            <a:stCxn id="51" idx="3"/>
            <a:endCxn id="41" idx="0"/>
          </p:cNvCxnSpPr>
          <p:nvPr/>
        </p:nvCxnSpPr>
        <p:spPr>
          <a:xfrm flipH="1">
            <a:off x="4840951" y="3119834"/>
            <a:ext cx="142682" cy="1568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C55B1EB-2C4A-4C07-8AD1-66AD09D1C098}"/>
              </a:ext>
            </a:extLst>
          </p:cNvPr>
          <p:cNvSpPr txBox="1"/>
          <p:nvPr/>
        </p:nvSpPr>
        <p:spPr>
          <a:xfrm>
            <a:off x="973759" y="3508151"/>
            <a:ext cx="22379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PUT {“record”: “Foo”}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FC0FE81D-9380-4916-B2AF-E2537FC6DE30}"/>
              </a:ext>
            </a:extLst>
          </p:cNvPr>
          <p:cNvSpPr/>
          <p:nvPr/>
        </p:nvSpPr>
        <p:spPr>
          <a:xfrm>
            <a:off x="4596549" y="2190066"/>
            <a:ext cx="1006609" cy="92976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4AE46D-C183-4D44-82C5-5D2F166B7F4F}"/>
              </a:ext>
            </a:extLst>
          </p:cNvPr>
          <p:cNvCxnSpPr>
            <a:cxnSpLocks/>
            <a:stCxn id="51" idx="3"/>
            <a:endCxn id="44" idx="0"/>
          </p:cNvCxnSpPr>
          <p:nvPr/>
        </p:nvCxnSpPr>
        <p:spPr>
          <a:xfrm>
            <a:off x="4983633" y="3119834"/>
            <a:ext cx="1689677" cy="15711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FF33D2-BE95-45C7-870A-8F9FE53EBC2E}"/>
              </a:ext>
            </a:extLst>
          </p:cNvPr>
          <p:cNvSpPr txBox="1"/>
          <p:nvPr/>
        </p:nvSpPr>
        <p:spPr>
          <a:xfrm>
            <a:off x="5126315" y="3363876"/>
            <a:ext cx="223790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PUT {“record”: “Bar”}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B030C6-A2AA-4890-87CD-EB3829D4C2ED}"/>
              </a:ext>
            </a:extLst>
          </p:cNvPr>
          <p:cNvCxnSpPr>
            <a:cxnSpLocks/>
            <a:stCxn id="38" idx="3"/>
            <a:endCxn id="44" idx="3"/>
          </p:cNvCxnSpPr>
          <p:nvPr/>
        </p:nvCxnSpPr>
        <p:spPr>
          <a:xfrm rot="16200000" flipH="1">
            <a:off x="4555238" y="3836468"/>
            <a:ext cx="2989" cy="3727713"/>
          </a:xfrm>
          <a:prstGeom prst="bentConnector3">
            <a:avLst>
              <a:gd name="adj1" fmla="val 7748043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FA4AC98-9D16-4566-8125-5B9FBF4D6882}"/>
              </a:ext>
            </a:extLst>
          </p:cNvPr>
          <p:cNvCxnSpPr>
            <a:cxnSpLocks/>
            <a:stCxn id="38" idx="3"/>
            <a:endCxn id="41" idx="3"/>
          </p:cNvCxnSpPr>
          <p:nvPr/>
        </p:nvCxnSpPr>
        <p:spPr>
          <a:xfrm rot="5400000" flipH="1" flipV="1">
            <a:off x="3640552" y="4751153"/>
            <a:ext cx="2" cy="1895354"/>
          </a:xfrm>
          <a:prstGeom prst="bentConnector3">
            <a:avLst>
              <a:gd name="adj1" fmla="val -1143000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B6CDCC-4302-4334-9C08-4C39C6E18499}"/>
              </a:ext>
            </a:extLst>
          </p:cNvPr>
          <p:cNvCxnSpPr>
            <a:cxnSpLocks/>
            <a:stCxn id="44" idx="5"/>
            <a:endCxn id="57" idx="2"/>
          </p:cNvCxnSpPr>
          <p:nvPr/>
        </p:nvCxnSpPr>
        <p:spPr>
          <a:xfrm flipV="1">
            <a:off x="7074282" y="3802897"/>
            <a:ext cx="1932110" cy="12671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F28A1BB-773F-4831-B217-057F3D33A462}"/>
              </a:ext>
            </a:extLst>
          </p:cNvPr>
          <p:cNvSpPr txBox="1"/>
          <p:nvPr/>
        </p:nvSpPr>
        <p:spPr>
          <a:xfrm>
            <a:off x="7887438" y="3495120"/>
            <a:ext cx="223790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GET </a:t>
            </a:r>
            <a:r>
              <a:rPr lang="en-US" altLang="ko-KR" sz="1400" dirty="0">
                <a:latin typeface="Exo 2 Light" panose="00000400000000000000" pitchFamily="2" charset="0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Exo 2 Light" panose="00000400000000000000" pitchFamily="2" charset="0"/>
              </a:rPr>
              <a:t>{“record”: ???}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38DF9E-F003-4A18-B7E9-FC651AD2E8AE}"/>
              </a:ext>
            </a:extLst>
          </p:cNvPr>
          <p:cNvSpPr/>
          <p:nvPr/>
        </p:nvSpPr>
        <p:spPr>
          <a:xfrm>
            <a:off x="1062082" y="869170"/>
            <a:ext cx="1061757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Exo 2 Semi Bold" panose="00000700000000000000" pitchFamily="2" charset="0"/>
              </a:rPr>
              <a:t>Partition tolerance – </a:t>
            </a:r>
            <a:r>
              <a:rPr lang="en-US" altLang="ko-KR" sz="2800" dirty="0">
                <a:latin typeface="Exo 2 Light" panose="00000400000000000000" pitchFamily="2" charset="0"/>
              </a:rPr>
              <a:t>“S</a:t>
            </a:r>
            <a:r>
              <a:rPr lang="en-US" altLang="ko-KR" dirty="0">
                <a:latin typeface="Exo 2 Light" panose="00000400000000000000" pitchFamily="2" charset="0"/>
              </a:rPr>
              <a:t>ystem continues to run, despite the number of messages being delayed by the network between nodes.” </a:t>
            </a:r>
            <a:endParaRPr lang="ko-KR" altLang="en-US" sz="2800" dirty="0">
              <a:latin typeface="Exo 2 Light" panose="00000400000000000000" pitchFamily="2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18BA6712-44D4-4775-9216-FA6963A13D80}"/>
              </a:ext>
            </a:extLst>
          </p:cNvPr>
          <p:cNvSpPr/>
          <p:nvPr/>
        </p:nvSpPr>
        <p:spPr>
          <a:xfrm>
            <a:off x="1161738" y="4126923"/>
            <a:ext cx="7123099" cy="241278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140211-2537-4796-857A-A8F84F5BF4A7}"/>
              </a:ext>
            </a:extLst>
          </p:cNvPr>
          <p:cNvGrpSpPr/>
          <p:nvPr/>
        </p:nvGrpSpPr>
        <p:grpSpPr>
          <a:xfrm>
            <a:off x="2291904" y="4687946"/>
            <a:ext cx="1054665" cy="1010885"/>
            <a:chOff x="1548946" y="4797487"/>
            <a:chExt cx="1054665" cy="1010885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7FB283AA-3D86-4631-BB5B-45A2F9273320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0D58BDEC-607B-4A27-87E7-990BF07A443C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7B6C0-96D9-4473-8496-D778C274A950}"/>
              </a:ext>
            </a:extLst>
          </p:cNvPr>
          <p:cNvGrpSpPr/>
          <p:nvPr/>
        </p:nvGrpSpPr>
        <p:grpSpPr>
          <a:xfrm>
            <a:off x="4187258" y="4687944"/>
            <a:ext cx="1054665" cy="1010885"/>
            <a:chOff x="1548946" y="4797487"/>
            <a:chExt cx="1054665" cy="1010885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C54C2B05-8D59-45BC-B6C3-8A4848B8602D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8FB3C116-5884-46D4-8F00-6998C386265A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33B20-3F94-44B0-AE31-B83569BB691A}"/>
              </a:ext>
            </a:extLst>
          </p:cNvPr>
          <p:cNvGrpSpPr/>
          <p:nvPr/>
        </p:nvGrpSpPr>
        <p:grpSpPr>
          <a:xfrm>
            <a:off x="6019617" y="4690935"/>
            <a:ext cx="1054665" cy="1010885"/>
            <a:chOff x="1548946" y="4797487"/>
            <a:chExt cx="1054665" cy="1010885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D9188A2A-B280-4919-9C9D-E733FDD5AA77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F3E8A9AA-70B0-4925-A190-6362B78BE2F6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Cube 15">
            <a:extLst>
              <a:ext uri="{FF2B5EF4-FFF2-40B4-BE49-F238E27FC236}">
                <a16:creationId xmlns:a16="http://schemas.microsoft.com/office/drawing/2014/main" id="{ECA29E0B-D726-41B8-9E72-C76DC6082F59}"/>
              </a:ext>
            </a:extLst>
          </p:cNvPr>
          <p:cNvSpPr/>
          <p:nvPr/>
        </p:nvSpPr>
        <p:spPr>
          <a:xfrm>
            <a:off x="2339960" y="2190066"/>
            <a:ext cx="1006609" cy="92976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CB97C9-99DD-46F8-985F-2EA382FC5787}"/>
              </a:ext>
            </a:extLst>
          </p:cNvPr>
          <p:cNvCxnSpPr>
            <a:cxnSpLocks/>
            <a:stCxn id="16" idx="3"/>
            <a:endCxn id="8" idx="0"/>
          </p:cNvCxnSpPr>
          <p:nvPr/>
        </p:nvCxnSpPr>
        <p:spPr>
          <a:xfrm>
            <a:off x="2727044" y="3119834"/>
            <a:ext cx="218553" cy="1568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9B451B-4DEA-4F72-8FB9-497D10EB0D66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>
            <a:off x="2727044" y="3119834"/>
            <a:ext cx="2113907" cy="15681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B5F981-A65F-40B3-8721-AD47B8550C2C}"/>
              </a:ext>
            </a:extLst>
          </p:cNvPr>
          <p:cNvCxnSpPr>
            <a:cxnSpLocks/>
            <a:stCxn id="21" idx="3"/>
            <a:endCxn id="11" idx="0"/>
          </p:cNvCxnSpPr>
          <p:nvPr/>
        </p:nvCxnSpPr>
        <p:spPr>
          <a:xfrm flipH="1">
            <a:off x="4840951" y="3119834"/>
            <a:ext cx="142682" cy="1568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6550BF-8717-48D2-AF43-FE8CCF50EC4B}"/>
              </a:ext>
            </a:extLst>
          </p:cNvPr>
          <p:cNvSpPr txBox="1"/>
          <p:nvPr/>
        </p:nvSpPr>
        <p:spPr>
          <a:xfrm>
            <a:off x="973759" y="3508151"/>
            <a:ext cx="22379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PUT {“record”: “Foo”</a:t>
            </a:r>
          </a:p>
          <a:p>
            <a:r>
              <a:rPr lang="en-US" altLang="ko-KR" sz="1400" dirty="0">
                <a:latin typeface="Exo 2 Light" panose="00000400000000000000" pitchFamily="2" charset="0"/>
              </a:rPr>
              <a:t>“timestamp”: 1:02}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1E5F871B-9025-4C7A-AA91-231EDB7541A6}"/>
              </a:ext>
            </a:extLst>
          </p:cNvPr>
          <p:cNvSpPr/>
          <p:nvPr/>
        </p:nvSpPr>
        <p:spPr>
          <a:xfrm>
            <a:off x="4596549" y="2190066"/>
            <a:ext cx="1006609" cy="92976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10D258-138A-4B8F-8B0A-D1E1368AE576}"/>
              </a:ext>
            </a:extLst>
          </p:cNvPr>
          <p:cNvCxnSpPr>
            <a:cxnSpLocks/>
            <a:stCxn id="21" idx="3"/>
            <a:endCxn id="14" idx="0"/>
          </p:cNvCxnSpPr>
          <p:nvPr/>
        </p:nvCxnSpPr>
        <p:spPr>
          <a:xfrm>
            <a:off x="4983633" y="3119834"/>
            <a:ext cx="1689677" cy="15711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90E559-1D21-4A31-BEAE-02BB3B4A0DEA}"/>
              </a:ext>
            </a:extLst>
          </p:cNvPr>
          <p:cNvSpPr txBox="1"/>
          <p:nvPr/>
        </p:nvSpPr>
        <p:spPr>
          <a:xfrm>
            <a:off x="5126315" y="3363876"/>
            <a:ext cx="223790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PUT {“record”: “Bar”</a:t>
            </a:r>
          </a:p>
          <a:p>
            <a:r>
              <a:rPr lang="en-US" altLang="ko-KR" sz="1400" dirty="0">
                <a:latin typeface="Exo 2 Light" panose="00000400000000000000" pitchFamily="2" charset="0"/>
              </a:rPr>
              <a:t>“timestamp”: 1:01}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B3EA655-145F-4DAF-866F-51888B33E9EC}"/>
              </a:ext>
            </a:extLst>
          </p:cNvPr>
          <p:cNvCxnSpPr>
            <a:cxnSpLocks/>
            <a:stCxn id="8" idx="3"/>
            <a:endCxn id="14" idx="3"/>
          </p:cNvCxnSpPr>
          <p:nvPr/>
        </p:nvCxnSpPr>
        <p:spPr>
          <a:xfrm rot="16200000" flipH="1">
            <a:off x="4555238" y="3836468"/>
            <a:ext cx="2989" cy="3727713"/>
          </a:xfrm>
          <a:prstGeom prst="bentConnector3">
            <a:avLst>
              <a:gd name="adj1" fmla="val 7748043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01A95AF-6351-4342-8A1F-FB6413B3D732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rot="5400000" flipH="1" flipV="1">
            <a:off x="3640552" y="4751153"/>
            <a:ext cx="2" cy="1895354"/>
          </a:xfrm>
          <a:prstGeom prst="bentConnector3">
            <a:avLst>
              <a:gd name="adj1" fmla="val -1143000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AD119926-0865-43BD-AF5E-3F587DF1914E}"/>
              </a:ext>
            </a:extLst>
          </p:cNvPr>
          <p:cNvSpPr/>
          <p:nvPr/>
        </p:nvSpPr>
        <p:spPr>
          <a:xfrm>
            <a:off x="6253163" y="5581650"/>
            <a:ext cx="347662" cy="345047"/>
          </a:xfrm>
          <a:prstGeom prst="mathMultiply">
            <a:avLst>
              <a:gd name="adj1" fmla="val 138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1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cdn-images-1.medium.com/max/1600/1*WPnv_6sG9k4oG3S1A09MDA.jpeg">
            <a:extLst>
              <a:ext uri="{FF2B5EF4-FFF2-40B4-BE49-F238E27FC236}">
                <a16:creationId xmlns:a16="http://schemas.microsoft.com/office/drawing/2014/main" id="{928C5767-768A-489E-90E1-094E29D1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048" y="1804395"/>
            <a:ext cx="5338763" cy="418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D35771-7CED-4111-96CE-831CC232DA46}"/>
              </a:ext>
            </a:extLst>
          </p:cNvPr>
          <p:cNvSpPr/>
          <p:nvPr/>
        </p:nvSpPr>
        <p:spPr>
          <a:xfrm>
            <a:off x="1062082" y="869170"/>
            <a:ext cx="10617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Exo 2 Semi Bold" panose="00000700000000000000" pitchFamily="2" charset="0"/>
              </a:rPr>
              <a:t>CAP theorem – </a:t>
            </a:r>
            <a:r>
              <a:rPr lang="en-US" altLang="ko-KR" sz="2800" dirty="0">
                <a:latin typeface="Exo 2 Light" panose="00000400000000000000" pitchFamily="2" charset="0"/>
              </a:rPr>
              <a:t>“</a:t>
            </a:r>
            <a:r>
              <a:rPr lang="en-US" altLang="ko-KR" dirty="0">
                <a:latin typeface="Exo 2 Light" panose="00000400000000000000" pitchFamily="2" charset="0"/>
              </a:rPr>
              <a:t>Distributed shared-data system can only have 2 of 3” </a:t>
            </a:r>
            <a:endParaRPr lang="ko-KR" altLang="en-US" sz="2800" dirty="0">
              <a:latin typeface="Exo 2 Light" panose="000004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523226-ECAC-45BA-A8B3-9A087EB71E28}"/>
              </a:ext>
            </a:extLst>
          </p:cNvPr>
          <p:cNvSpPr/>
          <p:nvPr/>
        </p:nvSpPr>
        <p:spPr>
          <a:xfrm>
            <a:off x="1125632" y="2425184"/>
            <a:ext cx="322253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When a partition occurs, the system blocks.</a:t>
            </a:r>
            <a:endParaRPr lang="ko-KR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2102AC-DAC5-471B-80DB-9F86F92F55CC}"/>
              </a:ext>
            </a:extLst>
          </p:cNvPr>
          <p:cNvCxnSpPr>
            <a:stCxn id="2" idx="2"/>
          </p:cNvCxnSpPr>
          <p:nvPr/>
        </p:nvCxnSpPr>
        <p:spPr>
          <a:xfrm>
            <a:off x="2736898" y="3071515"/>
            <a:ext cx="2030365" cy="633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E2E8EA-EBDE-4190-8330-3616ABD478F8}"/>
              </a:ext>
            </a:extLst>
          </p:cNvPr>
          <p:cNvSpPr/>
          <p:nvPr/>
        </p:nvSpPr>
        <p:spPr>
          <a:xfrm>
            <a:off x="7550245" y="2372796"/>
            <a:ext cx="322253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Some data may not be accessible when a partition occurs, but the rest is still consistent/accurate. (read-after-write consistency)</a:t>
            </a:r>
            <a:endParaRPr lang="ko-KR" alt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486AF9-28E9-466C-87FA-15BE4628AE9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529389" y="3111460"/>
            <a:ext cx="1020856" cy="67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64848B-DC5F-4A89-99CE-62F4EE4F8642}"/>
              </a:ext>
            </a:extLst>
          </p:cNvPr>
          <p:cNvSpPr/>
          <p:nvPr/>
        </p:nvSpPr>
        <p:spPr>
          <a:xfrm>
            <a:off x="873220" y="5283890"/>
            <a:ext cx="322253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System is available under partitioning, but some of data can be inaccurate when a partition occurs. (eventual consistency) </a:t>
            </a:r>
            <a:endParaRPr lang="ko-KR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739887-2F13-47DB-9059-AD3F8DA4B1A9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095752" y="5133975"/>
            <a:ext cx="1566861" cy="88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39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115F5A-DDBC-4291-A031-23244CC88ABF}"/>
              </a:ext>
            </a:extLst>
          </p:cNvPr>
          <p:cNvSpPr/>
          <p:nvPr/>
        </p:nvSpPr>
        <p:spPr>
          <a:xfrm>
            <a:off x="1085849" y="404747"/>
            <a:ext cx="949166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Exo 2 Semi Bold" panose="00000700000000000000" pitchFamily="2" charset="0"/>
              </a:rPr>
              <a:t>Eventual consistency – </a:t>
            </a:r>
            <a:r>
              <a:rPr lang="en-US" altLang="ko-KR" sz="2000" dirty="0">
                <a:latin typeface="Exo 2 Light" panose="00000400000000000000" pitchFamily="2" charset="0"/>
              </a:rPr>
              <a:t>Many object storage implementations (not all) follow eventual consistency to support a massive number of concurrent requests.</a:t>
            </a:r>
          </a:p>
          <a:p>
            <a:r>
              <a:rPr lang="en-US" altLang="ko-KR" sz="2800" dirty="0">
                <a:latin typeface="Exo 2 Semi Bold" panose="00000700000000000000" pitchFamily="2" charset="0"/>
              </a:rPr>
              <a:t>Amazon S3 consistency model - </a:t>
            </a:r>
            <a:r>
              <a:rPr lang="en-US" altLang="ko-KR" dirty="0">
                <a:latin typeface="Exo 2 Light" panose="00000400000000000000" pitchFamily="2" charset="0"/>
              </a:rPr>
              <a:t>provides read-after-write consistency for PUTS of new objects, eventual consistency for overwrite PUTS and DELETES.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C7BED4D4-58FB-4FB6-AF1F-FDE9038E1D7C}"/>
              </a:ext>
            </a:extLst>
          </p:cNvPr>
          <p:cNvSpPr/>
          <p:nvPr/>
        </p:nvSpPr>
        <p:spPr>
          <a:xfrm>
            <a:off x="1161738" y="4126923"/>
            <a:ext cx="7123099" cy="241278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45DA08-A332-402C-A8EF-CCA9F0477338}"/>
              </a:ext>
            </a:extLst>
          </p:cNvPr>
          <p:cNvGrpSpPr/>
          <p:nvPr/>
        </p:nvGrpSpPr>
        <p:grpSpPr>
          <a:xfrm>
            <a:off x="2291904" y="4687946"/>
            <a:ext cx="1054665" cy="1010885"/>
            <a:chOff x="1548946" y="4797487"/>
            <a:chExt cx="1054665" cy="1010885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DB70E5FD-E24C-4882-A508-DB7236389959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E0D7B091-9F29-4287-8AEE-314F41D44CC6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65251-BC65-429A-B859-BCEE4FEA2C57}"/>
              </a:ext>
            </a:extLst>
          </p:cNvPr>
          <p:cNvGrpSpPr/>
          <p:nvPr/>
        </p:nvGrpSpPr>
        <p:grpSpPr>
          <a:xfrm>
            <a:off x="4187258" y="4687944"/>
            <a:ext cx="1054665" cy="1010885"/>
            <a:chOff x="1548946" y="4797487"/>
            <a:chExt cx="1054665" cy="1010885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DEF8FD82-F2C2-45A0-A16F-AE2F91980E87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15F95A2B-700A-4FB2-96E2-71D78BF39B4B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B994E-8EB3-4179-88C0-307DA6132419}"/>
              </a:ext>
            </a:extLst>
          </p:cNvPr>
          <p:cNvGrpSpPr/>
          <p:nvPr/>
        </p:nvGrpSpPr>
        <p:grpSpPr>
          <a:xfrm>
            <a:off x="6019617" y="4690935"/>
            <a:ext cx="1054665" cy="1010885"/>
            <a:chOff x="1548946" y="4797487"/>
            <a:chExt cx="1054665" cy="1010885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6D10627D-24A9-445B-96CF-BBE7ED849317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00F93D26-9D92-4344-A04D-D64BDEBC1C41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Cube 12">
            <a:extLst>
              <a:ext uri="{FF2B5EF4-FFF2-40B4-BE49-F238E27FC236}">
                <a16:creationId xmlns:a16="http://schemas.microsoft.com/office/drawing/2014/main" id="{79EE3CD1-1768-4D5A-936D-302AB27333FC}"/>
              </a:ext>
            </a:extLst>
          </p:cNvPr>
          <p:cNvSpPr/>
          <p:nvPr/>
        </p:nvSpPr>
        <p:spPr>
          <a:xfrm>
            <a:off x="2339960" y="2190066"/>
            <a:ext cx="1006609" cy="92976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EE7BBB-7F79-4660-A98E-5E4C17D0AF63}"/>
              </a:ext>
            </a:extLst>
          </p:cNvPr>
          <p:cNvCxnSpPr>
            <a:cxnSpLocks/>
            <a:stCxn id="13" idx="3"/>
            <a:endCxn id="5" idx="0"/>
          </p:cNvCxnSpPr>
          <p:nvPr/>
        </p:nvCxnSpPr>
        <p:spPr>
          <a:xfrm>
            <a:off x="2727044" y="3119834"/>
            <a:ext cx="218553" cy="1568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7A2C1-218E-47A9-AD1B-58CC482D6A6E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>
            <a:off x="2727044" y="3119834"/>
            <a:ext cx="2113907" cy="15681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EE35A9-EBC6-414A-BB65-223CA29B762E}"/>
              </a:ext>
            </a:extLst>
          </p:cNvPr>
          <p:cNvCxnSpPr>
            <a:cxnSpLocks/>
            <a:stCxn id="18" idx="3"/>
            <a:endCxn id="8" idx="0"/>
          </p:cNvCxnSpPr>
          <p:nvPr/>
        </p:nvCxnSpPr>
        <p:spPr>
          <a:xfrm flipH="1">
            <a:off x="4840951" y="3119834"/>
            <a:ext cx="142682" cy="1568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B76F3D-F861-410E-8654-B09EF6064DCA}"/>
              </a:ext>
            </a:extLst>
          </p:cNvPr>
          <p:cNvSpPr txBox="1"/>
          <p:nvPr/>
        </p:nvSpPr>
        <p:spPr>
          <a:xfrm>
            <a:off x="973759" y="3508151"/>
            <a:ext cx="22379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PUT {“record”: “Foo”</a:t>
            </a:r>
          </a:p>
          <a:p>
            <a:r>
              <a:rPr lang="en-US" altLang="ko-KR" sz="1400" dirty="0">
                <a:latin typeface="Exo 2 Light" panose="00000400000000000000" pitchFamily="2" charset="0"/>
              </a:rPr>
              <a:t>“timestamp”: 1:02}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C5DB20F-6B43-4156-A199-C253A09FBC17}"/>
              </a:ext>
            </a:extLst>
          </p:cNvPr>
          <p:cNvSpPr/>
          <p:nvPr/>
        </p:nvSpPr>
        <p:spPr>
          <a:xfrm>
            <a:off x="4596549" y="2190066"/>
            <a:ext cx="1006609" cy="92976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ECE6DA-AE21-486C-8C40-F37ABC7F18C2}"/>
              </a:ext>
            </a:extLst>
          </p:cNvPr>
          <p:cNvCxnSpPr>
            <a:cxnSpLocks/>
            <a:stCxn id="18" idx="3"/>
            <a:endCxn id="11" idx="0"/>
          </p:cNvCxnSpPr>
          <p:nvPr/>
        </p:nvCxnSpPr>
        <p:spPr>
          <a:xfrm>
            <a:off x="4983633" y="3119834"/>
            <a:ext cx="1689677" cy="15711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7E18C3-6D68-40D0-8C8F-7A296E9EEF73}"/>
              </a:ext>
            </a:extLst>
          </p:cNvPr>
          <p:cNvSpPr txBox="1"/>
          <p:nvPr/>
        </p:nvSpPr>
        <p:spPr>
          <a:xfrm>
            <a:off x="5126315" y="3363876"/>
            <a:ext cx="223790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PUT {“record”: “Bar”</a:t>
            </a:r>
          </a:p>
          <a:p>
            <a:r>
              <a:rPr lang="en-US" altLang="ko-KR" sz="1400" dirty="0">
                <a:latin typeface="Exo 2 Light" panose="00000400000000000000" pitchFamily="2" charset="0"/>
              </a:rPr>
              <a:t>“timestamp”: 1:01}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A0CA145-01A9-488B-B092-C667E9255504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rot="16200000" flipH="1">
            <a:off x="4555238" y="3836468"/>
            <a:ext cx="2989" cy="3727713"/>
          </a:xfrm>
          <a:prstGeom prst="bentConnector3">
            <a:avLst>
              <a:gd name="adj1" fmla="val 7748043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09925EA-3C07-48CE-A300-2AFBE4D69A1E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rot="5400000" flipH="1" flipV="1">
            <a:off x="3640552" y="4751153"/>
            <a:ext cx="2" cy="1895354"/>
          </a:xfrm>
          <a:prstGeom prst="bentConnector3">
            <a:avLst>
              <a:gd name="adj1" fmla="val -1143000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0872FA-C317-44EE-B5AE-32E495A5966C}"/>
              </a:ext>
            </a:extLst>
          </p:cNvPr>
          <p:cNvCxnSpPr>
            <a:cxnSpLocks/>
            <a:stCxn id="11" idx="5"/>
          </p:cNvCxnSpPr>
          <p:nvPr/>
        </p:nvCxnSpPr>
        <p:spPr>
          <a:xfrm flipV="1">
            <a:off x="7074282" y="3802897"/>
            <a:ext cx="1932110" cy="12671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803907-0C36-4846-9697-F7CD7C92B3E2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>
            <a:off x="2727044" y="3119834"/>
            <a:ext cx="3946266" cy="1571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F962EE-9D0C-4339-8607-18CB44B3696D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 flipH="1">
            <a:off x="2945597" y="3119834"/>
            <a:ext cx="2038036" cy="15681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5EB785-74B6-4333-8C29-6B3BB91270E0}"/>
              </a:ext>
            </a:extLst>
          </p:cNvPr>
          <p:cNvSpPr txBox="1"/>
          <p:nvPr/>
        </p:nvSpPr>
        <p:spPr>
          <a:xfrm>
            <a:off x="9006392" y="3541287"/>
            <a:ext cx="223790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GET </a:t>
            </a:r>
            <a:r>
              <a:rPr lang="en-US" altLang="ko-KR" sz="1400" dirty="0">
                <a:latin typeface="Exo 2 Light" panose="00000400000000000000" pitchFamily="2" charset="0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Exo 2 Light" panose="00000400000000000000" pitchFamily="2" charset="0"/>
              </a:rPr>
              <a:t> {“record”: “Bar”}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DE9C21-E1D0-44AA-81B0-4DC30302A6D9}"/>
              </a:ext>
            </a:extLst>
          </p:cNvPr>
          <p:cNvSpPr/>
          <p:nvPr/>
        </p:nvSpPr>
        <p:spPr>
          <a:xfrm>
            <a:off x="7549529" y="3850287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can be temporarily</a:t>
            </a:r>
            <a:endParaRPr lang="ko-KR" alt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B9434-B875-450C-8DA6-8503EDCC8D6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7088413" y="4866653"/>
            <a:ext cx="1831750" cy="1869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AB85A53-D96F-4AF9-AFB0-6E391B962F72}"/>
              </a:ext>
            </a:extLst>
          </p:cNvPr>
          <p:cNvSpPr/>
          <p:nvPr/>
        </p:nvSpPr>
        <p:spPr>
          <a:xfrm>
            <a:off x="7469166" y="5008720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eventually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D85644-C10A-48FA-A21F-D5F7124FC43D}"/>
              </a:ext>
            </a:extLst>
          </p:cNvPr>
          <p:cNvSpPr txBox="1"/>
          <p:nvPr/>
        </p:nvSpPr>
        <p:spPr>
          <a:xfrm>
            <a:off x="8920163" y="4712764"/>
            <a:ext cx="22379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GET </a:t>
            </a:r>
            <a:r>
              <a:rPr lang="en-US" altLang="ko-KR" sz="1400" dirty="0">
                <a:latin typeface="Exo 2 Light" panose="00000400000000000000" pitchFamily="2" charset="0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Exo 2 Light" panose="00000400000000000000" pitchFamily="2" charset="0"/>
              </a:rPr>
              <a:t> {“record”: “Foo”}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709C8-3720-4957-952A-27D99B42FC2B}"/>
              </a:ext>
            </a:extLst>
          </p:cNvPr>
          <p:cNvSpPr txBox="1"/>
          <p:nvPr/>
        </p:nvSpPr>
        <p:spPr>
          <a:xfrm>
            <a:off x="5895968" y="6004222"/>
            <a:ext cx="22379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PUT {“record”: “Foo”</a:t>
            </a:r>
          </a:p>
          <a:p>
            <a:r>
              <a:rPr lang="en-US" altLang="ko-KR" sz="1400" dirty="0">
                <a:latin typeface="Exo 2 Light" panose="00000400000000000000" pitchFamily="2" charset="0"/>
              </a:rPr>
              <a:t>“timestamp”: 1:02}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A41894-382E-46FC-A6CC-F63D9983F68B}"/>
              </a:ext>
            </a:extLst>
          </p:cNvPr>
          <p:cNvSpPr/>
          <p:nvPr/>
        </p:nvSpPr>
        <p:spPr>
          <a:xfrm>
            <a:off x="3318018" y="5906503"/>
            <a:ext cx="2577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send update messages</a:t>
            </a:r>
            <a:endParaRPr lang="ko-KR" alt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2670FF-D315-4D84-9C60-ADF81895AA0E}"/>
              </a:ext>
            </a:extLst>
          </p:cNvPr>
          <p:cNvCxnSpPr>
            <a:cxnSpLocks/>
          </p:cNvCxnSpPr>
          <p:nvPr/>
        </p:nvCxnSpPr>
        <p:spPr>
          <a:xfrm>
            <a:off x="2727044" y="3115645"/>
            <a:ext cx="218553" cy="1568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A00D56-6825-46FF-BA65-2E9E17469AF4}"/>
              </a:ext>
            </a:extLst>
          </p:cNvPr>
          <p:cNvCxnSpPr>
            <a:cxnSpLocks/>
          </p:cNvCxnSpPr>
          <p:nvPr/>
        </p:nvCxnSpPr>
        <p:spPr>
          <a:xfrm>
            <a:off x="2727044" y="3115645"/>
            <a:ext cx="2113907" cy="15681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EC18BD-001D-4312-8C1A-D2BEA04FE1C1}"/>
              </a:ext>
            </a:extLst>
          </p:cNvPr>
          <p:cNvSpPr txBox="1"/>
          <p:nvPr/>
        </p:nvSpPr>
        <p:spPr>
          <a:xfrm>
            <a:off x="973759" y="3503962"/>
            <a:ext cx="22379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PUT {“record”: “Foo”</a:t>
            </a:r>
          </a:p>
          <a:p>
            <a:r>
              <a:rPr lang="en-US" altLang="ko-KR" sz="1400" dirty="0">
                <a:latin typeface="Exo 2 Light" panose="00000400000000000000" pitchFamily="2" charset="0"/>
              </a:rPr>
              <a:t>“timestamp”: 1:02}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5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4112A-53C8-4E41-AAC4-B87AF1DECB82}"/>
              </a:ext>
            </a:extLst>
          </p:cNvPr>
          <p:cNvSpPr/>
          <p:nvPr/>
        </p:nvSpPr>
        <p:spPr>
          <a:xfrm>
            <a:off x="494843" y="375593"/>
            <a:ext cx="4826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Mapping file to physical location</a:t>
            </a:r>
            <a:endParaRPr lang="ko-KR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0B000-1A87-401A-B613-7DB6258999AB}"/>
              </a:ext>
            </a:extLst>
          </p:cNvPr>
          <p:cNvSpPr/>
          <p:nvPr/>
        </p:nvSpPr>
        <p:spPr>
          <a:xfrm>
            <a:off x="6424883" y="532632"/>
            <a:ext cx="4923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Exo 2 Semi Bold" panose="00000700000000000000" pitchFamily="2" charset="0"/>
              </a:rPr>
              <a:t>Parking lot design compared</a:t>
            </a:r>
            <a:endParaRPr lang="ko-KR" alt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E02D2D-97BA-41A6-83D2-3BA7F96BAF26}"/>
              </a:ext>
            </a:extLst>
          </p:cNvPr>
          <p:cNvGrpSpPr/>
          <p:nvPr/>
        </p:nvGrpSpPr>
        <p:grpSpPr>
          <a:xfrm>
            <a:off x="2871029" y="3580898"/>
            <a:ext cx="1064958" cy="1030247"/>
            <a:chOff x="3754693" y="3650054"/>
            <a:chExt cx="1064958" cy="10302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8521BC-1FE0-409F-8904-C2DB9000376B}"/>
                </a:ext>
              </a:extLst>
            </p:cNvPr>
            <p:cNvSpPr/>
            <p:nvPr/>
          </p:nvSpPr>
          <p:spPr>
            <a:xfrm rot="5400000">
              <a:off x="3316015" y="4103314"/>
              <a:ext cx="1015665" cy="1383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945E02-9B87-4AA6-97D5-A51DE667A013}"/>
                </a:ext>
              </a:extLst>
            </p:cNvPr>
            <p:cNvSpPr/>
            <p:nvPr/>
          </p:nvSpPr>
          <p:spPr>
            <a:xfrm>
              <a:off x="3754725" y="3650054"/>
              <a:ext cx="1064926" cy="138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10" descr="Image result for car top view icon">
            <a:extLst>
              <a:ext uri="{FF2B5EF4-FFF2-40B4-BE49-F238E27FC236}">
                <a16:creationId xmlns:a16="http://schemas.microsoft.com/office/drawing/2014/main" id="{68B82EB3-B4DE-4A3D-837F-1297C687D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3026713" y="3735922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FE41F1-BB6A-45CA-846D-C13F6C61A2B7}"/>
              </a:ext>
            </a:extLst>
          </p:cNvPr>
          <p:cNvSpPr txBox="1"/>
          <p:nvPr/>
        </p:nvSpPr>
        <p:spPr>
          <a:xfrm>
            <a:off x="3901275" y="4439334"/>
            <a:ext cx="7264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</a:rPr>
              <a:t>A</a:t>
            </a:r>
            <a:endParaRPr lang="ko-KR" altLang="en-US" sz="6000" b="1" dirty="0">
              <a:solidFill>
                <a:schemeClr val="accent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D10ACD-FCD4-41F8-A444-4B28BF58748F}"/>
              </a:ext>
            </a:extLst>
          </p:cNvPr>
          <p:cNvGrpSpPr/>
          <p:nvPr/>
        </p:nvGrpSpPr>
        <p:grpSpPr>
          <a:xfrm rot="5400000">
            <a:off x="4585514" y="3580898"/>
            <a:ext cx="1064958" cy="1030247"/>
            <a:chOff x="3754693" y="3650054"/>
            <a:chExt cx="1064958" cy="103024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04B72D-5E60-411E-8124-DFD03AC69581}"/>
                </a:ext>
              </a:extLst>
            </p:cNvPr>
            <p:cNvSpPr/>
            <p:nvPr/>
          </p:nvSpPr>
          <p:spPr>
            <a:xfrm rot="5400000">
              <a:off x="3316015" y="4103314"/>
              <a:ext cx="1015665" cy="1383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30A4A7-85E2-4F3C-9D61-42C36EB20188}"/>
                </a:ext>
              </a:extLst>
            </p:cNvPr>
            <p:cNvSpPr/>
            <p:nvPr/>
          </p:nvSpPr>
          <p:spPr>
            <a:xfrm>
              <a:off x="3754725" y="3650054"/>
              <a:ext cx="1064926" cy="138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5A2C0F-0B04-45BE-AF4B-77AFAC3764DA}"/>
              </a:ext>
            </a:extLst>
          </p:cNvPr>
          <p:cNvGrpSpPr/>
          <p:nvPr/>
        </p:nvGrpSpPr>
        <p:grpSpPr>
          <a:xfrm rot="10800000">
            <a:off x="5504523" y="5285482"/>
            <a:ext cx="128594" cy="1015662"/>
            <a:chOff x="3754693" y="3650054"/>
            <a:chExt cx="1064958" cy="103024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56CC0-907F-4E3A-A61B-1459E09B19F4}"/>
                </a:ext>
              </a:extLst>
            </p:cNvPr>
            <p:cNvSpPr/>
            <p:nvPr/>
          </p:nvSpPr>
          <p:spPr>
            <a:xfrm rot="5400000">
              <a:off x="3316015" y="4103314"/>
              <a:ext cx="1015665" cy="1383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ACC3F4-B319-43A9-80AC-E59C3660BF86}"/>
                </a:ext>
              </a:extLst>
            </p:cNvPr>
            <p:cNvSpPr/>
            <p:nvPr/>
          </p:nvSpPr>
          <p:spPr>
            <a:xfrm>
              <a:off x="3754725" y="3650054"/>
              <a:ext cx="1064926" cy="138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9582F03-A819-4588-AA1F-4F68017C3584}"/>
              </a:ext>
            </a:extLst>
          </p:cNvPr>
          <p:cNvSpPr/>
          <p:nvPr/>
        </p:nvSpPr>
        <p:spPr>
          <a:xfrm>
            <a:off x="2902983" y="6177418"/>
            <a:ext cx="76972" cy="13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F6A9EB-1407-4A23-87C8-CD6889E0A0EB}"/>
              </a:ext>
            </a:extLst>
          </p:cNvPr>
          <p:cNvSpPr/>
          <p:nvPr/>
        </p:nvSpPr>
        <p:spPr>
          <a:xfrm rot="16200000">
            <a:off x="2442433" y="5731451"/>
            <a:ext cx="1030247" cy="1383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D459B5-74D6-46B2-903A-E7B9E4BB3810}"/>
              </a:ext>
            </a:extLst>
          </p:cNvPr>
          <p:cNvSpPr/>
          <p:nvPr/>
        </p:nvSpPr>
        <p:spPr>
          <a:xfrm rot="5400000">
            <a:off x="5038754" y="4016801"/>
            <a:ext cx="1015665" cy="138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73D81D-3F72-480E-8B2B-C55D0BCF5938}"/>
              </a:ext>
            </a:extLst>
          </p:cNvPr>
          <p:cNvSpPr/>
          <p:nvPr/>
        </p:nvSpPr>
        <p:spPr>
          <a:xfrm>
            <a:off x="5477463" y="3563541"/>
            <a:ext cx="4942087" cy="1305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C503C4-30DB-4E11-8780-00C8589824DC}"/>
              </a:ext>
            </a:extLst>
          </p:cNvPr>
          <p:cNvSpPr/>
          <p:nvPr/>
        </p:nvSpPr>
        <p:spPr>
          <a:xfrm>
            <a:off x="5509386" y="6185249"/>
            <a:ext cx="70227" cy="1227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A9123D-E337-47B2-97C9-6A4B01D13B87}"/>
              </a:ext>
            </a:extLst>
          </p:cNvPr>
          <p:cNvSpPr/>
          <p:nvPr/>
        </p:nvSpPr>
        <p:spPr>
          <a:xfrm rot="16200000">
            <a:off x="5031497" y="5731433"/>
            <a:ext cx="1064926" cy="138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F79305-0D59-4844-B301-0C69B663CB33}"/>
              </a:ext>
            </a:extLst>
          </p:cNvPr>
          <p:cNvGrpSpPr/>
          <p:nvPr/>
        </p:nvGrpSpPr>
        <p:grpSpPr>
          <a:xfrm rot="5400000">
            <a:off x="7378801" y="3580900"/>
            <a:ext cx="1064958" cy="1030247"/>
            <a:chOff x="3754693" y="3650054"/>
            <a:chExt cx="1064958" cy="103024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385EB5B-219E-40B0-BC21-33E9A0045436}"/>
                </a:ext>
              </a:extLst>
            </p:cNvPr>
            <p:cNvSpPr/>
            <p:nvPr/>
          </p:nvSpPr>
          <p:spPr>
            <a:xfrm rot="5400000">
              <a:off x="3316015" y="4103314"/>
              <a:ext cx="1015665" cy="1383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4C76A7-4BDE-4EA3-BC29-8264CFDBF523}"/>
                </a:ext>
              </a:extLst>
            </p:cNvPr>
            <p:cNvSpPr/>
            <p:nvPr/>
          </p:nvSpPr>
          <p:spPr>
            <a:xfrm>
              <a:off x="3754725" y="3650054"/>
              <a:ext cx="1064926" cy="138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596D4D-9B38-4DB2-8B34-5BB78197DE1B}"/>
              </a:ext>
            </a:extLst>
          </p:cNvPr>
          <p:cNvGrpSpPr/>
          <p:nvPr/>
        </p:nvGrpSpPr>
        <p:grpSpPr>
          <a:xfrm rot="10800000">
            <a:off x="7361446" y="5285484"/>
            <a:ext cx="1064958" cy="1030247"/>
            <a:chOff x="3754693" y="3650054"/>
            <a:chExt cx="1064958" cy="103024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8482251-2942-46A1-BAC7-527A35643042}"/>
                </a:ext>
              </a:extLst>
            </p:cNvPr>
            <p:cNvSpPr/>
            <p:nvPr/>
          </p:nvSpPr>
          <p:spPr>
            <a:xfrm rot="5400000">
              <a:off x="3316015" y="4103314"/>
              <a:ext cx="1015665" cy="1383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E8BAA62-69CC-4A31-8027-2D767F9E1DB3}"/>
                </a:ext>
              </a:extLst>
            </p:cNvPr>
            <p:cNvSpPr/>
            <p:nvPr/>
          </p:nvSpPr>
          <p:spPr>
            <a:xfrm>
              <a:off x="3754725" y="3650054"/>
              <a:ext cx="1064926" cy="138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E95C49E-154E-485C-8A8F-AF47926B3640}"/>
              </a:ext>
            </a:extLst>
          </p:cNvPr>
          <p:cNvSpPr txBox="1"/>
          <p:nvPr/>
        </p:nvSpPr>
        <p:spPr>
          <a:xfrm>
            <a:off x="6593620" y="4439334"/>
            <a:ext cx="675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</a:rPr>
              <a:t>B</a:t>
            </a:r>
            <a:endParaRPr lang="ko-KR" altLang="en-US" sz="6000" b="1" dirty="0">
              <a:solidFill>
                <a:schemeClr val="accent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E4B2CA-86FA-4794-8947-2418078CC1EE}"/>
              </a:ext>
            </a:extLst>
          </p:cNvPr>
          <p:cNvGrpSpPr/>
          <p:nvPr/>
        </p:nvGrpSpPr>
        <p:grpSpPr>
          <a:xfrm>
            <a:off x="8288060" y="3555824"/>
            <a:ext cx="1064958" cy="1030247"/>
            <a:chOff x="3754693" y="3650054"/>
            <a:chExt cx="1064958" cy="103024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C9D279-C2CA-41ED-9C6F-E873BDF88F2D}"/>
                </a:ext>
              </a:extLst>
            </p:cNvPr>
            <p:cNvSpPr/>
            <p:nvPr/>
          </p:nvSpPr>
          <p:spPr>
            <a:xfrm rot="5400000">
              <a:off x="3316015" y="4103314"/>
              <a:ext cx="1015665" cy="1383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228AF0-1CC9-4910-AD3A-06B719D5009F}"/>
                </a:ext>
              </a:extLst>
            </p:cNvPr>
            <p:cNvSpPr/>
            <p:nvPr/>
          </p:nvSpPr>
          <p:spPr>
            <a:xfrm>
              <a:off x="3754725" y="3650054"/>
              <a:ext cx="1064926" cy="138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963605-C9CB-4001-90D0-1BB4361A6FF5}"/>
              </a:ext>
            </a:extLst>
          </p:cNvPr>
          <p:cNvGrpSpPr/>
          <p:nvPr/>
        </p:nvGrpSpPr>
        <p:grpSpPr>
          <a:xfrm rot="16200000">
            <a:off x="8288076" y="5277765"/>
            <a:ext cx="1064958" cy="1030247"/>
            <a:chOff x="3754693" y="3650054"/>
            <a:chExt cx="1064958" cy="103024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43B0CF4-0487-4CBD-BF75-72C056C05517}"/>
                </a:ext>
              </a:extLst>
            </p:cNvPr>
            <p:cNvSpPr/>
            <p:nvPr/>
          </p:nvSpPr>
          <p:spPr>
            <a:xfrm rot="5400000">
              <a:off x="3316015" y="4103314"/>
              <a:ext cx="1015665" cy="1383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DBC2FD-2BF5-4724-87E8-BB0C26F54F5E}"/>
                </a:ext>
              </a:extLst>
            </p:cNvPr>
            <p:cNvSpPr/>
            <p:nvPr/>
          </p:nvSpPr>
          <p:spPr>
            <a:xfrm>
              <a:off x="3754725" y="3650054"/>
              <a:ext cx="1064926" cy="138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747BFC7-43BF-48D9-81C7-DF305DD59D2F}"/>
              </a:ext>
            </a:extLst>
          </p:cNvPr>
          <p:cNvSpPr/>
          <p:nvPr/>
        </p:nvSpPr>
        <p:spPr>
          <a:xfrm rot="10800000">
            <a:off x="10206784" y="3555827"/>
            <a:ext cx="1015665" cy="138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F17468-942D-4F7D-BE00-2253556095E6}"/>
              </a:ext>
            </a:extLst>
          </p:cNvPr>
          <p:cNvSpPr/>
          <p:nvPr/>
        </p:nvSpPr>
        <p:spPr>
          <a:xfrm rot="5400000">
            <a:off x="10311727" y="4342852"/>
            <a:ext cx="1712265" cy="138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5B9D07-8E9F-445F-9ECF-EC924C260021}"/>
              </a:ext>
            </a:extLst>
          </p:cNvPr>
          <p:cNvSpPr/>
          <p:nvPr/>
        </p:nvSpPr>
        <p:spPr>
          <a:xfrm rot="16200000">
            <a:off x="10660045" y="5716444"/>
            <a:ext cx="1015665" cy="138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BDBF9C-4406-46FB-BDD2-D1BBAC2253C7}"/>
              </a:ext>
            </a:extLst>
          </p:cNvPr>
          <p:cNvSpPr/>
          <p:nvPr/>
        </p:nvSpPr>
        <p:spPr>
          <a:xfrm rot="10800000">
            <a:off x="11130642" y="6169702"/>
            <a:ext cx="106358" cy="146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476D26-620F-40CF-A801-0E73BC0B4E3E}"/>
              </a:ext>
            </a:extLst>
          </p:cNvPr>
          <p:cNvSpPr txBox="1"/>
          <p:nvPr/>
        </p:nvSpPr>
        <p:spPr>
          <a:xfrm>
            <a:off x="9404248" y="4431617"/>
            <a:ext cx="676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</a:rPr>
              <a:t>C</a:t>
            </a:r>
            <a:endParaRPr lang="ko-KR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E92CA8-9D74-454B-AB5A-3F0EA558A534}"/>
              </a:ext>
            </a:extLst>
          </p:cNvPr>
          <p:cNvSpPr/>
          <p:nvPr/>
        </p:nvSpPr>
        <p:spPr>
          <a:xfrm rot="5400000">
            <a:off x="2102436" y="1748584"/>
            <a:ext cx="1689972" cy="1383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5CB1C6-96E2-4102-A97A-62B9D5C3B130}"/>
              </a:ext>
            </a:extLst>
          </p:cNvPr>
          <p:cNvSpPr/>
          <p:nvPr/>
        </p:nvSpPr>
        <p:spPr>
          <a:xfrm>
            <a:off x="2878266" y="941945"/>
            <a:ext cx="101690" cy="166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C0280A-EDF5-4DEA-B4C2-C19931D82B27}"/>
              </a:ext>
            </a:extLst>
          </p:cNvPr>
          <p:cNvGrpSpPr/>
          <p:nvPr/>
        </p:nvGrpSpPr>
        <p:grpSpPr>
          <a:xfrm rot="16200000">
            <a:off x="2858475" y="2663887"/>
            <a:ext cx="1064958" cy="1030247"/>
            <a:chOff x="3754693" y="3650054"/>
            <a:chExt cx="1064958" cy="103024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44D682-B9F4-4FEE-B848-9553C32C221C}"/>
                </a:ext>
              </a:extLst>
            </p:cNvPr>
            <p:cNvSpPr/>
            <p:nvPr/>
          </p:nvSpPr>
          <p:spPr>
            <a:xfrm rot="5400000">
              <a:off x="3316015" y="4103314"/>
              <a:ext cx="1015665" cy="1383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E9BD9C4-45ED-4445-9401-EEBA9630E7D9}"/>
                </a:ext>
              </a:extLst>
            </p:cNvPr>
            <p:cNvSpPr/>
            <p:nvPr/>
          </p:nvSpPr>
          <p:spPr>
            <a:xfrm>
              <a:off x="3754725" y="3650054"/>
              <a:ext cx="1064926" cy="138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50C9E96-2175-48B3-8091-78726349C369}"/>
              </a:ext>
            </a:extLst>
          </p:cNvPr>
          <p:cNvSpPr/>
          <p:nvPr/>
        </p:nvSpPr>
        <p:spPr>
          <a:xfrm rot="10800000">
            <a:off x="5555257" y="941948"/>
            <a:ext cx="75745" cy="166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4BDD3FB-2FEB-4456-8A6B-4779B7C33E0B}"/>
              </a:ext>
            </a:extLst>
          </p:cNvPr>
          <p:cNvSpPr/>
          <p:nvPr/>
        </p:nvSpPr>
        <p:spPr>
          <a:xfrm rot="5400000">
            <a:off x="5043967" y="1405290"/>
            <a:ext cx="1064926" cy="138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85CE10-AB47-4097-A96C-DC013C7B81C5}"/>
              </a:ext>
            </a:extLst>
          </p:cNvPr>
          <p:cNvSpPr/>
          <p:nvPr/>
        </p:nvSpPr>
        <p:spPr>
          <a:xfrm rot="16200000">
            <a:off x="4722750" y="2751847"/>
            <a:ext cx="1712265" cy="143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DC76C29-79C7-41FF-A8FC-8C51C3E58B3B}"/>
              </a:ext>
            </a:extLst>
          </p:cNvPr>
          <p:cNvSpPr/>
          <p:nvPr/>
        </p:nvSpPr>
        <p:spPr>
          <a:xfrm rot="10800000">
            <a:off x="4580660" y="3555824"/>
            <a:ext cx="1064926" cy="138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4750DB-002C-46F3-9531-881031BA3C19}"/>
              </a:ext>
            </a:extLst>
          </p:cNvPr>
          <p:cNvSpPr txBox="1"/>
          <p:nvPr/>
        </p:nvSpPr>
        <p:spPr>
          <a:xfrm>
            <a:off x="3974647" y="1817739"/>
            <a:ext cx="758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</a:rPr>
              <a:t>D</a:t>
            </a:r>
            <a:endParaRPr lang="ko-KR" altLang="en-US" sz="6000" b="1" dirty="0">
              <a:solidFill>
                <a:schemeClr val="accent2"/>
              </a:solidFill>
            </a:endParaRPr>
          </a:p>
        </p:txBody>
      </p:sp>
      <p:pic>
        <p:nvPicPr>
          <p:cNvPr id="69" name="Picture 68" descr="Image result for car top view icon">
            <a:extLst>
              <a:ext uri="{FF2B5EF4-FFF2-40B4-BE49-F238E27FC236}">
                <a16:creationId xmlns:a16="http://schemas.microsoft.com/office/drawing/2014/main" id="{30CC69AB-E3F0-4ED4-9BE0-6859ACA6A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3011743" y="1101605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 descr="Image result for car top view icon">
            <a:extLst>
              <a:ext uri="{FF2B5EF4-FFF2-40B4-BE49-F238E27FC236}">
                <a16:creationId xmlns:a16="http://schemas.microsoft.com/office/drawing/2014/main" id="{31D4EA77-3C43-4F7B-8E65-C4CF8602D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3856029" y="1108798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Image result for car top view icon">
            <a:extLst>
              <a:ext uri="{FF2B5EF4-FFF2-40B4-BE49-F238E27FC236}">
                <a16:creationId xmlns:a16="http://schemas.microsoft.com/office/drawing/2014/main" id="{7CAEEB58-C43F-40C4-943F-E6AE1B32C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4645984" y="1108798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 descr="Image result for car top view icon">
            <a:extLst>
              <a:ext uri="{FF2B5EF4-FFF2-40B4-BE49-F238E27FC236}">
                <a16:creationId xmlns:a16="http://schemas.microsoft.com/office/drawing/2014/main" id="{E96D9D69-15E5-4301-8E29-AFC40417C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2992001" y="2639608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 descr="Image result for car top view icon">
            <a:extLst>
              <a:ext uri="{FF2B5EF4-FFF2-40B4-BE49-F238E27FC236}">
                <a16:creationId xmlns:a16="http://schemas.microsoft.com/office/drawing/2014/main" id="{282AB778-7E54-4D86-90C9-A07A74E9B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4580660" y="2621460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 descr="Image result for car top view icon">
            <a:extLst>
              <a:ext uri="{FF2B5EF4-FFF2-40B4-BE49-F238E27FC236}">
                <a16:creationId xmlns:a16="http://schemas.microsoft.com/office/drawing/2014/main" id="{C2C2C3B8-4C4F-461C-980E-D87F0FD1B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5631003" y="3742479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Image result for car top view icon">
            <a:extLst>
              <a:ext uri="{FF2B5EF4-FFF2-40B4-BE49-F238E27FC236}">
                <a16:creationId xmlns:a16="http://schemas.microsoft.com/office/drawing/2014/main" id="{CF5A922A-B1BC-4536-A1D5-919162BBF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7369882" y="3742479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 descr="Image result for car top view icon">
            <a:extLst>
              <a:ext uri="{FF2B5EF4-FFF2-40B4-BE49-F238E27FC236}">
                <a16:creationId xmlns:a16="http://schemas.microsoft.com/office/drawing/2014/main" id="{1A222C2A-95D8-47D8-ADEF-8DA43350D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7413497" y="5250734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 descr="Image result for car top view icon">
            <a:extLst>
              <a:ext uri="{FF2B5EF4-FFF2-40B4-BE49-F238E27FC236}">
                <a16:creationId xmlns:a16="http://schemas.microsoft.com/office/drawing/2014/main" id="{ACF29B75-4C99-4480-92ED-934751B34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5605600" y="5308194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 descr="Image result for car top view icon">
            <a:extLst>
              <a:ext uri="{FF2B5EF4-FFF2-40B4-BE49-F238E27FC236}">
                <a16:creationId xmlns:a16="http://schemas.microsoft.com/office/drawing/2014/main" id="{CF8E83B3-F6CF-4D5B-BCF1-29005844A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8415809" y="3749310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 descr="Image result for car top view icon">
            <a:extLst>
              <a:ext uri="{FF2B5EF4-FFF2-40B4-BE49-F238E27FC236}">
                <a16:creationId xmlns:a16="http://schemas.microsoft.com/office/drawing/2014/main" id="{DB4C163C-DDF4-49FE-924E-BFF4E7120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8435075" y="5244019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 descr="Image result for car top view icon">
            <a:extLst>
              <a:ext uri="{FF2B5EF4-FFF2-40B4-BE49-F238E27FC236}">
                <a16:creationId xmlns:a16="http://schemas.microsoft.com/office/drawing/2014/main" id="{D836A992-BA5C-4552-AE62-50F29E239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10189411" y="3749310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 descr="Image result for car top view icon">
            <a:extLst>
              <a:ext uri="{FF2B5EF4-FFF2-40B4-BE49-F238E27FC236}">
                <a16:creationId xmlns:a16="http://schemas.microsoft.com/office/drawing/2014/main" id="{5B70FDD5-907D-4DE5-BBEF-963937B78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10198115" y="5258643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 descr="Image result for car top view icon">
            <a:extLst>
              <a:ext uri="{FF2B5EF4-FFF2-40B4-BE49-F238E27FC236}">
                <a16:creationId xmlns:a16="http://schemas.microsoft.com/office/drawing/2014/main" id="{8931D00E-450E-4D73-BE59-9401DB39A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4565365" y="3753326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Image result for car top view icon">
            <a:extLst>
              <a:ext uri="{FF2B5EF4-FFF2-40B4-BE49-F238E27FC236}">
                <a16:creationId xmlns:a16="http://schemas.microsoft.com/office/drawing/2014/main" id="{8304DB10-9DB8-454A-9F8F-B045679A6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4630765" y="5290549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3" descr="Image result for car top view icon">
            <a:extLst>
              <a:ext uri="{FF2B5EF4-FFF2-40B4-BE49-F238E27FC236}">
                <a16:creationId xmlns:a16="http://schemas.microsoft.com/office/drawing/2014/main" id="{1A39E75F-2B2F-48B2-81D7-11CE883B88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3848526" y="5297568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 descr="Image result for car top view icon">
            <a:extLst>
              <a:ext uri="{FF2B5EF4-FFF2-40B4-BE49-F238E27FC236}">
                <a16:creationId xmlns:a16="http://schemas.microsoft.com/office/drawing/2014/main" id="{0D00E30B-95B9-456C-9FBE-2BCC58C6C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2997327" y="5304587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 descr="Image result for car top view icon">
            <a:extLst>
              <a:ext uri="{FF2B5EF4-FFF2-40B4-BE49-F238E27FC236}">
                <a16:creationId xmlns:a16="http://schemas.microsoft.com/office/drawing/2014/main" id="{731DC8F6-9AE2-4EC9-AEDC-C5A4D5256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9297510" y="5250734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rrow: Right 87">
            <a:extLst>
              <a:ext uri="{FF2B5EF4-FFF2-40B4-BE49-F238E27FC236}">
                <a16:creationId xmlns:a16="http://schemas.microsoft.com/office/drawing/2014/main" id="{E7BF8FCB-E161-4D50-B8E0-9017325548FF}"/>
              </a:ext>
            </a:extLst>
          </p:cNvPr>
          <p:cNvSpPr/>
          <p:nvPr/>
        </p:nvSpPr>
        <p:spPr>
          <a:xfrm>
            <a:off x="1773856" y="4659596"/>
            <a:ext cx="914400" cy="575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C69D9A-EA48-4491-825A-9B1EF4893755}"/>
              </a:ext>
            </a:extLst>
          </p:cNvPr>
          <p:cNvSpPr/>
          <p:nvPr/>
        </p:nvSpPr>
        <p:spPr>
          <a:xfrm>
            <a:off x="819591" y="4139230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entrance/exit</a:t>
            </a:r>
            <a:endParaRPr lang="ko-KR" altLang="en-US" sz="2000" dirty="0"/>
          </a:p>
        </p:txBody>
      </p:sp>
      <p:pic>
        <p:nvPicPr>
          <p:cNvPr id="90" name="Picture 89" descr="Image result for car top view icon">
            <a:extLst>
              <a:ext uri="{FF2B5EF4-FFF2-40B4-BE49-F238E27FC236}">
                <a16:creationId xmlns:a16="http://schemas.microsoft.com/office/drawing/2014/main" id="{3B795401-581C-4A1C-AFDC-87BCD0D28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1306" r="72044" b="39674"/>
          <a:stretch/>
        </p:blipFill>
        <p:spPr bwMode="auto">
          <a:xfrm>
            <a:off x="9303539" y="3742445"/>
            <a:ext cx="907417" cy="8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4225046-28B1-4FC0-A417-BF5EA0F1D731}"/>
              </a:ext>
            </a:extLst>
          </p:cNvPr>
          <p:cNvSpPr/>
          <p:nvPr/>
        </p:nvSpPr>
        <p:spPr>
          <a:xfrm>
            <a:off x="6349161" y="1474446"/>
            <a:ext cx="5796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park my car: A/B/C/</a:t>
            </a:r>
            <a:r>
              <a:rPr lang="en-US" altLang="ko-KR" sz="2000" dirty="0" err="1">
                <a:latin typeface="Exo 2 Semi Bold" panose="00000700000000000000" pitchFamily="2" charset="0"/>
              </a:rPr>
              <a:t>mycar</a:t>
            </a:r>
            <a:r>
              <a:rPr lang="en-US" altLang="ko-KR" sz="2000" dirty="0">
                <a:latin typeface="Exo 2 Semi Bold" panose="00000700000000000000" pitchFamily="2" charset="0"/>
              </a:rPr>
              <a:t> (with a congestion)</a:t>
            </a:r>
          </a:p>
          <a:p>
            <a:r>
              <a:rPr lang="en-US" altLang="ko-KR" sz="2000" dirty="0">
                <a:latin typeface="Exo 2 Semi Bold" panose="00000700000000000000" pitchFamily="2" charset="0"/>
              </a:rPr>
              <a:t>find my car: A/B/C/</a:t>
            </a:r>
            <a:r>
              <a:rPr lang="en-US" altLang="ko-KR" sz="2000" dirty="0" err="1">
                <a:latin typeface="Exo 2 Semi Bold" panose="00000700000000000000" pitchFamily="2" charset="0"/>
              </a:rPr>
              <a:t>mycar</a:t>
            </a:r>
            <a:r>
              <a:rPr lang="en-US" altLang="ko-KR" sz="2000" dirty="0">
                <a:latin typeface="Exo 2 Semi Bold" panose="00000700000000000000" pitchFamily="2" charset="0"/>
              </a:rPr>
              <a:t> (with a long walk)</a:t>
            </a:r>
            <a:endParaRPr lang="ko-KR" altLang="en-US" sz="20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7B2F05F-07C4-4D03-B168-B2D87F77751F}"/>
              </a:ext>
            </a:extLst>
          </p:cNvPr>
          <p:cNvSpPr/>
          <p:nvPr/>
        </p:nvSpPr>
        <p:spPr>
          <a:xfrm>
            <a:off x="6416583" y="2449721"/>
            <a:ext cx="53325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Exo 2 Semi Bold" panose="00000700000000000000" pitchFamily="2" charset="0"/>
                <a:sym typeface="Wingdings" panose="05000000000000000000" pitchFamily="2" charset="2"/>
              </a:rPr>
              <a:t> Limited scalable mapping in distributed filesystem.</a:t>
            </a:r>
            <a:endParaRPr lang="ko-KR" altLang="en-US" sz="2400" dirty="0">
              <a:solidFill>
                <a:srgbClr val="FF0000"/>
              </a:solidFill>
              <a:latin typeface="Exo 2 Semi 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9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90B000-1A87-401A-B613-7DB6258999AB}"/>
              </a:ext>
            </a:extLst>
          </p:cNvPr>
          <p:cNvSpPr/>
          <p:nvPr/>
        </p:nvSpPr>
        <p:spPr>
          <a:xfrm>
            <a:off x="6424883" y="532632"/>
            <a:ext cx="4923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Exo 2 Semi Bold" panose="00000700000000000000" pitchFamily="2" charset="0"/>
              </a:rPr>
              <a:t>Parking lot design compared</a:t>
            </a:r>
            <a:endParaRPr lang="ko-KR" alt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E02D2D-97BA-41A6-83D2-3BA7F96BAF26}"/>
              </a:ext>
            </a:extLst>
          </p:cNvPr>
          <p:cNvGrpSpPr/>
          <p:nvPr/>
        </p:nvGrpSpPr>
        <p:grpSpPr>
          <a:xfrm>
            <a:off x="272054" y="3751701"/>
            <a:ext cx="1064958" cy="1030247"/>
            <a:chOff x="3754693" y="3650054"/>
            <a:chExt cx="1064958" cy="10302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8521BC-1FE0-409F-8904-C2DB9000376B}"/>
                </a:ext>
              </a:extLst>
            </p:cNvPr>
            <p:cNvSpPr/>
            <p:nvPr/>
          </p:nvSpPr>
          <p:spPr>
            <a:xfrm rot="5400000">
              <a:off x="3316015" y="4103314"/>
              <a:ext cx="1015665" cy="1383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945E02-9B87-4AA6-97D5-A51DE667A013}"/>
                </a:ext>
              </a:extLst>
            </p:cNvPr>
            <p:cNvSpPr/>
            <p:nvPr/>
          </p:nvSpPr>
          <p:spPr>
            <a:xfrm>
              <a:off x="3754725" y="3650054"/>
              <a:ext cx="1064926" cy="138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10" descr="Image result for car top view icon">
            <a:extLst>
              <a:ext uri="{FF2B5EF4-FFF2-40B4-BE49-F238E27FC236}">
                <a16:creationId xmlns:a16="http://schemas.microsoft.com/office/drawing/2014/main" id="{68B82EB3-B4DE-4A3D-837F-1297C687D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427738" y="3906725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FE41F1-BB6A-45CA-846D-C13F6C61A2B7}"/>
              </a:ext>
            </a:extLst>
          </p:cNvPr>
          <p:cNvSpPr txBox="1"/>
          <p:nvPr/>
        </p:nvSpPr>
        <p:spPr>
          <a:xfrm>
            <a:off x="1302300" y="4610137"/>
            <a:ext cx="7264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</a:rPr>
              <a:t>A</a:t>
            </a:r>
            <a:endParaRPr lang="ko-KR" altLang="en-US" sz="6000" b="1" dirty="0">
              <a:solidFill>
                <a:schemeClr val="accent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D10ACD-FCD4-41F8-A444-4B28BF58748F}"/>
              </a:ext>
            </a:extLst>
          </p:cNvPr>
          <p:cNvGrpSpPr/>
          <p:nvPr/>
        </p:nvGrpSpPr>
        <p:grpSpPr>
          <a:xfrm rot="5400000">
            <a:off x="1986539" y="3751701"/>
            <a:ext cx="1064958" cy="1030247"/>
            <a:chOff x="3754693" y="3650054"/>
            <a:chExt cx="1064958" cy="103024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04B72D-5E60-411E-8124-DFD03AC69581}"/>
                </a:ext>
              </a:extLst>
            </p:cNvPr>
            <p:cNvSpPr/>
            <p:nvPr/>
          </p:nvSpPr>
          <p:spPr>
            <a:xfrm rot="5400000">
              <a:off x="3316015" y="4103314"/>
              <a:ext cx="1015665" cy="1383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30A4A7-85E2-4F3C-9D61-42C36EB20188}"/>
                </a:ext>
              </a:extLst>
            </p:cNvPr>
            <p:cNvSpPr/>
            <p:nvPr/>
          </p:nvSpPr>
          <p:spPr>
            <a:xfrm>
              <a:off x="3754725" y="3650054"/>
              <a:ext cx="1064926" cy="138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5A2C0F-0B04-45BE-AF4B-77AFAC3764DA}"/>
              </a:ext>
            </a:extLst>
          </p:cNvPr>
          <p:cNvGrpSpPr/>
          <p:nvPr/>
        </p:nvGrpSpPr>
        <p:grpSpPr>
          <a:xfrm rot="10800000">
            <a:off x="2955132" y="5456285"/>
            <a:ext cx="79009" cy="1015662"/>
            <a:chOff x="3754693" y="3650054"/>
            <a:chExt cx="1064958" cy="103024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56CC0-907F-4E3A-A61B-1459E09B19F4}"/>
                </a:ext>
              </a:extLst>
            </p:cNvPr>
            <p:cNvSpPr/>
            <p:nvPr/>
          </p:nvSpPr>
          <p:spPr>
            <a:xfrm rot="5400000">
              <a:off x="3316015" y="4103314"/>
              <a:ext cx="1015665" cy="1383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ACC3F4-B319-43A9-80AC-E59C3660BF86}"/>
                </a:ext>
              </a:extLst>
            </p:cNvPr>
            <p:cNvSpPr/>
            <p:nvPr/>
          </p:nvSpPr>
          <p:spPr>
            <a:xfrm>
              <a:off x="3754725" y="3650054"/>
              <a:ext cx="1064926" cy="138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9582F03-A819-4588-AA1F-4F68017C3584}"/>
              </a:ext>
            </a:extLst>
          </p:cNvPr>
          <p:cNvSpPr/>
          <p:nvPr/>
        </p:nvSpPr>
        <p:spPr>
          <a:xfrm>
            <a:off x="304008" y="6348221"/>
            <a:ext cx="63787" cy="1160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F6A9EB-1407-4A23-87C8-CD6889E0A0EB}"/>
              </a:ext>
            </a:extLst>
          </p:cNvPr>
          <p:cNvSpPr/>
          <p:nvPr/>
        </p:nvSpPr>
        <p:spPr>
          <a:xfrm rot="16200000">
            <a:off x="-562947" y="5506707"/>
            <a:ext cx="1812933" cy="146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D459B5-74D6-46B2-903A-E7B9E4BB3810}"/>
              </a:ext>
            </a:extLst>
          </p:cNvPr>
          <p:cNvSpPr/>
          <p:nvPr/>
        </p:nvSpPr>
        <p:spPr>
          <a:xfrm rot="5400000">
            <a:off x="2439779" y="4187604"/>
            <a:ext cx="1015665" cy="138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73D81D-3F72-480E-8B2B-C55D0BCF5938}"/>
              </a:ext>
            </a:extLst>
          </p:cNvPr>
          <p:cNvSpPr/>
          <p:nvPr/>
        </p:nvSpPr>
        <p:spPr>
          <a:xfrm>
            <a:off x="2878488" y="3734344"/>
            <a:ext cx="1060027" cy="145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C503C4-30DB-4E11-8780-00C8589824DC}"/>
              </a:ext>
            </a:extLst>
          </p:cNvPr>
          <p:cNvSpPr/>
          <p:nvPr/>
        </p:nvSpPr>
        <p:spPr>
          <a:xfrm>
            <a:off x="2910411" y="6356052"/>
            <a:ext cx="77283" cy="1158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A9123D-E337-47B2-97C9-6A4B01D13B87}"/>
              </a:ext>
            </a:extLst>
          </p:cNvPr>
          <p:cNvSpPr/>
          <p:nvPr/>
        </p:nvSpPr>
        <p:spPr>
          <a:xfrm rot="16200000">
            <a:off x="2432522" y="5902236"/>
            <a:ext cx="1064926" cy="138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F79305-0D59-4844-B301-0C69B663CB33}"/>
              </a:ext>
            </a:extLst>
          </p:cNvPr>
          <p:cNvGrpSpPr/>
          <p:nvPr/>
        </p:nvGrpSpPr>
        <p:grpSpPr>
          <a:xfrm rot="5400000">
            <a:off x="4779826" y="3751703"/>
            <a:ext cx="1064958" cy="1030247"/>
            <a:chOff x="3754693" y="3650054"/>
            <a:chExt cx="1064958" cy="103024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385EB5B-219E-40B0-BC21-33E9A0045436}"/>
                </a:ext>
              </a:extLst>
            </p:cNvPr>
            <p:cNvSpPr/>
            <p:nvPr/>
          </p:nvSpPr>
          <p:spPr>
            <a:xfrm rot="5400000">
              <a:off x="3316015" y="4103314"/>
              <a:ext cx="1015665" cy="1383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4C76A7-4BDE-4EA3-BC29-8264CFDBF523}"/>
                </a:ext>
              </a:extLst>
            </p:cNvPr>
            <p:cNvSpPr/>
            <p:nvPr/>
          </p:nvSpPr>
          <p:spPr>
            <a:xfrm>
              <a:off x="3754725" y="3650054"/>
              <a:ext cx="1064926" cy="138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8482251-2942-46A1-BAC7-527A35643042}"/>
              </a:ext>
            </a:extLst>
          </p:cNvPr>
          <p:cNvSpPr/>
          <p:nvPr/>
        </p:nvSpPr>
        <p:spPr>
          <a:xfrm rot="16200000">
            <a:off x="5250442" y="5894964"/>
            <a:ext cx="1015665" cy="138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95C49E-154E-485C-8A8F-AF47926B3640}"/>
              </a:ext>
            </a:extLst>
          </p:cNvPr>
          <p:cNvSpPr txBox="1"/>
          <p:nvPr/>
        </p:nvSpPr>
        <p:spPr>
          <a:xfrm>
            <a:off x="3994645" y="4610137"/>
            <a:ext cx="675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</a:rPr>
              <a:t>B</a:t>
            </a:r>
            <a:endParaRPr lang="ko-KR" altLang="en-US" sz="6000" b="1" dirty="0">
              <a:solidFill>
                <a:schemeClr val="accent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E4B2CA-86FA-4794-8947-2418078CC1EE}"/>
              </a:ext>
            </a:extLst>
          </p:cNvPr>
          <p:cNvGrpSpPr/>
          <p:nvPr/>
        </p:nvGrpSpPr>
        <p:grpSpPr>
          <a:xfrm>
            <a:off x="5689085" y="3726627"/>
            <a:ext cx="1064958" cy="1030247"/>
            <a:chOff x="3754693" y="3650054"/>
            <a:chExt cx="1064958" cy="103024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C9D279-C2CA-41ED-9C6F-E873BDF88F2D}"/>
                </a:ext>
              </a:extLst>
            </p:cNvPr>
            <p:cNvSpPr/>
            <p:nvPr/>
          </p:nvSpPr>
          <p:spPr>
            <a:xfrm rot="5400000">
              <a:off x="3316015" y="4103314"/>
              <a:ext cx="1015665" cy="1383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228AF0-1CC9-4910-AD3A-06B719D5009F}"/>
                </a:ext>
              </a:extLst>
            </p:cNvPr>
            <p:cNvSpPr/>
            <p:nvPr/>
          </p:nvSpPr>
          <p:spPr>
            <a:xfrm>
              <a:off x="3754725" y="3650054"/>
              <a:ext cx="1064926" cy="138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ADBC2FD-2BF5-4724-87E8-BB0C26F54F5E}"/>
              </a:ext>
            </a:extLst>
          </p:cNvPr>
          <p:cNvSpPr/>
          <p:nvPr/>
        </p:nvSpPr>
        <p:spPr>
          <a:xfrm rot="16200000">
            <a:off x="5243150" y="5894519"/>
            <a:ext cx="1064926" cy="138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47BFC7-43BF-48D9-81C7-DF305DD59D2F}"/>
              </a:ext>
            </a:extLst>
          </p:cNvPr>
          <p:cNvSpPr/>
          <p:nvPr/>
        </p:nvSpPr>
        <p:spPr>
          <a:xfrm rot="10800000">
            <a:off x="7607809" y="3726630"/>
            <a:ext cx="1015665" cy="138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F17468-942D-4F7D-BE00-2253556095E6}"/>
              </a:ext>
            </a:extLst>
          </p:cNvPr>
          <p:cNvSpPr/>
          <p:nvPr/>
        </p:nvSpPr>
        <p:spPr>
          <a:xfrm rot="5400000">
            <a:off x="7712752" y="4513655"/>
            <a:ext cx="1712265" cy="138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5B9D07-8E9F-445F-9ECF-EC924C260021}"/>
              </a:ext>
            </a:extLst>
          </p:cNvPr>
          <p:cNvSpPr/>
          <p:nvPr/>
        </p:nvSpPr>
        <p:spPr>
          <a:xfrm rot="16200000">
            <a:off x="8061070" y="5887247"/>
            <a:ext cx="1015665" cy="138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476D26-620F-40CF-A801-0E73BC0B4E3E}"/>
              </a:ext>
            </a:extLst>
          </p:cNvPr>
          <p:cNvSpPr txBox="1"/>
          <p:nvPr/>
        </p:nvSpPr>
        <p:spPr>
          <a:xfrm>
            <a:off x="6805273" y="4602420"/>
            <a:ext cx="676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</a:rPr>
              <a:t>C</a:t>
            </a:r>
            <a:endParaRPr lang="ko-KR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E92CA8-9D74-454B-AB5A-3F0EA558A534}"/>
              </a:ext>
            </a:extLst>
          </p:cNvPr>
          <p:cNvSpPr/>
          <p:nvPr/>
        </p:nvSpPr>
        <p:spPr>
          <a:xfrm rot="5400000">
            <a:off x="7709848" y="4533264"/>
            <a:ext cx="1689972" cy="1383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5CB1C6-96E2-4102-A97A-62B9D5C3B130}"/>
              </a:ext>
            </a:extLst>
          </p:cNvPr>
          <p:cNvSpPr/>
          <p:nvPr/>
        </p:nvSpPr>
        <p:spPr>
          <a:xfrm>
            <a:off x="8485677" y="3726625"/>
            <a:ext cx="1045151" cy="1537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44D682-B9F4-4FEE-B848-9553C32C221C}"/>
              </a:ext>
            </a:extLst>
          </p:cNvPr>
          <p:cNvSpPr/>
          <p:nvPr/>
        </p:nvSpPr>
        <p:spPr>
          <a:xfrm>
            <a:off x="11214310" y="6349474"/>
            <a:ext cx="45719" cy="1080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9BD9C4-45ED-4445-9401-EEBA9630E7D9}"/>
              </a:ext>
            </a:extLst>
          </p:cNvPr>
          <p:cNvSpPr/>
          <p:nvPr/>
        </p:nvSpPr>
        <p:spPr>
          <a:xfrm rot="16200000">
            <a:off x="8024755" y="5889700"/>
            <a:ext cx="1055288" cy="138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0C9E96-2175-48B3-8091-78726349C369}"/>
              </a:ext>
            </a:extLst>
          </p:cNvPr>
          <p:cNvSpPr/>
          <p:nvPr/>
        </p:nvSpPr>
        <p:spPr>
          <a:xfrm rot="10800000">
            <a:off x="10355107" y="3726628"/>
            <a:ext cx="883307" cy="1528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4BDD3FB-2FEB-4456-8A6B-4779B7C33E0B}"/>
              </a:ext>
            </a:extLst>
          </p:cNvPr>
          <p:cNvSpPr/>
          <p:nvPr/>
        </p:nvSpPr>
        <p:spPr>
          <a:xfrm rot="5400000">
            <a:off x="10651379" y="4189970"/>
            <a:ext cx="1064926" cy="138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85CE10-AB47-4097-A96C-DC013C7B81C5}"/>
              </a:ext>
            </a:extLst>
          </p:cNvPr>
          <p:cNvSpPr/>
          <p:nvPr/>
        </p:nvSpPr>
        <p:spPr>
          <a:xfrm rot="16200000">
            <a:off x="10330162" y="5536527"/>
            <a:ext cx="1712265" cy="143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DC76C29-79C7-41FF-A8FC-8C51C3E58B3B}"/>
              </a:ext>
            </a:extLst>
          </p:cNvPr>
          <p:cNvSpPr/>
          <p:nvPr/>
        </p:nvSpPr>
        <p:spPr>
          <a:xfrm rot="10800000">
            <a:off x="1981685" y="3726627"/>
            <a:ext cx="1064926" cy="138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4750DB-002C-46F3-9531-881031BA3C19}"/>
              </a:ext>
            </a:extLst>
          </p:cNvPr>
          <p:cNvSpPr txBox="1"/>
          <p:nvPr/>
        </p:nvSpPr>
        <p:spPr>
          <a:xfrm>
            <a:off x="9582059" y="4602419"/>
            <a:ext cx="758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</a:rPr>
              <a:t>D</a:t>
            </a:r>
            <a:endParaRPr lang="ko-KR" altLang="en-US" sz="6000" b="1" dirty="0">
              <a:solidFill>
                <a:schemeClr val="accent2"/>
              </a:solidFill>
            </a:endParaRPr>
          </a:p>
        </p:txBody>
      </p:sp>
      <p:pic>
        <p:nvPicPr>
          <p:cNvPr id="69" name="Picture 68" descr="Image result for car top view icon">
            <a:extLst>
              <a:ext uri="{FF2B5EF4-FFF2-40B4-BE49-F238E27FC236}">
                <a16:creationId xmlns:a16="http://schemas.microsoft.com/office/drawing/2014/main" id="{30CC69AB-E3F0-4ED4-9BE0-6859ACA6A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8619155" y="3886285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 descr="Image result for car top view icon">
            <a:extLst>
              <a:ext uri="{FF2B5EF4-FFF2-40B4-BE49-F238E27FC236}">
                <a16:creationId xmlns:a16="http://schemas.microsoft.com/office/drawing/2014/main" id="{31D4EA77-3C43-4F7B-8E65-C4CF8602D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9424290" y="5414437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Image result for car top view icon">
            <a:extLst>
              <a:ext uri="{FF2B5EF4-FFF2-40B4-BE49-F238E27FC236}">
                <a16:creationId xmlns:a16="http://schemas.microsoft.com/office/drawing/2014/main" id="{7CAEEB58-C43F-40C4-943F-E6AE1B32C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10253396" y="3893478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 descr="Image result for car top view icon">
            <a:extLst>
              <a:ext uri="{FF2B5EF4-FFF2-40B4-BE49-F238E27FC236}">
                <a16:creationId xmlns:a16="http://schemas.microsoft.com/office/drawing/2014/main" id="{E96D9D69-15E5-4301-8E29-AFC40417C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8599413" y="5424288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 descr="Image result for car top view icon">
            <a:extLst>
              <a:ext uri="{FF2B5EF4-FFF2-40B4-BE49-F238E27FC236}">
                <a16:creationId xmlns:a16="http://schemas.microsoft.com/office/drawing/2014/main" id="{282AB778-7E54-4D86-90C9-A07A74E9B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10188072" y="5406140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 descr="Image result for car top view icon">
            <a:extLst>
              <a:ext uri="{FF2B5EF4-FFF2-40B4-BE49-F238E27FC236}">
                <a16:creationId xmlns:a16="http://schemas.microsoft.com/office/drawing/2014/main" id="{C2C2C3B8-4C4F-461C-980E-D87F0FD1B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3032028" y="3913282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Image result for car top view icon">
            <a:extLst>
              <a:ext uri="{FF2B5EF4-FFF2-40B4-BE49-F238E27FC236}">
                <a16:creationId xmlns:a16="http://schemas.microsoft.com/office/drawing/2014/main" id="{CF5A922A-B1BC-4536-A1D5-919162BBF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4770907" y="3913282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 descr="Image result for car top view icon">
            <a:extLst>
              <a:ext uri="{FF2B5EF4-FFF2-40B4-BE49-F238E27FC236}">
                <a16:creationId xmlns:a16="http://schemas.microsoft.com/office/drawing/2014/main" id="{1A222C2A-95D8-47D8-ADEF-8DA43350D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4719857" y="5475390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 descr="Image result for car top view icon">
            <a:extLst>
              <a:ext uri="{FF2B5EF4-FFF2-40B4-BE49-F238E27FC236}">
                <a16:creationId xmlns:a16="http://schemas.microsoft.com/office/drawing/2014/main" id="{ACF29B75-4C99-4480-92ED-934751B34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3006625" y="5478997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 descr="Image result for car top view icon">
            <a:extLst>
              <a:ext uri="{FF2B5EF4-FFF2-40B4-BE49-F238E27FC236}">
                <a16:creationId xmlns:a16="http://schemas.microsoft.com/office/drawing/2014/main" id="{CF8E83B3-F6CF-4D5B-BCF1-29005844A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5816834" y="3920113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 descr="Image result for car top view icon">
            <a:extLst>
              <a:ext uri="{FF2B5EF4-FFF2-40B4-BE49-F238E27FC236}">
                <a16:creationId xmlns:a16="http://schemas.microsoft.com/office/drawing/2014/main" id="{DB4C163C-DDF4-49FE-924E-BFF4E7120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5836100" y="5414822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 descr="Image result for car top view icon">
            <a:extLst>
              <a:ext uri="{FF2B5EF4-FFF2-40B4-BE49-F238E27FC236}">
                <a16:creationId xmlns:a16="http://schemas.microsoft.com/office/drawing/2014/main" id="{D836A992-BA5C-4552-AE62-50F29E239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7590436" y="3920113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 descr="Image result for car top view icon">
            <a:extLst>
              <a:ext uri="{FF2B5EF4-FFF2-40B4-BE49-F238E27FC236}">
                <a16:creationId xmlns:a16="http://schemas.microsoft.com/office/drawing/2014/main" id="{5B70FDD5-907D-4DE5-BBEF-963937B78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7599140" y="5429446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 descr="Image result for car top view icon">
            <a:extLst>
              <a:ext uri="{FF2B5EF4-FFF2-40B4-BE49-F238E27FC236}">
                <a16:creationId xmlns:a16="http://schemas.microsoft.com/office/drawing/2014/main" id="{8931D00E-450E-4D73-BE59-9401DB39A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1966390" y="3924129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Image result for car top view icon">
            <a:extLst>
              <a:ext uri="{FF2B5EF4-FFF2-40B4-BE49-F238E27FC236}">
                <a16:creationId xmlns:a16="http://schemas.microsoft.com/office/drawing/2014/main" id="{8304DB10-9DB8-454A-9F8F-B045679A6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2031790" y="5461352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3" descr="Image result for car top view icon">
            <a:extLst>
              <a:ext uri="{FF2B5EF4-FFF2-40B4-BE49-F238E27FC236}">
                <a16:creationId xmlns:a16="http://schemas.microsoft.com/office/drawing/2014/main" id="{1A39E75F-2B2F-48B2-81D7-11CE883B88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1249551" y="5468371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 descr="Image result for car top view icon">
            <a:extLst>
              <a:ext uri="{FF2B5EF4-FFF2-40B4-BE49-F238E27FC236}">
                <a16:creationId xmlns:a16="http://schemas.microsoft.com/office/drawing/2014/main" id="{0D00E30B-95B9-456C-9FBE-2BCC58C6C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28148" l="9100" r="25800">
                        <a14:foregroundMark x1="15600" y1="28148" x2="15600" y2="28148"/>
                        <a14:foregroundMark x1="17200" y1="6111" x2="17200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716" r="72044" b="69058"/>
          <a:stretch/>
        </p:blipFill>
        <p:spPr bwMode="auto">
          <a:xfrm>
            <a:off x="398352" y="5475390"/>
            <a:ext cx="909274" cy="8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rrow: Right 87">
            <a:extLst>
              <a:ext uri="{FF2B5EF4-FFF2-40B4-BE49-F238E27FC236}">
                <a16:creationId xmlns:a16="http://schemas.microsoft.com/office/drawing/2014/main" id="{E7BF8FCB-E161-4D50-B8E0-9017325548FF}"/>
              </a:ext>
            </a:extLst>
          </p:cNvPr>
          <p:cNvSpPr/>
          <p:nvPr/>
        </p:nvSpPr>
        <p:spPr>
          <a:xfrm rot="5400000">
            <a:off x="1208339" y="2790092"/>
            <a:ext cx="914400" cy="575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Picture 89" descr="Image result for car top view icon">
            <a:extLst>
              <a:ext uri="{FF2B5EF4-FFF2-40B4-BE49-F238E27FC236}">
                <a16:creationId xmlns:a16="http://schemas.microsoft.com/office/drawing/2014/main" id="{3B795401-581C-4A1C-AFDC-87BCD0D28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1306" r="72044" b="39674"/>
          <a:stretch/>
        </p:blipFill>
        <p:spPr bwMode="auto">
          <a:xfrm>
            <a:off x="6715141" y="5436036"/>
            <a:ext cx="907417" cy="8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4225046-28B1-4FC0-A417-BF5EA0F1D731}"/>
              </a:ext>
            </a:extLst>
          </p:cNvPr>
          <p:cNvSpPr/>
          <p:nvPr/>
        </p:nvSpPr>
        <p:spPr>
          <a:xfrm>
            <a:off x="5435599" y="1271187"/>
            <a:ext cx="6756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B0F0"/>
                </a:solidFill>
                <a:latin typeface="Exo 2 Semi Bold" panose="00000700000000000000" pitchFamily="2" charset="0"/>
              </a:rPr>
              <a:t>My car number starts with “C”</a:t>
            </a:r>
            <a:endParaRPr lang="ko-KR" altLang="en-US" sz="2000" dirty="0">
              <a:solidFill>
                <a:srgbClr val="00B0F0"/>
              </a:solidFill>
            </a:endParaRPr>
          </a:p>
          <a:p>
            <a:r>
              <a:rPr lang="en-US" altLang="ko-KR" sz="2000" dirty="0">
                <a:solidFill>
                  <a:srgbClr val="00B0F0"/>
                </a:solidFill>
                <a:latin typeface="Exo 2 Semi Bold" panose="00000700000000000000" pitchFamily="2" charset="0"/>
              </a:rPr>
              <a:t>park my car: container C/</a:t>
            </a:r>
            <a:r>
              <a:rPr lang="en-US" altLang="ko-KR" sz="2000" dirty="0" err="1">
                <a:solidFill>
                  <a:srgbClr val="00B0F0"/>
                </a:solidFill>
                <a:latin typeface="Exo 2 Semi Bold" panose="00000700000000000000" pitchFamily="2" charset="0"/>
              </a:rPr>
              <a:t>mycar</a:t>
            </a:r>
            <a:r>
              <a:rPr lang="en-US" altLang="ko-KR" sz="2000" dirty="0">
                <a:solidFill>
                  <a:srgbClr val="00B0F0"/>
                </a:solidFill>
                <a:latin typeface="Exo 2 Semi Bold" panose="00000700000000000000" pitchFamily="2" charset="0"/>
              </a:rPr>
              <a:t> (without a congestion)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Exo 2 Semi Bold" panose="00000700000000000000" pitchFamily="2" charset="0"/>
              </a:rPr>
              <a:t>find my car: Just remember your first car number!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CCD1F3-AB94-4240-91E6-996AA8B96CEF}"/>
              </a:ext>
            </a:extLst>
          </p:cNvPr>
          <p:cNvSpPr/>
          <p:nvPr/>
        </p:nvSpPr>
        <p:spPr>
          <a:xfrm>
            <a:off x="368436" y="2168877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entrance/exit</a:t>
            </a:r>
            <a:endParaRPr lang="ko-KR" altLang="en-US" sz="2000" dirty="0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8DE8C307-CBA2-445F-831C-BCDF3FBF1F66}"/>
              </a:ext>
            </a:extLst>
          </p:cNvPr>
          <p:cNvSpPr/>
          <p:nvPr/>
        </p:nvSpPr>
        <p:spPr>
          <a:xfrm rot="5400000">
            <a:off x="3925061" y="2790093"/>
            <a:ext cx="914400" cy="575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DE15D99-E76C-42FD-B9D5-7E66EB428174}"/>
              </a:ext>
            </a:extLst>
          </p:cNvPr>
          <p:cNvSpPr/>
          <p:nvPr/>
        </p:nvSpPr>
        <p:spPr>
          <a:xfrm rot="5400000">
            <a:off x="6737292" y="2746740"/>
            <a:ext cx="914400" cy="575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8CEA4B1D-DC1C-48D6-928C-AF1B10F1E44D}"/>
              </a:ext>
            </a:extLst>
          </p:cNvPr>
          <p:cNvSpPr/>
          <p:nvPr/>
        </p:nvSpPr>
        <p:spPr>
          <a:xfrm rot="5400000">
            <a:off x="9549522" y="2790093"/>
            <a:ext cx="914400" cy="575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9FBD4F-D1CB-4F48-B32E-0ACED8E44192}"/>
              </a:ext>
            </a:extLst>
          </p:cNvPr>
          <p:cNvSpPr/>
          <p:nvPr/>
        </p:nvSpPr>
        <p:spPr>
          <a:xfrm>
            <a:off x="485246" y="318780"/>
            <a:ext cx="5243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Mapping object to physical location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933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9D059-7D6C-4447-9E2E-68CF29E95788}"/>
              </a:ext>
            </a:extLst>
          </p:cNvPr>
          <p:cNvSpPr txBox="1"/>
          <p:nvPr/>
        </p:nvSpPr>
        <p:spPr>
          <a:xfrm flipH="1">
            <a:off x="1470659" y="1630681"/>
            <a:ext cx="9250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Exo 2 Semi Bold" panose="00000700000000000000" pitchFamily="2" charset="0"/>
              </a:rPr>
              <a:t>Design and Implementation of Open-source Object-based Storage</a:t>
            </a:r>
            <a:endParaRPr lang="ko-KR" altLang="en-US" sz="3200" dirty="0">
              <a:latin typeface="Exo 2 Semi Bold" panose="00000700000000000000" pitchFamily="2" charset="0"/>
            </a:endParaRPr>
          </a:p>
        </p:txBody>
      </p:sp>
      <p:pic>
        <p:nvPicPr>
          <p:cNvPr id="13314" name="Picture 2" descr="Image result for openstack swift">
            <a:extLst>
              <a:ext uri="{FF2B5EF4-FFF2-40B4-BE49-F238E27FC236}">
                <a16:creationId xmlns:a16="http://schemas.microsoft.com/office/drawing/2014/main" id="{1BF3ED83-81B8-419C-9504-6DC4EDE2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2799933"/>
            <a:ext cx="2700338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96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739535-F3F9-4708-953B-03AC8D878979}"/>
              </a:ext>
            </a:extLst>
          </p:cNvPr>
          <p:cNvSpPr/>
          <p:nvPr/>
        </p:nvSpPr>
        <p:spPr>
          <a:xfrm>
            <a:off x="1114425" y="1962835"/>
            <a:ext cx="10606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3E4349"/>
                </a:solidFill>
                <a:effectLst/>
                <a:latin typeface="Courier New" panose="02070309020205020404" pitchFamily="49" charset="0"/>
              </a:rPr>
              <a:t>https://swift.example.com/v1/account/container/object</a:t>
            </a:r>
            <a:endParaRPr lang="ko-KR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91EB86-1145-48C1-AAFD-3A2E43F3756F}"/>
              </a:ext>
            </a:extLst>
          </p:cNvPr>
          <p:cNvSpPr/>
          <p:nvPr/>
        </p:nvSpPr>
        <p:spPr>
          <a:xfrm>
            <a:off x="1114425" y="1453634"/>
            <a:ext cx="353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3E4349"/>
                </a:solidFill>
                <a:effectLst/>
                <a:latin typeface="Calibri" panose="020F0502020204030204" pitchFamily="34" charset="0"/>
              </a:rPr>
              <a:t>A storage URL in Swift for an object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75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ard disk drive icon">
            <a:extLst>
              <a:ext uri="{FF2B5EF4-FFF2-40B4-BE49-F238E27FC236}">
                <a16:creationId xmlns:a16="http://schemas.microsoft.com/office/drawing/2014/main" id="{48E38BC3-698B-478D-BFFA-B0343A655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3" y="3429000"/>
            <a:ext cx="3005097" cy="300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sd drive icon">
            <a:extLst>
              <a:ext uri="{FF2B5EF4-FFF2-40B4-BE49-F238E27FC236}">
                <a16:creationId xmlns:a16="http://schemas.microsoft.com/office/drawing/2014/main" id="{49D2507D-FBA9-4E33-B304-919D4DE3E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6" y="1891891"/>
            <a:ext cx="3057988" cy="229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QQo5cQDX7ZRW77UUSobiflEnoLj1oIjYSSzsf2i8no9x7CiaiP6kd8e2nZo9ONElN_Y_16dPeG5kbPfUETyOejpCfZKDJNsAfw6akunsCfzI1Pb_sRkG7693--iT70ucNpVzPjjn">
            <a:extLst>
              <a:ext uri="{FF2B5EF4-FFF2-40B4-BE49-F238E27FC236}">
                <a16:creationId xmlns:a16="http://schemas.microsoft.com/office/drawing/2014/main" id="{07568EA1-EF73-4134-BE47-47450ED19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3" t="10542" r="-2125" b="8441"/>
          <a:stretch/>
        </p:blipFill>
        <p:spPr bwMode="auto">
          <a:xfrm>
            <a:off x="8619784" y="2979487"/>
            <a:ext cx="2745468" cy="287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h4.googleusercontent.com/QQo5cQDX7ZRW77UUSobiflEnoLj1oIjYSSzsf2i8no9x7CiaiP6kd8e2nZo9ONElN_Y_16dPeG5kbPfUETyOejpCfZKDJNsAfw6akunsCfzI1Pb_sRkG7693--iT70ucNpVzPjjn">
            <a:extLst>
              <a:ext uri="{FF2B5EF4-FFF2-40B4-BE49-F238E27FC236}">
                <a16:creationId xmlns:a16="http://schemas.microsoft.com/office/drawing/2014/main" id="{99EFFA25-380A-4D67-A358-4671C10F8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6" t="20804" r="46224" b="58699"/>
          <a:stretch/>
        </p:blipFill>
        <p:spPr bwMode="auto">
          <a:xfrm>
            <a:off x="4664207" y="3142768"/>
            <a:ext cx="2639390" cy="163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9CE364-FAAF-4AA1-AB82-AE210D4CA1E7}"/>
              </a:ext>
            </a:extLst>
          </p:cNvPr>
          <p:cNvSpPr txBox="1"/>
          <p:nvPr/>
        </p:nvSpPr>
        <p:spPr>
          <a:xfrm>
            <a:off x="832815" y="1314218"/>
            <a:ext cx="3692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physical storage devices</a:t>
            </a:r>
          </a:p>
          <a:p>
            <a:r>
              <a:rPr lang="en-US" altLang="ko-KR" sz="2400" dirty="0">
                <a:latin typeface="Exo 2 Semi Bold" panose="00000700000000000000" pitchFamily="2" charset="0"/>
              </a:rPr>
              <a:t>(HDD, SSD)</a:t>
            </a:r>
            <a:endParaRPr lang="ko-KR" altLang="en-US" sz="2400" dirty="0">
              <a:latin typeface="Exo 2 Semi Bold" panose="000007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F4B25-7D3C-42D5-8BA9-5239EB325B13}"/>
              </a:ext>
            </a:extLst>
          </p:cNvPr>
          <p:cNvSpPr txBox="1"/>
          <p:nvPr/>
        </p:nvSpPr>
        <p:spPr>
          <a:xfrm>
            <a:off x="5438659" y="1960549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Blocks</a:t>
            </a:r>
          </a:p>
        </p:txBody>
      </p:sp>
      <p:pic>
        <p:nvPicPr>
          <p:cNvPr id="10" name="Picture 9" descr="https://lh4.googleusercontent.com/QQo5cQDX7ZRW77UUSobiflEnoLj1oIjYSSzsf2i8no9x7CiaiP6kd8e2nZo9ONElN_Y_16dPeG5kbPfUETyOejpCfZKDJNsAfw6akunsCfzI1Pb_sRkG7693--iT70ucNpVzPjjn">
            <a:extLst>
              <a:ext uri="{FF2B5EF4-FFF2-40B4-BE49-F238E27FC236}">
                <a16:creationId xmlns:a16="http://schemas.microsoft.com/office/drawing/2014/main" id="{5F31B136-FD85-4825-9C9A-DF8EE24B4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6" t="20804" r="46224" b="58699"/>
          <a:stretch/>
        </p:blipFill>
        <p:spPr bwMode="auto">
          <a:xfrm>
            <a:off x="4454178" y="3333269"/>
            <a:ext cx="2639390" cy="163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lh4.googleusercontent.com/QQo5cQDX7ZRW77UUSobiflEnoLj1oIjYSSzsf2i8no9x7CiaiP6kd8e2nZo9ONElN_Y_16dPeG5kbPfUETyOejpCfZKDJNsAfw6akunsCfzI1Pb_sRkG7693--iT70ucNpVzPjjn">
            <a:extLst>
              <a:ext uri="{FF2B5EF4-FFF2-40B4-BE49-F238E27FC236}">
                <a16:creationId xmlns:a16="http://schemas.microsoft.com/office/drawing/2014/main" id="{4156033C-1C0F-4A36-9B30-735548EAE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6" t="20804" r="46224" b="58699"/>
          <a:stretch/>
        </p:blipFill>
        <p:spPr bwMode="auto">
          <a:xfrm>
            <a:off x="4292775" y="3523770"/>
            <a:ext cx="2639390" cy="163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19D842-9914-42FE-BC22-4319A16CFAEC}"/>
              </a:ext>
            </a:extLst>
          </p:cNvPr>
          <p:cNvSpPr txBox="1"/>
          <p:nvPr/>
        </p:nvSpPr>
        <p:spPr>
          <a:xfrm>
            <a:off x="9510273" y="1960549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EA0AD-4876-414D-B6F1-1D97FCB8A132}"/>
              </a:ext>
            </a:extLst>
          </p:cNvPr>
          <p:cNvSpPr txBox="1"/>
          <p:nvPr/>
        </p:nvSpPr>
        <p:spPr>
          <a:xfrm>
            <a:off x="5422785" y="118477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Block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2B8022-B320-42D2-BFDD-5ED2B66750EF}"/>
              </a:ext>
            </a:extLst>
          </p:cNvPr>
          <p:cNvSpPr txBox="1"/>
          <p:nvPr/>
        </p:nvSpPr>
        <p:spPr>
          <a:xfrm>
            <a:off x="9210545" y="1184774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File storage</a:t>
            </a:r>
          </a:p>
        </p:txBody>
      </p:sp>
    </p:spTree>
    <p:extLst>
      <p:ext uri="{BB962C8B-B14F-4D97-AF65-F5344CB8AC3E}">
        <p14:creationId xmlns:p14="http://schemas.microsoft.com/office/powerpoint/2010/main" val="423709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5675E7-B92A-45AD-BAC7-0FD59656519B}"/>
              </a:ext>
            </a:extLst>
          </p:cNvPr>
          <p:cNvSpPr/>
          <p:nvPr/>
        </p:nvSpPr>
        <p:spPr>
          <a:xfrm>
            <a:off x="1163988" y="739259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Swift Architecture</a:t>
            </a:r>
            <a:endParaRPr lang="ko-KR" altLang="en-US" sz="2000" dirty="0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C9389850-A76B-462A-8BA8-1D4C8DB0155B}"/>
              </a:ext>
            </a:extLst>
          </p:cNvPr>
          <p:cNvSpPr/>
          <p:nvPr/>
        </p:nvSpPr>
        <p:spPr>
          <a:xfrm>
            <a:off x="6039805" y="1475694"/>
            <a:ext cx="1006609" cy="92976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0D59D1C-53CD-44B3-BB47-1CAB5FA47AE5}"/>
              </a:ext>
            </a:extLst>
          </p:cNvPr>
          <p:cNvSpPr/>
          <p:nvPr/>
        </p:nvSpPr>
        <p:spPr>
          <a:xfrm>
            <a:off x="4095828" y="1475694"/>
            <a:ext cx="1006609" cy="92976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266E9BD3-FA59-40AC-BAFF-F11388B9D05C}"/>
              </a:ext>
            </a:extLst>
          </p:cNvPr>
          <p:cNvSpPr/>
          <p:nvPr/>
        </p:nvSpPr>
        <p:spPr>
          <a:xfrm>
            <a:off x="2151851" y="1475694"/>
            <a:ext cx="1006609" cy="92976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A316-3B1A-400A-BA8F-9BA4C0C91282}"/>
              </a:ext>
            </a:extLst>
          </p:cNvPr>
          <p:cNvSpPr/>
          <p:nvPr/>
        </p:nvSpPr>
        <p:spPr>
          <a:xfrm>
            <a:off x="7912471" y="1372622"/>
            <a:ext cx="370326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Proxy server (access layer)</a:t>
            </a:r>
          </a:p>
          <a:p>
            <a:r>
              <a:rPr lang="en-US" altLang="ko-KR" sz="2000" dirty="0">
                <a:latin typeface="Exo 2 Light" panose="00000400000000000000" pitchFamily="2" charset="0"/>
              </a:rPr>
              <a:t>- </a:t>
            </a:r>
            <a:r>
              <a:rPr lang="en-US" altLang="ko-KR" dirty="0">
                <a:latin typeface="Exo 2 Light" panose="00000400000000000000" pitchFamily="2" charset="0"/>
              </a:rPr>
              <a:t>provides the API, coordinates HTTP requests to storage servers</a:t>
            </a:r>
            <a:endParaRPr lang="ko-KR" altLang="en-US" sz="2000" dirty="0">
              <a:latin typeface="Exo 2 Light" panose="000004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C888B6-C26C-4EAB-BE91-563E9D263323}"/>
              </a:ext>
            </a:extLst>
          </p:cNvPr>
          <p:cNvGrpSpPr/>
          <p:nvPr/>
        </p:nvGrpSpPr>
        <p:grpSpPr>
          <a:xfrm>
            <a:off x="2040418" y="2962884"/>
            <a:ext cx="1054665" cy="1010885"/>
            <a:chOff x="1548946" y="4797487"/>
            <a:chExt cx="1054665" cy="1010885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A0FB455-33AE-40B4-A068-F39F84C72F38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4F026638-BBE5-49A4-A773-D3676ACD28AE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7E5B3B-BDEF-4D3C-9EFF-46CB2BC5FD4F}"/>
              </a:ext>
            </a:extLst>
          </p:cNvPr>
          <p:cNvGrpSpPr/>
          <p:nvPr/>
        </p:nvGrpSpPr>
        <p:grpSpPr>
          <a:xfrm>
            <a:off x="1970073" y="4228977"/>
            <a:ext cx="1054665" cy="1010885"/>
            <a:chOff x="1548946" y="4797487"/>
            <a:chExt cx="1054665" cy="1010885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335AC888-54B2-4A2B-96CF-E0E7037A9124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7D79D39A-D9A4-423F-8B04-219B9E04D216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5B7B69-FAD6-4861-97A0-58BA138201A3}"/>
              </a:ext>
            </a:extLst>
          </p:cNvPr>
          <p:cNvGrpSpPr/>
          <p:nvPr/>
        </p:nvGrpSpPr>
        <p:grpSpPr>
          <a:xfrm>
            <a:off x="1970073" y="5495070"/>
            <a:ext cx="1054665" cy="1010885"/>
            <a:chOff x="1548946" y="4797487"/>
            <a:chExt cx="1054665" cy="1010885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CA08CD79-4363-4492-A00B-EA36727501C3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1D673659-F93C-48E1-A3AE-9FB592F4B9A8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A680EC-5098-4CB6-BFDD-0F88E0141E8E}"/>
              </a:ext>
            </a:extLst>
          </p:cNvPr>
          <p:cNvGrpSpPr/>
          <p:nvPr/>
        </p:nvGrpSpPr>
        <p:grpSpPr>
          <a:xfrm>
            <a:off x="4007331" y="2923557"/>
            <a:ext cx="1054665" cy="1010885"/>
            <a:chOff x="1548946" y="4797487"/>
            <a:chExt cx="1054665" cy="1010885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C72B7669-D1EB-4388-BDCF-3F2DE6191573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C185EC2F-3A70-4AAB-B5D9-7E725B2CDC3F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2B130C-E7B9-4EED-9ACA-327D0875BEA7}"/>
              </a:ext>
            </a:extLst>
          </p:cNvPr>
          <p:cNvGrpSpPr/>
          <p:nvPr/>
        </p:nvGrpSpPr>
        <p:grpSpPr>
          <a:xfrm>
            <a:off x="3936986" y="4189650"/>
            <a:ext cx="1054665" cy="1010885"/>
            <a:chOff x="1548946" y="4797487"/>
            <a:chExt cx="1054665" cy="1010885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647F8983-6D0E-43E5-853F-FE153832A397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Cylinder 23">
              <a:extLst>
                <a:ext uri="{FF2B5EF4-FFF2-40B4-BE49-F238E27FC236}">
                  <a16:creationId xmlns:a16="http://schemas.microsoft.com/office/drawing/2014/main" id="{2B9209CA-3432-4236-8C02-5B35A61B2925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A2184A-2FD5-472E-9521-7AB52D33C6CA}"/>
              </a:ext>
            </a:extLst>
          </p:cNvPr>
          <p:cNvGrpSpPr/>
          <p:nvPr/>
        </p:nvGrpSpPr>
        <p:grpSpPr>
          <a:xfrm>
            <a:off x="3936986" y="5455743"/>
            <a:ext cx="1054665" cy="1010885"/>
            <a:chOff x="1548946" y="4797487"/>
            <a:chExt cx="1054665" cy="1010885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609F102F-2170-463A-B75A-3FCB8D3C2B09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A32F6CC3-609C-4866-8A83-81BD6ADF958C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0AB18D-DCE8-473B-A427-215514720791}"/>
              </a:ext>
            </a:extLst>
          </p:cNvPr>
          <p:cNvGrpSpPr/>
          <p:nvPr/>
        </p:nvGrpSpPr>
        <p:grpSpPr>
          <a:xfrm>
            <a:off x="6039805" y="2962884"/>
            <a:ext cx="1054665" cy="1010885"/>
            <a:chOff x="1548946" y="4797487"/>
            <a:chExt cx="1054665" cy="1010885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351F8E7-4092-4373-84BF-AA6CA4F08A0A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Cylinder 29">
              <a:extLst>
                <a:ext uri="{FF2B5EF4-FFF2-40B4-BE49-F238E27FC236}">
                  <a16:creationId xmlns:a16="http://schemas.microsoft.com/office/drawing/2014/main" id="{39193BFD-EB75-497C-9130-22CF731F867F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E8ED76-A65A-4F24-8BF6-5A4ADB62DB0B}"/>
              </a:ext>
            </a:extLst>
          </p:cNvPr>
          <p:cNvGrpSpPr/>
          <p:nvPr/>
        </p:nvGrpSpPr>
        <p:grpSpPr>
          <a:xfrm>
            <a:off x="5969460" y="4228977"/>
            <a:ext cx="1054665" cy="1010885"/>
            <a:chOff x="1548946" y="4797487"/>
            <a:chExt cx="1054665" cy="1010885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9436EC76-C9FC-4CF4-8286-232A9C73D615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Cylinder 32">
              <a:extLst>
                <a:ext uri="{FF2B5EF4-FFF2-40B4-BE49-F238E27FC236}">
                  <a16:creationId xmlns:a16="http://schemas.microsoft.com/office/drawing/2014/main" id="{00E20835-8988-44DF-89F1-80E578577BDC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75CBC9-1CA9-43E5-8FAB-64D38C46C281}"/>
              </a:ext>
            </a:extLst>
          </p:cNvPr>
          <p:cNvGrpSpPr/>
          <p:nvPr/>
        </p:nvGrpSpPr>
        <p:grpSpPr>
          <a:xfrm>
            <a:off x="5969460" y="5495070"/>
            <a:ext cx="1054665" cy="1010885"/>
            <a:chOff x="1548946" y="4797487"/>
            <a:chExt cx="1054665" cy="1010885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00865234-E9AC-46EB-9BC4-71965FFA54D7}"/>
                </a:ext>
              </a:extLst>
            </p:cNvPr>
            <p:cNvSpPr/>
            <p:nvPr/>
          </p:nvSpPr>
          <p:spPr>
            <a:xfrm>
              <a:off x="1548946" y="4797487"/>
              <a:ext cx="1054665" cy="1010885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E438757C-341C-4860-A919-0D955AA083F3}"/>
                </a:ext>
              </a:extLst>
            </p:cNvPr>
            <p:cNvSpPr/>
            <p:nvPr/>
          </p:nvSpPr>
          <p:spPr>
            <a:xfrm>
              <a:off x="1720984" y="5163157"/>
              <a:ext cx="569901" cy="490073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E05FAC2-5C4F-4923-B829-09BD91ADC99C}"/>
              </a:ext>
            </a:extLst>
          </p:cNvPr>
          <p:cNvSpPr/>
          <p:nvPr/>
        </p:nvSpPr>
        <p:spPr>
          <a:xfrm>
            <a:off x="7936373" y="4056299"/>
            <a:ext cx="37032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Container server (storage layer)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Exo 2 Light" panose="00000400000000000000" pitchFamily="2" charset="0"/>
              </a:rPr>
              <a:t>container metadata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Exo 2 Light" panose="00000400000000000000" pitchFamily="2" charset="0"/>
              </a:rPr>
              <a:t>store object list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D01845-5508-4716-A243-F66E5C9269EE}"/>
              </a:ext>
            </a:extLst>
          </p:cNvPr>
          <p:cNvSpPr/>
          <p:nvPr/>
        </p:nvSpPr>
        <p:spPr>
          <a:xfrm>
            <a:off x="7936373" y="2894249"/>
            <a:ext cx="37032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Account server (storage layer)</a:t>
            </a:r>
          </a:p>
          <a:p>
            <a:r>
              <a:rPr lang="en-US" altLang="ko-KR" sz="2000" dirty="0">
                <a:latin typeface="Exo 2 Light" panose="00000400000000000000" pitchFamily="2" charset="0"/>
              </a:rPr>
              <a:t>- account metadata</a:t>
            </a:r>
          </a:p>
          <a:p>
            <a:r>
              <a:rPr lang="en-US" altLang="ko-KR" sz="2000" dirty="0">
                <a:latin typeface="Exo 2 Light" panose="00000400000000000000" pitchFamily="2" charset="0"/>
              </a:rPr>
              <a:t>- store container list</a:t>
            </a:r>
            <a:endParaRPr lang="ko-KR" altLang="en-US" sz="2000" dirty="0">
              <a:latin typeface="Exo 2 Light" panose="000004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5CF433-FDB0-4DD6-A3F4-F0698B1E49A6}"/>
              </a:ext>
            </a:extLst>
          </p:cNvPr>
          <p:cNvSpPr/>
          <p:nvPr/>
        </p:nvSpPr>
        <p:spPr>
          <a:xfrm>
            <a:off x="7912471" y="5443360"/>
            <a:ext cx="37032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Object server (storage layer)</a:t>
            </a:r>
          </a:p>
          <a:p>
            <a:r>
              <a:rPr lang="en-US" altLang="ko-KR" sz="2000" dirty="0">
                <a:latin typeface="Exo 2 Light" panose="00000400000000000000" pitchFamily="2" charset="0"/>
              </a:rPr>
              <a:t>- store object data and metadata</a:t>
            </a:r>
            <a:endParaRPr lang="ko-KR" altLang="en-US" sz="2000" dirty="0">
              <a:latin typeface="Exo 2 Light" panose="00000400000000000000" pitchFamily="2" charset="0"/>
            </a:endParaRPr>
          </a:p>
        </p:txBody>
      </p:sp>
      <p:cxnSp>
        <p:nvCxnSpPr>
          <p:cNvPr id="14337" name="Straight Connector 14336">
            <a:extLst>
              <a:ext uri="{FF2B5EF4-FFF2-40B4-BE49-F238E27FC236}">
                <a16:creationId xmlns:a16="http://schemas.microsoft.com/office/drawing/2014/main" id="{8F711690-1CF3-4D9B-BC7E-7212658EF7E3}"/>
              </a:ext>
            </a:extLst>
          </p:cNvPr>
          <p:cNvCxnSpPr>
            <a:stCxn id="29" idx="5"/>
            <a:endCxn id="39" idx="1"/>
          </p:cNvCxnSpPr>
          <p:nvPr/>
        </p:nvCxnSpPr>
        <p:spPr>
          <a:xfrm>
            <a:off x="7094470" y="3341966"/>
            <a:ext cx="841903" cy="6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7DD9CB-3407-4098-87DE-BA552DFF4BD8}"/>
              </a:ext>
            </a:extLst>
          </p:cNvPr>
          <p:cNvCxnSpPr>
            <a:cxnSpLocks/>
            <a:stCxn id="32" idx="5"/>
            <a:endCxn id="38" idx="1"/>
          </p:cNvCxnSpPr>
          <p:nvPr/>
        </p:nvCxnSpPr>
        <p:spPr>
          <a:xfrm>
            <a:off x="7024125" y="4608059"/>
            <a:ext cx="912248" cy="109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111785-C352-4F7D-967F-F7C9D3FED753}"/>
              </a:ext>
            </a:extLst>
          </p:cNvPr>
          <p:cNvCxnSpPr>
            <a:cxnSpLocks/>
            <a:stCxn id="35" idx="5"/>
            <a:endCxn id="40" idx="1"/>
          </p:cNvCxnSpPr>
          <p:nvPr/>
        </p:nvCxnSpPr>
        <p:spPr>
          <a:xfrm>
            <a:off x="7024125" y="5874152"/>
            <a:ext cx="888346" cy="7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8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739535-F3F9-4708-953B-03AC8D878979}"/>
              </a:ext>
            </a:extLst>
          </p:cNvPr>
          <p:cNvSpPr/>
          <p:nvPr/>
        </p:nvSpPr>
        <p:spPr>
          <a:xfrm>
            <a:off x="1114425" y="1962835"/>
            <a:ext cx="10606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3E4349"/>
                </a:solidFill>
                <a:effectLst/>
                <a:latin typeface="Courier New" panose="02070309020205020404" pitchFamily="49" charset="0"/>
              </a:rPr>
              <a:t>https://swift.example.com/v1/account/container/object</a:t>
            </a:r>
            <a:endParaRPr lang="ko-KR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91EB86-1145-48C1-AAFD-3A2E43F3756F}"/>
              </a:ext>
            </a:extLst>
          </p:cNvPr>
          <p:cNvSpPr/>
          <p:nvPr/>
        </p:nvSpPr>
        <p:spPr>
          <a:xfrm>
            <a:off x="1114425" y="1453634"/>
            <a:ext cx="353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3E4349"/>
                </a:solidFill>
                <a:effectLst/>
                <a:latin typeface="Calibri" panose="020F0502020204030204" pitchFamily="34" charset="0"/>
              </a:rPr>
              <a:t>A storage URL in Swift for an object 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20383-DD56-4171-8E1B-54094EC1E19F}"/>
              </a:ext>
            </a:extLst>
          </p:cNvPr>
          <p:cNvSpPr/>
          <p:nvPr/>
        </p:nvSpPr>
        <p:spPr>
          <a:xfrm>
            <a:off x="2352501" y="2845087"/>
            <a:ext cx="2358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0" i="0" dirty="0">
                <a:solidFill>
                  <a:srgbClr val="3E4349"/>
                </a:solidFill>
                <a:effectLst/>
                <a:latin typeface="Calibri" panose="020F0502020204030204" pitchFamily="34" charset="0"/>
              </a:rPr>
              <a:t>proxy-server address</a:t>
            </a:r>
            <a:endParaRPr lang="ko-KR" altLang="en-US" sz="2000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C0D2BA1-889D-452C-973E-F1F796072A27}"/>
              </a:ext>
            </a:extLst>
          </p:cNvPr>
          <p:cNvSpPr/>
          <p:nvPr/>
        </p:nvSpPr>
        <p:spPr>
          <a:xfrm rot="16200000">
            <a:off x="3256458" y="367791"/>
            <a:ext cx="523875" cy="45551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6107CF8-38F0-4F98-9E25-70DDAD499FAB}"/>
              </a:ext>
            </a:extLst>
          </p:cNvPr>
          <p:cNvSpPr/>
          <p:nvPr/>
        </p:nvSpPr>
        <p:spPr>
          <a:xfrm rot="16200000">
            <a:off x="5707459" y="2492469"/>
            <a:ext cx="696128" cy="5191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BC38A4-6D7D-464E-B76A-3A9A0B00688D}"/>
              </a:ext>
            </a:extLst>
          </p:cNvPr>
          <p:cNvSpPr/>
          <p:nvPr/>
        </p:nvSpPr>
        <p:spPr>
          <a:xfrm>
            <a:off x="5072677" y="3100089"/>
            <a:ext cx="1344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0" i="0" dirty="0">
                <a:solidFill>
                  <a:srgbClr val="3E4349"/>
                </a:solidFill>
                <a:effectLst/>
                <a:latin typeface="Calibri" panose="020F0502020204030204" pitchFamily="34" charset="0"/>
              </a:rPr>
              <a:t>API version</a:t>
            </a:r>
            <a:endParaRPr lang="ko-KR" altLang="en-US" sz="2000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BAA66DE-DC53-42B2-AA2F-803CCEA41D38}"/>
              </a:ext>
            </a:extLst>
          </p:cNvPr>
          <p:cNvSpPr/>
          <p:nvPr/>
        </p:nvSpPr>
        <p:spPr>
          <a:xfrm rot="16200000">
            <a:off x="8392716" y="449252"/>
            <a:ext cx="523875" cy="44743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D3E3E-F89E-40F2-AB3A-833749456DEE}"/>
              </a:ext>
            </a:extLst>
          </p:cNvPr>
          <p:cNvSpPr/>
          <p:nvPr/>
        </p:nvSpPr>
        <p:spPr>
          <a:xfrm>
            <a:off x="7783391" y="2948374"/>
            <a:ext cx="1850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0" i="0" dirty="0">
                <a:solidFill>
                  <a:srgbClr val="3E4349"/>
                </a:solidFill>
                <a:effectLst/>
                <a:latin typeface="Calibri" panose="020F0502020204030204" pitchFamily="34" charset="0"/>
              </a:rPr>
              <a:t>storage location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801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A86B49-40E0-4AF6-936F-C582D12A90E7}"/>
              </a:ext>
            </a:extLst>
          </p:cNvPr>
          <p:cNvSpPr/>
          <p:nvPr/>
        </p:nvSpPr>
        <p:spPr>
          <a:xfrm>
            <a:off x="1175273" y="1025009"/>
            <a:ext cx="4221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0" i="0" dirty="0">
                <a:solidFill>
                  <a:srgbClr val="3E4349"/>
                </a:solidFill>
                <a:effectLst/>
                <a:latin typeface="Exo 2 Semi Bold" panose="00000700000000000000" pitchFamily="2" charset="0"/>
              </a:rPr>
              <a:t>Swift HTTP API (HTTP verbs)</a:t>
            </a:r>
            <a:endParaRPr lang="ko-KR" altLang="en-US" sz="2400" dirty="0">
              <a:latin typeface="Exo 2 Semi Bold" panose="000007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1303C5-FFE1-443D-A554-6EBDA98C593B}"/>
              </a:ext>
            </a:extLst>
          </p:cNvPr>
          <p:cNvGraphicFramePr>
            <a:graphicFrameLocks noGrp="1"/>
          </p:cNvGraphicFramePr>
          <p:nvPr/>
        </p:nvGraphicFramePr>
        <p:xfrm>
          <a:off x="1279525" y="1805516"/>
          <a:ext cx="9050338" cy="3855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18394">
                  <a:extLst>
                    <a:ext uri="{9D8B030D-6E8A-4147-A177-3AD203B41FA5}">
                      <a16:colId xmlns:a16="http://schemas.microsoft.com/office/drawing/2014/main" val="935130718"/>
                    </a:ext>
                  </a:extLst>
                </a:gridCol>
                <a:gridCol w="6831944">
                  <a:extLst>
                    <a:ext uri="{9D8B030D-6E8A-4147-A177-3AD203B41FA5}">
                      <a16:colId xmlns:a16="http://schemas.microsoft.com/office/drawing/2014/main" val="2360242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Exo 2 Light" panose="00000400000000000000" pitchFamily="2" charset="0"/>
                        </a:rPr>
                        <a:t>HTTP verbs</a:t>
                      </a:r>
                      <a:endParaRPr lang="ko-KR" altLang="en-US" dirty="0">
                        <a:latin typeface="Exo 2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Exo 2 Light" panose="00000400000000000000" pitchFamily="2" charset="0"/>
                        </a:rPr>
                        <a:t>Description</a:t>
                      </a:r>
                      <a:endParaRPr lang="ko-KR" altLang="en-US" dirty="0">
                        <a:latin typeface="Exo 2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1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Exo 2 Light" panose="00000400000000000000" pitchFamily="2" charset="0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>
                        <a:latin typeface="Exo 2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Exo 2 Light" panose="00000400000000000000" pitchFamily="2" charset="0"/>
                          <a:ea typeface="+mn-ea"/>
                          <a:cs typeface="+mn-cs"/>
                        </a:rPr>
                        <a:t>downloads objects (object server)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Exo 2 Light" panose="00000400000000000000" pitchFamily="2" charset="0"/>
                          <a:ea typeface="+mn-ea"/>
                          <a:cs typeface="+mn-cs"/>
                        </a:rPr>
                        <a:t>lists the contents of containers or accounts (account/container server)</a:t>
                      </a:r>
                      <a:endParaRPr lang="ko-KR" altLang="en-US" dirty="0">
                        <a:latin typeface="Exo 2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3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Exo 2 Light" panose="00000400000000000000" pitchFamily="2" charset="0"/>
                          <a:ea typeface="+mn-ea"/>
                          <a:cs typeface="+mn-cs"/>
                        </a:rPr>
                        <a:t>PUT</a:t>
                      </a:r>
                      <a:endParaRPr lang="ko-KR" altLang="en-US" dirty="0">
                        <a:latin typeface="Exo 2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Exo 2 Light" panose="00000400000000000000" pitchFamily="2" charset="0"/>
                          <a:ea typeface="+mn-ea"/>
                          <a:cs typeface="+mn-cs"/>
                        </a:rPr>
                        <a:t>uploads objects (object server)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Exo 2 Light" panose="00000400000000000000" pitchFamily="2" charset="0"/>
                          <a:ea typeface="+mn-ea"/>
                          <a:cs typeface="+mn-cs"/>
                        </a:rPr>
                        <a:t>creates containers, overwrites metadata headers (container server)</a:t>
                      </a:r>
                      <a:endParaRPr lang="ko-KR" altLang="en-US" dirty="0">
                        <a:latin typeface="Exo 2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9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Exo 2 Light" panose="00000400000000000000" pitchFamily="2" charset="0"/>
                          <a:ea typeface="+mn-ea"/>
                          <a:cs typeface="+mn-cs"/>
                        </a:rPr>
                        <a:t>POST</a:t>
                      </a:r>
                      <a:endParaRPr lang="ko-KR" altLang="en-US" dirty="0">
                        <a:latin typeface="Exo 2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Exo 2 Light" panose="00000400000000000000" pitchFamily="2" charset="0"/>
                          <a:ea typeface="+mn-ea"/>
                          <a:cs typeface="+mn-cs"/>
                        </a:rPr>
                        <a:t>creates containers if they don't exist, updates metadata (account or container server)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Exo 2 Light" panose="00000400000000000000" pitchFamily="2" charset="0"/>
                          <a:ea typeface="+mn-ea"/>
                          <a:cs typeface="+mn-cs"/>
                        </a:rPr>
                        <a:t>overwrites metadata (object server)</a:t>
                      </a:r>
                      <a:endParaRPr lang="ko-KR" altLang="en-US" dirty="0">
                        <a:latin typeface="Exo 2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4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Exo 2 Light" panose="00000400000000000000" pitchFamily="2" charset="0"/>
                          <a:ea typeface="+mn-ea"/>
                          <a:cs typeface="+mn-cs"/>
                        </a:rPr>
                        <a:t>DELETE</a:t>
                      </a:r>
                      <a:endParaRPr lang="ko-KR" altLang="en-US" dirty="0">
                        <a:latin typeface="Exo 2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Exo 2 Light" panose="00000400000000000000" pitchFamily="2" charset="0"/>
                          <a:ea typeface="+mn-ea"/>
                          <a:cs typeface="+mn-cs"/>
                        </a:rPr>
                        <a:t>deletes objects and containers that are empty</a:t>
                      </a:r>
                      <a:endParaRPr lang="ko-KR" altLang="en-US" dirty="0">
                        <a:latin typeface="Exo 2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Exo 2 Light" panose="00000400000000000000" pitchFamily="2" charset="0"/>
                          <a:ea typeface="+mn-ea"/>
                          <a:cs typeface="+mn-cs"/>
                        </a:rPr>
                        <a:t>HEAD</a:t>
                      </a:r>
                      <a:endParaRPr lang="ko-KR" altLang="en-US" dirty="0">
                        <a:latin typeface="Exo 2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Exo 2 Light" panose="00000400000000000000" pitchFamily="2" charset="0"/>
                          <a:ea typeface="+mn-ea"/>
                          <a:cs typeface="+mn-cs"/>
                        </a:rPr>
                        <a:t>retrieves header information for the account, container or object</a:t>
                      </a:r>
                      <a:endParaRPr lang="ko-KR" altLang="en-US" dirty="0">
                        <a:latin typeface="Exo 2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5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89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739535-F3F9-4708-953B-03AC8D878979}"/>
              </a:ext>
            </a:extLst>
          </p:cNvPr>
          <p:cNvSpPr/>
          <p:nvPr/>
        </p:nvSpPr>
        <p:spPr>
          <a:xfrm>
            <a:off x="719137" y="871478"/>
            <a:ext cx="10963275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3E4349"/>
                </a:solidFill>
                <a:effectLst/>
                <a:latin typeface="Courier New" panose="02070309020205020404" pitchFamily="49" charset="0"/>
              </a:rPr>
              <a:t>curl –x GET https://swift.example.com/v1/account/container/object</a:t>
            </a:r>
            <a:endParaRPr lang="ko-KR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91EB86-1145-48C1-AAFD-3A2E43F3756F}"/>
              </a:ext>
            </a:extLst>
          </p:cNvPr>
          <p:cNvSpPr/>
          <p:nvPr/>
        </p:nvSpPr>
        <p:spPr>
          <a:xfrm>
            <a:off x="719138" y="472559"/>
            <a:ext cx="2352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3E4349"/>
                </a:solidFill>
                <a:effectLst/>
                <a:latin typeface="Calibri" panose="020F0502020204030204" pitchFamily="34" charset="0"/>
              </a:rPr>
              <a:t>Downloading an object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FE401-C01B-4255-B745-A898934E9834}"/>
              </a:ext>
            </a:extLst>
          </p:cNvPr>
          <p:cNvSpPr/>
          <p:nvPr/>
        </p:nvSpPr>
        <p:spPr>
          <a:xfrm>
            <a:off x="719138" y="1429822"/>
            <a:ext cx="285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3E4349"/>
                </a:solidFill>
                <a:effectLst/>
                <a:latin typeface="Calibri" panose="020F0502020204030204" pitchFamily="34" charset="0"/>
              </a:rPr>
              <a:t>Listing objects in a container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34A71-18CF-4F3F-91D2-98BDDDA0C727}"/>
              </a:ext>
            </a:extLst>
          </p:cNvPr>
          <p:cNvSpPr/>
          <p:nvPr/>
        </p:nvSpPr>
        <p:spPr>
          <a:xfrm>
            <a:off x="719137" y="1866126"/>
            <a:ext cx="10963275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3E4349"/>
                </a:solidFill>
                <a:effectLst/>
                <a:latin typeface="Courier New" panose="02070309020205020404" pitchFamily="49" charset="0"/>
              </a:rPr>
              <a:t>curl –x GET https://swift.example.com/v1/account/container</a:t>
            </a:r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877A2-DC92-436D-A90F-6AC6861440FD}"/>
              </a:ext>
            </a:extLst>
          </p:cNvPr>
          <p:cNvSpPr/>
          <p:nvPr/>
        </p:nvSpPr>
        <p:spPr>
          <a:xfrm>
            <a:off x="719138" y="2393692"/>
            <a:ext cx="319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E4349"/>
                </a:solidFill>
                <a:latin typeface="Calibri" panose="020F0502020204030204" pitchFamily="34" charset="0"/>
              </a:rPr>
              <a:t>retrieving</a:t>
            </a:r>
            <a:r>
              <a:rPr lang="en-US" altLang="ko-KR" b="0" i="0" dirty="0">
                <a:solidFill>
                  <a:srgbClr val="3E4349"/>
                </a:solidFill>
                <a:effectLst/>
                <a:latin typeface="Calibri" panose="020F0502020204030204" pitchFamily="34" charset="0"/>
              </a:rPr>
              <a:t> container information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C3D6-74AE-4EBC-9D61-1D4C4AACEADF}"/>
              </a:ext>
            </a:extLst>
          </p:cNvPr>
          <p:cNvSpPr/>
          <p:nvPr/>
        </p:nvSpPr>
        <p:spPr>
          <a:xfrm>
            <a:off x="719137" y="2835116"/>
            <a:ext cx="10963275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3E4349"/>
                </a:solidFill>
                <a:effectLst/>
                <a:latin typeface="Courier New" panose="02070309020205020404" pitchFamily="49" charset="0"/>
              </a:rPr>
              <a:t>curl –x HEAD https://swift.example.com/v1/account/container</a:t>
            </a:r>
            <a:endParaRPr lang="ko-KR" altLang="en-US" sz="2000" dirty="0"/>
          </a:p>
        </p:txBody>
      </p:sp>
      <p:pic>
        <p:nvPicPr>
          <p:cNvPr id="15362" name="Picture 2" descr="../../_images/stat_container.png">
            <a:extLst>
              <a:ext uri="{FF2B5EF4-FFF2-40B4-BE49-F238E27FC236}">
                <a16:creationId xmlns:a16="http://schemas.microsoft.com/office/drawing/2014/main" id="{C1863F5B-57FB-49AC-A8AB-FF2EE09F48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2"/>
          <a:stretch/>
        </p:blipFill>
        <p:spPr bwMode="auto">
          <a:xfrm>
            <a:off x="862013" y="3562350"/>
            <a:ext cx="7781925" cy="298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1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../../_images/metadata_container.png">
            <a:extLst>
              <a:ext uri="{FF2B5EF4-FFF2-40B4-BE49-F238E27FC236}">
                <a16:creationId xmlns:a16="http://schemas.microsoft.com/office/drawing/2014/main" id="{2811936C-01CB-4263-B122-F155C516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062038"/>
            <a:ext cx="9377363" cy="449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9C9AA2-8B21-47B3-BC68-8F60028F4F3E}"/>
              </a:ext>
            </a:extLst>
          </p:cNvPr>
          <p:cNvSpPr/>
          <p:nvPr/>
        </p:nvSpPr>
        <p:spPr>
          <a:xfrm>
            <a:off x="1042988" y="498217"/>
            <a:ext cx="3976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E4349"/>
                </a:solidFill>
                <a:latin typeface="Calibri" panose="020F0502020204030204" pitchFamily="34" charset="0"/>
              </a:rPr>
              <a:t>setting</a:t>
            </a:r>
            <a:r>
              <a:rPr lang="en-US" altLang="ko-KR" b="0" i="0" dirty="0">
                <a:solidFill>
                  <a:srgbClr val="3E4349"/>
                </a:solidFill>
                <a:effectLst/>
                <a:latin typeface="Calibri" panose="020F0502020204030204" pitchFamily="34" charset="0"/>
              </a:rPr>
              <a:t> my own metadata for containers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B03228-BFFB-4F5A-BE1B-42136C9BF7B9}"/>
              </a:ext>
            </a:extLst>
          </p:cNvPr>
          <p:cNvSpPr/>
          <p:nvPr/>
        </p:nvSpPr>
        <p:spPr>
          <a:xfrm>
            <a:off x="1681162" y="3471863"/>
            <a:ext cx="4414838" cy="319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86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F50386-8D0A-42CD-851F-6C361C041E62}"/>
              </a:ext>
            </a:extLst>
          </p:cNvPr>
          <p:cNvSpPr/>
          <p:nvPr/>
        </p:nvSpPr>
        <p:spPr>
          <a:xfrm>
            <a:off x="1019174" y="1131749"/>
            <a:ext cx="926306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Exo 2 Semi Bold" panose="00000700000000000000" pitchFamily="2" charset="0"/>
              </a:rPr>
              <a:t>High Availability with Replicas in Swift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Exo 2 Light" panose="00000400000000000000" pitchFamily="2" charset="0"/>
              </a:rPr>
              <a:t>Swift stores objects into multiple replicas (by default, 3 replicas)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Exo 2 Light" panose="00000400000000000000" pitchFamily="2" charset="0"/>
              </a:rPr>
              <a:t>Swift returns a success after a quorum have successfully been written (e.g., The quorum is 2 when there are 3 replicas.)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Exo 2 Light" panose="00000400000000000000" pitchFamily="2" charset="0"/>
              </a:rPr>
              <a:t>In order to ensure eventual consistency, Replicator does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Exo 2 Light" panose="00000400000000000000" pitchFamily="2" charset="0"/>
              </a:rPr>
              <a:t>Active replication : Asks other servers if they have a copy of this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Exo 2 Light" panose="00000400000000000000" pitchFamily="2" charset="0"/>
              </a:rPr>
              <a:t>Replicator push the missing objects into object replicas.</a:t>
            </a:r>
          </a:p>
        </p:txBody>
      </p:sp>
    </p:spTree>
    <p:extLst>
      <p:ext uri="{BB962C8B-B14F-4D97-AF65-F5344CB8AC3E}">
        <p14:creationId xmlns:p14="http://schemas.microsoft.com/office/powerpoint/2010/main" val="4034037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5675E7-B92A-45AD-BAC7-0FD59656519B}"/>
              </a:ext>
            </a:extLst>
          </p:cNvPr>
          <p:cNvSpPr/>
          <p:nvPr/>
        </p:nvSpPr>
        <p:spPr>
          <a:xfrm>
            <a:off x="1071747" y="563781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Achieve eventual consistency in Swift</a:t>
            </a:r>
            <a:endParaRPr lang="ko-KR" altLang="en-US" sz="2400" dirty="0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C9389850-A76B-462A-8BA8-1D4C8DB0155B}"/>
              </a:ext>
            </a:extLst>
          </p:cNvPr>
          <p:cNvSpPr/>
          <p:nvPr/>
        </p:nvSpPr>
        <p:spPr>
          <a:xfrm>
            <a:off x="6039805" y="1475694"/>
            <a:ext cx="1006609" cy="43883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0D59D1C-53CD-44B3-BB47-1CAB5FA47AE5}"/>
              </a:ext>
            </a:extLst>
          </p:cNvPr>
          <p:cNvSpPr/>
          <p:nvPr/>
        </p:nvSpPr>
        <p:spPr>
          <a:xfrm>
            <a:off x="4095828" y="1475694"/>
            <a:ext cx="1006609" cy="43883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266E9BD3-FA59-40AC-BAFF-F11388B9D05C}"/>
              </a:ext>
            </a:extLst>
          </p:cNvPr>
          <p:cNvSpPr/>
          <p:nvPr/>
        </p:nvSpPr>
        <p:spPr>
          <a:xfrm>
            <a:off x="2151851" y="1475694"/>
            <a:ext cx="1006609" cy="43883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A316-3B1A-400A-BA8F-9BA4C0C91282}"/>
              </a:ext>
            </a:extLst>
          </p:cNvPr>
          <p:cNvSpPr/>
          <p:nvPr/>
        </p:nvSpPr>
        <p:spPr>
          <a:xfrm>
            <a:off x="7912471" y="1372622"/>
            <a:ext cx="370326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Proxy server (access layer)</a:t>
            </a:r>
          </a:p>
          <a:p>
            <a:r>
              <a:rPr lang="en-US" altLang="ko-KR" sz="2000" dirty="0">
                <a:latin typeface="Exo 2 Light" panose="00000400000000000000" pitchFamily="2" charset="0"/>
              </a:rPr>
              <a:t>- </a:t>
            </a:r>
            <a:r>
              <a:rPr lang="en-US" altLang="ko-KR" dirty="0">
                <a:latin typeface="Exo 2 Light" panose="00000400000000000000" pitchFamily="2" charset="0"/>
              </a:rPr>
              <a:t>send put request into nodes as a quorum.</a:t>
            </a:r>
            <a:endParaRPr lang="ko-KR" altLang="en-US" sz="2000" dirty="0">
              <a:latin typeface="Exo 2 Light" panose="00000400000000000000" pitchFamily="2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CA08CD79-4363-4492-A00B-EA36727501C3}"/>
              </a:ext>
            </a:extLst>
          </p:cNvPr>
          <p:cNvSpPr/>
          <p:nvPr/>
        </p:nvSpPr>
        <p:spPr>
          <a:xfrm>
            <a:off x="1595007" y="3403670"/>
            <a:ext cx="1563453" cy="1447800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609F102F-2170-463A-B75A-3FCB8D3C2B09}"/>
              </a:ext>
            </a:extLst>
          </p:cNvPr>
          <p:cNvSpPr/>
          <p:nvPr/>
        </p:nvSpPr>
        <p:spPr>
          <a:xfrm>
            <a:off x="3692933" y="3429000"/>
            <a:ext cx="1563453" cy="1447800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00865234-E9AC-46EB-9BC4-71965FFA54D7}"/>
              </a:ext>
            </a:extLst>
          </p:cNvPr>
          <p:cNvSpPr/>
          <p:nvPr/>
        </p:nvSpPr>
        <p:spPr>
          <a:xfrm>
            <a:off x="5784522" y="3403670"/>
            <a:ext cx="1563453" cy="1409700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5CF433-FDB0-4DD6-A3F4-F0698B1E49A6}"/>
              </a:ext>
            </a:extLst>
          </p:cNvPr>
          <p:cNvSpPr/>
          <p:nvPr/>
        </p:nvSpPr>
        <p:spPr>
          <a:xfrm>
            <a:off x="8026771" y="3654832"/>
            <a:ext cx="37032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Object server (storage layer)</a:t>
            </a:r>
          </a:p>
          <a:p>
            <a:r>
              <a:rPr lang="en-US" altLang="ko-KR" sz="2000" dirty="0">
                <a:latin typeface="Exo 2 Light" panose="00000400000000000000" pitchFamily="2" charset="0"/>
              </a:rPr>
              <a:t>- has 3 replicas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111785-C352-4F7D-967F-F7C9D3FED753}"/>
              </a:ext>
            </a:extLst>
          </p:cNvPr>
          <p:cNvCxnSpPr>
            <a:cxnSpLocks/>
            <a:stCxn id="35" idx="5"/>
            <a:endCxn id="40" idx="1"/>
          </p:cNvCxnSpPr>
          <p:nvPr/>
        </p:nvCxnSpPr>
        <p:spPr>
          <a:xfrm>
            <a:off x="7347975" y="3932308"/>
            <a:ext cx="678796" cy="7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F8BD13-9072-40AF-AA0F-2A0347BEA4B7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 flipH="1">
            <a:off x="2557709" y="1914525"/>
            <a:ext cx="42593" cy="14891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B6087A-ADEF-4EAE-9774-D4617620E8FA}"/>
              </a:ext>
            </a:extLst>
          </p:cNvPr>
          <p:cNvSpPr txBox="1"/>
          <p:nvPr/>
        </p:nvSpPr>
        <p:spPr>
          <a:xfrm>
            <a:off x="920552" y="2271776"/>
            <a:ext cx="22379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PUT {“record”: “Foo”</a:t>
            </a:r>
          </a:p>
          <a:p>
            <a:r>
              <a:rPr lang="en-US" altLang="ko-KR" sz="1400" dirty="0">
                <a:latin typeface="Exo 2 Light" panose="00000400000000000000" pitchFamily="2" charset="0"/>
              </a:rPr>
              <a:t>“timestamp”: 1:02}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012491-3F2D-4609-B1B4-D57A3F5E9EE5}"/>
              </a:ext>
            </a:extLst>
          </p:cNvPr>
          <p:cNvCxnSpPr>
            <a:cxnSpLocks/>
            <a:stCxn id="5" idx="3"/>
            <a:endCxn id="26" idx="0"/>
          </p:cNvCxnSpPr>
          <p:nvPr/>
        </p:nvCxnSpPr>
        <p:spPr>
          <a:xfrm>
            <a:off x="2600302" y="1914525"/>
            <a:ext cx="2055333" cy="1514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339" name="Rectangle 14338">
            <a:extLst>
              <a:ext uri="{FF2B5EF4-FFF2-40B4-BE49-F238E27FC236}">
                <a16:creationId xmlns:a16="http://schemas.microsoft.com/office/drawing/2014/main" id="{B54B82FE-0EBD-4C2A-BB64-5DAE8FAA2B51}"/>
              </a:ext>
            </a:extLst>
          </p:cNvPr>
          <p:cNvSpPr/>
          <p:nvPr/>
        </p:nvSpPr>
        <p:spPr>
          <a:xfrm>
            <a:off x="6662337" y="2431604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quorum : 2</a:t>
            </a:r>
            <a:endParaRPr lang="ko-KR" alt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2CC471C-D44A-4591-9A7C-D1717E825136}"/>
              </a:ext>
            </a:extLst>
          </p:cNvPr>
          <p:cNvCxnSpPr>
            <a:cxnSpLocks/>
            <a:stCxn id="4" idx="3"/>
            <a:endCxn id="35" idx="0"/>
          </p:cNvCxnSpPr>
          <p:nvPr/>
        </p:nvCxnSpPr>
        <p:spPr>
          <a:xfrm>
            <a:off x="4544279" y="1914525"/>
            <a:ext cx="2198182" cy="14891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F431997-F1E9-4F6F-B9FA-1A598433725A}"/>
              </a:ext>
            </a:extLst>
          </p:cNvPr>
          <p:cNvCxnSpPr>
            <a:cxnSpLocks/>
            <a:stCxn id="4" idx="3"/>
            <a:endCxn id="26" idx="0"/>
          </p:cNvCxnSpPr>
          <p:nvPr/>
        </p:nvCxnSpPr>
        <p:spPr>
          <a:xfrm>
            <a:off x="4544279" y="1914525"/>
            <a:ext cx="111356" cy="1514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C1F46E5-F231-4319-B5D9-E553666CC84E}"/>
              </a:ext>
            </a:extLst>
          </p:cNvPr>
          <p:cNvSpPr txBox="1"/>
          <p:nvPr/>
        </p:nvSpPr>
        <p:spPr>
          <a:xfrm>
            <a:off x="4655635" y="2091746"/>
            <a:ext cx="22379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Exo 2 Light" panose="00000400000000000000" pitchFamily="2" charset="0"/>
              </a:rPr>
              <a:t>PUT {“record”: “Bar”</a:t>
            </a:r>
          </a:p>
          <a:p>
            <a:r>
              <a:rPr lang="en-US" altLang="ko-KR" sz="1400" dirty="0">
                <a:latin typeface="Exo 2 Light" panose="00000400000000000000" pitchFamily="2" charset="0"/>
              </a:rPr>
              <a:t>“timestamp”: 1:01}</a:t>
            </a:r>
            <a:endParaRPr lang="ko-KR" altLang="en-US" sz="1400" dirty="0">
              <a:latin typeface="Exo 2 Light" panose="00000400000000000000" pitchFamily="2" charset="0"/>
            </a:endParaRPr>
          </a:p>
        </p:txBody>
      </p:sp>
      <p:sp>
        <p:nvSpPr>
          <p:cNvPr id="14347" name="Rectangle 14346">
            <a:extLst>
              <a:ext uri="{FF2B5EF4-FFF2-40B4-BE49-F238E27FC236}">
                <a16:creationId xmlns:a16="http://schemas.microsoft.com/office/drawing/2014/main" id="{1CB87569-BBF4-49CE-9695-A5E1100EB1B7}"/>
              </a:ext>
            </a:extLst>
          </p:cNvPr>
          <p:cNvSpPr/>
          <p:nvPr/>
        </p:nvSpPr>
        <p:spPr>
          <a:xfrm>
            <a:off x="762482" y="3824109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{“record”: “Foo”}</a:t>
            </a:r>
            <a:endParaRPr lang="ko-KR" alt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FB66D5-9A82-4CF0-8A33-438D39C5A31C}"/>
              </a:ext>
            </a:extLst>
          </p:cNvPr>
          <p:cNvSpPr/>
          <p:nvPr/>
        </p:nvSpPr>
        <p:spPr>
          <a:xfrm>
            <a:off x="3158460" y="3810282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{“record”: “Foo”}</a:t>
            </a:r>
            <a:endParaRPr lang="ko-KR" alt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28CFDA-EF61-484A-ADF6-CCA8A353FE61}"/>
              </a:ext>
            </a:extLst>
          </p:cNvPr>
          <p:cNvSpPr/>
          <p:nvPr/>
        </p:nvSpPr>
        <p:spPr>
          <a:xfrm>
            <a:off x="5315542" y="3736083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{“record”: “Bar”}</a:t>
            </a:r>
            <a:endParaRPr lang="ko-KR" altLang="en-US" dirty="0"/>
          </a:p>
        </p:txBody>
      </p:sp>
      <p:sp>
        <p:nvSpPr>
          <p:cNvPr id="14348" name="Rectangle: Rounded Corners 14347">
            <a:extLst>
              <a:ext uri="{FF2B5EF4-FFF2-40B4-BE49-F238E27FC236}">
                <a16:creationId xmlns:a16="http://schemas.microsoft.com/office/drawing/2014/main" id="{592979B0-FE42-44B8-829F-ACF658183770}"/>
              </a:ext>
            </a:extLst>
          </p:cNvPr>
          <p:cNvSpPr/>
          <p:nvPr/>
        </p:nvSpPr>
        <p:spPr>
          <a:xfrm>
            <a:off x="1877372" y="4374043"/>
            <a:ext cx="1304926" cy="356506"/>
          </a:xfrm>
          <a:prstGeom prst="roundRect">
            <a:avLst>
              <a:gd name="adj" fmla="val 31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Replicator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77731E6-F146-4D19-938C-BFFA6D8AB2AD}"/>
              </a:ext>
            </a:extLst>
          </p:cNvPr>
          <p:cNvSpPr/>
          <p:nvPr/>
        </p:nvSpPr>
        <p:spPr>
          <a:xfrm>
            <a:off x="4010616" y="4374043"/>
            <a:ext cx="1304926" cy="356506"/>
          </a:xfrm>
          <a:prstGeom prst="roundRect">
            <a:avLst>
              <a:gd name="adj" fmla="val 31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Replicator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88A3FCE-6AC8-4165-9CFB-8885C73C17BD}"/>
              </a:ext>
            </a:extLst>
          </p:cNvPr>
          <p:cNvSpPr/>
          <p:nvPr/>
        </p:nvSpPr>
        <p:spPr>
          <a:xfrm>
            <a:off x="6139454" y="4356789"/>
            <a:ext cx="1304926" cy="356506"/>
          </a:xfrm>
          <a:prstGeom prst="roundRect">
            <a:avLst>
              <a:gd name="adj" fmla="val 31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Replicator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350" name="Connector: Elbow 14349">
            <a:extLst>
              <a:ext uri="{FF2B5EF4-FFF2-40B4-BE49-F238E27FC236}">
                <a16:creationId xmlns:a16="http://schemas.microsoft.com/office/drawing/2014/main" id="{9A1CF9D5-63B9-41E1-8FEA-65BA0BBE534D}"/>
              </a:ext>
            </a:extLst>
          </p:cNvPr>
          <p:cNvCxnSpPr>
            <a:cxnSpLocks/>
            <a:stCxn id="14348" idx="2"/>
            <a:endCxn id="64" idx="2"/>
          </p:cNvCxnSpPr>
          <p:nvPr/>
        </p:nvCxnSpPr>
        <p:spPr>
          <a:xfrm rot="5400000" flipH="1" flipV="1">
            <a:off x="4652249" y="2590881"/>
            <a:ext cx="17254" cy="4262082"/>
          </a:xfrm>
          <a:prstGeom prst="bentConnector3">
            <a:avLst>
              <a:gd name="adj1" fmla="val -1987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4BE5702-413C-4DA9-A1BD-C23702E0CEF8}"/>
              </a:ext>
            </a:extLst>
          </p:cNvPr>
          <p:cNvSpPr/>
          <p:nvPr/>
        </p:nvSpPr>
        <p:spPr>
          <a:xfrm>
            <a:off x="2718229" y="5084872"/>
            <a:ext cx="423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have {“record”: “Foo”, timestamp: 1:02}?</a:t>
            </a:r>
            <a:endParaRPr lang="ko-KR" alt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A3D5B5-E9F9-47F1-9298-BB1B48DFA790}"/>
              </a:ext>
            </a:extLst>
          </p:cNvPr>
          <p:cNvSpPr/>
          <p:nvPr/>
        </p:nvSpPr>
        <p:spPr>
          <a:xfrm>
            <a:off x="2600302" y="5427800"/>
            <a:ext cx="601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Yes, but mine is different from yours and older than you.</a:t>
            </a:r>
            <a:endParaRPr lang="ko-KR" alt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185807-77EE-460B-A847-E3F56578D691}"/>
              </a:ext>
            </a:extLst>
          </p:cNvPr>
          <p:cNvSpPr/>
          <p:nvPr/>
        </p:nvSpPr>
        <p:spPr>
          <a:xfrm>
            <a:off x="2711375" y="5731886"/>
            <a:ext cx="407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push {“</a:t>
            </a:r>
            <a:r>
              <a:rPr lang="en-US" altLang="ko-KR" dirty="0" err="1">
                <a:latin typeface="Exo 2 Light" panose="00000400000000000000" pitchFamily="2" charset="0"/>
              </a:rPr>
              <a:t>record”:”Foo</a:t>
            </a:r>
            <a:r>
              <a:rPr lang="en-US" altLang="ko-KR" dirty="0">
                <a:latin typeface="Exo 2 Light" panose="00000400000000000000" pitchFamily="2" charset="0"/>
              </a:rPr>
              <a:t>”, timestamp: 1:02}</a:t>
            </a:r>
            <a:endParaRPr lang="ko-KR" alt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81A02F-07D8-41CA-9A10-47DF1DA35C60}"/>
              </a:ext>
            </a:extLst>
          </p:cNvPr>
          <p:cNvSpPr/>
          <p:nvPr/>
        </p:nvSpPr>
        <p:spPr>
          <a:xfrm>
            <a:off x="6270937" y="4020456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{“record”: “Foo”}</a:t>
            </a:r>
            <a:endParaRPr lang="ko-KR" altLang="en-US" dirty="0"/>
          </a:p>
        </p:txBody>
      </p:sp>
      <p:cxnSp>
        <p:nvCxnSpPr>
          <p:cNvPr id="14359" name="Connector: Elbow 14358">
            <a:extLst>
              <a:ext uri="{FF2B5EF4-FFF2-40B4-BE49-F238E27FC236}">
                <a16:creationId xmlns:a16="http://schemas.microsoft.com/office/drawing/2014/main" id="{E795BD94-E84A-4B1A-9B44-24654178B0F2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H="1">
            <a:off x="6214848" y="4102347"/>
            <a:ext cx="165004" cy="17113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268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2C1D6B-DE52-46BA-8F2E-F7B47AB4455E}"/>
              </a:ext>
            </a:extLst>
          </p:cNvPr>
          <p:cNvSpPr/>
          <p:nvPr/>
        </p:nvSpPr>
        <p:spPr>
          <a:xfrm>
            <a:off x="1071747" y="563781"/>
            <a:ext cx="8145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Swift RING : Mapping object to physical storage location </a:t>
            </a:r>
            <a:endParaRPr lang="ko-KR" alt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A261F-6DDC-45F4-A8A0-3348F83A0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3" t="19445" r="15899"/>
          <a:stretch/>
        </p:blipFill>
        <p:spPr>
          <a:xfrm>
            <a:off x="100012" y="1557339"/>
            <a:ext cx="6523179" cy="45148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BDD25B-E24A-4F9E-A019-3F36C53BFD9A}"/>
              </a:ext>
            </a:extLst>
          </p:cNvPr>
          <p:cNvSpPr/>
          <p:nvPr/>
        </p:nvSpPr>
        <p:spPr>
          <a:xfrm>
            <a:off x="6700585" y="1977509"/>
            <a:ext cx="52485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Exo 2 Light" panose="00000400000000000000" pitchFamily="2" charset="0"/>
              </a:rPr>
              <a:t>hash(path) = md5(path + per-cluster suffix)</a:t>
            </a:r>
          </a:p>
          <a:p>
            <a:r>
              <a:rPr lang="en-US" altLang="ko-KR" sz="2000" dirty="0">
                <a:latin typeface="Exo 2 Light" panose="00000400000000000000" pitchFamily="2" charset="0"/>
              </a:rPr>
              <a:t>= (128bits bit string)</a:t>
            </a:r>
          </a:p>
          <a:p>
            <a:r>
              <a:rPr lang="en-US" altLang="ko-KR" sz="2000" dirty="0">
                <a:latin typeface="Exo 2 Light" panose="00000400000000000000" pitchFamily="2" charset="0"/>
              </a:rPr>
              <a:t>MSB n bits : partition number</a:t>
            </a:r>
          </a:p>
          <a:p>
            <a:r>
              <a:rPr lang="en-US" altLang="ko-KR" sz="2000" dirty="0">
                <a:latin typeface="Exo 2 Light" panose="00000400000000000000" pitchFamily="2" charset="0"/>
              </a:rPr>
              <a:t>LSB (128-n) bits : object id in storage device.</a:t>
            </a:r>
          </a:p>
          <a:p>
            <a:endParaRPr lang="en-US" altLang="ko-KR" sz="2000" dirty="0">
              <a:latin typeface="Exo 2 Light" panose="00000400000000000000" pitchFamily="2" charset="0"/>
            </a:endParaRPr>
          </a:p>
          <a:p>
            <a:r>
              <a:rPr lang="en-US" altLang="ko-KR" sz="2000" dirty="0">
                <a:latin typeface="Exo 2 Light" panose="00000400000000000000" pitchFamily="2" charset="0"/>
              </a:rPr>
              <a:t>Total number of partitions in a ring : 2^part_power.</a:t>
            </a:r>
          </a:p>
          <a:p>
            <a:r>
              <a:rPr lang="en-US" altLang="ko-KR" sz="2000" dirty="0" err="1">
                <a:latin typeface="Exo 2 Light" panose="00000400000000000000" pitchFamily="2" charset="0"/>
              </a:rPr>
              <a:t>part_power</a:t>
            </a:r>
            <a:r>
              <a:rPr lang="en-US" altLang="ko-KR" sz="2000" dirty="0">
                <a:latin typeface="Exo 2 Light" panose="00000400000000000000" pitchFamily="2" charset="0"/>
              </a:rPr>
              <a:t> : Immutable once chosen as a configuration option.</a:t>
            </a:r>
          </a:p>
          <a:p>
            <a:r>
              <a:rPr lang="en-US" altLang="ko-KR" sz="2000" dirty="0">
                <a:latin typeface="Exo 2 Light" panose="00000400000000000000" pitchFamily="2" charset="0"/>
              </a:rPr>
              <a:t>bigger </a:t>
            </a:r>
            <a:r>
              <a:rPr lang="en-US" altLang="ko-KR" sz="2000" dirty="0" err="1">
                <a:latin typeface="Exo 2 Light" panose="00000400000000000000" pitchFamily="2" charset="0"/>
              </a:rPr>
              <a:t>part_power</a:t>
            </a:r>
            <a:r>
              <a:rPr lang="en-US" altLang="ko-KR" sz="2000" dirty="0">
                <a:latin typeface="Exo 2 Light" panose="00000400000000000000" pitchFamily="2" charset="0"/>
              </a:rPr>
              <a:t> </a:t>
            </a:r>
            <a:r>
              <a:rPr lang="en-US" altLang="ko-KR" sz="2000" dirty="0">
                <a:latin typeface="Exo 2 Light" panose="00000400000000000000" pitchFamily="2" charset="0"/>
                <a:sym typeface="Wingdings" panose="05000000000000000000" pitchFamily="2" charset="2"/>
              </a:rPr>
              <a:t> bigger rings  objects can be dispersed more evenly.  more memory used.</a:t>
            </a:r>
            <a:endParaRPr lang="en-US" altLang="ko-KR" sz="2000" dirty="0">
              <a:latin typeface="Exo 2 Light" panose="00000400000000000000" pitchFamily="2" charset="0"/>
            </a:endParaRPr>
          </a:p>
          <a:p>
            <a:endParaRPr lang="en-US" altLang="ko-KR" sz="2000" dirty="0">
              <a:latin typeface="Exo 2 Light" panose="000004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25371-600C-442F-BBF7-B7C684B09355}"/>
              </a:ext>
            </a:extLst>
          </p:cNvPr>
          <p:cNvSpPr/>
          <p:nvPr/>
        </p:nvSpPr>
        <p:spPr>
          <a:xfrm>
            <a:off x="2261198" y="3070115"/>
            <a:ext cx="2133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Exo 2 Light" panose="00000400000000000000" pitchFamily="2" charset="0"/>
              </a:rPr>
              <a:t>part_power</a:t>
            </a:r>
            <a:r>
              <a:rPr lang="en-US" altLang="ko-KR" dirty="0">
                <a:latin typeface="Exo 2 Light" panose="00000400000000000000" pitchFamily="2" charset="0"/>
              </a:rPr>
              <a:t> = 4</a:t>
            </a:r>
          </a:p>
          <a:p>
            <a:r>
              <a:rPr lang="en-US" altLang="ko-KR" dirty="0">
                <a:latin typeface="Exo 2 Light" panose="00000400000000000000" pitchFamily="2" charset="0"/>
              </a:rPr>
              <a:t># of partitions = 16</a:t>
            </a:r>
          </a:p>
        </p:txBody>
      </p:sp>
    </p:spTree>
    <p:extLst>
      <p:ext uri="{BB962C8B-B14F-4D97-AF65-F5344CB8AC3E}">
        <p14:creationId xmlns:p14="http://schemas.microsoft.com/office/powerpoint/2010/main" val="2140470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257B1-77AF-4E49-B171-EA399E9CB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91" y="848821"/>
            <a:ext cx="8701088" cy="43215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700" b="0" i="0" u="none" strike="noStrike" cap="none" normalizeH="0" baseline="0" dirty="0">
              <a:ln>
                <a:noFill/>
              </a:ln>
              <a:solidFill>
                <a:srgbClr val="AAAAAA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swift-ring-builder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EF6D8-607D-48D0-8EC7-19DD861EC24E}"/>
              </a:ext>
            </a:extLst>
          </p:cNvPr>
          <p:cNvSpPr/>
          <p:nvPr/>
        </p:nvSpPr>
        <p:spPr>
          <a:xfrm>
            <a:off x="585591" y="334471"/>
            <a:ext cx="756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3E4349"/>
                </a:solidFill>
                <a:effectLst/>
                <a:latin typeface="Calibri" panose="020F0502020204030204" pitchFamily="34" charset="0"/>
              </a:rPr>
              <a:t>Create object ring with </a:t>
            </a:r>
            <a:r>
              <a:rPr lang="en-US" altLang="ko-KR" b="0" i="0" dirty="0" err="1">
                <a:solidFill>
                  <a:srgbClr val="3E4349"/>
                </a:solidFill>
                <a:effectLst/>
                <a:latin typeface="Calibri" panose="020F0502020204030204" pitchFamily="34" charset="0"/>
              </a:rPr>
              <a:t>part_power</a:t>
            </a:r>
            <a:r>
              <a:rPr lang="en-US" altLang="ko-KR" b="0" i="0" dirty="0">
                <a:solidFill>
                  <a:srgbClr val="3E4349"/>
                </a:solidFill>
                <a:effectLst/>
                <a:latin typeface="Calibri" panose="020F0502020204030204" pitchFamily="34" charset="0"/>
              </a:rPr>
              <a:t>=10 (# of partitions = 1024), # of replicas = 3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0045F-7492-4416-9437-8A328398D4C6}"/>
              </a:ext>
            </a:extLst>
          </p:cNvPr>
          <p:cNvSpPr/>
          <p:nvPr/>
        </p:nvSpPr>
        <p:spPr>
          <a:xfrm>
            <a:off x="585591" y="2107378"/>
            <a:ext cx="337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E4349"/>
                </a:solidFill>
                <a:latin typeface="Calibri" panose="020F0502020204030204" pitchFamily="34" charset="0"/>
              </a:rPr>
              <a:t>Add each storage node to the ring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622D06-180F-45DB-BBB2-31809A05E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91" y="2806394"/>
            <a:ext cx="11020817" cy="298670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swift-ring-builder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D9D13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\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region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zone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.0.0.51 --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6002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device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sdb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Device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d0r1z1-10.0.0.51:6002R10.0.0.51:6002/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sdb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_""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with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100.0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got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swift-ring-builder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D9D13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\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region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zone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.0.0.51 --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6002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device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sdc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Device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d1r1z2-10.0.0.51:6002R10.0.0.51:6002/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sdc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_""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with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100.0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got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swift-ring-builder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D9D13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\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region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zone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.0.0.52 --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6002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device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sdb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Device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d2r1z3-10.0.0.52:6002R10.0.0.52:6002/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sdb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_""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with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100.0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got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swift-ring-builder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D9D13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\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region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zone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.0.0.52 --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6002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device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sdc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677A9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Device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d3r1z4-10.0.0.52:6002R10.0.0.52:6002/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sdc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_""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with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100.0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got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925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BEA26DD-4A97-46F4-90DF-F1AA4CA99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91" y="1012851"/>
            <a:ext cx="11020818" cy="240192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#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swift-ring-builder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object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builder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object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builder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build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version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1024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partitions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, 3.000000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replicas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, 1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regions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, 2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zones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, 4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devices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, 100.00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balance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, 0.00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dispersion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The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minimum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number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hours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before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partition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can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reassigned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The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overload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factor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0.00% (0.000000)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Devices: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region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zone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replication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replication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weight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partitions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balance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meta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0 1 1 10.0.0.51 6002 10.0.0.51 6002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sdb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100.00 0 -100.00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1 1 1 10.0.0.51 6002 10.0.0.51 6002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sdc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100.00 0 -100.00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2 1 2 10.0.0.52 6002 10.0.0.52 6002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sdb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100.00 0 -100.00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3 1 2 10.0.0.52 6002 10.0.0.52 6002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sdc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100.00 0 -100.00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1DAD1-36A1-4D5D-8D40-4FAD751FF477}"/>
              </a:ext>
            </a:extLst>
          </p:cNvPr>
          <p:cNvSpPr/>
          <p:nvPr/>
        </p:nvSpPr>
        <p:spPr>
          <a:xfrm>
            <a:off x="547491" y="459553"/>
            <a:ext cx="2379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E4349"/>
                </a:solidFill>
                <a:latin typeface="Calibri" panose="020F0502020204030204" pitchFamily="34" charset="0"/>
              </a:rPr>
              <a:t>Verify the ring 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DACD-749E-421E-A13D-16AFB03FB84F}"/>
              </a:ext>
            </a:extLst>
          </p:cNvPr>
          <p:cNvSpPr/>
          <p:nvPr/>
        </p:nvSpPr>
        <p:spPr>
          <a:xfrm>
            <a:off x="547491" y="3802828"/>
            <a:ext cx="1935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E4349"/>
                </a:solidFill>
                <a:latin typeface="Calibri" panose="020F0502020204030204" pitchFamily="34" charset="0"/>
              </a:rPr>
              <a:t>Rebalance the ring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D1261B-25FD-49BE-B53A-1398B303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91" y="4246710"/>
            <a:ext cx="11020818" cy="95538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#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swift-ring-builder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object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builder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rebalance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Reassigned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1024 (100.00%)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partitions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Balance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now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0.00.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Dispersion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now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0.00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035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9E0AF-0878-4A58-8FA4-3CC7B53F4AC0}"/>
              </a:ext>
            </a:extLst>
          </p:cNvPr>
          <p:cNvSpPr txBox="1"/>
          <p:nvPr/>
        </p:nvSpPr>
        <p:spPr>
          <a:xfrm>
            <a:off x="989097" y="938885"/>
            <a:ext cx="7164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Object storage = storage represented with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8E42F-B9C4-4FDA-AE53-44CCCC8A9E23}"/>
              </a:ext>
            </a:extLst>
          </p:cNvPr>
          <p:cNvSpPr txBox="1"/>
          <p:nvPr/>
        </p:nvSpPr>
        <p:spPr>
          <a:xfrm>
            <a:off x="1049289" y="1621483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What is object?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46823-1A72-4B57-909C-0E2A15A13FDD}"/>
              </a:ext>
            </a:extLst>
          </p:cNvPr>
          <p:cNvSpPr txBox="1"/>
          <p:nvPr/>
        </p:nvSpPr>
        <p:spPr>
          <a:xfrm>
            <a:off x="1344564" y="2065956"/>
            <a:ext cx="577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object = data + metadata + (unique) key</a:t>
            </a:r>
          </a:p>
        </p:txBody>
      </p:sp>
      <p:pic>
        <p:nvPicPr>
          <p:cNvPr id="2050" name="Picture 2" descr="https://lh6.googleusercontent.com/NY0kFBWVDV-urhg_Pwifeb__C-WZ5WBS6Vnyu0gDP01BXyFbwXymxJRtABrKkK03UjX7Us-OISuaEc9yTHrn30KtjhJQ3XZgmpxqYCNdpGX_a7eNXWLSwLC49msLmclc3bTLiwN-">
            <a:extLst>
              <a:ext uri="{FF2B5EF4-FFF2-40B4-BE49-F238E27FC236}">
                <a16:creationId xmlns:a16="http://schemas.microsoft.com/office/drawing/2014/main" id="{B2203E24-8607-4954-BCB2-E83BFCB92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4" t="9250" r="21380" b="48330"/>
          <a:stretch/>
        </p:blipFill>
        <p:spPr bwMode="auto">
          <a:xfrm>
            <a:off x="6869903" y="4196290"/>
            <a:ext cx="3988013" cy="19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D5D8E-A133-43FE-AEC4-8B4C91FC92A4}"/>
              </a:ext>
            </a:extLst>
          </p:cNvPr>
          <p:cNvSpPr txBox="1"/>
          <p:nvPr/>
        </p:nvSpPr>
        <p:spPr>
          <a:xfrm>
            <a:off x="989097" y="2992972"/>
            <a:ext cx="5697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? object = data with metadata (header)</a:t>
            </a:r>
          </a:p>
        </p:txBody>
      </p:sp>
    </p:spTree>
    <p:extLst>
      <p:ext uri="{BB962C8B-B14F-4D97-AF65-F5344CB8AC3E}">
        <p14:creationId xmlns:p14="http://schemas.microsoft.com/office/powerpoint/2010/main" val="3436620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2C379F-03EC-4195-8C3F-95D0260AE660}"/>
              </a:ext>
            </a:extLst>
          </p:cNvPr>
          <p:cNvSpPr/>
          <p:nvPr/>
        </p:nvSpPr>
        <p:spPr>
          <a:xfrm>
            <a:off x="1071747" y="563781"/>
            <a:ext cx="948368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Swift RING Internals</a:t>
            </a:r>
          </a:p>
          <a:p>
            <a:endParaRPr lang="en-US" altLang="ko-KR" sz="2400" dirty="0">
              <a:latin typeface="Exo 2 Semi Bold" panose="00000700000000000000" pitchFamily="2" charset="0"/>
            </a:endParaRPr>
          </a:p>
          <a:p>
            <a:r>
              <a:rPr lang="en-US" altLang="ko-KR" sz="2400" dirty="0">
                <a:latin typeface="Exo 2 Light" panose="00000400000000000000" pitchFamily="2" charset="0"/>
              </a:rPr>
              <a:t>_</a:t>
            </a:r>
            <a:r>
              <a:rPr lang="en-US" altLang="ko-KR" sz="2400" dirty="0" err="1">
                <a:latin typeface="Exo 2 Light" panose="00000400000000000000" pitchFamily="2" charset="0"/>
              </a:rPr>
              <a:t>devs</a:t>
            </a:r>
            <a:r>
              <a:rPr lang="en-US" altLang="ko-KR" sz="2400" dirty="0">
                <a:latin typeface="Exo 2 Light" panose="00000400000000000000" pitchFamily="2" charset="0"/>
              </a:rPr>
              <a:t> : array of device </a:t>
            </a:r>
            <a:r>
              <a:rPr lang="en-US" altLang="ko-KR" sz="2400" dirty="0" err="1">
                <a:latin typeface="Exo 2 Light" panose="00000400000000000000" pitchFamily="2" charset="0"/>
              </a:rPr>
              <a:t>dicts</a:t>
            </a:r>
            <a:endParaRPr lang="en-US" altLang="ko-KR" sz="2400" dirty="0">
              <a:latin typeface="Exo 2 Light" panose="00000400000000000000" pitchFamily="2" charset="0"/>
            </a:endParaRPr>
          </a:p>
          <a:p>
            <a:r>
              <a:rPr lang="en-US" altLang="ko-KR" sz="2400" dirty="0">
                <a:latin typeface="Exo 2 Light" panose="00000400000000000000" pitchFamily="2" charset="0"/>
              </a:rPr>
              <a:t>{ ‘id’ : 4, ‘weight’: 3000, ‘zone’: 1, ‘</a:t>
            </a:r>
            <a:r>
              <a:rPr lang="en-US" altLang="ko-KR" sz="2400" dirty="0" err="1">
                <a:latin typeface="Exo 2 Light" panose="00000400000000000000" pitchFamily="2" charset="0"/>
              </a:rPr>
              <a:t>ip</a:t>
            </a:r>
            <a:r>
              <a:rPr lang="en-US" altLang="ko-KR" sz="2400" dirty="0">
                <a:latin typeface="Exo 2 Light" panose="00000400000000000000" pitchFamily="2" charset="0"/>
              </a:rPr>
              <a:t>’: ‘10.1.2.3’, ‘device’: ‘</a:t>
            </a:r>
            <a:r>
              <a:rPr lang="en-US" altLang="ko-KR" sz="2400" dirty="0" err="1">
                <a:latin typeface="Exo 2 Light" panose="00000400000000000000" pitchFamily="2" charset="0"/>
              </a:rPr>
              <a:t>sdf</a:t>
            </a:r>
            <a:r>
              <a:rPr lang="en-US" altLang="ko-KR" sz="2400" dirty="0">
                <a:latin typeface="Exo 2 Light" panose="00000400000000000000" pitchFamily="2" charset="0"/>
              </a:rPr>
              <a:t>’, …}</a:t>
            </a:r>
          </a:p>
          <a:p>
            <a:endParaRPr lang="en-US" altLang="ko-KR" sz="2400" dirty="0">
              <a:latin typeface="Exo 2 Light" panose="00000400000000000000" pitchFamily="2" charset="0"/>
            </a:endParaRPr>
          </a:p>
          <a:p>
            <a:r>
              <a:rPr lang="en-US" altLang="ko-KR" sz="2400" dirty="0">
                <a:latin typeface="Exo 2 Light" panose="00000400000000000000" pitchFamily="2" charset="0"/>
              </a:rPr>
              <a:t>_replica2part2dev</a:t>
            </a:r>
          </a:p>
          <a:p>
            <a:r>
              <a:rPr lang="en-US" altLang="ko-KR" sz="2400" dirty="0">
                <a:latin typeface="Exo 2 Light" panose="00000400000000000000" pitchFamily="2" charset="0"/>
              </a:rPr>
              <a:t>array of arrays mapping replicas and partition to dev id</a:t>
            </a:r>
          </a:p>
          <a:p>
            <a:r>
              <a:rPr lang="en-US" altLang="ko-KR" sz="2400" dirty="0">
                <a:latin typeface="Exo 2 Light" panose="00000400000000000000" pitchFamily="2" charset="0"/>
              </a:rPr>
              <a:t>_replica2part2dev[2][7926] = device for 3</a:t>
            </a:r>
            <a:r>
              <a:rPr lang="en-US" altLang="ko-KR" sz="2400" baseline="30000" dirty="0">
                <a:latin typeface="Exo 2 Light" panose="00000400000000000000" pitchFamily="2" charset="0"/>
              </a:rPr>
              <a:t>rd</a:t>
            </a:r>
            <a:r>
              <a:rPr lang="en-US" altLang="ko-KR" sz="2400" dirty="0">
                <a:latin typeface="Exo 2 Light" panose="00000400000000000000" pitchFamily="2" charset="0"/>
              </a:rPr>
              <a:t> replica of partition 7926</a:t>
            </a:r>
          </a:p>
          <a:p>
            <a:endParaRPr lang="en-US" altLang="ko-KR" sz="2400" dirty="0">
              <a:latin typeface="Exo 2 Light" panose="00000400000000000000" pitchFamily="2" charset="0"/>
            </a:endParaRPr>
          </a:p>
          <a:p>
            <a:endParaRPr lang="ko-KR" altLang="en-US" sz="2400" dirty="0">
              <a:latin typeface="Exo 2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632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356CD1-E649-4422-B3BF-EBF179D3A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7" t="22639" r="12344" b="8056"/>
          <a:stretch/>
        </p:blipFill>
        <p:spPr>
          <a:xfrm>
            <a:off x="1347788" y="1447800"/>
            <a:ext cx="9148762" cy="47529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3B1F83-BCB8-4536-9E6D-683BB1855823}"/>
              </a:ext>
            </a:extLst>
          </p:cNvPr>
          <p:cNvSpPr/>
          <p:nvPr/>
        </p:nvSpPr>
        <p:spPr>
          <a:xfrm>
            <a:off x="1036241" y="657224"/>
            <a:ext cx="2488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Swift RING build</a:t>
            </a:r>
          </a:p>
        </p:txBody>
      </p:sp>
    </p:spTree>
    <p:extLst>
      <p:ext uri="{BB962C8B-B14F-4D97-AF65-F5344CB8AC3E}">
        <p14:creationId xmlns:p14="http://schemas.microsoft.com/office/powerpoint/2010/main" val="1832332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4.googleusercontent.com/WnOPtVH0wy6HV-DtN2wicY2JsczDu9Bu16cAFEmZIK9uCIephdEvRFJikVnr9_2haxUBMeAxbbgYekCo5yvlYQPclmHFMAoK18c4Z3DrLd-hGtMG9Yfx9m1AefNqtdIWD3oXfaJt">
            <a:extLst>
              <a:ext uri="{FF2B5EF4-FFF2-40B4-BE49-F238E27FC236}">
                <a16:creationId xmlns:a16="http://schemas.microsoft.com/office/drawing/2014/main" id="{C672B8CB-8F41-4A64-B54B-9FADA928B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03" y="540284"/>
            <a:ext cx="10350391" cy="582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93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424AB-8A09-4EA9-8F7C-CB6DF2C6AAC6}"/>
              </a:ext>
            </a:extLst>
          </p:cNvPr>
          <p:cNvSpPr/>
          <p:nvPr/>
        </p:nvSpPr>
        <p:spPr>
          <a:xfrm>
            <a:off x="855266" y="784244"/>
            <a:ext cx="839524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Theory in Object-based Storage</a:t>
            </a:r>
          </a:p>
          <a:p>
            <a:r>
              <a:rPr lang="en-US" altLang="ko-KR" sz="2800" dirty="0">
                <a:latin typeface="Exo 2 Semi Bold" panose="00000700000000000000" pitchFamily="2" charset="0"/>
              </a:rPr>
              <a:t>	</a:t>
            </a:r>
            <a:r>
              <a:rPr lang="en-US" altLang="ko-KR" sz="2400" dirty="0">
                <a:latin typeface="Exo 2 Light" panose="00000400000000000000" pitchFamily="2" charset="0"/>
              </a:rPr>
              <a:t>Eventual consistency for scalability</a:t>
            </a:r>
          </a:p>
          <a:p>
            <a:r>
              <a:rPr lang="en-US" altLang="ko-KR" sz="2400" dirty="0">
                <a:latin typeface="Exo 2 Light" panose="00000400000000000000" pitchFamily="2" charset="0"/>
              </a:rPr>
              <a:t>	Remote data Replication for high availability</a:t>
            </a:r>
          </a:p>
          <a:p>
            <a:r>
              <a:rPr lang="en-US" altLang="ko-KR" sz="2400" dirty="0">
                <a:latin typeface="Exo 2 Light" panose="00000400000000000000" pitchFamily="2" charset="0"/>
              </a:rPr>
              <a:t>	Flat address namespace for scalable object mapping</a:t>
            </a:r>
            <a:endParaRPr lang="ko-KR" altLang="en-US" sz="2400" dirty="0">
              <a:latin typeface="Exo 2 Light" panose="000004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CF9599-5179-4B97-90B5-5FBBEEA2D85D}"/>
              </a:ext>
            </a:extLst>
          </p:cNvPr>
          <p:cNvSpPr/>
          <p:nvPr/>
        </p:nvSpPr>
        <p:spPr>
          <a:xfrm>
            <a:off x="855266" y="2825234"/>
            <a:ext cx="111605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OpenStack Swift in Summary</a:t>
            </a:r>
          </a:p>
          <a:p>
            <a:r>
              <a:rPr lang="en-US" altLang="ko-KR" sz="2400" dirty="0">
                <a:latin typeface="Exo 2 Light" panose="00000400000000000000" pitchFamily="2" charset="0"/>
              </a:rPr>
              <a:t>	choose eventual consistency for unlimited scalability.</a:t>
            </a:r>
          </a:p>
          <a:p>
            <a:r>
              <a:rPr lang="en-US" altLang="ko-KR" sz="2400" dirty="0">
                <a:latin typeface="Exo 2 Light" panose="00000400000000000000" pitchFamily="2" charset="0"/>
              </a:rPr>
              <a:t>	achieve high availability from remote replication.</a:t>
            </a:r>
          </a:p>
          <a:p>
            <a:r>
              <a:rPr lang="en-US" altLang="ko-KR" sz="2400" dirty="0">
                <a:latin typeface="Exo 2 Light" panose="00000400000000000000" pitchFamily="2" charset="0"/>
              </a:rPr>
              <a:t>	provide simple HTTP API</a:t>
            </a:r>
          </a:p>
          <a:p>
            <a:r>
              <a:rPr lang="en-US" altLang="ko-KR" sz="2400" dirty="0">
                <a:latin typeface="Exo 2 Light" panose="00000400000000000000" pitchFamily="2" charset="0"/>
              </a:rPr>
              <a:t>	Swift Ring architecture maximizes durability and scalability by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Exo 2 Light" panose="00000400000000000000" pitchFamily="2" charset="0"/>
              </a:rPr>
              <a:t>Keep replicas far apart (different region, different zone, different device)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Exo 2 Light" panose="00000400000000000000" pitchFamily="2" charset="0"/>
              </a:rPr>
              <a:t>Expensive ring computations done offline, results distributed in a static file.</a:t>
            </a:r>
          </a:p>
        </p:txBody>
      </p:sp>
    </p:spTree>
    <p:extLst>
      <p:ext uri="{BB962C8B-B14F-4D97-AF65-F5344CB8AC3E}">
        <p14:creationId xmlns:p14="http://schemas.microsoft.com/office/powerpoint/2010/main" val="2012567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C53999-E560-43E6-AFCE-FFD2E273B8EF}"/>
              </a:ext>
            </a:extLst>
          </p:cNvPr>
          <p:cNvSpPr/>
          <p:nvPr/>
        </p:nvSpPr>
        <p:spPr>
          <a:xfrm>
            <a:off x="750491" y="958334"/>
            <a:ext cx="111605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Exo 2 Semi Bold" panose="00000700000000000000" pitchFamily="2" charset="0"/>
              </a:rPr>
              <a:t>OpenStack Swift in Summary</a:t>
            </a:r>
          </a:p>
          <a:p>
            <a:endParaRPr lang="en-US" altLang="ko-KR" sz="2400" dirty="0">
              <a:latin typeface="Exo 2 Semi Bold" panose="000007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Exo 2 Light" panose="00000400000000000000" pitchFamily="2" charset="0"/>
              </a:rPr>
              <a:t>choose eventual consistency for unlimited 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Exo 2 Light" panose="00000400000000000000" pitchFamily="2" charset="0"/>
              </a:rPr>
              <a:t>achieve high availability from remote replication.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Exo 2 Light" panose="00000400000000000000" pitchFamily="2" charset="0"/>
              </a:rPr>
              <a:t>provide simple HTTP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Exo 2 Light" panose="00000400000000000000" pitchFamily="2" charset="0"/>
              </a:rPr>
              <a:t>Swift Ring architecture maximizes durability and scalability by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Exo 2 Light" panose="00000400000000000000" pitchFamily="2" charset="0"/>
              </a:rPr>
              <a:t>Keep replicas far apart (different region, different zone, different device)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Exo 2 Light" panose="00000400000000000000" pitchFamily="2" charset="0"/>
              </a:rPr>
              <a:t>Expensive ring computations done offline, results distributed in a static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Exo 2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78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1E93-3ED0-4CA5-95B9-2FCFF6B5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Exo 2 Semi Bold" panose="00000700000000000000" pitchFamily="2" charset="0"/>
              </a:rPr>
              <a:t>More Readings</a:t>
            </a:r>
            <a:endParaRPr lang="ko-KR" altLang="en-US" dirty="0">
              <a:latin typeface="Exo 2 Semi 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2D3B-6E50-4A30-B5B6-F78ED3AC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Exo 2 Light" panose="00000400000000000000" pitchFamily="2" charset="0"/>
              </a:rPr>
              <a:t>Erasure coding in Swift</a:t>
            </a:r>
          </a:p>
          <a:p>
            <a:pPr lvl="1"/>
            <a:r>
              <a:rPr lang="en-US" altLang="ko-KR" dirty="0">
                <a:latin typeface="Exo 2 Light" panose="00000400000000000000" pitchFamily="2" charset="0"/>
                <a:hlinkClick r:id="rId2"/>
              </a:rPr>
              <a:t>https://docs.openstack.org/swift/latest/overview_erasure_code.html</a:t>
            </a:r>
            <a:endParaRPr lang="en-US" altLang="ko-KR" dirty="0">
              <a:latin typeface="Exo 2 Light" panose="00000400000000000000" pitchFamily="2" charset="0"/>
            </a:endParaRPr>
          </a:p>
          <a:p>
            <a:r>
              <a:rPr lang="en-US" altLang="ko-KR" dirty="0">
                <a:latin typeface="Exo 2 Light" panose="00000400000000000000" pitchFamily="2" charset="0"/>
              </a:rPr>
              <a:t>Swift deployment guide</a:t>
            </a:r>
          </a:p>
          <a:p>
            <a:pPr lvl="1"/>
            <a:r>
              <a:rPr lang="en-US" altLang="ko-KR" dirty="0">
                <a:latin typeface="Exo 2 Light" panose="00000400000000000000" pitchFamily="2" charset="0"/>
                <a:hlinkClick r:id="rId3"/>
              </a:rPr>
              <a:t>https://docs.openstack.org/swift/latest/deployment_guide.html</a:t>
            </a:r>
            <a:endParaRPr lang="en-US" altLang="ko-KR" dirty="0">
              <a:latin typeface="Exo 2 Light" panose="00000400000000000000" pitchFamily="2" charset="0"/>
            </a:endParaRPr>
          </a:p>
          <a:p>
            <a:r>
              <a:rPr lang="en-US" altLang="ko-KR" dirty="0" err="1">
                <a:latin typeface="Exo 2 Light" panose="00000400000000000000" pitchFamily="2" charset="0"/>
              </a:rPr>
              <a:t>Ceph</a:t>
            </a:r>
            <a:endParaRPr lang="en-US" altLang="ko-KR" dirty="0">
              <a:latin typeface="Exo 2 Light" panose="00000400000000000000" pitchFamily="2" charset="0"/>
            </a:endParaRPr>
          </a:p>
          <a:p>
            <a:pPr lvl="1"/>
            <a:r>
              <a:rPr lang="en-US" altLang="ko-KR" dirty="0">
                <a:latin typeface="Exo 2 Light" panose="00000400000000000000" pitchFamily="2" charset="0"/>
                <a:hlinkClick r:id="rId4"/>
              </a:rPr>
              <a:t>https://ceph.com/ceph-storage/object-storage/</a:t>
            </a:r>
            <a:endParaRPr lang="en-US" altLang="ko-KR" dirty="0">
              <a:latin typeface="Exo 2 Light" panose="00000400000000000000" pitchFamily="2" charset="0"/>
            </a:endParaRPr>
          </a:p>
          <a:p>
            <a:pPr lvl="1"/>
            <a:r>
              <a:rPr lang="en-US" altLang="ko-KR" dirty="0">
                <a:latin typeface="Exo 2 Light" panose="00000400000000000000" pitchFamily="2" charset="0"/>
              </a:rPr>
              <a:t>RADOS gateway</a:t>
            </a:r>
          </a:p>
          <a:p>
            <a:r>
              <a:rPr lang="en-US" altLang="ko-KR" dirty="0">
                <a:latin typeface="Exo 2 Light" panose="00000400000000000000" pitchFamily="2" charset="0"/>
              </a:rPr>
              <a:t>Vendor solutions</a:t>
            </a:r>
          </a:p>
          <a:p>
            <a:pPr lvl="1"/>
            <a:r>
              <a:rPr lang="en-US" altLang="ko-KR" dirty="0">
                <a:latin typeface="Exo 2 Light" panose="00000400000000000000" pitchFamily="2" charset="0"/>
              </a:rPr>
              <a:t>Amazon S3, </a:t>
            </a:r>
            <a:r>
              <a:rPr lang="en-US" altLang="ko-KR" dirty="0" err="1">
                <a:latin typeface="Exo 2 Light" panose="00000400000000000000" pitchFamily="2" charset="0"/>
              </a:rPr>
              <a:t>openio</a:t>
            </a:r>
            <a:r>
              <a:rPr lang="en-US" altLang="ko-KR" dirty="0">
                <a:latin typeface="Exo 2 Light" panose="00000400000000000000" pitchFamily="2" charset="0"/>
              </a:rPr>
              <a:t>, </a:t>
            </a:r>
            <a:r>
              <a:rPr lang="en-US" altLang="ko-KR" dirty="0" err="1">
                <a:latin typeface="Exo 2 Light" panose="00000400000000000000" pitchFamily="2" charset="0"/>
              </a:rPr>
              <a:t>cloudian</a:t>
            </a:r>
            <a:r>
              <a:rPr lang="en-US" altLang="ko-KR" dirty="0">
                <a:latin typeface="Exo 2 Light" panose="00000400000000000000" pitchFamily="2" charset="0"/>
              </a:rPr>
              <a:t>, </a:t>
            </a:r>
            <a:r>
              <a:rPr lang="en-US" altLang="ko-KR" dirty="0" err="1">
                <a:latin typeface="Exo 2 Light" panose="00000400000000000000" pitchFamily="2" charset="0"/>
              </a:rPr>
              <a:t>caringo</a:t>
            </a:r>
            <a:r>
              <a:rPr lang="en-US" altLang="ko-KR" dirty="0">
                <a:latin typeface="Exo 2 Light" panose="00000400000000000000" pitchFamily="2" charset="0"/>
              </a:rPr>
              <a:t>, </a:t>
            </a:r>
            <a:r>
              <a:rPr lang="en-US" altLang="ko-KR" dirty="0" err="1">
                <a:latin typeface="Exo 2 Light" panose="00000400000000000000" pitchFamily="2" charset="0"/>
              </a:rPr>
              <a:t>swiftstack</a:t>
            </a:r>
            <a:r>
              <a:rPr lang="en-US" altLang="ko-KR" dirty="0">
                <a:latin typeface="Exo 2 Light" panose="00000400000000000000" pitchFamily="2" charset="0"/>
              </a:rPr>
              <a:t>, </a:t>
            </a:r>
            <a:r>
              <a:rPr lang="en-US" altLang="ko-KR" dirty="0" err="1">
                <a:latin typeface="Exo 2 Light" panose="00000400000000000000" pitchFamily="2" charset="0"/>
              </a:rPr>
              <a:t>scality</a:t>
            </a:r>
            <a:endParaRPr lang="ko-KR" altLang="en-US" dirty="0">
              <a:latin typeface="Exo 2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1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2D02-275C-4B32-852D-E731D6E2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en-US" altLang="ko-KR" dirty="0">
                <a:latin typeface="Exo 2 Semi Bold" panose="00000700000000000000" pitchFamily="2" charset="0"/>
              </a:rPr>
              <a:t>object = unstructured data</a:t>
            </a:r>
            <a:endParaRPr lang="ko-KR" altLang="en-US" dirty="0">
              <a:latin typeface="Exo 2 Semi Bold" panose="00000700000000000000" pitchFamily="2" charset="0"/>
            </a:endParaRPr>
          </a:p>
        </p:txBody>
      </p:sp>
      <p:pic>
        <p:nvPicPr>
          <p:cNvPr id="3" name="Picture 4" descr="Image result for unstructured data">
            <a:extLst>
              <a:ext uri="{FF2B5EF4-FFF2-40B4-BE49-F238E27FC236}">
                <a16:creationId xmlns:a16="http://schemas.microsoft.com/office/drawing/2014/main" id="{5103B7C9-2150-4503-8F17-198CF289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3" y="1538640"/>
            <a:ext cx="48768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9138A5-8CFF-4C57-A923-586D1EAA516B}"/>
              </a:ext>
            </a:extLst>
          </p:cNvPr>
          <p:cNvSpPr txBox="1"/>
          <p:nvPr/>
        </p:nvSpPr>
        <p:spPr>
          <a:xfrm>
            <a:off x="5746444" y="1674674"/>
            <a:ext cx="6064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“Unstructured data (or unstructured information) is information that either does not have a </a:t>
            </a:r>
            <a:r>
              <a:rPr lang="en-US" altLang="ko-K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pre-defined data model </a:t>
            </a: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or is not organized in a pre-defined manner.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(Wikipedia.com)</a:t>
            </a:r>
          </a:p>
        </p:txBody>
      </p:sp>
      <p:pic>
        <p:nvPicPr>
          <p:cNvPr id="3076" name="Picture 4" descr="Image result for hashtag">
            <a:extLst>
              <a:ext uri="{FF2B5EF4-FFF2-40B4-BE49-F238E27FC236}">
                <a16:creationId xmlns:a16="http://schemas.microsoft.com/office/drawing/2014/main" id="{66F420CF-DEE2-4295-ACCB-5A228B8EE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27" y="3460709"/>
            <a:ext cx="6064624" cy="22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57866C-FF61-4C88-B4A8-AA0739CA7673}"/>
              </a:ext>
            </a:extLst>
          </p:cNvPr>
          <p:cNvSpPr txBox="1"/>
          <p:nvPr/>
        </p:nvSpPr>
        <p:spPr>
          <a:xfrm>
            <a:off x="838200" y="6024407"/>
            <a:ext cx="10944022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Exo 2 Semi Bold" panose="00000700000000000000" pitchFamily="2" charset="0"/>
              </a:rPr>
              <a:t>Object storage = storage represented with object = storage designed for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87004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6.googleusercontent.com/sgYgaQd4OoM_w4gOQH0_fxaH2LoEL32IXR08RTOALzdjuBvkfFb4605ab-HOonZDqp1jfAkGe0E7oNBdGl-QaaWCRJ7UG2IUNPM3PLIRxRpCiqaDQg99CfckBRYdn7wKFA8hAQh_">
            <a:extLst>
              <a:ext uri="{FF2B5EF4-FFF2-40B4-BE49-F238E27FC236}">
                <a16:creationId xmlns:a16="http://schemas.microsoft.com/office/drawing/2014/main" id="{6C4DBD4D-8F5B-4752-8558-31021C0C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591671"/>
            <a:ext cx="10788503" cy="56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29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6.googleusercontent.com/riKBL1yVitiqeTmui8pMJeqlQRbDMhIPIydsIQD-eZSHNuMTAmbjn3vExPSB-gLYo0n7hzK1AyqCuK4S8eeUQAR3D6fmOuB7P4I_pe4KBrAqN7bi9h6pvaml5HR9YYs0t8u-gsYU">
            <a:extLst>
              <a:ext uri="{FF2B5EF4-FFF2-40B4-BE49-F238E27FC236}">
                <a16:creationId xmlns:a16="http://schemas.microsoft.com/office/drawing/2014/main" id="{D4497B29-AE6B-4BD7-8EC6-EF3BF7D09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" r="11729" b="10094"/>
          <a:stretch/>
        </p:blipFill>
        <p:spPr bwMode="auto">
          <a:xfrm>
            <a:off x="695182" y="600652"/>
            <a:ext cx="10450083" cy="53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E99BE-3ED4-474E-9E67-2ED921771C8E}"/>
              </a:ext>
            </a:extLst>
          </p:cNvPr>
          <p:cNvSpPr txBox="1"/>
          <p:nvPr/>
        </p:nvSpPr>
        <p:spPr>
          <a:xfrm>
            <a:off x="0" y="3274696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Exo 2 Semi Bold" panose="00000700000000000000" pitchFamily="2" charset="0"/>
              </a:rPr>
              <a:t>HARDWARE-BASED</a:t>
            </a:r>
            <a:endParaRPr lang="ko-KR" altLang="en-US" sz="2400" b="1" dirty="0">
              <a:latin typeface="Exo 2 Semi 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7330E-C379-403E-B55C-4EC2DBA1622B}"/>
              </a:ext>
            </a:extLst>
          </p:cNvPr>
          <p:cNvSpPr txBox="1"/>
          <p:nvPr/>
        </p:nvSpPr>
        <p:spPr>
          <a:xfrm>
            <a:off x="3095385" y="1328059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Exo 2 Semi Bold" panose="00000700000000000000" pitchFamily="2" charset="0"/>
              </a:rPr>
              <a:t>ALL FLASH</a:t>
            </a:r>
            <a:endParaRPr lang="ko-KR" altLang="en-US" sz="2400" b="1" dirty="0">
              <a:latin typeface="Exo 2 Semi Bold" panose="000007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D0496D-EE7C-4657-9008-D4DC94F102E9}"/>
              </a:ext>
            </a:extLst>
          </p:cNvPr>
          <p:cNvCxnSpPr/>
          <p:nvPr/>
        </p:nvCxnSpPr>
        <p:spPr>
          <a:xfrm>
            <a:off x="2658676" y="5863417"/>
            <a:ext cx="248194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1F9516-71C6-49C9-B807-2DA1093EB156}"/>
              </a:ext>
            </a:extLst>
          </p:cNvPr>
          <p:cNvCxnSpPr>
            <a:cxnSpLocks/>
          </p:cNvCxnSpPr>
          <p:nvPr/>
        </p:nvCxnSpPr>
        <p:spPr>
          <a:xfrm>
            <a:off x="6008914" y="5863417"/>
            <a:ext cx="122176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E786BC-175B-42F4-86D4-EE5C1D3390F6}"/>
              </a:ext>
            </a:extLst>
          </p:cNvPr>
          <p:cNvSpPr txBox="1"/>
          <p:nvPr/>
        </p:nvSpPr>
        <p:spPr>
          <a:xfrm>
            <a:off x="126637" y="3821312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  <a:latin typeface="Exo 2 Semi Bold" panose="00000700000000000000" pitchFamily="2" charset="0"/>
              </a:rPr>
              <a:t>HIGH Performance</a:t>
            </a:r>
            <a:endParaRPr lang="ko-KR" altLang="en-US" sz="2400" b="1" dirty="0">
              <a:solidFill>
                <a:srgbClr val="00B050"/>
              </a:solidFill>
              <a:latin typeface="Exo 2 Semi Bold" panose="000007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EB538-FBC9-498A-BC6D-ECD57A6B5E09}"/>
              </a:ext>
            </a:extLst>
          </p:cNvPr>
          <p:cNvSpPr txBox="1"/>
          <p:nvPr/>
        </p:nvSpPr>
        <p:spPr>
          <a:xfrm>
            <a:off x="294618" y="4282977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Exo 2 Semi Bold" panose="00000700000000000000" pitchFamily="2" charset="0"/>
              </a:rPr>
              <a:t>Expensive ($$$$$)</a:t>
            </a:r>
            <a:endParaRPr lang="ko-KR" altLang="en-US" sz="2400" b="1" dirty="0">
              <a:solidFill>
                <a:srgbClr val="FF0000"/>
              </a:solidFill>
              <a:latin typeface="Exo 2 Semi Bold" panose="000007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5F2C1-2BBA-428B-A9D7-20047D864BE2}"/>
              </a:ext>
            </a:extLst>
          </p:cNvPr>
          <p:cNvSpPr txBox="1"/>
          <p:nvPr/>
        </p:nvSpPr>
        <p:spPr>
          <a:xfrm>
            <a:off x="4692384" y="1871540"/>
            <a:ext cx="3667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Exo 2 Semi Bold" panose="00000700000000000000" pitchFamily="2" charset="0"/>
              </a:rPr>
              <a:t>COMPLEX TO MANAGE AT SCALE (&lt;1PB)</a:t>
            </a:r>
            <a:endParaRPr lang="ko-KR" altLang="en-US" sz="2400" b="1" dirty="0">
              <a:solidFill>
                <a:srgbClr val="FF0000"/>
              </a:solidFill>
              <a:latin typeface="Exo 2 Semi Bold" panose="000007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A2519-E4FD-4F37-8E0C-ABC9304DF31F}"/>
              </a:ext>
            </a:extLst>
          </p:cNvPr>
          <p:cNvSpPr txBox="1"/>
          <p:nvPr/>
        </p:nvSpPr>
        <p:spPr>
          <a:xfrm>
            <a:off x="8430435" y="4810116"/>
            <a:ext cx="223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Exo 2 Semi Bold" panose="00000700000000000000" pitchFamily="2" charset="0"/>
              </a:rPr>
              <a:t>Inflexible</a:t>
            </a:r>
            <a:endParaRPr lang="ko-KR" altLang="en-US" sz="2400" b="1" dirty="0">
              <a:solidFill>
                <a:srgbClr val="FF0000"/>
              </a:solidFill>
              <a:latin typeface="Exo 2 Semi 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7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6.googleusercontent.com/2M-4BCodVwx84T-OVHnBrgXQZ6tPGvF643V_nOoUFvDn0Uv2RKoKcZHPwM5JG7OnnVLIft703oUJWWzNkkGSepL4RjsF3MFZNwpZ8FNsf8ln6d39N3v5SUY1aR1-KolpR091dgki">
            <a:extLst>
              <a:ext uri="{FF2B5EF4-FFF2-40B4-BE49-F238E27FC236}">
                <a16:creationId xmlns:a16="http://schemas.microsoft.com/office/drawing/2014/main" id="{505F30B8-FEE2-4012-9EE8-A1C270B5B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" t="6807" r="13907" b="11300"/>
          <a:stretch/>
        </p:blipFill>
        <p:spPr bwMode="auto">
          <a:xfrm>
            <a:off x="904015" y="562855"/>
            <a:ext cx="10383970" cy="573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485282-D71C-4A04-BC71-F5FD38AAB8D1}"/>
              </a:ext>
            </a:extLst>
          </p:cNvPr>
          <p:cNvSpPr txBox="1"/>
          <p:nvPr/>
        </p:nvSpPr>
        <p:spPr>
          <a:xfrm>
            <a:off x="461043" y="2214300"/>
            <a:ext cx="285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Exo 2 Semi Bold" panose="00000700000000000000" pitchFamily="2" charset="0"/>
              </a:rPr>
              <a:t>SOFTWARE-BASED</a:t>
            </a:r>
            <a:endParaRPr lang="ko-KR" altLang="en-US" sz="2400" b="1" dirty="0">
              <a:solidFill>
                <a:srgbClr val="0070C0"/>
              </a:solidFill>
              <a:latin typeface="Exo 2 Semi Bold" panose="000007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C08900-EE36-4FAE-9123-FCE53F6076C7}"/>
              </a:ext>
            </a:extLst>
          </p:cNvPr>
          <p:cNvSpPr/>
          <p:nvPr/>
        </p:nvSpPr>
        <p:spPr>
          <a:xfrm>
            <a:off x="461043" y="2745512"/>
            <a:ext cx="5128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Exo 2 Semi Bold" panose="00000700000000000000" pitchFamily="2" charset="0"/>
              </a:rPr>
              <a:t>HIGH LATENCY</a:t>
            </a:r>
            <a:r>
              <a:rPr lang="en-US" altLang="ko-KR" sz="2400" dirty="0">
                <a:solidFill>
                  <a:srgbClr val="000000"/>
                </a:solidFill>
                <a:latin typeface="Exo 2 Semi Bold" panose="00000700000000000000" pitchFamily="2" charset="0"/>
              </a:rPr>
              <a:t>, </a:t>
            </a:r>
            <a:r>
              <a:rPr lang="en-US" altLang="ko-KR" sz="2400" dirty="0">
                <a:latin typeface="Exo 2 Semi Bold" panose="00000700000000000000" pitchFamily="2" charset="0"/>
              </a:rPr>
              <a:t>HIGH THROUGHPUT</a:t>
            </a:r>
            <a:endParaRPr lang="ko-KR" altLang="en-US" sz="2400" dirty="0">
              <a:latin typeface="Exo 2 Semi Bold" panose="000007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CCD2A-C9EC-41B9-9424-859AB8C76892}"/>
              </a:ext>
            </a:extLst>
          </p:cNvPr>
          <p:cNvSpPr/>
          <p:nvPr/>
        </p:nvSpPr>
        <p:spPr>
          <a:xfrm>
            <a:off x="461043" y="3276724"/>
            <a:ext cx="3038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Exo 2 Semi Bold" panose="00000700000000000000" pitchFamily="2" charset="0"/>
              </a:rPr>
              <a:t>LIMITED SCALE-OUT</a:t>
            </a:r>
            <a:endParaRPr lang="ko-KR" altLang="en-US" sz="2400" dirty="0">
              <a:solidFill>
                <a:srgbClr val="00B050"/>
              </a:solidFill>
              <a:latin typeface="Exo 2 Semi Bold" panose="000007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524D1-D4E6-4986-8B15-3CE7D1163A95}"/>
              </a:ext>
            </a:extLst>
          </p:cNvPr>
          <p:cNvSpPr txBox="1"/>
          <p:nvPr/>
        </p:nvSpPr>
        <p:spPr>
          <a:xfrm>
            <a:off x="461043" y="3793057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Exo 2 Semi Bold" panose="00000700000000000000" pitchFamily="2" charset="0"/>
              </a:rPr>
              <a:t>NOT CHEAP ($$$)</a:t>
            </a:r>
            <a:endParaRPr lang="ko-KR" altLang="en-US" sz="2400" b="1" dirty="0">
              <a:solidFill>
                <a:srgbClr val="FF0000"/>
              </a:solidFill>
              <a:latin typeface="Exo 2 Semi Bold" panose="000007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D4359-46CF-41B2-9E1F-F86DCDDF3979}"/>
              </a:ext>
            </a:extLst>
          </p:cNvPr>
          <p:cNvSpPr txBox="1"/>
          <p:nvPr/>
        </p:nvSpPr>
        <p:spPr>
          <a:xfrm>
            <a:off x="2309465" y="4693559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Exo 2 Semi Bold" panose="00000700000000000000" pitchFamily="2" charset="0"/>
              </a:rPr>
              <a:t>FLASH + HDD</a:t>
            </a:r>
            <a:endParaRPr lang="ko-KR" altLang="en-US" sz="2400" b="1" dirty="0">
              <a:latin typeface="Exo 2 Semi Bold" panose="000007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945F0-43C5-4214-A588-2F5A1A914A43}"/>
              </a:ext>
            </a:extLst>
          </p:cNvPr>
          <p:cNvSpPr txBox="1"/>
          <p:nvPr/>
        </p:nvSpPr>
        <p:spPr>
          <a:xfrm>
            <a:off x="1009384" y="5092387"/>
            <a:ext cx="3667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Exo 2 Semi Bold" panose="00000700000000000000" pitchFamily="2" charset="0"/>
              </a:rPr>
              <a:t>COMPLEX TO MANAGE AT SCALE</a:t>
            </a:r>
            <a:endParaRPr lang="ko-KR" altLang="en-US" sz="2400" b="1" dirty="0">
              <a:solidFill>
                <a:srgbClr val="FF0000"/>
              </a:solidFill>
              <a:latin typeface="Exo 2 Semi 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9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3.googleusercontent.com/DtggJ1V5ZoDV5v0BKKRdop-mkBRpJesc092QQiKBzy10sy1cco1YwQIxVDafPX0uNG0tJTBlRRyfxhVSU2PjfzqBXTmnbtHdLPd36tOIEbbTRmr7PQqzc5smVWXzl0VhpwHYJ_on">
            <a:extLst>
              <a:ext uri="{FF2B5EF4-FFF2-40B4-BE49-F238E27FC236}">
                <a16:creationId xmlns:a16="http://schemas.microsoft.com/office/drawing/2014/main" id="{2ED0C840-7FAB-4606-88F4-D4643DDEE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t="6983" r="11462" b="8764"/>
          <a:stretch/>
        </p:blipFill>
        <p:spPr bwMode="auto">
          <a:xfrm>
            <a:off x="543377" y="386434"/>
            <a:ext cx="10863944" cy="608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D53D28F-3B61-4C16-AB1F-976D608D976F}"/>
              </a:ext>
            </a:extLst>
          </p:cNvPr>
          <p:cNvSpPr/>
          <p:nvPr/>
        </p:nvSpPr>
        <p:spPr>
          <a:xfrm>
            <a:off x="4791075" y="3724100"/>
            <a:ext cx="1130300" cy="108127"/>
          </a:xfrm>
          <a:custGeom>
            <a:avLst/>
            <a:gdLst>
              <a:gd name="connsiteX0" fmla="*/ 0 w 1130300"/>
              <a:gd name="connsiteY0" fmla="*/ 92250 h 108127"/>
              <a:gd name="connsiteX1" fmla="*/ 139700 w 1130300"/>
              <a:gd name="connsiteY1" fmla="*/ 44625 h 108127"/>
              <a:gd name="connsiteX2" fmla="*/ 333375 w 1130300"/>
              <a:gd name="connsiteY2" fmla="*/ 85900 h 108127"/>
              <a:gd name="connsiteX3" fmla="*/ 460375 w 1130300"/>
              <a:gd name="connsiteY3" fmla="*/ 19225 h 108127"/>
              <a:gd name="connsiteX4" fmla="*/ 654050 w 1130300"/>
              <a:gd name="connsiteY4" fmla="*/ 108125 h 108127"/>
              <a:gd name="connsiteX5" fmla="*/ 784225 w 1130300"/>
              <a:gd name="connsiteY5" fmla="*/ 22400 h 108127"/>
              <a:gd name="connsiteX6" fmla="*/ 901700 w 1130300"/>
              <a:gd name="connsiteY6" fmla="*/ 73200 h 108127"/>
              <a:gd name="connsiteX7" fmla="*/ 1000125 w 1130300"/>
              <a:gd name="connsiteY7" fmla="*/ 175 h 108127"/>
              <a:gd name="connsiteX8" fmla="*/ 1130300 w 1130300"/>
              <a:gd name="connsiteY8" fmla="*/ 98600 h 10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0300" h="108127">
                <a:moveTo>
                  <a:pt x="0" y="92250"/>
                </a:moveTo>
                <a:cubicBezTo>
                  <a:pt x="42069" y="68966"/>
                  <a:pt x="84138" y="45683"/>
                  <a:pt x="139700" y="44625"/>
                </a:cubicBezTo>
                <a:cubicBezTo>
                  <a:pt x="195262" y="43567"/>
                  <a:pt x="279929" y="90133"/>
                  <a:pt x="333375" y="85900"/>
                </a:cubicBezTo>
                <a:cubicBezTo>
                  <a:pt x="386821" y="81667"/>
                  <a:pt x="406929" y="15521"/>
                  <a:pt x="460375" y="19225"/>
                </a:cubicBezTo>
                <a:cubicBezTo>
                  <a:pt x="513821" y="22929"/>
                  <a:pt x="600075" y="107596"/>
                  <a:pt x="654050" y="108125"/>
                </a:cubicBezTo>
                <a:cubicBezTo>
                  <a:pt x="708025" y="108654"/>
                  <a:pt x="742950" y="28221"/>
                  <a:pt x="784225" y="22400"/>
                </a:cubicBezTo>
                <a:cubicBezTo>
                  <a:pt x="825500" y="16579"/>
                  <a:pt x="865717" y="76904"/>
                  <a:pt x="901700" y="73200"/>
                </a:cubicBezTo>
                <a:cubicBezTo>
                  <a:pt x="937683" y="69496"/>
                  <a:pt x="962025" y="-4058"/>
                  <a:pt x="1000125" y="175"/>
                </a:cubicBezTo>
                <a:cubicBezTo>
                  <a:pt x="1038225" y="4408"/>
                  <a:pt x="1072092" y="92250"/>
                  <a:pt x="1130300" y="9860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9532D-9780-48B0-A9EF-CAFE060E58C4}"/>
              </a:ext>
            </a:extLst>
          </p:cNvPr>
          <p:cNvSpPr/>
          <p:nvPr/>
        </p:nvSpPr>
        <p:spPr>
          <a:xfrm>
            <a:off x="969195" y="2967334"/>
            <a:ext cx="3821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Exo 2 Semi Bold" panose="00000700000000000000" pitchFamily="2" charset="0"/>
              </a:rPr>
              <a:t>STRONG MULTI-TENANCY</a:t>
            </a:r>
            <a:endParaRPr lang="ko-KR" altLang="en-US" sz="2400" dirty="0">
              <a:solidFill>
                <a:srgbClr val="92D050"/>
              </a:solidFill>
              <a:latin typeface="Exo 2 Semi Bold" panose="000007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E44AB-D5F7-47F2-98AB-16501A7D9B95}"/>
              </a:ext>
            </a:extLst>
          </p:cNvPr>
          <p:cNvSpPr/>
          <p:nvPr/>
        </p:nvSpPr>
        <p:spPr>
          <a:xfrm>
            <a:off x="446529" y="1315855"/>
            <a:ext cx="5128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Exo 2 Semi Bold" panose="00000700000000000000" pitchFamily="2" charset="0"/>
              </a:rPr>
              <a:t>HIGH LATENCY</a:t>
            </a:r>
            <a:r>
              <a:rPr lang="en-US" altLang="ko-KR" sz="2400" dirty="0">
                <a:solidFill>
                  <a:srgbClr val="000000"/>
                </a:solidFill>
                <a:latin typeface="Exo 2 Semi Bold" panose="00000700000000000000" pitchFamily="2" charset="0"/>
              </a:rPr>
              <a:t>, </a:t>
            </a:r>
            <a:r>
              <a:rPr lang="en-US" altLang="ko-KR" sz="2400" dirty="0">
                <a:latin typeface="Exo 2 Semi Bold" panose="00000700000000000000" pitchFamily="2" charset="0"/>
              </a:rPr>
              <a:t>HIGH THROUGHPUT</a:t>
            </a:r>
            <a:endParaRPr lang="ko-KR" altLang="en-US" sz="2400" dirty="0">
              <a:latin typeface="Exo 2 Semi Bold" panose="000007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6EEBD-4676-48A7-8416-D14C8F1B76F9}"/>
              </a:ext>
            </a:extLst>
          </p:cNvPr>
          <p:cNvSpPr/>
          <p:nvPr/>
        </p:nvSpPr>
        <p:spPr>
          <a:xfrm>
            <a:off x="8078926" y="1315854"/>
            <a:ext cx="1592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Exo 2 Semi Bold" panose="00000700000000000000" pitchFamily="2" charset="0"/>
              </a:rPr>
              <a:t>CHEAP ($)</a:t>
            </a:r>
            <a:endParaRPr lang="ko-KR" altLang="en-US" sz="2400" dirty="0">
              <a:solidFill>
                <a:srgbClr val="92D050"/>
              </a:solidFill>
              <a:latin typeface="Exo 2 Semi Bold" panose="000007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DA2AB2-C037-494B-A45D-E9A87CE644E7}"/>
              </a:ext>
            </a:extLst>
          </p:cNvPr>
          <p:cNvSpPr/>
          <p:nvPr/>
        </p:nvSpPr>
        <p:spPr>
          <a:xfrm>
            <a:off x="8078926" y="1831111"/>
            <a:ext cx="2725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Exo 2 Semi Bold" panose="00000700000000000000" pitchFamily="2" charset="0"/>
              </a:rPr>
              <a:t>HIGHLY SCALABLE</a:t>
            </a:r>
            <a:endParaRPr lang="ko-KR" altLang="en-US" sz="2400" dirty="0">
              <a:solidFill>
                <a:srgbClr val="92D050"/>
              </a:solidFill>
              <a:latin typeface="Exo 2 Semi 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5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424AB-8A09-4EA9-8F7C-CB6DF2C6AAC6}"/>
              </a:ext>
            </a:extLst>
          </p:cNvPr>
          <p:cNvSpPr/>
          <p:nvPr/>
        </p:nvSpPr>
        <p:spPr>
          <a:xfrm>
            <a:off x="1050680" y="1422419"/>
            <a:ext cx="5429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Exo 2 Semi Bold" panose="00000700000000000000" pitchFamily="2" charset="0"/>
              </a:rPr>
              <a:t>Theory in Object-based Storage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520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1702</Words>
  <Application>Microsoft Office PowerPoint</Application>
  <PresentationFormat>Widescreen</PresentationFormat>
  <Paragraphs>242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Unicode MS</vt:lpstr>
      <vt:lpstr>Menlo</vt:lpstr>
      <vt:lpstr>맑은 고딕</vt:lpstr>
      <vt:lpstr>Arial</vt:lpstr>
      <vt:lpstr>Calibri</vt:lpstr>
      <vt:lpstr>Courier New</vt:lpstr>
      <vt:lpstr>Exo 2 Light</vt:lpstr>
      <vt:lpstr>Exo 2 Semi Bold</vt:lpstr>
      <vt:lpstr>Wingdings</vt:lpstr>
      <vt:lpstr>Office Theme</vt:lpstr>
      <vt:lpstr>Object-based Storage : Massively scalable storage built for unstructured data</vt:lpstr>
      <vt:lpstr>PowerPoint Presentation</vt:lpstr>
      <vt:lpstr>PowerPoint Presentation</vt:lpstr>
      <vt:lpstr>object = unstructured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Shin, Johnny</dc:creator>
  <cp:lastModifiedBy>Shin, Johnny</cp:lastModifiedBy>
  <cp:revision>82</cp:revision>
  <dcterms:created xsi:type="dcterms:W3CDTF">2018-10-30T11:41:32Z</dcterms:created>
  <dcterms:modified xsi:type="dcterms:W3CDTF">2018-10-30T18:39:05Z</dcterms:modified>
</cp:coreProperties>
</file>