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0" r:id="rId2"/>
    <p:sldId id="257" r:id="rId3"/>
    <p:sldId id="280" r:id="rId4"/>
    <p:sldId id="272" r:id="rId5"/>
    <p:sldId id="273" r:id="rId6"/>
    <p:sldId id="274" r:id="rId7"/>
    <p:sldId id="275" r:id="rId8"/>
    <p:sldId id="276" r:id="rId9"/>
    <p:sldId id="277" r:id="rId10"/>
    <p:sldId id="278" r:id="rId11"/>
    <p:sldId id="279" r:id="rId12"/>
    <p:sldId id="271" r:id="rId13"/>
    <p:sldId id="282" r:id="rId14"/>
    <p:sldId id="283" r:id="rId15"/>
    <p:sldId id="284" r:id="rId1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9" autoAdjust="0"/>
    <p:restoredTop sz="94660"/>
  </p:normalViewPr>
  <p:slideViewPr>
    <p:cSldViewPr snapToGrid="0">
      <p:cViewPr varScale="1">
        <p:scale>
          <a:sx n="87" d="100"/>
          <a:sy n="87" d="100"/>
        </p:scale>
        <p:origin x="64"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CE4070D-DCF1-4635-B9B3-AB359AF6C84B}" type="datetimeFigureOut">
              <a:rPr lang="ko-KR" altLang="en-US" smtClean="0"/>
              <a:t>2018-11-19</a:t>
            </a:fld>
            <a:endParaRPr lang="ko-KR" altLang="en-US"/>
          </a:p>
        </p:txBody>
      </p:sp>
      <p:sp>
        <p:nvSpPr>
          <p:cNvPr id="4" name="슬라이드 이미지 개체 틀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2D71D1A-DA57-45B6-9357-7E6AA9942D74}" type="slidenum">
              <a:rPr lang="ko-KR" altLang="en-US" smtClean="0"/>
              <a:t>‹#›</a:t>
            </a:fld>
            <a:endParaRPr lang="ko-KR" altLang="en-US"/>
          </a:p>
        </p:txBody>
      </p:sp>
    </p:spTree>
    <p:extLst>
      <p:ext uri="{BB962C8B-B14F-4D97-AF65-F5344CB8AC3E}">
        <p14:creationId xmlns:p14="http://schemas.microsoft.com/office/powerpoint/2010/main" val="204843072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F5A1C61-10DB-4E34-BAE9-2101B73F19D1}" type="slidenum">
              <a:rPr lang="ko-KR" altLang="en-US" smtClean="0"/>
              <a:t>1</a:t>
            </a:fld>
            <a:endParaRPr lang="ko-KR" altLang="en-US"/>
          </a:p>
        </p:txBody>
      </p:sp>
    </p:spTree>
    <p:extLst>
      <p:ext uri="{BB962C8B-B14F-4D97-AF65-F5344CB8AC3E}">
        <p14:creationId xmlns:p14="http://schemas.microsoft.com/office/powerpoint/2010/main" val="4219790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5F5A1C61-10DB-4E34-BAE9-2101B73F19D1}" type="slidenum">
              <a:rPr lang="ko-KR" altLang="en-US" smtClean="0"/>
              <a:t>12</a:t>
            </a:fld>
            <a:endParaRPr lang="ko-KR" altLang="en-US"/>
          </a:p>
        </p:txBody>
      </p:sp>
    </p:spTree>
    <p:extLst>
      <p:ext uri="{BB962C8B-B14F-4D97-AF65-F5344CB8AC3E}">
        <p14:creationId xmlns:p14="http://schemas.microsoft.com/office/powerpoint/2010/main" val="4040762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en-US" dirty="0"/>
          </a:p>
        </p:txBody>
      </p:sp>
      <p:sp>
        <p:nvSpPr>
          <p:cNvPr id="7" name="Slide Number Placeholder 5"/>
          <p:cNvSpPr>
            <a:spLocks noGrp="1"/>
          </p:cNvSpPr>
          <p:nvPr>
            <p:ph type="sldNum" sz="quarter" idx="4"/>
          </p:nvPr>
        </p:nvSpPr>
        <p:spPr>
          <a:xfrm>
            <a:off x="0" y="6444605"/>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72A8B-9332-4F53-B4A0-D932A5358BCE}" type="slidenum">
              <a:rPr lang="ko-KR" altLang="en-US" smtClean="0"/>
              <a:t>‹#›</a:t>
            </a:fld>
            <a:endParaRPr lang="ko-KR" altLang="en-US" dirty="0"/>
          </a:p>
        </p:txBody>
      </p:sp>
    </p:spTree>
    <p:extLst>
      <p:ext uri="{BB962C8B-B14F-4D97-AF65-F5344CB8AC3E}">
        <p14:creationId xmlns:p14="http://schemas.microsoft.com/office/powerpoint/2010/main" val="1312702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Slide Number Placeholder 5"/>
          <p:cNvSpPr>
            <a:spLocks noGrp="1"/>
          </p:cNvSpPr>
          <p:nvPr>
            <p:ph type="sldNum" sz="quarter" idx="4"/>
          </p:nvPr>
        </p:nvSpPr>
        <p:spPr>
          <a:xfrm>
            <a:off x="0" y="6444605"/>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72A8B-9332-4F53-B4A0-D932A5358BCE}" type="slidenum">
              <a:rPr lang="ko-KR" altLang="en-US" smtClean="0"/>
              <a:pPr/>
              <a:t>‹#›</a:t>
            </a:fld>
            <a:endParaRPr lang="ko-KR" altLang="en-US"/>
          </a:p>
        </p:txBody>
      </p:sp>
    </p:spTree>
    <p:extLst>
      <p:ext uri="{BB962C8B-B14F-4D97-AF65-F5344CB8AC3E}">
        <p14:creationId xmlns:p14="http://schemas.microsoft.com/office/powerpoint/2010/main" val="41167288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직사각형 6"/>
          <p:cNvSpPr>
            <a:spLocks noChangeArrowheads="1"/>
          </p:cNvSpPr>
          <p:nvPr userDrawn="1"/>
        </p:nvSpPr>
        <p:spPr bwMode="auto">
          <a:xfrm>
            <a:off x="7713454" y="6627168"/>
            <a:ext cx="44153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900" dirty="0">
                <a:solidFill>
                  <a:schemeClr val="tx1">
                    <a:lumMod val="65000"/>
                    <a:lumOff val="35000"/>
                  </a:schemeClr>
                </a:solidFill>
                <a:latin typeface="나눔바른고딕" panose="020B0603020101020101" pitchFamily="50" charset="-127"/>
                <a:ea typeface="나눔바른고딕" panose="020B0603020101020101" pitchFamily="50" charset="-127"/>
                <a:cs typeface="Arial" panose="020B0604020202020204" pitchFamily="34" charset="0"/>
              </a:rPr>
              <a:t>Copyright © </a:t>
            </a:r>
            <a:r>
              <a:rPr lang="en-US" altLang="ko-KR" sz="900" dirty="0" smtClean="0">
                <a:solidFill>
                  <a:schemeClr val="tx1">
                    <a:lumMod val="65000"/>
                    <a:lumOff val="35000"/>
                  </a:schemeClr>
                </a:solidFill>
                <a:latin typeface="나눔바른고딕" panose="020B0603020101020101" pitchFamily="50" charset="-127"/>
                <a:ea typeface="나눔바른고딕" panose="020B0603020101020101" pitchFamily="50" charset="-127"/>
                <a:cs typeface="Arial" panose="020B0604020202020204" pitchFamily="34" charset="0"/>
              </a:rPr>
              <a:t>1998-2018 </a:t>
            </a:r>
            <a:r>
              <a:rPr lang="en-US" altLang="ko-KR" sz="900" dirty="0">
                <a:solidFill>
                  <a:schemeClr val="tx1">
                    <a:lumMod val="65000"/>
                    <a:lumOff val="35000"/>
                  </a:schemeClr>
                </a:solidFill>
                <a:latin typeface="나눔바른고딕" panose="020B0603020101020101" pitchFamily="50" charset="-127"/>
                <a:ea typeface="나눔바른고딕" panose="020B0603020101020101" pitchFamily="50" charset="-127"/>
                <a:cs typeface="Arial" panose="020B0604020202020204" pitchFamily="34" charset="0"/>
              </a:rPr>
              <a:t>Kona I Co., Ltd. All Rights Reserved </a:t>
            </a:r>
          </a:p>
        </p:txBody>
      </p:sp>
      <p:pic>
        <p:nvPicPr>
          <p:cNvPr id="8" name="그림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47969" y="141910"/>
            <a:ext cx="674696" cy="143310"/>
          </a:xfrm>
          <a:prstGeom prst="rect">
            <a:avLst/>
          </a:prstGeom>
          <a:noFill/>
          <a:ln>
            <a:noFill/>
          </a:ln>
        </p:spPr>
      </p:pic>
      <p:sp>
        <p:nvSpPr>
          <p:cNvPr id="9" name="Slide Number Placeholder 5"/>
          <p:cNvSpPr>
            <a:spLocks noGrp="1"/>
          </p:cNvSpPr>
          <p:nvPr>
            <p:ph type="sldNum" sz="quarter" idx="4"/>
          </p:nvPr>
        </p:nvSpPr>
        <p:spPr>
          <a:xfrm>
            <a:off x="0" y="6444605"/>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72A8B-9332-4F53-B4A0-D932A5358BCE}" type="slidenum">
              <a:rPr lang="ko-KR" altLang="en-US" smtClean="0"/>
              <a:t>‹#›</a:t>
            </a:fld>
            <a:endParaRPr lang="ko-KR" altLang="en-US" dirty="0"/>
          </a:p>
        </p:txBody>
      </p:sp>
    </p:spTree>
    <p:extLst>
      <p:ext uri="{BB962C8B-B14F-4D97-AF65-F5344CB8AC3E}">
        <p14:creationId xmlns:p14="http://schemas.microsoft.com/office/powerpoint/2010/main" val="3401462735"/>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hsju@konai.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81489" y="2284837"/>
            <a:ext cx="7776633" cy="765704"/>
          </a:xfrm>
        </p:spPr>
        <p:txBody>
          <a:bodyPr anchor="t">
            <a:normAutofit fontScale="90000"/>
          </a:bodyPr>
          <a:lstStyle/>
          <a:p>
            <a:pPr algn="l"/>
            <a:r>
              <a:rPr lang="en-US" altLang="ko-KR" sz="3600" dirty="0" smtClean="0">
                <a:latin typeface="나눔고딕" panose="020D0604000000000000" pitchFamily="50" charset="-127"/>
                <a:ea typeface="나눔고딕" panose="020D0604000000000000" pitchFamily="50" charset="-127"/>
              </a:rPr>
              <a:t>Good Tech </a:t>
            </a:r>
            <a:r>
              <a:rPr lang="en-US" altLang="ko-KR" sz="3600" dirty="0" smtClean="0">
                <a:latin typeface="나눔고딕" panose="020D0604000000000000" pitchFamily="50" charset="-127"/>
                <a:ea typeface="나눔고딕" panose="020D0604000000000000" pitchFamily="50" charset="-127"/>
              </a:rPr>
              <a:t>Lead</a:t>
            </a:r>
            <a:r>
              <a:rPr lang="en-US" altLang="ko-KR" sz="3600" dirty="0" smtClean="0">
                <a:latin typeface="나눔고딕" panose="020D0604000000000000" pitchFamily="50" charset="-127"/>
                <a:ea typeface="나눔고딕" panose="020D0604000000000000" pitchFamily="50" charset="-127"/>
              </a:rPr>
              <a:t>er</a:t>
            </a:r>
            <a:r>
              <a:rPr lang="en-US" altLang="ko-KR" sz="3600" dirty="0" smtClean="0">
                <a:latin typeface="나눔고딕" panose="020D0604000000000000" pitchFamily="50" charset="-127"/>
                <a:ea typeface="나눔고딕" panose="020D0604000000000000" pitchFamily="50" charset="-127"/>
              </a:rPr>
              <a:t>, </a:t>
            </a:r>
            <a:r>
              <a:rPr lang="en-US" altLang="ko-KR" sz="3600" dirty="0" smtClean="0">
                <a:latin typeface="나눔고딕" panose="020D0604000000000000" pitchFamily="50" charset="-127"/>
                <a:ea typeface="나눔고딕" panose="020D0604000000000000" pitchFamily="50" charset="-127"/>
              </a:rPr>
              <a:t>Bad Tech </a:t>
            </a:r>
            <a:r>
              <a:rPr lang="en-US" altLang="ko-KR" sz="3600" dirty="0" smtClean="0">
                <a:latin typeface="나눔고딕" panose="020D0604000000000000" pitchFamily="50" charset="-127"/>
                <a:ea typeface="나눔고딕" panose="020D0604000000000000" pitchFamily="50" charset="-127"/>
              </a:rPr>
              <a:t>Leader</a:t>
            </a:r>
            <a:endParaRPr lang="ko-KR" altLang="en-US" sz="3600" dirty="0">
              <a:latin typeface="나눔고딕" panose="020D0604000000000000" pitchFamily="50" charset="-127"/>
              <a:ea typeface="나눔고딕" panose="020D0604000000000000" pitchFamily="50" charset="-127"/>
            </a:endParaRPr>
          </a:p>
        </p:txBody>
      </p:sp>
      <p:sp>
        <p:nvSpPr>
          <p:cNvPr id="3" name="부제목 2"/>
          <p:cNvSpPr>
            <a:spLocks noGrp="1"/>
          </p:cNvSpPr>
          <p:nvPr>
            <p:ph type="subTitle" idx="1"/>
          </p:nvPr>
        </p:nvSpPr>
        <p:spPr>
          <a:xfrm>
            <a:off x="6288573" y="5181183"/>
            <a:ext cx="4652269" cy="349606"/>
          </a:xfrm>
        </p:spPr>
        <p:txBody>
          <a:bodyPr>
            <a:normAutofit/>
          </a:bodyPr>
          <a:lstStyle/>
          <a:p>
            <a:pPr algn="r"/>
            <a:r>
              <a:rPr lang="ko-KR" altLang="en-US" sz="1400" b="1" dirty="0" smtClean="0">
                <a:latin typeface="나눔고딕" panose="020D0604000000000000" pitchFamily="50" charset="-127"/>
                <a:ea typeface="나눔고딕" panose="020D0604000000000000" pitchFamily="50" charset="-127"/>
              </a:rPr>
              <a:t>㈜ </a:t>
            </a:r>
            <a:r>
              <a:rPr lang="ko-KR" altLang="en-US" sz="1400" b="1" dirty="0" err="1" smtClean="0">
                <a:latin typeface="나눔고딕" panose="020D0604000000000000" pitchFamily="50" charset="-127"/>
                <a:ea typeface="나눔고딕" panose="020D0604000000000000" pitchFamily="50" charset="-127"/>
              </a:rPr>
              <a:t>코나아이</a:t>
            </a:r>
            <a:r>
              <a:rPr lang="ko-KR" altLang="en-US" sz="1400" b="1" dirty="0" smtClean="0">
                <a:latin typeface="나눔고딕" panose="020D0604000000000000" pitchFamily="50" charset="-127"/>
                <a:ea typeface="나눔고딕" panose="020D0604000000000000" pitchFamily="50" charset="-127"/>
              </a:rPr>
              <a:t>     </a:t>
            </a:r>
            <a:r>
              <a:rPr lang="en-US" altLang="ko-KR" sz="1400" b="1" dirty="0" smtClean="0">
                <a:latin typeface="나눔고딕" panose="020D0604000000000000" pitchFamily="50" charset="-127"/>
                <a:ea typeface="나눔고딕" panose="020D0604000000000000" pitchFamily="50" charset="-127"/>
              </a:rPr>
              <a:t>R&amp;D Center     </a:t>
            </a:r>
            <a:r>
              <a:rPr lang="ko-KR" altLang="en-US" sz="1800" b="1" smtClean="0">
                <a:latin typeface="나눔고딕" panose="020D0604000000000000" pitchFamily="50" charset="-127"/>
                <a:ea typeface="나눔고딕" panose="020D0604000000000000" pitchFamily="50" charset="-127"/>
              </a:rPr>
              <a:t>주현선</a:t>
            </a:r>
            <a:r>
              <a:rPr lang="ko-KR" altLang="en-US" sz="1400" smtClean="0">
                <a:latin typeface="나눔고딕" panose="020D0604000000000000" pitchFamily="50" charset="-127"/>
                <a:ea typeface="나눔고딕" panose="020D0604000000000000" pitchFamily="50" charset="-127"/>
              </a:rPr>
              <a:t> </a:t>
            </a:r>
            <a:endParaRPr lang="en-US" altLang="ko-KR" sz="1400" dirty="0">
              <a:latin typeface="나눔고딕" panose="020D0604000000000000" pitchFamily="50" charset="-127"/>
              <a:ea typeface="나눔고딕" panose="020D0604000000000000" pitchFamily="50" charset="-127"/>
            </a:endParaRPr>
          </a:p>
          <a:p>
            <a:pPr algn="r"/>
            <a:endParaRPr lang="en-US" altLang="ko-KR" sz="1400" dirty="0" smtClean="0">
              <a:latin typeface="나눔고딕" panose="020D0604000000000000" pitchFamily="50" charset="-127"/>
              <a:ea typeface="나눔고딕" panose="020D0604000000000000" pitchFamily="50" charset="-127"/>
            </a:endParaRPr>
          </a:p>
        </p:txBody>
      </p:sp>
      <p:cxnSp>
        <p:nvCxnSpPr>
          <p:cNvPr id="5" name="직선 연결선 4"/>
          <p:cNvCxnSpPr/>
          <p:nvPr/>
        </p:nvCxnSpPr>
        <p:spPr>
          <a:xfrm flipV="1">
            <a:off x="-8470" y="2940470"/>
            <a:ext cx="7956550" cy="0"/>
          </a:xfrm>
          <a:prstGeom prst="line">
            <a:avLst/>
          </a:prstGeom>
          <a:ln w="12700">
            <a:solidFill>
              <a:srgbClr val="F24B5C"/>
            </a:solidFill>
            <a:prstDash val="solid"/>
          </a:ln>
        </p:spPr>
        <p:style>
          <a:lnRef idx="1">
            <a:schemeClr val="accent1"/>
          </a:lnRef>
          <a:fillRef idx="0">
            <a:schemeClr val="accent1"/>
          </a:fillRef>
          <a:effectRef idx="0">
            <a:schemeClr val="accent1"/>
          </a:effectRef>
          <a:fontRef idx="minor">
            <a:schemeClr val="tx1"/>
          </a:fontRef>
        </p:style>
      </p:cxnSp>
      <p:sp>
        <p:nvSpPr>
          <p:cNvPr id="6" name="부제목 2"/>
          <p:cNvSpPr txBox="1">
            <a:spLocks/>
          </p:cNvSpPr>
          <p:nvPr/>
        </p:nvSpPr>
        <p:spPr>
          <a:xfrm>
            <a:off x="255055" y="3050541"/>
            <a:ext cx="7429500" cy="334961"/>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ko-KR" sz="1400" dirty="0" smtClean="0">
                <a:latin typeface="나눔고딕" panose="020D0604000000000000" pitchFamily="50" charset="-127"/>
                <a:ea typeface="나눔고딕" panose="020D0604000000000000" pitchFamily="50" charset="-127"/>
              </a:rPr>
              <a:t>2018.11.14</a:t>
            </a:r>
            <a:r>
              <a:rPr lang="ko-KR" altLang="en-US" sz="1400" dirty="0" smtClean="0">
                <a:latin typeface="나눔고딕" panose="020D0604000000000000" pitchFamily="50" charset="-127"/>
                <a:ea typeface="나눔고딕" panose="020D0604000000000000" pitchFamily="50" charset="-127"/>
              </a:rPr>
              <a:t> </a:t>
            </a:r>
            <a:endParaRPr lang="en-US" altLang="ko-KR" sz="1400" dirty="0" smtClean="0">
              <a:latin typeface="나눔고딕" panose="020D0604000000000000" pitchFamily="50" charset="-127"/>
              <a:ea typeface="나눔고딕" panose="020D0604000000000000" pitchFamily="50" charset="-127"/>
            </a:endParaRPr>
          </a:p>
          <a:p>
            <a:pPr algn="l"/>
            <a:endParaRPr lang="en-US" altLang="ko-KR" sz="1400" dirty="0" smtClean="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772661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8891" y="1609880"/>
            <a:ext cx="9527994" cy="4585871"/>
          </a:xfrm>
          <a:prstGeom prst="rect">
            <a:avLst/>
          </a:prstGeom>
          <a:noFill/>
        </p:spPr>
        <p:txBody>
          <a:bodyPr wrap="square" rtlCol="0">
            <a:spAutoFit/>
          </a:bodyPr>
          <a:lstStyle/>
          <a:p>
            <a:pPr>
              <a:lnSpc>
                <a:spcPct val="200000"/>
              </a:lnSpc>
            </a:pPr>
            <a:r>
              <a:rPr lang="en-US" altLang="ko-KR" sz="1600" b="1" dirty="0" smtClean="0"/>
              <a:t>Good Tech Lead</a:t>
            </a:r>
            <a:r>
              <a:rPr lang="ko-KR" altLang="en-US" sz="1600" dirty="0" smtClean="0"/>
              <a:t/>
            </a:r>
            <a:br>
              <a:rPr lang="ko-KR" altLang="en-US" sz="1600" dirty="0" smtClean="0"/>
            </a:br>
            <a:r>
              <a:rPr lang="ko-KR" altLang="en-US" sz="1550" dirty="0"/>
              <a:t>좋은 기술 리더는 제품 </a:t>
            </a:r>
            <a:r>
              <a:rPr lang="ko-KR" altLang="en-US" sz="1550" dirty="0" err="1"/>
              <a:t>스펙의</a:t>
            </a:r>
            <a:r>
              <a:rPr lang="ko-KR" altLang="en-US" sz="1550" dirty="0"/>
              <a:t> 변경이 되어도 잘 대응하며</a:t>
            </a:r>
            <a:r>
              <a:rPr lang="en-US" altLang="ko-KR" sz="1550" dirty="0"/>
              <a:t>, </a:t>
            </a:r>
            <a:r>
              <a:rPr lang="ko-KR" altLang="en-US" sz="1550" dirty="0"/>
              <a:t>놀라운 상황이 와도 침착하게 반응한다</a:t>
            </a:r>
            <a:r>
              <a:rPr lang="en-US" altLang="ko-KR" sz="1550" dirty="0"/>
              <a:t>. </a:t>
            </a:r>
            <a:endParaRPr lang="en-US" altLang="ko-KR" sz="1550" dirty="0" smtClean="0"/>
          </a:p>
          <a:p>
            <a:pPr>
              <a:lnSpc>
                <a:spcPct val="200000"/>
              </a:lnSpc>
            </a:pPr>
            <a:r>
              <a:rPr lang="ko-KR" altLang="en-US" sz="1550" dirty="0" smtClean="0"/>
              <a:t>그들은 </a:t>
            </a:r>
            <a:r>
              <a:rPr lang="ko-KR" altLang="en-US" sz="1550" dirty="0"/>
              <a:t>변경사항이 일어난 곳을 예상하고 코드를 설계해 잘 대처한다</a:t>
            </a:r>
            <a:r>
              <a:rPr lang="en-US" altLang="ko-KR" sz="1550" dirty="0"/>
              <a:t>.</a:t>
            </a:r>
            <a:br>
              <a:rPr lang="en-US" altLang="ko-KR" sz="1550" dirty="0"/>
            </a:br>
            <a:endParaRPr lang="en-US" altLang="ko-KR" sz="1300" dirty="0" smtClean="0"/>
          </a:p>
          <a:p>
            <a:pPr>
              <a:lnSpc>
                <a:spcPct val="200000"/>
              </a:lnSpc>
            </a:pPr>
            <a:endParaRPr lang="en-US" altLang="ko-KR" sz="1300" dirty="0" smtClean="0"/>
          </a:p>
          <a:p>
            <a:pPr>
              <a:lnSpc>
                <a:spcPct val="200000"/>
              </a:lnSpc>
            </a:pPr>
            <a:endParaRPr lang="en-US" altLang="ko-KR" sz="1300" dirty="0"/>
          </a:p>
          <a:p>
            <a:pPr>
              <a:lnSpc>
                <a:spcPct val="200000"/>
              </a:lnSpc>
            </a:pPr>
            <a:r>
              <a:rPr lang="en-US" altLang="ko-KR" sz="1300" dirty="0" smtClean="0"/>
              <a:t/>
            </a:r>
            <a:br>
              <a:rPr lang="en-US" altLang="ko-KR" sz="1300" dirty="0" smtClean="0"/>
            </a:br>
            <a:r>
              <a:rPr lang="en-US" altLang="ko-KR" sz="1600" b="1" dirty="0" smtClean="0"/>
              <a:t>Bad Tech Lead</a:t>
            </a:r>
            <a:r>
              <a:rPr lang="ko-KR" altLang="en-US" sz="1600" dirty="0" smtClean="0"/>
              <a:t/>
            </a:r>
            <a:br>
              <a:rPr lang="ko-KR" altLang="en-US" sz="1600" dirty="0" smtClean="0"/>
            </a:br>
            <a:r>
              <a:rPr lang="ko-KR" altLang="en-US" sz="1550" dirty="0"/>
              <a:t>나쁜 기술 리더는 제품 </a:t>
            </a:r>
            <a:r>
              <a:rPr lang="ko-KR" altLang="en-US" sz="1550" dirty="0" err="1"/>
              <a:t>스펙이</a:t>
            </a:r>
            <a:r>
              <a:rPr lang="ko-KR" altLang="en-US" sz="1550" dirty="0"/>
              <a:t> 변경되었을 때 심란해 하고</a:t>
            </a:r>
            <a:r>
              <a:rPr lang="en-US" altLang="ko-KR" sz="1550" dirty="0"/>
              <a:t>, </a:t>
            </a:r>
            <a:r>
              <a:rPr lang="ko-KR" altLang="en-US" sz="1550" dirty="0"/>
              <a:t>변경이 발생할 가능성이 없는 영역에서도 설계를 조급하게 일반화해 버린다</a:t>
            </a:r>
            <a:r>
              <a:rPr lang="en-US" altLang="ko-KR" sz="1550" dirty="0" smtClean="0"/>
              <a:t>.</a:t>
            </a:r>
            <a:endParaRPr lang="en-US" altLang="ko-KR" sz="1550" dirty="0" smtClean="0">
              <a:latin typeface="나눔고딕" panose="020D0604000000000000" pitchFamily="50" charset="-127"/>
              <a:ea typeface="나눔고딕" panose="020D0604000000000000" pitchFamily="50" charset="-127"/>
            </a:endParaRPr>
          </a:p>
        </p:txBody>
      </p:sp>
      <p:cxnSp>
        <p:nvCxnSpPr>
          <p:cNvPr id="5" name="직선 연결선 4"/>
          <p:cNvCxnSpPr/>
          <p:nvPr/>
        </p:nvCxnSpPr>
        <p:spPr>
          <a:xfrm>
            <a:off x="1591728" y="1786467"/>
            <a:ext cx="24008" cy="4339125"/>
          </a:xfrm>
          <a:prstGeom prst="line">
            <a:avLst/>
          </a:prstGeom>
          <a:ln w="31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제목 3"/>
          <p:cNvSpPr txBox="1">
            <a:spLocks/>
          </p:cNvSpPr>
          <p:nvPr/>
        </p:nvSpPr>
        <p:spPr>
          <a:xfrm>
            <a:off x="302340" y="631748"/>
            <a:ext cx="9377362" cy="480131"/>
          </a:xfrm>
          <a:prstGeom prst="rect">
            <a:avLst/>
          </a:prstGeom>
          <a:noFill/>
        </p:spPr>
        <p:txBody>
          <a:bodyPr vert="horz" wrap="square" lIns="91440" tIns="45720" rIns="91440" bIns="45720" rtlCol="0" anchor="ctr">
            <a:sp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defRPr/>
            </a:pPr>
            <a:r>
              <a:rPr lang="en-US" altLang="ko-KR" sz="2800" kern="0" spc="-110" dirty="0" smtClean="0">
                <a:ln w="3175">
                  <a:noFill/>
                </a:ln>
                <a:solidFill>
                  <a:srgbClr val="FF0000"/>
                </a:solidFill>
                <a:latin typeface="나눔고딕" panose="020D0604000000000000" pitchFamily="50" charset="-127"/>
                <a:ea typeface="나눔고딕" panose="020D0604000000000000" pitchFamily="50" charset="-127"/>
                <a:cs typeface="Tahoma" pitchFamily="34" charset="0"/>
              </a:rPr>
              <a:t>| </a:t>
            </a:r>
            <a:r>
              <a:rPr lang="en-US" altLang="ko-KR" sz="2800" kern="0" spc="-110" dirty="0">
                <a:ln w="3175">
                  <a:noFill/>
                </a:ln>
                <a:latin typeface="나눔고딕" panose="020D0604000000000000" pitchFamily="50" charset="-127"/>
                <a:ea typeface="나눔고딕" panose="020D0604000000000000" pitchFamily="50" charset="-127"/>
                <a:cs typeface="Tahoma" pitchFamily="34" charset="0"/>
              </a:rPr>
              <a:t>Resiliency(</a:t>
            </a:r>
            <a:r>
              <a:rPr lang="ko-KR" altLang="en-US" sz="2800" kern="0" spc="-110" dirty="0">
                <a:ln w="3175">
                  <a:noFill/>
                </a:ln>
                <a:latin typeface="나눔고딕" panose="020D0604000000000000" pitchFamily="50" charset="-127"/>
                <a:ea typeface="나눔고딕" panose="020D0604000000000000" pitchFamily="50" charset="-127"/>
                <a:cs typeface="Tahoma" pitchFamily="34" charset="0"/>
              </a:rPr>
              <a:t>대응력</a:t>
            </a:r>
            <a:r>
              <a:rPr lang="en-US" altLang="ko-KR" sz="2800" kern="0" spc="-110" dirty="0" smtClean="0">
                <a:ln w="3175">
                  <a:noFill/>
                </a:ln>
                <a:latin typeface="나눔고딕" panose="020D0604000000000000" pitchFamily="50" charset="-127"/>
                <a:ea typeface="나눔고딕" panose="020D0604000000000000" pitchFamily="50" charset="-127"/>
                <a:cs typeface="Tahoma" pitchFamily="34" charset="0"/>
              </a:rPr>
              <a:t>)</a:t>
            </a:r>
            <a:endParaRPr lang="en-US" altLang="ko-KR" sz="2800" kern="0" spc="-110" dirty="0">
              <a:ln w="3175">
                <a:noFill/>
              </a:ln>
              <a:latin typeface="나눔고딕" panose="020D0604000000000000" pitchFamily="50" charset="-127"/>
              <a:ea typeface="나눔고딕" panose="020D0604000000000000" pitchFamily="50" charset="-127"/>
              <a:cs typeface="Tahoma" pitchFamily="34" charset="0"/>
            </a:endParaRPr>
          </a:p>
        </p:txBody>
      </p:sp>
    </p:spTree>
    <p:extLst>
      <p:ext uri="{BB962C8B-B14F-4D97-AF65-F5344CB8AC3E}">
        <p14:creationId xmlns:p14="http://schemas.microsoft.com/office/powerpoint/2010/main" val="2996556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8891" y="1609880"/>
            <a:ext cx="9527994" cy="4662815"/>
          </a:xfrm>
          <a:prstGeom prst="rect">
            <a:avLst/>
          </a:prstGeom>
          <a:noFill/>
        </p:spPr>
        <p:txBody>
          <a:bodyPr wrap="square" rtlCol="0">
            <a:spAutoFit/>
          </a:bodyPr>
          <a:lstStyle/>
          <a:p>
            <a:pPr>
              <a:lnSpc>
                <a:spcPct val="200000"/>
              </a:lnSpc>
            </a:pPr>
            <a:r>
              <a:rPr lang="en-US" altLang="ko-KR" sz="1600" b="1" dirty="0" smtClean="0"/>
              <a:t>Good Tech Lead</a:t>
            </a:r>
            <a:r>
              <a:rPr lang="ko-KR" altLang="en-US" sz="1600" dirty="0" smtClean="0"/>
              <a:t/>
            </a:r>
            <a:br>
              <a:rPr lang="ko-KR" altLang="en-US" sz="1600" dirty="0" smtClean="0"/>
            </a:br>
            <a:r>
              <a:rPr lang="ko-KR" altLang="en-US" sz="1550" dirty="0"/>
              <a:t>좋은 기술 리더는 느긋한 성격이지만</a:t>
            </a:r>
            <a:r>
              <a:rPr lang="en-US" altLang="ko-KR" sz="1550" dirty="0"/>
              <a:t>, </a:t>
            </a:r>
            <a:r>
              <a:rPr lang="ko-KR" altLang="en-US" sz="1550" dirty="0"/>
              <a:t>중요할 땐 자기 주장을 한다</a:t>
            </a:r>
            <a:r>
              <a:rPr lang="en-US" altLang="ko-KR" sz="1550" dirty="0"/>
              <a:t>. </a:t>
            </a:r>
            <a:r>
              <a:rPr lang="ko-KR" altLang="en-US" sz="1550" dirty="0"/>
              <a:t>자연스럽게 개입해 리드하고 기술력과 </a:t>
            </a:r>
            <a:endParaRPr lang="en-US" altLang="ko-KR" sz="1550" dirty="0"/>
          </a:p>
          <a:p>
            <a:pPr>
              <a:lnSpc>
                <a:spcPct val="200000"/>
              </a:lnSpc>
            </a:pPr>
            <a:r>
              <a:rPr lang="ko-KR" altLang="en-US" sz="1550" dirty="0" smtClean="0"/>
              <a:t>경험을 </a:t>
            </a:r>
            <a:r>
              <a:rPr lang="ko-KR" altLang="en-US" sz="1550" dirty="0"/>
              <a:t>통해 존경 받는다</a:t>
            </a:r>
            <a:r>
              <a:rPr lang="en-US" altLang="ko-KR" sz="1550" dirty="0"/>
              <a:t>. </a:t>
            </a:r>
            <a:r>
              <a:rPr lang="ko-KR" altLang="en-US" sz="1550" dirty="0"/>
              <a:t>그리고 항상 개선할 방법들을 찾는다</a:t>
            </a:r>
            <a:r>
              <a:rPr lang="en-US" altLang="ko-KR" sz="1550" dirty="0"/>
              <a:t>. </a:t>
            </a:r>
            <a:r>
              <a:rPr lang="ko-KR" altLang="en-US" sz="1550" dirty="0"/>
              <a:t>또</a:t>
            </a:r>
            <a:r>
              <a:rPr lang="en-US" altLang="ko-KR" sz="1550" dirty="0"/>
              <a:t>, </a:t>
            </a:r>
            <a:r>
              <a:rPr lang="ko-KR" altLang="en-US" sz="1550" dirty="0"/>
              <a:t>겸손하고 팀 전체의 신뢰를 높인다</a:t>
            </a:r>
            <a:r>
              <a:rPr lang="en-US" altLang="ko-KR" sz="1550" dirty="0"/>
              <a:t>. </a:t>
            </a:r>
            <a:br>
              <a:rPr lang="en-US" altLang="ko-KR" sz="1550" dirty="0"/>
            </a:br>
            <a:endParaRPr lang="en-US" altLang="ko-KR" sz="1550" dirty="0" smtClean="0"/>
          </a:p>
          <a:p>
            <a:pPr>
              <a:lnSpc>
                <a:spcPct val="200000"/>
              </a:lnSpc>
            </a:pPr>
            <a:endParaRPr lang="en-US" altLang="ko-KR" sz="1300" dirty="0" smtClean="0"/>
          </a:p>
          <a:p>
            <a:pPr>
              <a:lnSpc>
                <a:spcPct val="200000"/>
              </a:lnSpc>
            </a:pPr>
            <a:endParaRPr lang="en-US" altLang="ko-KR" sz="1300" dirty="0" smtClean="0"/>
          </a:p>
          <a:p>
            <a:pPr>
              <a:lnSpc>
                <a:spcPct val="200000"/>
              </a:lnSpc>
            </a:pPr>
            <a:r>
              <a:rPr lang="en-US" altLang="ko-KR" sz="1300" dirty="0" smtClean="0"/>
              <a:t/>
            </a:r>
            <a:br>
              <a:rPr lang="en-US" altLang="ko-KR" sz="1300" dirty="0" smtClean="0"/>
            </a:br>
            <a:r>
              <a:rPr lang="en-US" altLang="ko-KR" sz="1600" b="1" dirty="0" smtClean="0"/>
              <a:t>Bad Tech Lead</a:t>
            </a:r>
            <a:r>
              <a:rPr lang="ko-KR" altLang="en-US" sz="1600" dirty="0" smtClean="0"/>
              <a:t/>
            </a:r>
            <a:br>
              <a:rPr lang="ko-KR" altLang="en-US" sz="1600" dirty="0" smtClean="0"/>
            </a:br>
            <a:r>
              <a:rPr lang="ko-KR" altLang="en-US" sz="1550" dirty="0"/>
              <a:t>나쁜 기술 리더는 대립 각을 세우고 공격적이다</a:t>
            </a:r>
            <a:r>
              <a:rPr lang="en-US" altLang="ko-KR" sz="1550" dirty="0"/>
              <a:t>. </a:t>
            </a:r>
            <a:r>
              <a:rPr lang="ko-KR" altLang="en-US" sz="1550" dirty="0"/>
              <a:t>자신의 타이틀이 존경과 권위를 부여 받는다고 생각한다</a:t>
            </a:r>
            <a:r>
              <a:rPr lang="en-US" altLang="ko-KR" sz="1550" dirty="0"/>
              <a:t>. </a:t>
            </a:r>
            <a:endParaRPr lang="en-US" altLang="ko-KR" sz="1550" dirty="0" smtClean="0"/>
          </a:p>
          <a:p>
            <a:pPr>
              <a:lnSpc>
                <a:spcPct val="200000"/>
              </a:lnSpc>
            </a:pPr>
            <a:r>
              <a:rPr lang="ko-KR" altLang="en-US" sz="1550" dirty="0" smtClean="0"/>
              <a:t>그리고 </a:t>
            </a:r>
            <a:r>
              <a:rPr lang="ko-KR" altLang="en-US" sz="1550" dirty="0"/>
              <a:t>피드백을 받을 때는 방어적이다</a:t>
            </a:r>
            <a:r>
              <a:rPr lang="en-US" altLang="ko-KR" sz="1550" dirty="0"/>
              <a:t>. </a:t>
            </a:r>
            <a:r>
              <a:rPr lang="ko-KR" altLang="en-US" sz="1550" dirty="0"/>
              <a:t>거만하고 자신의 동료들이 열등감을 가져야 자신이 만족감을 얻는다</a:t>
            </a:r>
            <a:r>
              <a:rPr lang="en-US" altLang="ko-KR" sz="1550" dirty="0"/>
              <a:t>.</a:t>
            </a:r>
          </a:p>
        </p:txBody>
      </p:sp>
      <p:cxnSp>
        <p:nvCxnSpPr>
          <p:cNvPr id="5" name="직선 연결선 4"/>
          <p:cNvCxnSpPr/>
          <p:nvPr/>
        </p:nvCxnSpPr>
        <p:spPr>
          <a:xfrm>
            <a:off x="1591728" y="1786467"/>
            <a:ext cx="24008" cy="4339125"/>
          </a:xfrm>
          <a:prstGeom prst="line">
            <a:avLst/>
          </a:prstGeom>
          <a:ln w="31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제목 3"/>
          <p:cNvSpPr txBox="1">
            <a:spLocks/>
          </p:cNvSpPr>
          <p:nvPr/>
        </p:nvSpPr>
        <p:spPr>
          <a:xfrm>
            <a:off x="302340" y="631748"/>
            <a:ext cx="9377362" cy="480131"/>
          </a:xfrm>
          <a:prstGeom prst="rect">
            <a:avLst/>
          </a:prstGeom>
          <a:noFill/>
        </p:spPr>
        <p:txBody>
          <a:bodyPr vert="horz" wrap="square" lIns="91440" tIns="45720" rIns="91440" bIns="45720" rtlCol="0" anchor="ctr">
            <a:sp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defRPr/>
            </a:pPr>
            <a:r>
              <a:rPr lang="en-US" altLang="ko-KR" sz="2800" kern="0" spc="-110" dirty="0" smtClean="0">
                <a:ln w="3175">
                  <a:noFill/>
                </a:ln>
                <a:solidFill>
                  <a:srgbClr val="FF0000"/>
                </a:solidFill>
                <a:latin typeface="나눔고딕" panose="020D0604000000000000" pitchFamily="50" charset="-127"/>
                <a:ea typeface="나눔고딕" panose="020D0604000000000000" pitchFamily="50" charset="-127"/>
                <a:cs typeface="Tahoma" pitchFamily="34" charset="0"/>
              </a:rPr>
              <a:t>| </a:t>
            </a:r>
            <a:r>
              <a:rPr lang="en-US" altLang="ko-KR" sz="2800" kern="0" spc="-110" dirty="0">
                <a:ln w="3175">
                  <a:noFill/>
                </a:ln>
                <a:latin typeface="나눔고딕" panose="020D0604000000000000" pitchFamily="50" charset="-127"/>
                <a:ea typeface="나눔고딕" panose="020D0604000000000000" pitchFamily="50" charset="-127"/>
                <a:cs typeface="Tahoma" pitchFamily="34" charset="0"/>
              </a:rPr>
              <a:t>Personality</a:t>
            </a:r>
          </a:p>
        </p:txBody>
      </p:sp>
    </p:spTree>
    <p:extLst>
      <p:ext uri="{BB962C8B-B14F-4D97-AF65-F5344CB8AC3E}">
        <p14:creationId xmlns:p14="http://schemas.microsoft.com/office/powerpoint/2010/main" val="199870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79914" y="3247251"/>
            <a:ext cx="7776633" cy="765704"/>
          </a:xfrm>
        </p:spPr>
        <p:txBody>
          <a:bodyPr anchor="t">
            <a:noAutofit/>
          </a:bodyPr>
          <a:lstStyle/>
          <a:p>
            <a:pPr algn="l"/>
            <a:r>
              <a:rPr lang="ko-KR" altLang="en-US" sz="2000" dirty="0" smtClean="0">
                <a:latin typeface="나눔고딕" panose="020D0604000000000000" pitchFamily="50" charset="-127"/>
                <a:ea typeface="나눔고딕" panose="020D0604000000000000" pitchFamily="50" charset="-127"/>
              </a:rPr>
              <a:t>주현선</a:t>
            </a:r>
            <a:r>
              <a:rPr lang="en-US" altLang="ko-KR" sz="2000" dirty="0" smtClean="0">
                <a:latin typeface="나눔고딕" panose="020D0604000000000000" pitchFamily="50" charset="-127"/>
                <a:ea typeface="나눔고딕" panose="020D0604000000000000" pitchFamily="50" charset="-127"/>
              </a:rPr>
              <a:t/>
            </a:r>
            <a:br>
              <a:rPr lang="en-US" altLang="ko-KR" sz="2000" dirty="0" smtClean="0">
                <a:latin typeface="나눔고딕" panose="020D0604000000000000" pitchFamily="50" charset="-127"/>
                <a:ea typeface="나눔고딕" panose="020D0604000000000000" pitchFamily="50" charset="-127"/>
              </a:rPr>
            </a:br>
            <a:r>
              <a:rPr lang="en-US" altLang="ko-KR" sz="2000" dirty="0" smtClean="0">
                <a:latin typeface="나눔고딕" panose="020D0604000000000000" pitchFamily="50" charset="-127"/>
                <a:ea typeface="나눔고딕" panose="020D0604000000000000" pitchFamily="50" charset="-127"/>
              </a:rPr>
              <a:t/>
            </a:r>
            <a:br>
              <a:rPr lang="en-US" altLang="ko-KR" sz="2000" dirty="0" smtClean="0">
                <a:latin typeface="나눔고딕" panose="020D0604000000000000" pitchFamily="50" charset="-127"/>
                <a:ea typeface="나눔고딕" panose="020D0604000000000000" pitchFamily="50" charset="-127"/>
              </a:rPr>
            </a:br>
            <a:r>
              <a:rPr lang="ko-KR" altLang="en-US" sz="1800" smtClean="0">
                <a:latin typeface="나눔고딕" panose="020D0604000000000000" pitchFamily="50" charset="-127"/>
                <a:ea typeface="나눔고딕" panose="020D0604000000000000" pitchFamily="50" charset="-127"/>
              </a:rPr>
              <a:t>㈜ 코나아이 </a:t>
            </a:r>
            <a:r>
              <a:rPr lang="en-US" altLang="ko-KR" sz="1800" dirty="0" smtClean="0">
                <a:latin typeface="나눔고딕" panose="020D0604000000000000" pitchFamily="50" charset="-127"/>
                <a:ea typeface="나눔고딕" panose="020D0604000000000000" pitchFamily="50" charset="-127"/>
              </a:rPr>
              <a:t/>
            </a:r>
            <a:br>
              <a:rPr lang="en-US" altLang="ko-KR" sz="1800" dirty="0" smtClean="0">
                <a:latin typeface="나눔고딕" panose="020D0604000000000000" pitchFamily="50" charset="-127"/>
                <a:ea typeface="나눔고딕" panose="020D0604000000000000" pitchFamily="50" charset="-127"/>
              </a:rPr>
            </a:br>
            <a:r>
              <a:rPr lang="en-US" altLang="ko-KR" sz="1800" dirty="0" smtClean="0">
                <a:latin typeface="나눔고딕" panose="020D0604000000000000" pitchFamily="50" charset="-127"/>
                <a:ea typeface="나눔고딕" panose="020D0604000000000000" pitchFamily="50" charset="-127"/>
              </a:rPr>
              <a:t>010-8892-0060      </a:t>
            </a:r>
            <a:r>
              <a:rPr lang="en-US" altLang="ko-KR" sz="1800" dirty="0">
                <a:latin typeface="나눔고딕" panose="020D0604000000000000" pitchFamily="50" charset="-127"/>
                <a:ea typeface="나눔고딕" panose="020D0604000000000000" pitchFamily="50" charset="-127"/>
                <a:hlinkClick r:id="rId3"/>
              </a:rPr>
              <a:t>hsju@konai.com</a:t>
            </a:r>
            <a:r>
              <a:rPr lang="en-US" altLang="ko-KR" sz="2000" dirty="0">
                <a:latin typeface="나눔고딕" panose="020D0604000000000000" pitchFamily="50" charset="-127"/>
                <a:ea typeface="나눔고딕" panose="020D0604000000000000" pitchFamily="50" charset="-127"/>
              </a:rPr>
              <a:t/>
            </a:r>
            <a:br>
              <a:rPr lang="en-US" altLang="ko-KR" sz="2000" dirty="0">
                <a:latin typeface="나눔고딕" panose="020D0604000000000000" pitchFamily="50" charset="-127"/>
                <a:ea typeface="나눔고딕" panose="020D0604000000000000" pitchFamily="50" charset="-127"/>
              </a:rPr>
            </a:br>
            <a:endParaRPr lang="ko-KR" altLang="en-US" sz="2000" dirty="0">
              <a:latin typeface="나눔고딕" panose="020D0604000000000000" pitchFamily="50" charset="-127"/>
              <a:ea typeface="나눔고딕" panose="020D0604000000000000" pitchFamily="50" charset="-127"/>
            </a:endParaRPr>
          </a:p>
        </p:txBody>
      </p:sp>
      <p:cxnSp>
        <p:nvCxnSpPr>
          <p:cNvPr id="5" name="직선 연결선 4"/>
          <p:cNvCxnSpPr/>
          <p:nvPr/>
        </p:nvCxnSpPr>
        <p:spPr>
          <a:xfrm flipV="1">
            <a:off x="-3" y="4417789"/>
            <a:ext cx="7956550" cy="0"/>
          </a:xfrm>
          <a:prstGeom prst="line">
            <a:avLst/>
          </a:prstGeom>
          <a:ln w="12700">
            <a:solidFill>
              <a:srgbClr val="F24B5C"/>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447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4" name="슬라이드 번호 개체 틀 3"/>
          <p:cNvSpPr>
            <a:spLocks noGrp="1"/>
          </p:cNvSpPr>
          <p:nvPr>
            <p:ph type="sldNum" sz="quarter" idx="4"/>
          </p:nvPr>
        </p:nvSpPr>
        <p:spPr/>
        <p:txBody>
          <a:bodyPr/>
          <a:lstStyle/>
          <a:p>
            <a:fld id="{30E72A8B-9332-4F53-B4A0-D932A5358BCE}" type="slidenum">
              <a:rPr lang="ko-KR" altLang="en-US" smtClean="0"/>
              <a:pPr/>
              <a:t>13</a:t>
            </a:fld>
            <a:endParaRPr lang="ko-KR" altLang="en-US"/>
          </a:p>
        </p:txBody>
      </p:sp>
      <p:pic>
        <p:nvPicPr>
          <p:cNvPr id="5" name="Picture 2" descr="https://cdn-images-1.medium.com/max/1600/1*DsEH7PLPuom0DFHro7CwZg.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7698" y="1825625"/>
            <a:ext cx="541660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26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normAutofit fontScale="47500" lnSpcReduction="20000"/>
          </a:bodyPr>
          <a:lstStyle/>
          <a:p>
            <a:r>
              <a:rPr lang="en-US" altLang="ko-KR" b="1" dirty="0"/>
              <a:t>Teamwork</a:t>
            </a:r>
          </a:p>
          <a:p>
            <a:r>
              <a:rPr lang="en-US" altLang="ko-KR" dirty="0"/>
              <a:t>Good tech leads act as a member of the team, and consider themselves successful when the team is successful. They take their share of unsexy grungy work and clear roadblocks so their team can operate at 100%. They work to broaden the technical capabilities of their team, making sure knowledge of critical systems is not concentrated in one or two minds.</a:t>
            </a:r>
          </a:p>
          <a:p>
            <a:r>
              <a:rPr lang="en-US" altLang="ko-KR" dirty="0"/>
              <a:t>Bad tech leads take the high-profile tasks for themselves and are motivated by being able to take credit for doing the work. They optimize locally, keeping team members working on projects that benefit the team at the expense of the engineering organization at large.</a:t>
            </a:r>
          </a:p>
          <a:p>
            <a:r>
              <a:rPr lang="en-US" altLang="ko-KR" b="1" dirty="0"/>
              <a:t>Technical vision</a:t>
            </a:r>
          </a:p>
          <a:p>
            <a:r>
              <a:rPr lang="en-US" altLang="ko-KR" dirty="0"/>
              <a:t>Good tech leads have an overall vision for the technical direction of the product and make sure the team understands it. They delegate feature areas to other team members and let them own their decisions. They recognize that their team members are smart, trust them, and rely on them to handle significant pieces of the project.</a:t>
            </a:r>
          </a:p>
          <a:p>
            <a:r>
              <a:rPr lang="en-US" altLang="ko-KR" dirty="0"/>
              <a:t>Bad tech leads resist explaining or clarifying the technical direction and dictate decisions instead. They keep critical institutional knowledge in their heads, failing to multiply their effectiveness by creating and disseminating helpful documentation.</a:t>
            </a:r>
          </a:p>
          <a:p>
            <a:r>
              <a:rPr lang="en-US" altLang="ko-KR" b="1" dirty="0"/>
              <a:t>Discussion and debate</a:t>
            </a:r>
          </a:p>
          <a:p>
            <a:r>
              <a:rPr lang="en-US" altLang="ko-KR" dirty="0"/>
              <a:t>Good tech leads listen and encourage debate. When the team is unable to resolve a debate, they describe a process or framework of thinking that would help them resolve it. They don’t enter discussions with foregone conclusions, and always allow themselves to be persuaded by great ideas.</a:t>
            </a:r>
          </a:p>
          <a:p>
            <a:r>
              <a:rPr lang="en-US" altLang="ko-KR" dirty="0"/>
              <a:t>Bad tech leads allow debates to go on for too long without resolution, hampering the productivity of the team. Others cut off debate prematurely, dismissing new discussions by saying the matter is “already settled.” Bad tech leads believe it is more important that they win the argument than that the team reaches the right decision.</a:t>
            </a:r>
          </a:p>
          <a:p>
            <a:r>
              <a:rPr lang="en-US" altLang="ko-KR" dirty="0"/>
              <a:t/>
            </a:r>
            <a:br>
              <a:rPr lang="en-US" altLang="ko-KR" dirty="0"/>
            </a:br>
            <a:endParaRPr lang="ko-KR" altLang="en-US" dirty="0"/>
          </a:p>
        </p:txBody>
      </p:sp>
      <p:sp>
        <p:nvSpPr>
          <p:cNvPr id="4" name="슬라이드 번호 개체 틀 3"/>
          <p:cNvSpPr>
            <a:spLocks noGrp="1"/>
          </p:cNvSpPr>
          <p:nvPr>
            <p:ph type="sldNum" sz="quarter" idx="4"/>
          </p:nvPr>
        </p:nvSpPr>
        <p:spPr/>
        <p:txBody>
          <a:bodyPr/>
          <a:lstStyle/>
          <a:p>
            <a:fld id="{30E72A8B-9332-4F53-B4A0-D932A5358BCE}" type="slidenum">
              <a:rPr lang="ko-KR" altLang="en-US" smtClean="0"/>
              <a:pPr/>
              <a:t>14</a:t>
            </a:fld>
            <a:endParaRPr lang="ko-KR" altLang="en-US"/>
          </a:p>
        </p:txBody>
      </p:sp>
    </p:spTree>
    <p:extLst>
      <p:ext uri="{BB962C8B-B14F-4D97-AF65-F5344CB8AC3E}">
        <p14:creationId xmlns:p14="http://schemas.microsoft.com/office/powerpoint/2010/main" val="174935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normAutofit fontScale="25000" lnSpcReduction="20000"/>
          </a:bodyPr>
          <a:lstStyle/>
          <a:p>
            <a:r>
              <a:rPr lang="en-US" altLang="ko-KR" b="1" dirty="0"/>
              <a:t>Project management</a:t>
            </a:r>
          </a:p>
          <a:p>
            <a:r>
              <a:rPr lang="en-US" altLang="ko-KR" dirty="0"/>
              <a:t>Good tech leads are proactive. They make sure technical progress is on track. They work with team members to come up with estimates and to establish intermediate milestones. They anticipate areas of concern and make sure they are addressed before they become a problem. They identify technical roadblocks and help the team get around them. They identify areas of overlap where work can be shared, and conversely, find areas that are not getting enough attention and direct resources toward it.</a:t>
            </a:r>
          </a:p>
          <a:p>
            <a:r>
              <a:rPr lang="en-US" altLang="ko-KR" dirty="0"/>
              <a:t>Bad tech leads are reactive. They may delegate, but do not follow up to make sure progress is being made. They don’t set intermediate goals and hope that everything just comes together in the end. They wait until just before launch to do end-to-end tests of complex systems. They allow team members to waste time on interesting but unimportant work.</a:t>
            </a:r>
          </a:p>
          <a:p>
            <a:r>
              <a:rPr lang="en-US" altLang="ko-KR" b="1" dirty="0"/>
              <a:t>Pragmatism</a:t>
            </a:r>
          </a:p>
          <a:p>
            <a:r>
              <a:rPr lang="en-US" altLang="ko-KR" dirty="0"/>
              <a:t>Good tech leads are pragmatic and find a balance between doing it right and getting it done. They cut corners when it’s expedient but never out of laziness. They encourage their team to find temporary shortcuts or workarounds to problems that are blocking overall progress, and to build minimum viable infrastructure for launch. To good tech leads, details matter. Code quality, code reviews, and testing are just as important as shipping on time.</a:t>
            </a:r>
          </a:p>
          <a:p>
            <a:r>
              <a:rPr lang="en-US" altLang="ko-KR" dirty="0"/>
              <a:t>Bad tech leads take shortcuts that save time in the short term but cost more in the long term, and let technical debt pile up. They cannot distinguish between situations that call for expediency and those that call for perfection.</a:t>
            </a:r>
          </a:p>
          <a:p>
            <a:r>
              <a:rPr lang="en-US" altLang="ko-KR" b="1" dirty="0"/>
              <a:t>Communication</a:t>
            </a:r>
          </a:p>
          <a:p>
            <a:r>
              <a:rPr lang="en-US" altLang="ko-KR" dirty="0"/>
              <a:t>Good tech leads know that their role is much more than writing code, that effective communication is a vital part of their job, and that time spent making their team more efficient is time well spent. They acknowledge that some communication overhead is necessary when working on a team, and they sacrifice some personal productivity for overall team productivity.</a:t>
            </a:r>
          </a:p>
          <a:p>
            <a:r>
              <a:rPr lang="en-US" altLang="ko-KR" dirty="0"/>
              <a:t>Bad tech leads believe that they are most productive when they are writing code, and think communication is a distraction. They do not optimize for overall team productivity, but rather for what works best for themselves. They get frustrated when they have to take time to lead.</a:t>
            </a:r>
          </a:p>
          <a:p>
            <a:r>
              <a:rPr lang="en-US" altLang="ko-KR" b="1" dirty="0"/>
              <a:t>Relationship with Product</a:t>
            </a:r>
          </a:p>
          <a:p>
            <a:r>
              <a:rPr lang="en-US" altLang="ko-KR" dirty="0"/>
              <a:t>Good tech leads are in a conversation with product managers and designers about how the product should work. They are not afraid to push back on decisions they disagree with, but keep the product goals in mind and know when to accommodate them. They find creative workarounds to technical constraints by suggesting alternative product formulations that are less technically demanding, and help PMs and designers understand technical challenges so that they make informed trade-offs themselves.</a:t>
            </a:r>
          </a:p>
          <a:p>
            <a:r>
              <a:rPr lang="en-US" altLang="ko-KR" dirty="0"/>
              <a:t>Bad tech leads throw product decisions “over the wall” and do not take ownership of the product. They push back due to technical constraints but do not offer alternatives or explanations.</a:t>
            </a:r>
          </a:p>
          <a:p>
            <a:r>
              <a:rPr lang="en-US" altLang="ko-KR" b="1" dirty="0"/>
              <a:t>Resiliency</a:t>
            </a:r>
          </a:p>
          <a:p>
            <a:r>
              <a:rPr lang="en-US" altLang="ko-KR" dirty="0"/>
              <a:t>Good tech leads are resilient to changes to the product specification and react calmly to surprises. They anticipate where changes might take place and design their code to handle them.</a:t>
            </a:r>
          </a:p>
          <a:p>
            <a:r>
              <a:rPr lang="en-US" altLang="ko-KR" dirty="0"/>
              <a:t>Bad tech leads are upset when the specification changes, or prematurely generalize their design in areas where changes are unlikely to occur.</a:t>
            </a:r>
          </a:p>
          <a:p>
            <a:r>
              <a:rPr lang="en-US" altLang="ko-KR" b="1" dirty="0"/>
              <a:t>Personality</a:t>
            </a:r>
          </a:p>
          <a:p>
            <a:r>
              <a:rPr lang="en-US" altLang="ko-KR" dirty="0"/>
              <a:t>Good tech leads are easy-going but assertive. Bad tech leads are confrontational and aggressive. Good tech leads emerge naturally and earn respect through technical competence and experience. Bad tech leads think their title confers respect and authority. Good tech leads are always looking for ways to improve.</a:t>
            </a:r>
          </a:p>
          <a:p>
            <a:r>
              <a:rPr lang="en-US" altLang="ko-KR" dirty="0"/>
              <a:t>Bad tech leads get defensive when given feedback. Good tech leads are humble and boost the confidence of everyone else on the team. Bad tech leads are arrogant and take pleasure in making their teammates feel inferior.</a:t>
            </a:r>
          </a:p>
          <a:p>
            <a:endParaRPr lang="ko-KR" altLang="en-US" dirty="0"/>
          </a:p>
        </p:txBody>
      </p:sp>
      <p:sp>
        <p:nvSpPr>
          <p:cNvPr id="4" name="슬라이드 번호 개체 틀 3"/>
          <p:cNvSpPr>
            <a:spLocks noGrp="1"/>
          </p:cNvSpPr>
          <p:nvPr>
            <p:ph type="sldNum" sz="quarter" idx="4"/>
          </p:nvPr>
        </p:nvSpPr>
        <p:spPr/>
        <p:txBody>
          <a:bodyPr/>
          <a:lstStyle/>
          <a:p>
            <a:fld id="{30E72A8B-9332-4F53-B4A0-D932A5358BCE}" type="slidenum">
              <a:rPr lang="ko-KR" altLang="en-US" smtClean="0"/>
              <a:pPr/>
              <a:t>15</a:t>
            </a:fld>
            <a:endParaRPr lang="ko-KR" altLang="en-US"/>
          </a:p>
        </p:txBody>
      </p:sp>
    </p:spTree>
    <p:extLst>
      <p:ext uri="{BB962C8B-B14F-4D97-AF65-F5344CB8AC3E}">
        <p14:creationId xmlns:p14="http://schemas.microsoft.com/office/powerpoint/2010/main" val="391618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8891" y="1609880"/>
            <a:ext cx="9527994" cy="4524315"/>
          </a:xfrm>
          <a:prstGeom prst="rect">
            <a:avLst/>
          </a:prstGeom>
          <a:noFill/>
        </p:spPr>
        <p:txBody>
          <a:bodyPr wrap="square" rtlCol="0">
            <a:spAutoFit/>
          </a:bodyPr>
          <a:lstStyle/>
          <a:p>
            <a:pPr>
              <a:lnSpc>
                <a:spcPct val="150000"/>
              </a:lnSpc>
            </a:pPr>
            <a:r>
              <a:rPr lang="en-US" altLang="ko-KR" sz="1600" dirty="0" smtClean="0"/>
              <a:t>Kona I</a:t>
            </a:r>
          </a:p>
          <a:p>
            <a:pPr>
              <a:lnSpc>
                <a:spcPct val="150000"/>
              </a:lnSpc>
            </a:pPr>
            <a:r>
              <a:rPr lang="en-US" altLang="ko-KR" sz="1600" dirty="0" smtClean="0"/>
              <a:t>Kona M, </a:t>
            </a:r>
            <a:r>
              <a:rPr lang="en-US" altLang="ko-KR" sz="1600" dirty="0" err="1" smtClean="0"/>
              <a:t>kona</a:t>
            </a:r>
            <a:r>
              <a:rPr lang="en-US" altLang="ko-KR" sz="1600" dirty="0" smtClean="0"/>
              <a:t> S, KSL, </a:t>
            </a:r>
            <a:r>
              <a:rPr lang="en-US" altLang="ko-KR" sz="1600" dirty="0" err="1" smtClean="0"/>
              <a:t>Veaver</a:t>
            </a:r>
            <a:r>
              <a:rPr lang="en-US" altLang="ko-KR" sz="1600" dirty="0" smtClean="0"/>
              <a:t>, Art Mining, </a:t>
            </a:r>
            <a:r>
              <a:rPr lang="en-US" altLang="ko-KR" sz="1600" dirty="0" err="1" smtClean="0"/>
              <a:t>kona</a:t>
            </a:r>
            <a:r>
              <a:rPr lang="ko-KR" altLang="en-US" sz="1600" dirty="0"/>
              <a:t> </a:t>
            </a:r>
            <a:r>
              <a:rPr lang="en-US" altLang="ko-KR" sz="1600" dirty="0" smtClean="0"/>
              <a:t>Partners</a:t>
            </a:r>
            <a:endParaRPr lang="en-US" altLang="ko-KR" sz="1600" dirty="0"/>
          </a:p>
          <a:p>
            <a:pPr>
              <a:lnSpc>
                <a:spcPct val="200000"/>
              </a:lnSpc>
            </a:pPr>
            <a:endParaRPr lang="en-US" altLang="ko-KR" sz="1200" dirty="0" smtClean="0"/>
          </a:p>
          <a:p>
            <a:pPr>
              <a:lnSpc>
                <a:spcPct val="200000"/>
              </a:lnSpc>
            </a:pPr>
            <a:endParaRPr lang="en-US" altLang="ko-KR" sz="1200" dirty="0" smtClean="0"/>
          </a:p>
          <a:p>
            <a:pPr>
              <a:lnSpc>
                <a:spcPct val="150000"/>
              </a:lnSpc>
            </a:pPr>
            <a:r>
              <a:rPr lang="en-US" altLang="ko-KR" sz="1600" dirty="0" smtClean="0"/>
              <a:t>SE </a:t>
            </a:r>
            <a:r>
              <a:rPr lang="ko-KR" altLang="en-US" sz="1600" dirty="0" smtClean="0"/>
              <a:t>기반의 </a:t>
            </a:r>
            <a:r>
              <a:rPr lang="en-US" altLang="ko-KR" sz="1600" dirty="0" smtClean="0"/>
              <a:t>Digital Identification </a:t>
            </a:r>
            <a:r>
              <a:rPr lang="ko-KR" altLang="en-US" sz="1600" dirty="0" smtClean="0"/>
              <a:t>사업</a:t>
            </a:r>
            <a:endParaRPr lang="en-US" altLang="ko-KR" sz="1600" dirty="0" smtClean="0"/>
          </a:p>
          <a:p>
            <a:pPr>
              <a:lnSpc>
                <a:spcPct val="150000"/>
              </a:lnSpc>
            </a:pPr>
            <a:r>
              <a:rPr lang="ko-KR" altLang="en-US" sz="1600" dirty="0" smtClean="0"/>
              <a:t>전자카드</a:t>
            </a:r>
            <a:endParaRPr lang="en-US" altLang="ko-KR" sz="1600" dirty="0" smtClean="0"/>
          </a:p>
          <a:p>
            <a:pPr>
              <a:lnSpc>
                <a:spcPct val="150000"/>
              </a:lnSpc>
            </a:pPr>
            <a:r>
              <a:rPr lang="ko-KR" altLang="en-US" sz="1600" dirty="0" err="1" smtClean="0"/>
              <a:t>충전식</a:t>
            </a:r>
            <a:r>
              <a:rPr lang="ko-KR" altLang="en-US" sz="1600" dirty="0" smtClean="0"/>
              <a:t> 선불카드 </a:t>
            </a:r>
            <a:r>
              <a:rPr lang="en-US" altLang="ko-KR" sz="1600" dirty="0" smtClean="0"/>
              <a:t>KONA CARD</a:t>
            </a:r>
          </a:p>
          <a:p>
            <a:pPr>
              <a:lnSpc>
                <a:spcPct val="150000"/>
              </a:lnSpc>
            </a:pPr>
            <a:r>
              <a:rPr lang="en-US" altLang="ko-KR" sz="1600" dirty="0" smtClean="0"/>
              <a:t>IOT </a:t>
            </a:r>
            <a:r>
              <a:rPr lang="en-US" altLang="ko-KR" sz="1600" dirty="0" err="1" smtClean="0"/>
              <a:t>Securuty</a:t>
            </a:r>
            <a:r>
              <a:rPr lang="en-US" altLang="ko-KR" sz="1600" dirty="0" smtClean="0"/>
              <a:t> Platform</a:t>
            </a:r>
          </a:p>
          <a:p>
            <a:pPr>
              <a:lnSpc>
                <a:spcPct val="150000"/>
              </a:lnSpc>
            </a:pPr>
            <a:r>
              <a:rPr lang="en-US" altLang="ko-KR" sz="1600" dirty="0" smtClean="0"/>
              <a:t>Crypto Currency HW wallet</a:t>
            </a:r>
          </a:p>
          <a:p>
            <a:pPr>
              <a:lnSpc>
                <a:spcPct val="150000"/>
              </a:lnSpc>
            </a:pPr>
            <a:r>
              <a:rPr lang="en-US" altLang="ko-KR" sz="1600" dirty="0" err="1" smtClean="0"/>
              <a:t>BlockChain</a:t>
            </a:r>
            <a:r>
              <a:rPr lang="en-US" altLang="ko-KR" sz="1600" dirty="0" smtClean="0"/>
              <a:t> platform</a:t>
            </a:r>
          </a:p>
          <a:p>
            <a:pPr>
              <a:lnSpc>
                <a:spcPct val="150000"/>
              </a:lnSpc>
            </a:pPr>
            <a:r>
              <a:rPr lang="en-US" altLang="ko-KR" sz="1600" dirty="0" err="1" smtClean="0"/>
              <a:t>Veaver</a:t>
            </a:r>
            <a:endParaRPr lang="en-US" altLang="ko-KR" sz="1600" dirty="0" smtClean="0"/>
          </a:p>
          <a:p>
            <a:pPr>
              <a:lnSpc>
                <a:spcPct val="150000"/>
              </a:lnSpc>
            </a:pPr>
            <a:r>
              <a:rPr lang="en-US" altLang="ko-KR" sz="1600" dirty="0" smtClean="0"/>
              <a:t>Art Mining </a:t>
            </a:r>
          </a:p>
        </p:txBody>
      </p:sp>
      <p:cxnSp>
        <p:nvCxnSpPr>
          <p:cNvPr id="5" name="직선 연결선 4"/>
          <p:cNvCxnSpPr/>
          <p:nvPr/>
        </p:nvCxnSpPr>
        <p:spPr>
          <a:xfrm>
            <a:off x="1591728" y="1786467"/>
            <a:ext cx="24008" cy="4339125"/>
          </a:xfrm>
          <a:prstGeom prst="line">
            <a:avLst/>
          </a:prstGeom>
          <a:ln w="31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제목 3"/>
          <p:cNvSpPr txBox="1">
            <a:spLocks/>
          </p:cNvSpPr>
          <p:nvPr/>
        </p:nvSpPr>
        <p:spPr>
          <a:xfrm>
            <a:off x="302340" y="631748"/>
            <a:ext cx="9377362" cy="480131"/>
          </a:xfrm>
          <a:prstGeom prst="rect">
            <a:avLst/>
          </a:prstGeom>
          <a:noFill/>
        </p:spPr>
        <p:txBody>
          <a:bodyPr vert="horz" wrap="square" lIns="91440" tIns="45720" rIns="91440" bIns="45720" rtlCol="0" anchor="ctr">
            <a:sp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defRPr/>
            </a:pPr>
            <a:r>
              <a:rPr lang="en-US" altLang="ko-KR" sz="2800" kern="0" spc="-110" dirty="0" smtClean="0">
                <a:ln w="3175">
                  <a:noFill/>
                </a:ln>
                <a:solidFill>
                  <a:srgbClr val="FF0000"/>
                </a:solidFill>
                <a:latin typeface="나눔고딕" panose="020D0604000000000000" pitchFamily="50" charset="-127"/>
                <a:ea typeface="나눔고딕" panose="020D0604000000000000" pitchFamily="50" charset="-127"/>
                <a:cs typeface="Tahoma" pitchFamily="34" charset="0"/>
              </a:rPr>
              <a:t>| </a:t>
            </a:r>
            <a:r>
              <a:rPr lang="en-US" altLang="ko-KR" sz="2800" kern="0" spc="-110" dirty="0" smtClean="0">
                <a:ln w="3175">
                  <a:noFill/>
                </a:ln>
                <a:latin typeface="나눔고딕" panose="020D0604000000000000" pitchFamily="50" charset="-127"/>
                <a:ea typeface="나눔고딕" panose="020D0604000000000000" pitchFamily="50" charset="-127"/>
                <a:cs typeface="Tahoma" pitchFamily="34" charset="0"/>
              </a:rPr>
              <a:t>Kona </a:t>
            </a:r>
            <a:endParaRPr lang="en-US" altLang="ko-KR" sz="2800" kern="0" spc="-110" dirty="0">
              <a:ln w="3175">
                <a:noFill/>
              </a:ln>
              <a:latin typeface="나눔고딕" panose="020D0604000000000000" pitchFamily="50" charset="-127"/>
              <a:ea typeface="나눔고딕" panose="020D0604000000000000" pitchFamily="50" charset="-127"/>
              <a:cs typeface="Tahoma" pitchFamily="34" charset="0"/>
            </a:endParaRPr>
          </a:p>
        </p:txBody>
      </p:sp>
    </p:spTree>
    <p:extLst>
      <p:ext uri="{BB962C8B-B14F-4D97-AF65-F5344CB8AC3E}">
        <p14:creationId xmlns:p14="http://schemas.microsoft.com/office/powerpoint/2010/main" val="928325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8891" y="1609880"/>
            <a:ext cx="9527994" cy="4555093"/>
          </a:xfrm>
          <a:prstGeom prst="rect">
            <a:avLst/>
          </a:prstGeom>
          <a:noFill/>
        </p:spPr>
        <p:txBody>
          <a:bodyPr wrap="square" rtlCol="0">
            <a:spAutoFit/>
          </a:bodyPr>
          <a:lstStyle/>
          <a:p>
            <a:pPr>
              <a:lnSpc>
                <a:spcPct val="200000"/>
              </a:lnSpc>
            </a:pPr>
            <a:r>
              <a:rPr lang="en-US" altLang="ko-KR" sz="1600" b="1" dirty="0" smtClean="0"/>
              <a:t>Good Tech Lead</a:t>
            </a:r>
            <a:r>
              <a:rPr lang="ko-KR" altLang="en-US" sz="1600" dirty="0" smtClean="0"/>
              <a:t/>
            </a:r>
            <a:br>
              <a:rPr lang="ko-KR" altLang="en-US" sz="1600" dirty="0" smtClean="0"/>
            </a:br>
            <a:r>
              <a:rPr lang="ko-KR" altLang="en-US" sz="1550" dirty="0" smtClean="0"/>
              <a:t>좋은 기술 리더는 팀의 성공을 자신의 성공으로 인식해 팀의 멤버 역할을 수행한다</a:t>
            </a:r>
            <a:r>
              <a:rPr lang="en-US" altLang="ko-KR" sz="1550" dirty="0" smtClean="0"/>
              <a:t>. </a:t>
            </a:r>
            <a:r>
              <a:rPr lang="ko-KR" altLang="en-US" sz="1550" dirty="0" smtClean="0"/>
              <a:t>주어진 일에 관한 </a:t>
            </a:r>
            <a:r>
              <a:rPr lang="ko-KR" altLang="en-US" sz="1550" dirty="0" err="1" smtClean="0"/>
              <a:t>일정리를</a:t>
            </a:r>
            <a:r>
              <a:rPr lang="ko-KR" altLang="en-US" sz="1550" dirty="0" smtClean="0"/>
              <a:t> 잘하고</a:t>
            </a:r>
            <a:r>
              <a:rPr lang="en-US" altLang="ko-KR" sz="1550" dirty="0" smtClean="0"/>
              <a:t>,  </a:t>
            </a:r>
            <a:r>
              <a:rPr lang="ko-KR" altLang="en-US" sz="1550" dirty="0" smtClean="0"/>
              <a:t>장애물도 제거해 팀이 </a:t>
            </a:r>
            <a:r>
              <a:rPr lang="en-US" altLang="ko-KR" sz="1550" dirty="0" smtClean="0"/>
              <a:t>100%</a:t>
            </a:r>
            <a:r>
              <a:rPr lang="ko-KR" altLang="en-US" sz="1550" dirty="0" smtClean="0"/>
              <a:t>의 능률을 올릴 수 있도록 한다</a:t>
            </a:r>
            <a:r>
              <a:rPr lang="en-US" altLang="ko-KR" sz="1550" dirty="0" smtClean="0"/>
              <a:t>. </a:t>
            </a:r>
            <a:r>
              <a:rPr lang="ko-KR" altLang="en-US" sz="1550" dirty="0" smtClean="0"/>
              <a:t>중요한 시스템의 지식이 특정인 한 두 명에게 집중되지 않게 하고 자신들 팀의 기술 능력이 퍼지도록 하는 일을 한다</a:t>
            </a:r>
            <a:r>
              <a:rPr lang="en-US" altLang="ko-KR" sz="1550" dirty="0" smtClean="0"/>
              <a:t>.</a:t>
            </a:r>
            <a:r>
              <a:rPr lang="ko-KR" altLang="en-US" sz="1550" dirty="0" smtClean="0"/>
              <a:t/>
            </a:r>
            <a:br>
              <a:rPr lang="ko-KR" altLang="en-US" sz="1550" dirty="0" smtClean="0"/>
            </a:br>
            <a:endParaRPr lang="en-US" altLang="ko-KR" sz="1000" dirty="0" smtClean="0"/>
          </a:p>
          <a:p>
            <a:pPr>
              <a:lnSpc>
                <a:spcPct val="200000"/>
              </a:lnSpc>
            </a:pPr>
            <a:r>
              <a:rPr lang="ko-KR" altLang="en-US" sz="1000" dirty="0" smtClean="0"/>
              <a:t/>
            </a:r>
            <a:br>
              <a:rPr lang="ko-KR" altLang="en-US" sz="1000" dirty="0" smtClean="0"/>
            </a:br>
            <a:r>
              <a:rPr lang="en-US" altLang="ko-KR" sz="1600" b="1" dirty="0" smtClean="0"/>
              <a:t>Bad Tech Lead</a:t>
            </a:r>
            <a:r>
              <a:rPr lang="ko-KR" altLang="en-US" sz="1600" dirty="0" smtClean="0"/>
              <a:t/>
            </a:r>
            <a:br>
              <a:rPr lang="ko-KR" altLang="en-US" sz="1600" dirty="0" smtClean="0"/>
            </a:br>
            <a:r>
              <a:rPr lang="ko-KR" altLang="en-US" sz="1550" dirty="0" smtClean="0"/>
              <a:t>나쁜 기술 리더는 자기 자신을 위해 세간에 이목을 끄는 업무를 맡으며</a:t>
            </a:r>
            <a:r>
              <a:rPr lang="en-US" altLang="ko-KR" sz="1550" dirty="0" smtClean="0"/>
              <a:t>, </a:t>
            </a:r>
            <a:r>
              <a:rPr lang="ko-KR" altLang="en-US" sz="1550" dirty="0" smtClean="0"/>
              <a:t>그 일을 통해 공을 차지해야만 동기 </a:t>
            </a:r>
            <a:endParaRPr lang="en-US" altLang="ko-KR" sz="1550" dirty="0" smtClean="0"/>
          </a:p>
          <a:p>
            <a:pPr>
              <a:lnSpc>
                <a:spcPct val="200000"/>
              </a:lnSpc>
            </a:pPr>
            <a:r>
              <a:rPr lang="ko-KR" altLang="en-US" sz="1550" dirty="0" smtClean="0"/>
              <a:t>부여가 된다</a:t>
            </a:r>
            <a:r>
              <a:rPr lang="en-US" altLang="ko-KR" sz="1550" dirty="0" smtClean="0"/>
              <a:t>. </a:t>
            </a:r>
            <a:r>
              <a:rPr lang="ko-KR" altLang="en-US" sz="1550" dirty="0" smtClean="0"/>
              <a:t>그리고 대규모 엔지니어링 조직의 비용으로 팀에 이득이 될만한 프로젝트에 팀원들을 일하게 </a:t>
            </a:r>
            <a:endParaRPr lang="en-US" altLang="ko-KR" sz="1550" dirty="0" smtClean="0"/>
          </a:p>
          <a:p>
            <a:pPr>
              <a:lnSpc>
                <a:spcPct val="200000"/>
              </a:lnSpc>
            </a:pPr>
            <a:r>
              <a:rPr lang="ko-KR" altLang="en-US" sz="1550" dirty="0" smtClean="0"/>
              <a:t>하고 팀 내</a:t>
            </a:r>
            <a:r>
              <a:rPr lang="en-US" altLang="ko-KR" sz="1550" dirty="0" smtClean="0"/>
              <a:t>(</a:t>
            </a:r>
            <a:r>
              <a:rPr lang="ko-KR" altLang="en-US" sz="1550" dirty="0" smtClean="0"/>
              <a:t>로컬</a:t>
            </a:r>
            <a:r>
              <a:rPr lang="en-US" altLang="ko-KR" sz="1550" dirty="0" smtClean="0"/>
              <a:t>) </a:t>
            </a:r>
            <a:r>
              <a:rPr lang="ko-KR" altLang="en-US" sz="1550" dirty="0" smtClean="0"/>
              <a:t>최적화를 도모한다</a:t>
            </a:r>
            <a:r>
              <a:rPr lang="en-US" altLang="ko-KR" sz="1550" dirty="0" smtClean="0"/>
              <a:t>. </a:t>
            </a:r>
            <a:r>
              <a:rPr lang="ko-KR" altLang="en-US" sz="1550" dirty="0" smtClean="0"/>
              <a:t>조직이 아닌 팀의 이익만 도모한다</a:t>
            </a:r>
            <a:r>
              <a:rPr lang="en-US" altLang="ko-KR" sz="1550" dirty="0" smtClean="0"/>
              <a:t>.</a:t>
            </a:r>
            <a:endParaRPr lang="ko-KR" altLang="en-US" sz="1600" dirty="0" smtClean="0"/>
          </a:p>
        </p:txBody>
      </p:sp>
      <p:cxnSp>
        <p:nvCxnSpPr>
          <p:cNvPr id="5" name="직선 연결선 4"/>
          <p:cNvCxnSpPr/>
          <p:nvPr/>
        </p:nvCxnSpPr>
        <p:spPr>
          <a:xfrm>
            <a:off x="1591728" y="1786467"/>
            <a:ext cx="24008" cy="4339125"/>
          </a:xfrm>
          <a:prstGeom prst="line">
            <a:avLst/>
          </a:prstGeom>
          <a:ln w="31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제목 3"/>
          <p:cNvSpPr txBox="1">
            <a:spLocks/>
          </p:cNvSpPr>
          <p:nvPr/>
        </p:nvSpPr>
        <p:spPr>
          <a:xfrm>
            <a:off x="302340" y="631748"/>
            <a:ext cx="9377362" cy="480131"/>
          </a:xfrm>
          <a:prstGeom prst="rect">
            <a:avLst/>
          </a:prstGeom>
          <a:noFill/>
        </p:spPr>
        <p:txBody>
          <a:bodyPr vert="horz" wrap="square" lIns="91440" tIns="45720" rIns="91440" bIns="45720" rtlCol="0" anchor="ctr">
            <a:sp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defRPr/>
            </a:pPr>
            <a:r>
              <a:rPr lang="en-US" altLang="ko-KR" sz="2800" kern="0" spc="-110" dirty="0" smtClean="0">
                <a:ln w="3175">
                  <a:noFill/>
                </a:ln>
                <a:solidFill>
                  <a:srgbClr val="FF0000"/>
                </a:solidFill>
                <a:latin typeface="나눔고딕" panose="020D0604000000000000" pitchFamily="50" charset="-127"/>
                <a:ea typeface="나눔고딕" panose="020D0604000000000000" pitchFamily="50" charset="-127"/>
                <a:cs typeface="Tahoma" pitchFamily="34" charset="0"/>
              </a:rPr>
              <a:t>| </a:t>
            </a:r>
            <a:r>
              <a:rPr lang="en-US" altLang="ko-KR" sz="2800" kern="0" spc="-110" dirty="0" smtClean="0">
                <a:ln w="3175">
                  <a:noFill/>
                </a:ln>
                <a:latin typeface="나눔고딕" panose="020D0604000000000000" pitchFamily="50" charset="-127"/>
                <a:ea typeface="나눔고딕" panose="020D0604000000000000" pitchFamily="50" charset="-127"/>
                <a:cs typeface="Tahoma" pitchFamily="34" charset="0"/>
              </a:rPr>
              <a:t>Teamwork </a:t>
            </a:r>
            <a:endParaRPr lang="en-US" altLang="ko-KR" sz="2800" kern="0" spc="-110" dirty="0">
              <a:ln w="3175">
                <a:noFill/>
              </a:ln>
              <a:latin typeface="나눔고딕" panose="020D0604000000000000" pitchFamily="50" charset="-127"/>
              <a:ea typeface="나눔고딕" panose="020D0604000000000000" pitchFamily="50" charset="-127"/>
              <a:cs typeface="Tahoma" pitchFamily="34" charset="0"/>
            </a:endParaRPr>
          </a:p>
        </p:txBody>
      </p:sp>
    </p:spTree>
    <p:extLst>
      <p:ext uri="{BB962C8B-B14F-4D97-AF65-F5344CB8AC3E}">
        <p14:creationId xmlns:p14="http://schemas.microsoft.com/office/powerpoint/2010/main" val="3879603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8891" y="1609880"/>
            <a:ext cx="9527994" cy="4570482"/>
          </a:xfrm>
          <a:prstGeom prst="rect">
            <a:avLst/>
          </a:prstGeom>
          <a:noFill/>
        </p:spPr>
        <p:txBody>
          <a:bodyPr wrap="square" rtlCol="0">
            <a:spAutoFit/>
          </a:bodyPr>
          <a:lstStyle/>
          <a:p>
            <a:pPr>
              <a:lnSpc>
                <a:spcPct val="200000"/>
              </a:lnSpc>
            </a:pPr>
            <a:r>
              <a:rPr lang="en-US" altLang="ko-KR" sz="1600" b="1" dirty="0" smtClean="0"/>
              <a:t>Good Tech Lead</a:t>
            </a:r>
            <a:r>
              <a:rPr lang="ko-KR" altLang="en-US" sz="1600" dirty="0" smtClean="0"/>
              <a:t/>
            </a:r>
            <a:br>
              <a:rPr lang="ko-KR" altLang="en-US" sz="1600" dirty="0" smtClean="0"/>
            </a:br>
            <a:r>
              <a:rPr lang="ko-KR" altLang="en-US" sz="1550" dirty="0"/>
              <a:t>좋은 기술 리더는 제품의 기술적인 방향성을 위한 전체 비전을 가지고 있고 또 그것을 멤버들에게 확실히 </a:t>
            </a:r>
            <a:endParaRPr lang="en-US" altLang="ko-KR" sz="1550" dirty="0" smtClean="0"/>
          </a:p>
          <a:p>
            <a:pPr>
              <a:lnSpc>
                <a:spcPct val="200000"/>
              </a:lnSpc>
            </a:pPr>
            <a:r>
              <a:rPr lang="ko-KR" altLang="en-US" sz="1550" dirty="0" smtClean="0"/>
              <a:t>이해시킨다</a:t>
            </a:r>
            <a:r>
              <a:rPr lang="en-US" altLang="ko-KR" sz="1550" dirty="0"/>
              <a:t>. </a:t>
            </a:r>
            <a:r>
              <a:rPr lang="ko-KR" altLang="en-US" sz="1550" dirty="0"/>
              <a:t>그리고 팀원들에게 특정 기능 영역을 위임하고 그들 스스로가 의사결정을 내리게 한다</a:t>
            </a:r>
            <a:r>
              <a:rPr lang="en-US" altLang="ko-KR" sz="1550" dirty="0"/>
              <a:t>. </a:t>
            </a:r>
            <a:endParaRPr lang="en-US" altLang="ko-KR" sz="1550" dirty="0" smtClean="0"/>
          </a:p>
          <a:p>
            <a:pPr>
              <a:lnSpc>
                <a:spcPct val="200000"/>
              </a:lnSpc>
            </a:pPr>
            <a:r>
              <a:rPr lang="ko-KR" altLang="en-US" sz="1550" dirty="0" smtClean="0"/>
              <a:t>그래서 그들 </a:t>
            </a:r>
            <a:r>
              <a:rPr lang="ko-KR" altLang="en-US" sz="1550" dirty="0"/>
              <a:t>팀 멤버가 스스로가 영리하고</a:t>
            </a:r>
            <a:r>
              <a:rPr lang="en-US" altLang="ko-KR" sz="1550" dirty="0"/>
              <a:t>, </a:t>
            </a:r>
            <a:r>
              <a:rPr lang="ko-KR" altLang="en-US" sz="1550" dirty="0"/>
              <a:t>서로 믿으며</a:t>
            </a:r>
            <a:r>
              <a:rPr lang="en-US" altLang="ko-KR" sz="1550" dirty="0"/>
              <a:t>, </a:t>
            </a:r>
            <a:r>
              <a:rPr lang="ko-KR" altLang="en-US" sz="1550" dirty="0"/>
              <a:t>프로젝트의 중요한 부분을 차지하고 있다고 인식하게 한다</a:t>
            </a:r>
            <a:r>
              <a:rPr lang="en-US" altLang="ko-KR" sz="1550" dirty="0" smtClean="0"/>
              <a:t>.</a:t>
            </a:r>
          </a:p>
          <a:p>
            <a:pPr>
              <a:lnSpc>
                <a:spcPct val="200000"/>
              </a:lnSpc>
            </a:pPr>
            <a:r>
              <a:rPr lang="ko-KR" altLang="en-US" sz="500" dirty="0" smtClean="0"/>
              <a:t/>
            </a:r>
            <a:br>
              <a:rPr lang="ko-KR" altLang="en-US" sz="500" dirty="0" smtClean="0"/>
            </a:br>
            <a:r>
              <a:rPr lang="en-US" altLang="ko-KR" sz="1600" b="1" dirty="0" smtClean="0"/>
              <a:t>Bad Tech Lead</a:t>
            </a:r>
            <a:r>
              <a:rPr lang="ko-KR" altLang="en-US" sz="1600" dirty="0" smtClean="0"/>
              <a:t/>
            </a:r>
            <a:br>
              <a:rPr lang="ko-KR" altLang="en-US" sz="1600" dirty="0" smtClean="0"/>
            </a:br>
            <a:r>
              <a:rPr lang="ko-KR" altLang="en-US" sz="1550" dirty="0"/>
              <a:t>나쁜 기술 리더는 기술적인 방향을 설명하거나 명시하고 싶어하지 않고</a:t>
            </a:r>
            <a:r>
              <a:rPr lang="en-US" altLang="ko-KR" sz="1550" dirty="0"/>
              <a:t>, </a:t>
            </a:r>
            <a:r>
              <a:rPr lang="ko-KR" altLang="en-US" sz="1550" dirty="0"/>
              <a:t>대신에 의사 결정을 강요한다</a:t>
            </a:r>
            <a:r>
              <a:rPr lang="en-US" altLang="ko-KR" sz="1550" dirty="0"/>
              <a:t>. </a:t>
            </a:r>
            <a:endParaRPr lang="en-US" altLang="ko-KR" sz="1550" dirty="0" smtClean="0"/>
          </a:p>
          <a:p>
            <a:pPr>
              <a:lnSpc>
                <a:spcPct val="200000"/>
              </a:lnSpc>
            </a:pPr>
            <a:r>
              <a:rPr lang="ko-KR" altLang="en-US" sz="1550" dirty="0" smtClean="0"/>
              <a:t>그리고 </a:t>
            </a:r>
            <a:r>
              <a:rPr lang="ko-KR" altLang="en-US" sz="1550" dirty="0"/>
              <a:t>도움이 되는 문서를 전파하거나 만들면서 얻어지는 효과를 배가시키는 것을 하지 않고 자신의 </a:t>
            </a:r>
            <a:r>
              <a:rPr lang="ko-KR" altLang="en-US" sz="1550" dirty="0" smtClean="0"/>
              <a:t>머리 </a:t>
            </a:r>
            <a:endParaRPr lang="en-US" altLang="ko-KR" sz="1550" dirty="0" smtClean="0"/>
          </a:p>
          <a:p>
            <a:pPr>
              <a:lnSpc>
                <a:spcPct val="200000"/>
              </a:lnSpc>
            </a:pPr>
            <a:r>
              <a:rPr lang="ko-KR" altLang="en-US" sz="1550" dirty="0" smtClean="0"/>
              <a:t>속에 </a:t>
            </a:r>
            <a:r>
              <a:rPr lang="ko-KR" altLang="en-US" sz="1550" dirty="0"/>
              <a:t>중요한 제도적 지식을 유지한다</a:t>
            </a:r>
            <a:r>
              <a:rPr lang="en-US" altLang="ko-KR" sz="1550" dirty="0" smtClean="0"/>
              <a:t>.</a:t>
            </a:r>
            <a:endParaRPr lang="ko-KR" altLang="en-US" sz="1550" dirty="0" smtClean="0"/>
          </a:p>
        </p:txBody>
      </p:sp>
      <p:cxnSp>
        <p:nvCxnSpPr>
          <p:cNvPr id="5" name="직선 연결선 4"/>
          <p:cNvCxnSpPr/>
          <p:nvPr/>
        </p:nvCxnSpPr>
        <p:spPr>
          <a:xfrm>
            <a:off x="1591728" y="1786467"/>
            <a:ext cx="24008" cy="4339125"/>
          </a:xfrm>
          <a:prstGeom prst="line">
            <a:avLst/>
          </a:prstGeom>
          <a:ln w="31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제목 3"/>
          <p:cNvSpPr txBox="1">
            <a:spLocks/>
          </p:cNvSpPr>
          <p:nvPr/>
        </p:nvSpPr>
        <p:spPr>
          <a:xfrm>
            <a:off x="302340" y="631748"/>
            <a:ext cx="9377362" cy="480131"/>
          </a:xfrm>
          <a:prstGeom prst="rect">
            <a:avLst/>
          </a:prstGeom>
          <a:noFill/>
        </p:spPr>
        <p:txBody>
          <a:bodyPr vert="horz" wrap="square" lIns="91440" tIns="45720" rIns="91440" bIns="45720" rtlCol="0" anchor="ctr">
            <a:sp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defRPr/>
            </a:pPr>
            <a:r>
              <a:rPr lang="en-US" altLang="ko-KR" sz="2800" kern="0" spc="-110" dirty="0" smtClean="0">
                <a:ln w="3175">
                  <a:noFill/>
                </a:ln>
                <a:solidFill>
                  <a:srgbClr val="FF0000"/>
                </a:solidFill>
                <a:latin typeface="나눔고딕" panose="020D0604000000000000" pitchFamily="50" charset="-127"/>
                <a:ea typeface="나눔고딕" panose="020D0604000000000000" pitchFamily="50" charset="-127"/>
                <a:cs typeface="Tahoma" pitchFamily="34" charset="0"/>
              </a:rPr>
              <a:t>| </a:t>
            </a:r>
            <a:r>
              <a:rPr lang="en-US" altLang="ko-KR" sz="2800" kern="0" spc="-110" dirty="0">
                <a:ln w="3175">
                  <a:noFill/>
                </a:ln>
                <a:latin typeface="나눔고딕" panose="020D0604000000000000" pitchFamily="50" charset="-127"/>
                <a:ea typeface="나눔고딕" panose="020D0604000000000000" pitchFamily="50" charset="-127"/>
                <a:cs typeface="Tahoma" pitchFamily="34" charset="0"/>
              </a:rPr>
              <a:t>Technical vision </a:t>
            </a:r>
          </a:p>
        </p:txBody>
      </p:sp>
    </p:spTree>
    <p:extLst>
      <p:ext uri="{BB962C8B-B14F-4D97-AF65-F5344CB8AC3E}">
        <p14:creationId xmlns:p14="http://schemas.microsoft.com/office/powerpoint/2010/main" val="1018776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8891" y="1609880"/>
            <a:ext cx="9527994" cy="4555093"/>
          </a:xfrm>
          <a:prstGeom prst="rect">
            <a:avLst/>
          </a:prstGeom>
          <a:noFill/>
        </p:spPr>
        <p:txBody>
          <a:bodyPr wrap="square" rtlCol="0">
            <a:spAutoFit/>
          </a:bodyPr>
          <a:lstStyle/>
          <a:p>
            <a:pPr>
              <a:lnSpc>
                <a:spcPct val="200000"/>
              </a:lnSpc>
            </a:pPr>
            <a:r>
              <a:rPr lang="en-US" altLang="ko-KR" sz="1600" b="1" dirty="0" smtClean="0"/>
              <a:t>Good Tech Lead</a:t>
            </a:r>
            <a:r>
              <a:rPr lang="ko-KR" altLang="en-US" sz="1600" dirty="0" smtClean="0"/>
              <a:t/>
            </a:r>
            <a:br>
              <a:rPr lang="ko-KR" altLang="en-US" sz="1600" dirty="0" smtClean="0"/>
            </a:br>
            <a:r>
              <a:rPr lang="ko-KR" altLang="en-US" sz="1550" dirty="0"/>
              <a:t>좋은 기술 리더는 이야기를 잘 듣고</a:t>
            </a:r>
            <a:r>
              <a:rPr lang="en-US" altLang="ko-KR" sz="1550" dirty="0"/>
              <a:t>, </a:t>
            </a:r>
            <a:r>
              <a:rPr lang="ko-KR" altLang="en-US" sz="1550" dirty="0"/>
              <a:t>건강한 토론을 장려한다</a:t>
            </a:r>
            <a:r>
              <a:rPr lang="en-US" altLang="ko-KR" sz="1550" dirty="0"/>
              <a:t>. </a:t>
            </a:r>
            <a:r>
              <a:rPr lang="ko-KR" altLang="en-US" sz="1550" dirty="0"/>
              <a:t>팀의 토론이 결론에 도달하지 못할 경우에는 </a:t>
            </a:r>
            <a:endParaRPr lang="en-US" altLang="ko-KR" sz="1550" dirty="0" smtClean="0"/>
          </a:p>
          <a:p>
            <a:pPr>
              <a:lnSpc>
                <a:spcPct val="200000"/>
              </a:lnSpc>
            </a:pPr>
            <a:r>
              <a:rPr lang="ko-KR" altLang="en-US" sz="1550" dirty="0" smtClean="0"/>
              <a:t>결론을 </a:t>
            </a:r>
            <a:r>
              <a:rPr lang="ko-KR" altLang="en-US" sz="1550" dirty="0"/>
              <a:t>내는데 도움이 되는 생각의 프레임이나 프로세스를 설명해 준다</a:t>
            </a:r>
            <a:r>
              <a:rPr lang="en-US" altLang="ko-KR" sz="1550" dirty="0"/>
              <a:t>. </a:t>
            </a:r>
            <a:r>
              <a:rPr lang="ko-KR" altLang="en-US" sz="1550" dirty="0"/>
              <a:t>그리고 필연적 결론을 가지고 토론을 하지 않는다</a:t>
            </a:r>
            <a:r>
              <a:rPr lang="en-US" altLang="ko-KR" sz="1550" dirty="0"/>
              <a:t>. </a:t>
            </a:r>
            <a:r>
              <a:rPr lang="ko-KR" altLang="en-US" sz="1550" dirty="0"/>
              <a:t>그리고 위대한 아이디어가 자신을 납득시킬 수 있도록 마음을 열어둔다</a:t>
            </a:r>
            <a:r>
              <a:rPr lang="en-US" altLang="ko-KR" sz="1550" dirty="0" smtClean="0"/>
              <a:t>.</a:t>
            </a:r>
          </a:p>
          <a:p>
            <a:pPr>
              <a:lnSpc>
                <a:spcPct val="200000"/>
              </a:lnSpc>
            </a:pPr>
            <a:endParaRPr lang="en-US" altLang="ko-KR" sz="1000" dirty="0" smtClean="0"/>
          </a:p>
          <a:p>
            <a:pPr>
              <a:lnSpc>
                <a:spcPct val="200000"/>
              </a:lnSpc>
            </a:pPr>
            <a:r>
              <a:rPr lang="en-US" altLang="ko-KR" sz="1000" dirty="0"/>
              <a:t/>
            </a:r>
            <a:br>
              <a:rPr lang="en-US" altLang="ko-KR" sz="1000" dirty="0"/>
            </a:br>
            <a:r>
              <a:rPr lang="en-US" altLang="ko-KR" sz="1600" b="1" dirty="0" smtClean="0"/>
              <a:t>Bad Tech Lead</a:t>
            </a:r>
            <a:r>
              <a:rPr lang="ko-KR" altLang="en-US" sz="1600" dirty="0" smtClean="0"/>
              <a:t/>
            </a:r>
            <a:br>
              <a:rPr lang="ko-KR" altLang="en-US" sz="1600" dirty="0" smtClean="0"/>
            </a:br>
            <a:r>
              <a:rPr lang="ko-KR" altLang="en-US" sz="1550" dirty="0"/>
              <a:t>나쁜 기술 리더는 결론이 없는 토론을 장시간 방치하고 팀의 생산성을 낮춘다</a:t>
            </a:r>
            <a:r>
              <a:rPr lang="en-US" altLang="ko-KR" sz="1550" dirty="0"/>
              <a:t>. </a:t>
            </a:r>
            <a:r>
              <a:rPr lang="ko-KR" altLang="en-US" sz="1550" dirty="0"/>
              <a:t>토론을 미리 앞서 중단시키거나</a:t>
            </a:r>
            <a:r>
              <a:rPr lang="en-US" altLang="ko-KR" sz="1550" dirty="0"/>
              <a:t>, </a:t>
            </a:r>
            <a:r>
              <a:rPr lang="ko-KR" altLang="en-US" sz="1550" dirty="0"/>
              <a:t>혹은 이 문제는 </a:t>
            </a:r>
            <a:r>
              <a:rPr lang="en-US" altLang="ko-KR" sz="1550" dirty="0"/>
              <a:t>"</a:t>
            </a:r>
            <a:r>
              <a:rPr lang="ko-KR" altLang="en-US" sz="1550" dirty="0"/>
              <a:t>이미 해결되었으니</a:t>
            </a:r>
            <a:r>
              <a:rPr lang="en-US" altLang="ko-KR" sz="1550" dirty="0"/>
              <a:t>"</a:t>
            </a:r>
            <a:r>
              <a:rPr lang="ko-KR" altLang="en-US" sz="1550" dirty="0"/>
              <a:t>라고 말하면서 토론을 묵살한다</a:t>
            </a:r>
            <a:r>
              <a:rPr lang="en-US" altLang="ko-KR" sz="1550" dirty="0"/>
              <a:t>. </a:t>
            </a:r>
            <a:r>
              <a:rPr lang="ko-KR" altLang="en-US" sz="1550" dirty="0"/>
              <a:t>팀이 올바른 결론을 내리기보다는 자신이 논쟁에서 이기는 것에 집착한다</a:t>
            </a:r>
            <a:r>
              <a:rPr lang="en-US" altLang="ko-KR" sz="1550" dirty="0" smtClean="0"/>
              <a:t>.</a:t>
            </a:r>
            <a:endParaRPr lang="ko-KR" altLang="en-US" sz="1550" dirty="0" smtClean="0"/>
          </a:p>
        </p:txBody>
      </p:sp>
      <p:cxnSp>
        <p:nvCxnSpPr>
          <p:cNvPr id="5" name="직선 연결선 4"/>
          <p:cNvCxnSpPr/>
          <p:nvPr/>
        </p:nvCxnSpPr>
        <p:spPr>
          <a:xfrm>
            <a:off x="1591728" y="1786467"/>
            <a:ext cx="24008" cy="4339125"/>
          </a:xfrm>
          <a:prstGeom prst="line">
            <a:avLst/>
          </a:prstGeom>
          <a:ln w="31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제목 3"/>
          <p:cNvSpPr txBox="1">
            <a:spLocks/>
          </p:cNvSpPr>
          <p:nvPr/>
        </p:nvSpPr>
        <p:spPr>
          <a:xfrm>
            <a:off x="302340" y="631748"/>
            <a:ext cx="9377362" cy="480131"/>
          </a:xfrm>
          <a:prstGeom prst="rect">
            <a:avLst/>
          </a:prstGeom>
          <a:noFill/>
        </p:spPr>
        <p:txBody>
          <a:bodyPr vert="horz" wrap="square" lIns="91440" tIns="45720" rIns="91440" bIns="45720" rtlCol="0" anchor="ctr">
            <a:sp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defRPr/>
            </a:pPr>
            <a:r>
              <a:rPr lang="en-US" altLang="ko-KR" sz="2800" kern="0" spc="-110" dirty="0" smtClean="0">
                <a:ln w="3175">
                  <a:noFill/>
                </a:ln>
                <a:solidFill>
                  <a:srgbClr val="FF0000"/>
                </a:solidFill>
                <a:latin typeface="나눔고딕" panose="020D0604000000000000" pitchFamily="50" charset="-127"/>
                <a:ea typeface="나눔고딕" panose="020D0604000000000000" pitchFamily="50" charset="-127"/>
                <a:cs typeface="Tahoma" pitchFamily="34" charset="0"/>
              </a:rPr>
              <a:t>| </a:t>
            </a:r>
            <a:r>
              <a:rPr lang="en-US" altLang="ko-KR" sz="2800" kern="0" spc="-110" dirty="0">
                <a:ln w="3175">
                  <a:noFill/>
                </a:ln>
                <a:latin typeface="나눔고딕" panose="020D0604000000000000" pitchFamily="50" charset="-127"/>
                <a:ea typeface="나눔고딕" panose="020D0604000000000000" pitchFamily="50" charset="-127"/>
                <a:cs typeface="Tahoma" pitchFamily="34" charset="0"/>
              </a:rPr>
              <a:t>Discussion and debate</a:t>
            </a:r>
          </a:p>
        </p:txBody>
      </p:sp>
    </p:spTree>
    <p:extLst>
      <p:ext uri="{BB962C8B-B14F-4D97-AF65-F5344CB8AC3E}">
        <p14:creationId xmlns:p14="http://schemas.microsoft.com/office/powerpoint/2010/main" val="453597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8891" y="1609880"/>
            <a:ext cx="9527994" cy="4685898"/>
          </a:xfrm>
          <a:prstGeom prst="rect">
            <a:avLst/>
          </a:prstGeom>
          <a:noFill/>
        </p:spPr>
        <p:txBody>
          <a:bodyPr wrap="square" rtlCol="0">
            <a:spAutoFit/>
          </a:bodyPr>
          <a:lstStyle/>
          <a:p>
            <a:pPr>
              <a:lnSpc>
                <a:spcPct val="150000"/>
              </a:lnSpc>
            </a:pPr>
            <a:r>
              <a:rPr lang="en-US" altLang="ko-KR" sz="1600" b="1" dirty="0" smtClean="0"/>
              <a:t>Good Tech Lead</a:t>
            </a:r>
            <a:r>
              <a:rPr lang="ko-KR" altLang="en-US" sz="1600" dirty="0" smtClean="0"/>
              <a:t/>
            </a:r>
            <a:br>
              <a:rPr lang="ko-KR" altLang="en-US" sz="1600" dirty="0" smtClean="0"/>
            </a:br>
            <a:r>
              <a:rPr lang="ko-KR" altLang="en-US" sz="1500" dirty="0"/>
              <a:t>좋은 기술 리더는 적극적으로 리드한다</a:t>
            </a:r>
            <a:r>
              <a:rPr lang="en-US" altLang="ko-KR" sz="1500" dirty="0"/>
              <a:t>. </a:t>
            </a:r>
            <a:r>
              <a:rPr lang="ko-KR" altLang="en-US" sz="1500" dirty="0"/>
              <a:t>기술적인 진척상태가 정상 궤도에 있는지 확인한다</a:t>
            </a:r>
            <a:r>
              <a:rPr lang="en-US" altLang="ko-KR" sz="1500" dirty="0"/>
              <a:t>. </a:t>
            </a:r>
            <a:r>
              <a:rPr lang="ko-KR" altLang="en-US" sz="1500" dirty="0" smtClean="0"/>
              <a:t>관심 </a:t>
            </a:r>
            <a:r>
              <a:rPr lang="ko-KR" altLang="en-US" sz="1500" dirty="0"/>
              <a:t>영역을 </a:t>
            </a:r>
            <a:r>
              <a:rPr lang="ko-KR" altLang="en-US" sz="1500" dirty="0" smtClean="0"/>
              <a:t>예측</a:t>
            </a:r>
            <a:endParaRPr lang="en-US" altLang="ko-KR" sz="1500" dirty="0" smtClean="0"/>
          </a:p>
          <a:p>
            <a:pPr>
              <a:lnSpc>
                <a:spcPct val="200000"/>
              </a:lnSpc>
            </a:pPr>
            <a:r>
              <a:rPr lang="ko-KR" altLang="en-US" sz="1500" dirty="0" smtClean="0"/>
              <a:t>하고 </a:t>
            </a:r>
            <a:r>
              <a:rPr lang="ko-KR" altLang="en-US" sz="1500" dirty="0"/>
              <a:t>문제가 발생하기 전에 그들이 해결하는 지를 확인한다</a:t>
            </a:r>
            <a:r>
              <a:rPr lang="en-US" altLang="ko-KR" sz="1500" dirty="0"/>
              <a:t>. </a:t>
            </a:r>
            <a:r>
              <a:rPr lang="ko-KR" altLang="en-US" sz="1500" dirty="0"/>
              <a:t>그리고 기술적 장애물을 식별하고 장애물을 </a:t>
            </a:r>
            <a:r>
              <a:rPr lang="ko-KR" altLang="en-US" sz="1500" dirty="0" smtClean="0"/>
              <a:t>해결</a:t>
            </a:r>
            <a:endParaRPr lang="en-US" altLang="ko-KR" sz="1500" dirty="0" smtClean="0"/>
          </a:p>
          <a:p>
            <a:pPr>
              <a:lnSpc>
                <a:spcPct val="200000"/>
              </a:lnSpc>
            </a:pPr>
            <a:r>
              <a:rPr lang="ko-KR" altLang="en-US" sz="1500" dirty="0" smtClean="0"/>
              <a:t>하도록 </a:t>
            </a:r>
            <a:r>
              <a:rPr lang="ko-KR" altLang="en-US" sz="1500" dirty="0"/>
              <a:t>팀을 도와준다</a:t>
            </a:r>
            <a:r>
              <a:rPr lang="en-US" altLang="ko-KR" sz="1500" dirty="0"/>
              <a:t>. </a:t>
            </a:r>
            <a:r>
              <a:rPr lang="ko-KR" altLang="en-US" sz="1500" dirty="0"/>
              <a:t>작업이 공유되는 중첩 영역을 식별하고 반대로 충분한 주의가 가지 않는 영역</a:t>
            </a:r>
            <a:r>
              <a:rPr lang="en-US" altLang="ko-KR" sz="1500" dirty="0"/>
              <a:t>, </a:t>
            </a:r>
            <a:r>
              <a:rPr lang="ko-KR" altLang="en-US" sz="1500" dirty="0"/>
              <a:t>자원이 부족한 </a:t>
            </a:r>
            <a:r>
              <a:rPr lang="ko-KR" altLang="en-US" sz="1500" dirty="0" smtClean="0"/>
              <a:t>곳을 </a:t>
            </a:r>
            <a:r>
              <a:rPr lang="ko-KR" altLang="en-US" sz="1500" dirty="0"/>
              <a:t>찾는다</a:t>
            </a:r>
            <a:r>
              <a:rPr lang="en-US" altLang="ko-KR" sz="1500" dirty="0" smtClean="0"/>
              <a:t>.</a:t>
            </a:r>
          </a:p>
          <a:p>
            <a:pPr>
              <a:lnSpc>
                <a:spcPct val="200000"/>
              </a:lnSpc>
            </a:pPr>
            <a:r>
              <a:rPr lang="en-US" altLang="ko-KR" sz="500" dirty="0"/>
              <a:t/>
            </a:r>
            <a:br>
              <a:rPr lang="en-US" altLang="ko-KR" sz="500" dirty="0"/>
            </a:br>
            <a:r>
              <a:rPr lang="en-US" altLang="ko-KR" sz="1600" b="1" dirty="0" smtClean="0"/>
              <a:t>Bad Tech Lead</a:t>
            </a:r>
            <a:r>
              <a:rPr lang="ko-KR" altLang="en-US" sz="1600" dirty="0" smtClean="0"/>
              <a:t/>
            </a:r>
            <a:br>
              <a:rPr lang="ko-KR" altLang="en-US" sz="1600" dirty="0" smtClean="0"/>
            </a:br>
            <a:r>
              <a:rPr lang="ko-KR" altLang="en-US" sz="1500" dirty="0"/>
              <a:t>나쁜 기술 리더는 수동적 자세를 갖는다</a:t>
            </a:r>
            <a:r>
              <a:rPr lang="en-US" altLang="ko-KR" sz="1500" dirty="0"/>
              <a:t>. </a:t>
            </a:r>
            <a:r>
              <a:rPr lang="ko-KR" altLang="en-US" sz="1500" dirty="0"/>
              <a:t>권한을 위임하지만 진행 상태는 </a:t>
            </a:r>
            <a:r>
              <a:rPr lang="ko-KR" altLang="en-US" sz="1500" dirty="0" err="1" smtClean="0"/>
              <a:t>팔로우하지</a:t>
            </a:r>
            <a:r>
              <a:rPr lang="ko-KR" altLang="en-US" sz="1500" dirty="0" smtClean="0"/>
              <a:t> </a:t>
            </a:r>
            <a:r>
              <a:rPr lang="ko-KR" altLang="en-US" sz="1500" dirty="0"/>
              <a:t>않는다</a:t>
            </a:r>
            <a:r>
              <a:rPr lang="en-US" altLang="ko-KR" sz="1500" dirty="0"/>
              <a:t>. </a:t>
            </a:r>
            <a:r>
              <a:rPr lang="ko-KR" altLang="en-US" sz="1500" dirty="0"/>
              <a:t>중간 이정표를 설정하지 않고 모든 것이 마지막 기한까지 처리되기를 기도만 한다</a:t>
            </a:r>
            <a:r>
              <a:rPr lang="en-US" altLang="ko-KR" sz="1500" dirty="0"/>
              <a:t>. </a:t>
            </a:r>
            <a:r>
              <a:rPr lang="ko-KR" altLang="en-US" sz="1500" dirty="0"/>
              <a:t>복잡한 시스템의 </a:t>
            </a:r>
            <a:r>
              <a:rPr lang="en-US" altLang="ko-KR" sz="1500" dirty="0"/>
              <a:t>end-to-end </a:t>
            </a:r>
            <a:r>
              <a:rPr lang="ko-KR" altLang="en-US" sz="1500" dirty="0"/>
              <a:t>테스트를 하는 것을 </a:t>
            </a:r>
            <a:r>
              <a:rPr lang="ko-KR" altLang="en-US" sz="1500" dirty="0" err="1"/>
              <a:t>런칭</a:t>
            </a:r>
            <a:r>
              <a:rPr lang="ko-KR" altLang="en-US" sz="1500" dirty="0"/>
              <a:t> 전까지 기다리는 자세로 방치한다</a:t>
            </a:r>
            <a:r>
              <a:rPr lang="en-US" altLang="ko-KR" sz="1500" dirty="0"/>
              <a:t>. </a:t>
            </a:r>
            <a:r>
              <a:rPr lang="ko-KR" altLang="en-US" sz="1500" dirty="0"/>
              <a:t>또한</a:t>
            </a:r>
            <a:r>
              <a:rPr lang="en-US" altLang="ko-KR" sz="1500" dirty="0"/>
              <a:t>, </a:t>
            </a:r>
            <a:r>
              <a:rPr lang="ko-KR" altLang="en-US" sz="1500" dirty="0"/>
              <a:t>팀원들이 흥미롭지만</a:t>
            </a:r>
            <a:r>
              <a:rPr lang="en-US" altLang="ko-KR" sz="1500" dirty="0"/>
              <a:t>, </a:t>
            </a:r>
            <a:r>
              <a:rPr lang="ko-KR" altLang="en-US" sz="1500" dirty="0"/>
              <a:t>중요하지 않는 일을 하는데 많은 시간을 허비하게 한다</a:t>
            </a:r>
            <a:r>
              <a:rPr lang="en-US" altLang="ko-KR" sz="1500" dirty="0" smtClean="0"/>
              <a:t>.</a:t>
            </a:r>
            <a:endParaRPr lang="en-US" altLang="ko-KR" sz="1500" dirty="0" smtClean="0">
              <a:latin typeface="나눔고딕" panose="020D0604000000000000" pitchFamily="50" charset="-127"/>
              <a:ea typeface="나눔고딕" panose="020D0604000000000000" pitchFamily="50" charset="-127"/>
            </a:endParaRPr>
          </a:p>
        </p:txBody>
      </p:sp>
      <p:cxnSp>
        <p:nvCxnSpPr>
          <p:cNvPr id="5" name="직선 연결선 4"/>
          <p:cNvCxnSpPr/>
          <p:nvPr/>
        </p:nvCxnSpPr>
        <p:spPr>
          <a:xfrm>
            <a:off x="1591728" y="1786467"/>
            <a:ext cx="24008" cy="4339125"/>
          </a:xfrm>
          <a:prstGeom prst="line">
            <a:avLst/>
          </a:prstGeom>
          <a:ln w="31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제목 3"/>
          <p:cNvSpPr txBox="1">
            <a:spLocks/>
          </p:cNvSpPr>
          <p:nvPr/>
        </p:nvSpPr>
        <p:spPr>
          <a:xfrm>
            <a:off x="302340" y="631748"/>
            <a:ext cx="9377362" cy="480131"/>
          </a:xfrm>
          <a:prstGeom prst="rect">
            <a:avLst/>
          </a:prstGeom>
          <a:noFill/>
        </p:spPr>
        <p:txBody>
          <a:bodyPr vert="horz" wrap="square" lIns="91440" tIns="45720" rIns="91440" bIns="45720" rtlCol="0" anchor="ctr">
            <a:sp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defRPr/>
            </a:pPr>
            <a:r>
              <a:rPr lang="en-US" altLang="ko-KR" sz="2800" kern="0" spc="-110" dirty="0" smtClean="0">
                <a:ln w="3175">
                  <a:noFill/>
                </a:ln>
                <a:solidFill>
                  <a:srgbClr val="FF0000"/>
                </a:solidFill>
                <a:latin typeface="나눔고딕" panose="020D0604000000000000" pitchFamily="50" charset="-127"/>
                <a:ea typeface="나눔고딕" panose="020D0604000000000000" pitchFamily="50" charset="-127"/>
                <a:cs typeface="Tahoma" pitchFamily="34" charset="0"/>
              </a:rPr>
              <a:t>| </a:t>
            </a:r>
            <a:r>
              <a:rPr lang="en-US" altLang="ko-KR" sz="2800" kern="0" spc="-110" dirty="0">
                <a:ln w="3175">
                  <a:noFill/>
                </a:ln>
                <a:latin typeface="나눔고딕" panose="020D0604000000000000" pitchFamily="50" charset="-127"/>
                <a:ea typeface="나눔고딕" panose="020D0604000000000000" pitchFamily="50" charset="-127"/>
                <a:cs typeface="Tahoma" pitchFamily="34" charset="0"/>
              </a:rPr>
              <a:t>Project management</a:t>
            </a:r>
          </a:p>
        </p:txBody>
      </p:sp>
    </p:spTree>
    <p:extLst>
      <p:ext uri="{BB962C8B-B14F-4D97-AF65-F5344CB8AC3E}">
        <p14:creationId xmlns:p14="http://schemas.microsoft.com/office/powerpoint/2010/main" val="2554513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8891" y="1609880"/>
            <a:ext cx="9527994" cy="4724370"/>
          </a:xfrm>
          <a:prstGeom prst="rect">
            <a:avLst/>
          </a:prstGeom>
          <a:noFill/>
        </p:spPr>
        <p:txBody>
          <a:bodyPr wrap="square" rtlCol="0">
            <a:spAutoFit/>
          </a:bodyPr>
          <a:lstStyle/>
          <a:p>
            <a:pPr>
              <a:lnSpc>
                <a:spcPct val="200000"/>
              </a:lnSpc>
            </a:pPr>
            <a:r>
              <a:rPr lang="en-US" altLang="ko-KR" sz="1600" b="1" dirty="0" smtClean="0"/>
              <a:t>Good Tech Lead</a:t>
            </a:r>
            <a:r>
              <a:rPr lang="ko-KR" altLang="en-US" sz="1600" dirty="0" smtClean="0"/>
              <a:t/>
            </a:r>
            <a:br>
              <a:rPr lang="ko-KR" altLang="en-US" sz="1600" dirty="0" smtClean="0"/>
            </a:br>
            <a:r>
              <a:rPr lang="ko-KR" altLang="en-US" sz="1550" dirty="0"/>
              <a:t>좋은 기술 리더는 실용적이며</a:t>
            </a:r>
            <a:r>
              <a:rPr lang="en-US" altLang="ko-KR" sz="1550" dirty="0"/>
              <a:t>, </a:t>
            </a:r>
            <a:r>
              <a:rPr lang="ko-KR" altLang="en-US" sz="1550" dirty="0"/>
              <a:t>올바로 일을 하는 것과 일을 기한까지 성과를 낼 수 있는 균형을 잘 알고 있다</a:t>
            </a:r>
            <a:r>
              <a:rPr lang="en-US" altLang="ko-KR" sz="1550" dirty="0"/>
              <a:t>. </a:t>
            </a:r>
            <a:r>
              <a:rPr lang="ko-KR" altLang="en-US" sz="1550" dirty="0"/>
              <a:t>급할 땐 절차를 무시하지만 결코 게으르진 않다</a:t>
            </a:r>
            <a:r>
              <a:rPr lang="en-US" altLang="ko-KR" sz="1550" dirty="0"/>
              <a:t>. </a:t>
            </a:r>
            <a:r>
              <a:rPr lang="ko-KR" altLang="en-US" sz="1550" dirty="0"/>
              <a:t>전체의 진행을 차단하는 문제에 대한 해결책을 찾기 위해</a:t>
            </a:r>
            <a:r>
              <a:rPr lang="en-US" altLang="ko-KR" sz="1550" dirty="0"/>
              <a:t>, </a:t>
            </a:r>
            <a:endParaRPr lang="en-US" altLang="ko-KR" sz="1550" dirty="0" smtClean="0"/>
          </a:p>
          <a:p>
            <a:pPr>
              <a:lnSpc>
                <a:spcPct val="200000"/>
              </a:lnSpc>
            </a:pPr>
            <a:r>
              <a:rPr lang="ko-KR" altLang="en-US" sz="1550" dirty="0" err="1" smtClean="0"/>
              <a:t>런칭을</a:t>
            </a:r>
            <a:r>
              <a:rPr lang="ko-KR" altLang="en-US" sz="1550" dirty="0" smtClean="0"/>
              <a:t> </a:t>
            </a:r>
            <a:r>
              <a:rPr lang="ko-KR" altLang="en-US" sz="1550" dirty="0"/>
              <a:t>위한 최소한의 실현 가능한 인프라를 구축하기 위해 자신의 팀을 격려한다</a:t>
            </a:r>
            <a:r>
              <a:rPr lang="en-US" altLang="ko-KR" sz="1550" dirty="0"/>
              <a:t>. </a:t>
            </a:r>
            <a:r>
              <a:rPr lang="ko-KR" altLang="en-US" sz="1550" dirty="0"/>
              <a:t>좋은 기술 리더에게는 </a:t>
            </a:r>
            <a:endParaRPr lang="en-US" altLang="ko-KR" sz="1550" dirty="0"/>
          </a:p>
          <a:p>
            <a:pPr>
              <a:lnSpc>
                <a:spcPct val="200000"/>
              </a:lnSpc>
            </a:pPr>
            <a:r>
              <a:rPr lang="ko-KR" altLang="en-US" sz="1550" dirty="0" smtClean="0"/>
              <a:t>디테일도 </a:t>
            </a:r>
            <a:r>
              <a:rPr lang="ko-KR" altLang="en-US" sz="1550" dirty="0"/>
              <a:t>중요하다</a:t>
            </a:r>
            <a:r>
              <a:rPr lang="en-US" altLang="ko-KR" sz="1550" dirty="0"/>
              <a:t>. </a:t>
            </a:r>
            <a:r>
              <a:rPr lang="ko-KR" altLang="en-US" sz="1550" dirty="0"/>
              <a:t>기한을 지켜 개발하는 것과 마찬가지로</a:t>
            </a:r>
            <a:r>
              <a:rPr lang="en-US" altLang="ko-KR" sz="1550" dirty="0"/>
              <a:t>, </a:t>
            </a:r>
            <a:r>
              <a:rPr lang="ko-KR" altLang="en-US" sz="1550" dirty="0"/>
              <a:t>코드 품질</a:t>
            </a:r>
            <a:r>
              <a:rPr lang="en-US" altLang="ko-KR" sz="1550" dirty="0"/>
              <a:t>, </a:t>
            </a:r>
            <a:r>
              <a:rPr lang="ko-KR" altLang="en-US" sz="1550" dirty="0"/>
              <a:t>코드 리뷰</a:t>
            </a:r>
            <a:r>
              <a:rPr lang="en-US" altLang="ko-KR" sz="1550" dirty="0"/>
              <a:t>, </a:t>
            </a:r>
            <a:r>
              <a:rPr lang="ko-KR" altLang="en-US" sz="1550" dirty="0"/>
              <a:t>테스트가 중요하다고 </a:t>
            </a:r>
            <a:endParaRPr lang="en-US" altLang="ko-KR" sz="1550" dirty="0" smtClean="0"/>
          </a:p>
          <a:p>
            <a:pPr>
              <a:lnSpc>
                <a:spcPct val="200000"/>
              </a:lnSpc>
            </a:pPr>
            <a:r>
              <a:rPr lang="ko-KR" altLang="en-US" sz="1550" dirty="0" smtClean="0"/>
              <a:t>생각한다</a:t>
            </a:r>
            <a:r>
              <a:rPr lang="en-US" altLang="ko-KR" sz="1550" dirty="0"/>
              <a:t>.</a:t>
            </a:r>
            <a:br>
              <a:rPr lang="en-US" altLang="ko-KR" sz="1550" dirty="0"/>
            </a:br>
            <a:r>
              <a:rPr lang="en-US" altLang="ko-KR" sz="800" dirty="0" smtClean="0">
                <a:latin typeface="+mn-ea"/>
              </a:rPr>
              <a:t/>
            </a:r>
            <a:br>
              <a:rPr lang="en-US" altLang="ko-KR" sz="800" dirty="0" smtClean="0">
                <a:latin typeface="+mn-ea"/>
              </a:rPr>
            </a:br>
            <a:r>
              <a:rPr lang="en-US" altLang="ko-KR" sz="1600" b="1" dirty="0" smtClean="0"/>
              <a:t>Bad Tech Lead</a:t>
            </a:r>
            <a:r>
              <a:rPr lang="ko-KR" altLang="en-US" sz="1600" dirty="0" smtClean="0"/>
              <a:t/>
            </a:r>
            <a:br>
              <a:rPr lang="ko-KR" altLang="en-US" sz="1600" dirty="0" smtClean="0"/>
            </a:br>
            <a:r>
              <a:rPr lang="ko-KR" altLang="en-US" sz="1550" dirty="0"/>
              <a:t>나쁜 기술 리더는 단기적으로 시간을 절약하기 위해 지름길을 선택하지만</a:t>
            </a:r>
            <a:r>
              <a:rPr lang="en-US" altLang="ko-KR" sz="1550" dirty="0"/>
              <a:t>, </a:t>
            </a:r>
            <a:r>
              <a:rPr lang="ko-KR" altLang="en-US" sz="1550" dirty="0"/>
              <a:t>이는 장기적으로 비용을 </a:t>
            </a:r>
            <a:r>
              <a:rPr lang="ko-KR" altLang="en-US" sz="1550" dirty="0" smtClean="0"/>
              <a:t>상승</a:t>
            </a:r>
            <a:endParaRPr lang="en-US" altLang="ko-KR" sz="1550" dirty="0" smtClean="0"/>
          </a:p>
          <a:p>
            <a:pPr>
              <a:lnSpc>
                <a:spcPct val="200000"/>
              </a:lnSpc>
            </a:pPr>
            <a:r>
              <a:rPr lang="ko-KR" altLang="en-US" sz="1550" dirty="0" smtClean="0"/>
              <a:t>시키고 </a:t>
            </a:r>
            <a:r>
              <a:rPr lang="ko-KR" altLang="en-US" sz="1550" dirty="0"/>
              <a:t>기술부채 더미를 쌓는 결과를 초래한다</a:t>
            </a:r>
            <a:r>
              <a:rPr lang="en-US" altLang="ko-KR" sz="1550" dirty="0"/>
              <a:t>. </a:t>
            </a:r>
            <a:r>
              <a:rPr lang="ko-KR" altLang="en-US" sz="1550" dirty="0"/>
              <a:t>그리고 임기응변과 완벽을 구분할 줄 모른다</a:t>
            </a:r>
            <a:r>
              <a:rPr lang="en-US" altLang="ko-KR" sz="1550" dirty="0"/>
              <a:t>.</a:t>
            </a:r>
            <a:endParaRPr lang="en-US" altLang="ko-KR" sz="1550" dirty="0" smtClean="0">
              <a:latin typeface="나눔고딕" panose="020D0604000000000000" pitchFamily="50" charset="-127"/>
              <a:ea typeface="나눔고딕" panose="020D0604000000000000" pitchFamily="50" charset="-127"/>
            </a:endParaRPr>
          </a:p>
        </p:txBody>
      </p:sp>
      <p:cxnSp>
        <p:nvCxnSpPr>
          <p:cNvPr id="5" name="직선 연결선 4"/>
          <p:cNvCxnSpPr/>
          <p:nvPr/>
        </p:nvCxnSpPr>
        <p:spPr>
          <a:xfrm>
            <a:off x="1591728" y="1786467"/>
            <a:ext cx="24008" cy="4339125"/>
          </a:xfrm>
          <a:prstGeom prst="line">
            <a:avLst/>
          </a:prstGeom>
          <a:ln w="31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제목 3"/>
          <p:cNvSpPr txBox="1">
            <a:spLocks/>
          </p:cNvSpPr>
          <p:nvPr/>
        </p:nvSpPr>
        <p:spPr>
          <a:xfrm>
            <a:off x="302340" y="631748"/>
            <a:ext cx="9377362" cy="480131"/>
          </a:xfrm>
          <a:prstGeom prst="rect">
            <a:avLst/>
          </a:prstGeom>
          <a:noFill/>
        </p:spPr>
        <p:txBody>
          <a:bodyPr vert="horz" wrap="square" lIns="91440" tIns="45720" rIns="91440" bIns="45720" rtlCol="0" anchor="ctr">
            <a:sp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defRPr/>
            </a:pPr>
            <a:r>
              <a:rPr lang="en-US" altLang="ko-KR" sz="2800" kern="0" spc="-110" dirty="0" smtClean="0">
                <a:ln w="3175">
                  <a:noFill/>
                </a:ln>
                <a:solidFill>
                  <a:srgbClr val="FF0000"/>
                </a:solidFill>
                <a:latin typeface="나눔고딕" panose="020D0604000000000000" pitchFamily="50" charset="-127"/>
                <a:ea typeface="나눔고딕" panose="020D0604000000000000" pitchFamily="50" charset="-127"/>
                <a:cs typeface="Tahoma" pitchFamily="34" charset="0"/>
              </a:rPr>
              <a:t>| </a:t>
            </a:r>
            <a:r>
              <a:rPr lang="en-US" altLang="ko-KR" sz="2800" kern="0" spc="-110" dirty="0">
                <a:ln w="3175">
                  <a:noFill/>
                </a:ln>
                <a:latin typeface="나눔고딕" panose="020D0604000000000000" pitchFamily="50" charset="-127"/>
                <a:ea typeface="나눔고딕" panose="020D0604000000000000" pitchFamily="50" charset="-127"/>
                <a:cs typeface="Tahoma" pitchFamily="34" charset="0"/>
              </a:rPr>
              <a:t>Pragmatism</a:t>
            </a:r>
          </a:p>
        </p:txBody>
      </p:sp>
    </p:spTree>
    <p:extLst>
      <p:ext uri="{BB962C8B-B14F-4D97-AF65-F5344CB8AC3E}">
        <p14:creationId xmlns:p14="http://schemas.microsoft.com/office/powerpoint/2010/main" val="2726377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8891" y="1609880"/>
            <a:ext cx="9527994" cy="4653774"/>
          </a:xfrm>
          <a:prstGeom prst="rect">
            <a:avLst/>
          </a:prstGeom>
          <a:noFill/>
        </p:spPr>
        <p:txBody>
          <a:bodyPr wrap="square" rtlCol="0">
            <a:spAutoFit/>
          </a:bodyPr>
          <a:lstStyle/>
          <a:p>
            <a:pPr>
              <a:lnSpc>
                <a:spcPct val="200000"/>
              </a:lnSpc>
            </a:pPr>
            <a:r>
              <a:rPr lang="en-US" altLang="ko-KR" sz="1600" b="1" dirty="0" smtClean="0"/>
              <a:t>Good Tech Lead</a:t>
            </a:r>
            <a:r>
              <a:rPr lang="ko-KR" altLang="en-US" sz="1600" dirty="0" smtClean="0"/>
              <a:t/>
            </a:r>
            <a:br>
              <a:rPr lang="ko-KR" altLang="en-US" sz="1600" dirty="0" smtClean="0"/>
            </a:br>
            <a:r>
              <a:rPr lang="ko-KR" altLang="en-US" sz="1550" dirty="0"/>
              <a:t>좋은 기술 리더는 자신의 역할이 코드를 작성하는 것보다 중요하다는 것을</a:t>
            </a:r>
            <a:r>
              <a:rPr lang="en-US" altLang="ko-KR" sz="1550" dirty="0"/>
              <a:t>, </a:t>
            </a:r>
            <a:r>
              <a:rPr lang="ko-KR" altLang="en-US" sz="1550" dirty="0"/>
              <a:t>효과적인 의사소통이 </a:t>
            </a:r>
            <a:r>
              <a:rPr lang="en-US" altLang="ko-KR" sz="1550" dirty="0" smtClean="0"/>
              <a:t>JOB</a:t>
            </a:r>
            <a:r>
              <a:rPr lang="ko-KR" altLang="en-US" sz="1550" dirty="0" smtClean="0"/>
              <a:t>의 </a:t>
            </a:r>
            <a:r>
              <a:rPr lang="ko-KR" altLang="en-US" sz="1550" dirty="0"/>
              <a:t>필수적인 부분이며</a:t>
            </a:r>
            <a:r>
              <a:rPr lang="en-US" altLang="ko-KR" sz="1550" dirty="0"/>
              <a:t>, </a:t>
            </a:r>
            <a:r>
              <a:rPr lang="ko-KR" altLang="en-US" sz="1550" dirty="0"/>
              <a:t>자신의 팀을 좀 더 효율적으로 만드는데 소비하는 것이 좋은 시간 소비라는 것을 알고 있다</a:t>
            </a:r>
            <a:r>
              <a:rPr lang="en-US" altLang="ko-KR" sz="1550" dirty="0"/>
              <a:t>. </a:t>
            </a:r>
            <a:endParaRPr lang="en-US" altLang="ko-KR" sz="1550" dirty="0" smtClean="0"/>
          </a:p>
          <a:p>
            <a:pPr>
              <a:lnSpc>
                <a:spcPct val="200000"/>
              </a:lnSpc>
            </a:pPr>
            <a:r>
              <a:rPr lang="ko-KR" altLang="en-US" sz="1550" dirty="0" smtClean="0"/>
              <a:t>또한 </a:t>
            </a:r>
            <a:r>
              <a:rPr lang="ko-KR" altLang="en-US" sz="1550" dirty="0"/>
              <a:t>약간의 커뮤니케이션 오버헤드가 팀 업무를 할 때는 필요하다는 것을 인지하고 있고 그들은 전체 팀의 </a:t>
            </a:r>
            <a:endParaRPr lang="en-US" altLang="ko-KR" sz="1550" dirty="0" smtClean="0"/>
          </a:p>
          <a:p>
            <a:pPr>
              <a:lnSpc>
                <a:spcPct val="200000"/>
              </a:lnSpc>
            </a:pPr>
            <a:r>
              <a:rPr lang="ko-KR" altLang="en-US" sz="1550" dirty="0" smtClean="0"/>
              <a:t>생산성을 </a:t>
            </a:r>
            <a:r>
              <a:rPr lang="ko-KR" altLang="en-US" sz="1550" dirty="0"/>
              <a:t>위해서 일부 개개인의 생산성 희생이 필요하다는 것도 알고 있다</a:t>
            </a:r>
            <a:r>
              <a:rPr lang="en-US" altLang="ko-KR" sz="1550" dirty="0"/>
              <a:t>.</a:t>
            </a:r>
            <a:br>
              <a:rPr lang="en-US" altLang="ko-KR" sz="1550" dirty="0"/>
            </a:br>
            <a:r>
              <a:rPr lang="en-US" altLang="ko-KR" sz="600" dirty="0" smtClean="0"/>
              <a:t/>
            </a:r>
            <a:br>
              <a:rPr lang="en-US" altLang="ko-KR" sz="600" dirty="0" smtClean="0"/>
            </a:br>
            <a:r>
              <a:rPr lang="en-US" altLang="ko-KR" sz="1600" b="1" dirty="0" smtClean="0"/>
              <a:t>Bad Tech Lead</a:t>
            </a:r>
            <a:r>
              <a:rPr lang="ko-KR" altLang="en-US" sz="1600" dirty="0" smtClean="0"/>
              <a:t/>
            </a:r>
            <a:br>
              <a:rPr lang="ko-KR" altLang="en-US" sz="1600" dirty="0" smtClean="0"/>
            </a:br>
            <a:r>
              <a:rPr lang="ko-KR" altLang="en-US" sz="1550" dirty="0"/>
              <a:t>나쁜 기술 리더는 코드를 작성하는 때가 가장 생산적이라고 믿으며</a:t>
            </a:r>
            <a:r>
              <a:rPr lang="en-US" altLang="ko-KR" sz="1550" dirty="0"/>
              <a:t>, </a:t>
            </a:r>
            <a:r>
              <a:rPr lang="ko-KR" altLang="en-US" sz="1550" dirty="0"/>
              <a:t>커뮤니케이션은 집중을 방해하는 것이라고 생각한다</a:t>
            </a:r>
            <a:r>
              <a:rPr lang="en-US" altLang="ko-KR" sz="1550" dirty="0"/>
              <a:t>. </a:t>
            </a:r>
            <a:r>
              <a:rPr lang="ko-KR" altLang="en-US" sz="1550" dirty="0"/>
              <a:t>그들은 전체 팀의 생산성을 최적화하는 것이 아니라 그들 자신을 위해 가장 최선의 일이 무엇인지가 우선적이라고 생각한다</a:t>
            </a:r>
            <a:r>
              <a:rPr lang="en-US" altLang="ko-KR" sz="1550" dirty="0"/>
              <a:t>. </a:t>
            </a:r>
            <a:r>
              <a:rPr lang="ko-KR" altLang="en-US" sz="1550" dirty="0"/>
              <a:t>그들은 리더 역할에 시간을 투입할 때에 불만을 토로한다</a:t>
            </a:r>
            <a:r>
              <a:rPr lang="en-US" altLang="ko-KR" sz="1550" dirty="0" smtClean="0"/>
              <a:t>.</a:t>
            </a:r>
            <a:endParaRPr lang="en-US" altLang="ko-KR" sz="1550" dirty="0" smtClean="0">
              <a:latin typeface="나눔고딕" panose="020D0604000000000000" pitchFamily="50" charset="-127"/>
              <a:ea typeface="나눔고딕" panose="020D0604000000000000" pitchFamily="50" charset="-127"/>
            </a:endParaRPr>
          </a:p>
        </p:txBody>
      </p:sp>
      <p:cxnSp>
        <p:nvCxnSpPr>
          <p:cNvPr id="5" name="직선 연결선 4"/>
          <p:cNvCxnSpPr/>
          <p:nvPr/>
        </p:nvCxnSpPr>
        <p:spPr>
          <a:xfrm>
            <a:off x="1591728" y="1786467"/>
            <a:ext cx="24008" cy="4339125"/>
          </a:xfrm>
          <a:prstGeom prst="line">
            <a:avLst/>
          </a:prstGeom>
          <a:ln w="31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제목 3"/>
          <p:cNvSpPr txBox="1">
            <a:spLocks/>
          </p:cNvSpPr>
          <p:nvPr/>
        </p:nvSpPr>
        <p:spPr>
          <a:xfrm>
            <a:off x="302340" y="631748"/>
            <a:ext cx="9377362" cy="480131"/>
          </a:xfrm>
          <a:prstGeom prst="rect">
            <a:avLst/>
          </a:prstGeom>
          <a:noFill/>
        </p:spPr>
        <p:txBody>
          <a:bodyPr vert="horz" wrap="square" lIns="91440" tIns="45720" rIns="91440" bIns="45720" rtlCol="0" anchor="ctr">
            <a:sp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defRPr/>
            </a:pPr>
            <a:r>
              <a:rPr lang="en-US" altLang="ko-KR" sz="2800" kern="0" spc="-110" dirty="0" smtClean="0">
                <a:ln w="3175">
                  <a:noFill/>
                </a:ln>
                <a:solidFill>
                  <a:srgbClr val="FF0000"/>
                </a:solidFill>
                <a:latin typeface="나눔고딕" panose="020D0604000000000000" pitchFamily="50" charset="-127"/>
                <a:ea typeface="나눔고딕" panose="020D0604000000000000" pitchFamily="50" charset="-127"/>
                <a:cs typeface="Tahoma" pitchFamily="34" charset="0"/>
              </a:rPr>
              <a:t>| </a:t>
            </a:r>
            <a:r>
              <a:rPr lang="en-US" altLang="ko-KR" sz="2800" kern="0" spc="-110" dirty="0">
                <a:ln w="3175">
                  <a:noFill/>
                </a:ln>
                <a:latin typeface="나눔고딕" panose="020D0604000000000000" pitchFamily="50" charset="-127"/>
                <a:ea typeface="나눔고딕" panose="020D0604000000000000" pitchFamily="50" charset="-127"/>
                <a:cs typeface="Tahoma" pitchFamily="34" charset="0"/>
              </a:rPr>
              <a:t>Communication</a:t>
            </a:r>
          </a:p>
        </p:txBody>
      </p:sp>
    </p:spTree>
    <p:extLst>
      <p:ext uri="{BB962C8B-B14F-4D97-AF65-F5344CB8AC3E}">
        <p14:creationId xmlns:p14="http://schemas.microsoft.com/office/powerpoint/2010/main" val="83051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8891" y="1609880"/>
            <a:ext cx="9527994" cy="4724370"/>
          </a:xfrm>
          <a:prstGeom prst="rect">
            <a:avLst/>
          </a:prstGeom>
          <a:noFill/>
        </p:spPr>
        <p:txBody>
          <a:bodyPr wrap="square" rtlCol="0">
            <a:spAutoFit/>
          </a:bodyPr>
          <a:lstStyle/>
          <a:p>
            <a:pPr>
              <a:lnSpc>
                <a:spcPct val="200000"/>
              </a:lnSpc>
            </a:pPr>
            <a:r>
              <a:rPr lang="en-US" altLang="ko-KR" sz="1600" b="1" dirty="0" smtClean="0"/>
              <a:t>Good Tech Lead</a:t>
            </a:r>
            <a:r>
              <a:rPr lang="ko-KR" altLang="en-US" sz="1600" dirty="0" smtClean="0"/>
              <a:t/>
            </a:r>
            <a:br>
              <a:rPr lang="ko-KR" altLang="en-US" sz="1600" dirty="0" smtClean="0"/>
            </a:br>
            <a:r>
              <a:rPr lang="ko-KR" altLang="en-US" sz="1550" dirty="0"/>
              <a:t>좋은 기술 리더는 제품이 어떻게 작동하는지에 대해 </a:t>
            </a:r>
            <a:r>
              <a:rPr lang="en-US" altLang="ko-KR" sz="1550" dirty="0"/>
              <a:t>Product Manager</a:t>
            </a:r>
            <a:r>
              <a:rPr lang="ko-KR" altLang="en-US" sz="1550" dirty="0"/>
              <a:t>나 디자이너들과 대화를 한다</a:t>
            </a:r>
            <a:r>
              <a:rPr lang="en-US" altLang="ko-KR" sz="1550" dirty="0"/>
              <a:t>. </a:t>
            </a:r>
            <a:endParaRPr lang="en-US" altLang="ko-KR" sz="1550" dirty="0" smtClean="0"/>
          </a:p>
          <a:p>
            <a:pPr>
              <a:lnSpc>
                <a:spcPct val="200000"/>
              </a:lnSpc>
            </a:pPr>
            <a:r>
              <a:rPr lang="ko-KR" altLang="en-US" sz="1550" dirty="0" smtClean="0"/>
              <a:t>겉으로는 </a:t>
            </a:r>
            <a:r>
              <a:rPr lang="ko-KR" altLang="en-US" sz="1550" dirty="0"/>
              <a:t>그들의 의사결정을 되돌리는 경우도 있지만</a:t>
            </a:r>
            <a:r>
              <a:rPr lang="en-US" altLang="ko-KR" sz="1550" dirty="0"/>
              <a:t>, </a:t>
            </a:r>
            <a:r>
              <a:rPr lang="ko-KR" altLang="en-US" sz="1550" dirty="0"/>
              <a:t>심적으로는 제품의 목표를 의식하고 있고</a:t>
            </a:r>
            <a:r>
              <a:rPr lang="en-US" altLang="ko-KR" sz="1550" dirty="0"/>
              <a:t>, </a:t>
            </a:r>
            <a:r>
              <a:rPr lang="ko-KR" altLang="en-US" sz="1550" dirty="0"/>
              <a:t>언제 의견을 수용할지를 알고 있다</a:t>
            </a:r>
            <a:r>
              <a:rPr lang="en-US" altLang="ko-KR" sz="1550" dirty="0"/>
              <a:t>. </a:t>
            </a:r>
            <a:r>
              <a:rPr lang="ko-KR" altLang="en-US" sz="1550" dirty="0"/>
              <a:t>그들은 기술적인 제약의 창의적인 해결방안을 찾아주고</a:t>
            </a:r>
            <a:r>
              <a:rPr lang="en-US" altLang="ko-KR" sz="1550" dirty="0"/>
              <a:t>, PM</a:t>
            </a:r>
            <a:r>
              <a:rPr lang="ko-KR" altLang="en-US" sz="1550" dirty="0"/>
              <a:t>과 디자이너에게 기술적인 </a:t>
            </a:r>
            <a:r>
              <a:rPr lang="ko-KR" altLang="en-US" sz="1550" dirty="0" err="1"/>
              <a:t>리스크를</a:t>
            </a:r>
            <a:r>
              <a:rPr lang="ko-KR" altLang="en-US" sz="1550" dirty="0"/>
              <a:t> 이해하는데 도움을 줘 그들 스스로가 트레이드오프</a:t>
            </a:r>
            <a:r>
              <a:rPr lang="en-US" altLang="ko-KR" sz="1550" dirty="0"/>
              <a:t>(</a:t>
            </a:r>
            <a:r>
              <a:rPr lang="ko-KR" altLang="en-US" sz="1550" dirty="0"/>
              <a:t>장단점</a:t>
            </a:r>
            <a:r>
              <a:rPr lang="en-US" altLang="ko-KR" sz="1550" dirty="0"/>
              <a:t>)</a:t>
            </a:r>
            <a:r>
              <a:rPr lang="ko-KR" altLang="en-US" sz="1550" dirty="0"/>
              <a:t>를 잘 알게 해준다</a:t>
            </a:r>
            <a:r>
              <a:rPr lang="en-US" altLang="ko-KR" sz="1550" dirty="0"/>
              <a:t>.</a:t>
            </a:r>
            <a:br>
              <a:rPr lang="en-US" altLang="ko-KR" sz="1550" dirty="0"/>
            </a:br>
            <a:endParaRPr lang="en-US" altLang="ko-KR" sz="1100" dirty="0" smtClean="0"/>
          </a:p>
          <a:p>
            <a:pPr>
              <a:lnSpc>
                <a:spcPct val="200000"/>
              </a:lnSpc>
            </a:pPr>
            <a:r>
              <a:rPr lang="en-US" altLang="ko-KR" sz="1100" dirty="0" smtClean="0"/>
              <a:t/>
            </a:r>
            <a:br>
              <a:rPr lang="en-US" altLang="ko-KR" sz="1100" dirty="0" smtClean="0"/>
            </a:br>
            <a:r>
              <a:rPr lang="en-US" altLang="ko-KR" sz="1600" b="1" dirty="0" smtClean="0"/>
              <a:t>Bad Tech Lead</a:t>
            </a:r>
            <a:r>
              <a:rPr lang="ko-KR" altLang="en-US" sz="1600" dirty="0" smtClean="0"/>
              <a:t/>
            </a:r>
            <a:br>
              <a:rPr lang="ko-KR" altLang="en-US" sz="1600" dirty="0" smtClean="0"/>
            </a:br>
            <a:r>
              <a:rPr lang="ko-KR" altLang="en-US" sz="1550" dirty="0"/>
              <a:t>나쁜 기술 리더는 사전 협의 없이 제품에 대한 의사 결정을 다른 부서에 떠넘기고 제품에 대한 </a:t>
            </a:r>
            <a:r>
              <a:rPr lang="ko-KR" altLang="en-US" sz="1550" dirty="0" err="1"/>
              <a:t>오너십을</a:t>
            </a:r>
            <a:r>
              <a:rPr lang="ko-KR" altLang="en-US" sz="1550" dirty="0"/>
              <a:t> </a:t>
            </a:r>
            <a:endParaRPr lang="en-US" altLang="ko-KR" sz="1550" dirty="0" smtClean="0"/>
          </a:p>
          <a:p>
            <a:pPr>
              <a:lnSpc>
                <a:spcPct val="200000"/>
              </a:lnSpc>
            </a:pPr>
            <a:r>
              <a:rPr lang="ko-KR" altLang="en-US" sz="1550" dirty="0" smtClean="0"/>
              <a:t>갖지 </a:t>
            </a:r>
            <a:r>
              <a:rPr lang="ko-KR" altLang="en-US" sz="1550" dirty="0"/>
              <a:t>않는다</a:t>
            </a:r>
            <a:r>
              <a:rPr lang="en-US" altLang="ko-KR" sz="1550" dirty="0"/>
              <a:t>. </a:t>
            </a:r>
            <a:r>
              <a:rPr lang="ko-KR" altLang="en-US" sz="1550" dirty="0"/>
              <a:t>그들은 기술 제약성으로 인해 뒤로 미루고 또한 대안이나 설명을 해주지 않는다</a:t>
            </a:r>
            <a:r>
              <a:rPr lang="en-US" altLang="ko-KR" sz="1550" dirty="0"/>
              <a:t>.</a:t>
            </a:r>
            <a:endParaRPr lang="en-US" altLang="ko-KR" sz="1550" dirty="0" smtClean="0">
              <a:latin typeface="나눔고딕" panose="020D0604000000000000" pitchFamily="50" charset="-127"/>
              <a:ea typeface="나눔고딕" panose="020D0604000000000000" pitchFamily="50" charset="-127"/>
            </a:endParaRPr>
          </a:p>
        </p:txBody>
      </p:sp>
      <p:cxnSp>
        <p:nvCxnSpPr>
          <p:cNvPr id="5" name="직선 연결선 4"/>
          <p:cNvCxnSpPr/>
          <p:nvPr/>
        </p:nvCxnSpPr>
        <p:spPr>
          <a:xfrm>
            <a:off x="1591728" y="1786467"/>
            <a:ext cx="24008" cy="4339125"/>
          </a:xfrm>
          <a:prstGeom prst="line">
            <a:avLst/>
          </a:prstGeom>
          <a:ln w="31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제목 3"/>
          <p:cNvSpPr txBox="1">
            <a:spLocks/>
          </p:cNvSpPr>
          <p:nvPr/>
        </p:nvSpPr>
        <p:spPr>
          <a:xfrm>
            <a:off x="302340" y="631748"/>
            <a:ext cx="9377362" cy="480131"/>
          </a:xfrm>
          <a:prstGeom prst="rect">
            <a:avLst/>
          </a:prstGeom>
          <a:noFill/>
        </p:spPr>
        <p:txBody>
          <a:bodyPr vert="horz" wrap="square" lIns="91440" tIns="45720" rIns="91440" bIns="45720" rtlCol="0" anchor="ctr">
            <a:sp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defRPr/>
            </a:pPr>
            <a:r>
              <a:rPr lang="en-US" altLang="ko-KR" sz="2800" kern="0" spc="-110" dirty="0" smtClean="0">
                <a:ln w="3175">
                  <a:noFill/>
                </a:ln>
                <a:solidFill>
                  <a:srgbClr val="FF0000"/>
                </a:solidFill>
                <a:latin typeface="나눔고딕" panose="020D0604000000000000" pitchFamily="50" charset="-127"/>
                <a:ea typeface="나눔고딕" panose="020D0604000000000000" pitchFamily="50" charset="-127"/>
                <a:cs typeface="Tahoma" pitchFamily="34" charset="0"/>
              </a:rPr>
              <a:t>| </a:t>
            </a:r>
            <a:r>
              <a:rPr lang="en-US" altLang="ko-KR" sz="2800" kern="0" spc="-110" dirty="0">
                <a:ln w="3175">
                  <a:noFill/>
                </a:ln>
                <a:latin typeface="나눔고딕" panose="020D0604000000000000" pitchFamily="50" charset="-127"/>
                <a:ea typeface="나눔고딕" panose="020D0604000000000000" pitchFamily="50" charset="-127"/>
                <a:cs typeface="Tahoma" pitchFamily="34" charset="0"/>
              </a:rPr>
              <a:t>Relationship with Product</a:t>
            </a:r>
          </a:p>
        </p:txBody>
      </p:sp>
    </p:spTree>
    <p:extLst>
      <p:ext uri="{BB962C8B-B14F-4D97-AF65-F5344CB8AC3E}">
        <p14:creationId xmlns:p14="http://schemas.microsoft.com/office/powerpoint/2010/main" val="730301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1">
      <a:majorFont>
        <a:latin typeface="Calibri Light"/>
        <a:ea typeface="나눔고딕"/>
        <a:cs typeface=""/>
      </a:majorFont>
      <a:minorFont>
        <a:latin typeface="Calibri"/>
        <a:ea typeface="나눔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730</Words>
  <Application>Microsoft Office PowerPoint</Application>
  <PresentationFormat>와이드스크린</PresentationFormat>
  <Paragraphs>100</Paragraphs>
  <Slides>15</Slides>
  <Notes>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15</vt:i4>
      </vt:variant>
    </vt:vector>
  </HeadingPairs>
  <TitlesOfParts>
    <vt:vector size="23" baseType="lpstr">
      <vt:lpstr>나눔고딕</vt:lpstr>
      <vt:lpstr>나눔바른고딕</vt:lpstr>
      <vt:lpstr>맑은 고딕</vt:lpstr>
      <vt:lpstr>Arial</vt:lpstr>
      <vt:lpstr>Calibri</vt:lpstr>
      <vt:lpstr>Calibri Light</vt:lpstr>
      <vt:lpstr>Tahoma</vt:lpstr>
      <vt:lpstr>1_Office 테마</vt:lpstr>
      <vt:lpstr>Good Tech Leader, Bad Tech Leader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주현선  ㈜ 코나아이  010-8892-0060      hsju@konai.com </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Tech Lead, Bad Tech Lead"</dc:title>
  <dc:creator>주현선(Hyunsun Ju)</dc:creator>
  <cp:lastModifiedBy>주현선(Hyunsun Ju)</cp:lastModifiedBy>
  <cp:revision>20</cp:revision>
  <cp:lastPrinted>2018-11-14T02:10:01Z</cp:lastPrinted>
  <dcterms:created xsi:type="dcterms:W3CDTF">2018-11-13T13:22:56Z</dcterms:created>
  <dcterms:modified xsi:type="dcterms:W3CDTF">2018-11-19T08:11:47Z</dcterms:modified>
</cp:coreProperties>
</file>