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28" r:id="rId3"/>
  </p:sldMasterIdLst>
  <p:notesMasterIdLst>
    <p:notesMasterId r:id="rId84"/>
  </p:notesMasterIdLst>
  <p:sldIdLst>
    <p:sldId id="351" r:id="rId4"/>
    <p:sldId id="3410" r:id="rId5"/>
    <p:sldId id="2207" r:id="rId6"/>
    <p:sldId id="382" r:id="rId7"/>
    <p:sldId id="380" r:id="rId8"/>
    <p:sldId id="295" r:id="rId9"/>
    <p:sldId id="391" r:id="rId10"/>
    <p:sldId id="384" r:id="rId11"/>
    <p:sldId id="385" r:id="rId12"/>
    <p:sldId id="386" r:id="rId13"/>
    <p:sldId id="387" r:id="rId14"/>
    <p:sldId id="388" r:id="rId15"/>
    <p:sldId id="389" r:id="rId16"/>
    <p:sldId id="390" r:id="rId17"/>
    <p:sldId id="3411" r:id="rId18"/>
    <p:sldId id="324" r:id="rId19"/>
    <p:sldId id="325" r:id="rId20"/>
    <p:sldId id="2349" r:id="rId21"/>
    <p:sldId id="328" r:id="rId22"/>
    <p:sldId id="329" r:id="rId23"/>
    <p:sldId id="330" r:id="rId24"/>
    <p:sldId id="331" r:id="rId25"/>
    <p:sldId id="332" r:id="rId26"/>
    <p:sldId id="333" r:id="rId27"/>
    <p:sldId id="2353" r:id="rId28"/>
    <p:sldId id="337" r:id="rId29"/>
    <p:sldId id="338" r:id="rId30"/>
    <p:sldId id="339" r:id="rId31"/>
    <p:sldId id="340" r:id="rId32"/>
    <p:sldId id="341" r:id="rId33"/>
    <p:sldId id="342" r:id="rId34"/>
    <p:sldId id="2354" r:id="rId35"/>
    <p:sldId id="2355" r:id="rId36"/>
    <p:sldId id="345" r:id="rId37"/>
    <p:sldId id="346" r:id="rId38"/>
    <p:sldId id="347" r:id="rId39"/>
    <p:sldId id="348" r:id="rId40"/>
    <p:sldId id="349" r:id="rId41"/>
    <p:sldId id="350" r:id="rId42"/>
    <p:sldId id="2356" r:id="rId43"/>
    <p:sldId id="352" r:id="rId44"/>
    <p:sldId id="2357" r:id="rId45"/>
    <p:sldId id="401" r:id="rId46"/>
    <p:sldId id="362" r:id="rId47"/>
    <p:sldId id="363" r:id="rId48"/>
    <p:sldId id="2350" r:id="rId49"/>
    <p:sldId id="2378" r:id="rId50"/>
    <p:sldId id="2379" r:id="rId51"/>
    <p:sldId id="2351" r:id="rId52"/>
    <p:sldId id="359" r:id="rId53"/>
    <p:sldId id="2359" r:id="rId54"/>
    <p:sldId id="364" r:id="rId55"/>
    <p:sldId id="365" r:id="rId56"/>
    <p:sldId id="2366" r:id="rId57"/>
    <p:sldId id="2367" r:id="rId58"/>
    <p:sldId id="2369" r:id="rId59"/>
    <p:sldId id="2370" r:id="rId60"/>
    <p:sldId id="2371" r:id="rId61"/>
    <p:sldId id="2372" r:id="rId62"/>
    <p:sldId id="2363" r:id="rId63"/>
    <p:sldId id="392" r:id="rId64"/>
    <p:sldId id="393" r:id="rId65"/>
    <p:sldId id="400" r:id="rId66"/>
    <p:sldId id="2364" r:id="rId67"/>
    <p:sldId id="323" r:id="rId68"/>
    <p:sldId id="394" r:id="rId69"/>
    <p:sldId id="407" r:id="rId70"/>
    <p:sldId id="395" r:id="rId71"/>
    <p:sldId id="396" r:id="rId72"/>
    <p:sldId id="397" r:id="rId73"/>
    <p:sldId id="3413" r:id="rId74"/>
    <p:sldId id="3412" r:id="rId75"/>
    <p:sldId id="2377" r:id="rId76"/>
    <p:sldId id="408" r:id="rId77"/>
    <p:sldId id="411" r:id="rId78"/>
    <p:sldId id="409" r:id="rId79"/>
    <p:sldId id="412" r:id="rId80"/>
    <p:sldId id="413" r:id="rId81"/>
    <p:sldId id="414" r:id="rId82"/>
    <p:sldId id="399" r:id="rId8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B9BD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50000" autoAdjust="0"/>
    <p:restoredTop sz="66328" autoAdjust="0"/>
  </p:normalViewPr>
  <p:slideViewPr>
    <p:cSldViewPr snapToGrid="0">
      <p:cViewPr varScale="1">
        <p:scale>
          <a:sx n="83" d="100"/>
          <a:sy n="83" d="100"/>
        </p:scale>
        <p:origin x="2592" y="184"/>
      </p:cViewPr>
      <p:guideLst/>
    </p:cSldViewPr>
  </p:slideViewPr>
  <p:outlineViewPr>
    <p:cViewPr>
      <p:scale>
        <a:sx n="33" d="100"/>
        <a:sy n="33" d="100"/>
      </p:scale>
      <p:origin x="0" y="-3744"/>
    </p:cViewPr>
  </p:outlineViewPr>
  <p:notesTextViewPr>
    <p:cViewPr>
      <p:scale>
        <a:sx n="3" d="2"/>
        <a:sy n="3" d="2"/>
      </p:scale>
      <p:origin x="0" y="0"/>
    </p:cViewPr>
  </p:notesTextViewPr>
  <p:sorterViewPr>
    <p:cViewPr varScale="1">
      <p:scale>
        <a:sx n="100" d="100"/>
        <a:sy n="100" d="100"/>
      </p:scale>
      <p:origin x="0" y="-27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5CA43-A14B-4CB9-9A9C-2752929903BF}" type="datetimeFigureOut">
              <a:rPr lang="ko-KR" altLang="en-US" smtClean="0"/>
              <a:t>2020. 5. 13.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5E937-9258-4637-ACDE-994D4F1D1A00}" type="slidenum">
              <a:rPr lang="ko-KR" altLang="en-US" smtClean="0"/>
              <a:t>‹#›</a:t>
            </a:fld>
            <a:endParaRPr lang="ko-KR" altLang="en-US"/>
          </a:p>
        </p:txBody>
      </p:sp>
    </p:spTree>
    <p:extLst>
      <p:ext uri="{BB962C8B-B14F-4D97-AF65-F5344CB8AC3E}">
        <p14:creationId xmlns:p14="http://schemas.microsoft.com/office/powerpoint/2010/main" val="22790610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From this we will start to work on the baseline MV accelerator.</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a:t>
            </a:fld>
            <a:endParaRPr lang="ko-KR" altLang="en-US"/>
          </a:p>
        </p:txBody>
      </p:sp>
    </p:spTree>
    <p:extLst>
      <p:ext uri="{BB962C8B-B14F-4D97-AF65-F5344CB8AC3E}">
        <p14:creationId xmlns:p14="http://schemas.microsoft.com/office/powerpoint/2010/main" val="284584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have another set of I/O signals called write response channel and its related Verilog code.</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12</a:t>
            </a:fld>
            <a:endParaRPr lang="ko-KR" altLang="en-US"/>
          </a:p>
        </p:txBody>
      </p:sp>
    </p:spTree>
    <p:extLst>
      <p:ext uri="{BB962C8B-B14F-4D97-AF65-F5344CB8AC3E}">
        <p14:creationId xmlns:p14="http://schemas.microsoft.com/office/powerpoint/2010/main" val="136841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also have read address channel and </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13</a:t>
            </a:fld>
            <a:endParaRPr lang="ko-KR" altLang="en-US"/>
          </a:p>
        </p:txBody>
      </p:sp>
    </p:spTree>
    <p:extLst>
      <p:ext uri="{BB962C8B-B14F-4D97-AF65-F5344CB8AC3E}">
        <p14:creationId xmlns:p14="http://schemas.microsoft.com/office/powerpoint/2010/main" val="1727513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read data channel.</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94275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slides shows a simplified architecture of mobile application processor (AP) chip. It consists of CPUs (Cortex-A15’s in this case), mobile GPU (Mali-T604), and hardware components, e.g., DDR3/2 controller, display controller, etc. They are connected to the bus interconnect (in the dashed box). Note that the bus interconnect is also a hardware block. All the hardware components communicate with each other via the bus interconnect. They use a communication protocol called ARM AMBA3 AXI, in short, AXI.</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1F2CEED-4BA1-4A84-A298-090606978FA6}"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014769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slides shows the functions of AXI protocol.</a:t>
            </a:r>
          </a:p>
          <a:p>
            <a:r>
              <a:rPr kumimoji="1" lang="en-US" altLang="ko-KR" dirty="0"/>
              <a:t>In the following slides, we will study the key functions.</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17</a:t>
            </a:fld>
            <a:endParaRPr lang="ko-KR" altLang="en-US"/>
          </a:p>
        </p:txBody>
      </p:sp>
    </p:spTree>
    <p:extLst>
      <p:ext uri="{BB962C8B-B14F-4D97-AF65-F5344CB8AC3E}">
        <p14:creationId xmlns:p14="http://schemas.microsoft.com/office/powerpoint/2010/main" val="484287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On the top of this slide, a hardware block (Master 1, e.g., CPU) is connected to the bus interconnect.</a:t>
            </a:r>
          </a:p>
          <a:p>
            <a:r>
              <a:rPr kumimoji="1" lang="en-US" altLang="ko-KR" dirty="0"/>
              <a:t>The bus interconnect is also connected to a hardware block (Slave 1, e.g., memory controller for main memory).</a:t>
            </a:r>
          </a:p>
          <a:p>
            <a:r>
              <a:rPr kumimoji="1" lang="en-US" altLang="ko-KR" dirty="0"/>
              <a:t>We call a hardware block which issues a bus request, i.e., read or write request, a master block.</a:t>
            </a:r>
          </a:p>
          <a:p>
            <a:r>
              <a:rPr kumimoji="1" lang="en-US" altLang="ko-KR" dirty="0"/>
              <a:t>We call a hardware block which serves the request, a slave block, e.g., memory controller which serves the read/write request of CPU.</a:t>
            </a:r>
          </a:p>
          <a:p>
            <a:endParaRPr kumimoji="1" lang="en-US" altLang="ko-KR" dirty="0"/>
          </a:p>
          <a:p>
            <a:r>
              <a:rPr kumimoji="1" lang="en-US" altLang="ko-KR" dirty="0"/>
              <a:t>At the bottom of the slide, we can see how Master 1 (AXI master in the slide) is connected to the interconnect. </a:t>
            </a:r>
          </a:p>
          <a:p>
            <a:r>
              <a:rPr kumimoji="1" lang="en-US" altLang="ko-KR" dirty="0"/>
              <a:t>There are five channels that we already saw in the precious slides.</a:t>
            </a:r>
          </a:p>
          <a:p>
            <a:r>
              <a:rPr kumimoji="1" lang="en-US" altLang="ko-KR" dirty="0"/>
              <a:t>Note that the interface of the master block is called master interface as shown in the slide.</a:t>
            </a:r>
          </a:p>
          <a:p>
            <a:r>
              <a:rPr kumimoji="1" lang="en-US" altLang="ko-KR" dirty="0"/>
              <a:t>The interface of interconnect connected to the master block is called slave interface.</a:t>
            </a:r>
          </a:p>
          <a:p>
            <a:endParaRPr kumimoji="1" lang="en-US" altLang="ko-KR" dirty="0"/>
          </a:p>
          <a:p>
            <a:r>
              <a:rPr kumimoji="1" lang="en-US" altLang="ko-KR" dirty="0"/>
              <a:t>On the bottom right, we can see the connection between the interconnect and Slave 1 (memory controller).</a:t>
            </a:r>
          </a:p>
          <a:p>
            <a:r>
              <a:rPr kumimoji="1" lang="en-US" altLang="ko-KR" dirty="0"/>
              <a:t>The interface of slave block is called slave interface as shown in the figure.</a:t>
            </a:r>
          </a:p>
          <a:p>
            <a:r>
              <a:rPr kumimoji="1" lang="en-US" altLang="ko-KR" dirty="0"/>
              <a:t>The interface of bus interconnect connected to the slave interface of slave block is called master interface.</a:t>
            </a:r>
          </a:p>
          <a:p>
            <a:r>
              <a:rPr kumimoji="1" lang="en-US" altLang="ko-KR" dirty="0"/>
              <a:t>The master interface of bus interconnect actually performs communication on behalf of the master block </a:t>
            </a:r>
          </a:p>
          <a:p>
            <a:r>
              <a:rPr kumimoji="1" lang="en-US" altLang="ko-KR" dirty="0"/>
              <a:t>by forwarding the request coming from the master block to the slave block and </a:t>
            </a:r>
          </a:p>
          <a:p>
            <a:r>
              <a:rPr kumimoji="1" lang="en-US" altLang="ko-KR" dirty="0"/>
              <a:t>forward the associated response (or data) coming from the slave block to the master block.</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18</a:t>
            </a:fld>
            <a:endParaRPr lang="ko-KR" altLang="en-US"/>
          </a:p>
        </p:txBody>
      </p:sp>
    </p:spTree>
    <p:extLst>
      <p:ext uri="{BB962C8B-B14F-4D97-AF65-F5344CB8AC3E}">
        <p14:creationId xmlns:p14="http://schemas.microsoft.com/office/powerpoint/2010/main" val="1957578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1" hangingPunct="1">
              <a:lnSpc>
                <a:spcPct val="100000"/>
              </a:lnSpc>
              <a:spcBef>
                <a:spcPct val="0"/>
              </a:spcBef>
              <a:spcAft>
                <a:spcPct val="0"/>
              </a:spcAft>
              <a:buClrTx/>
              <a:buSzTx/>
              <a:buFontTx/>
              <a:buNone/>
              <a:tabLst/>
              <a:defRPr/>
            </a:pPr>
            <a:fld id="{692574BE-7DA5-412E-B05D-70EA44BE09DC}"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19</a:t>
            </a:fld>
            <a:endParaRPr kumimoji="0" lang="en-US" altLang="ko-KR"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8659" name="Rectangle 2"/>
          <p:cNvSpPr>
            <a:spLocks noGrp="1" noRot="1" noChangeAspect="1" noChangeArrowheads="1" noTextEdit="1"/>
          </p:cNvSpPr>
          <p:nvPr>
            <p:ph type="sldImg"/>
          </p:nvPr>
        </p:nvSpPr>
        <p:spPr bwMode="auto">
          <a:xfrm>
            <a:off x="139700" y="946150"/>
            <a:ext cx="6858000" cy="3857625"/>
          </a:xfrm>
          <a:noFill/>
          <a:ln>
            <a:solidFill>
              <a:srgbClr val="000000"/>
            </a:solidFill>
            <a:miter lim="800000"/>
            <a:headEnd/>
            <a:tailEnd/>
          </a:ln>
        </p:spPr>
      </p:sp>
      <p:sp>
        <p:nvSpPr>
          <p:cNvPr id="198660" name="Rectangle 3"/>
          <p:cNvSpPr>
            <a:spLocks noGrp="1" noChangeArrowheads="1"/>
          </p:cNvSpPr>
          <p:nvPr>
            <p:ph type="body" idx="1"/>
          </p:nvPr>
        </p:nvSpPr>
        <p:spPr bwMode="auto">
          <a:xfrm>
            <a:off x="666303" y="4838701"/>
            <a:ext cx="5780971" cy="5165725"/>
          </a:xfrm>
          <a:noFill/>
        </p:spPr>
        <p:txBody>
          <a:bodyPr wrap="square" numCol="1" anchor="t" anchorCtr="0" compatLnSpc="1">
            <a:prstTxWarp prst="textNoShape">
              <a:avLst/>
            </a:prstTxWarp>
          </a:bodyPr>
          <a:lstStyle/>
          <a:p>
            <a:pPr eaLnBrk="1" hangingPunct="1">
              <a:spcBef>
                <a:spcPct val="0"/>
              </a:spcBef>
            </a:pPr>
            <a:r>
              <a:rPr lang="en-GB" altLang="ko-KR" sz="1000" b="1" dirty="0"/>
              <a:t>In order to realize multiple outstanding requests, we utilize five channels in AXI bus.</a:t>
            </a:r>
          </a:p>
          <a:p>
            <a:pPr eaLnBrk="1" hangingPunct="1">
              <a:spcBef>
                <a:spcPct val="0"/>
              </a:spcBef>
            </a:pPr>
            <a:r>
              <a:rPr lang="en-GB" altLang="ko-KR" sz="1000" b="1" dirty="0"/>
              <a:t>As shown in the slides, there are five channels between the master and slave blocks.</a:t>
            </a:r>
          </a:p>
          <a:p>
            <a:pPr eaLnBrk="1" hangingPunct="1">
              <a:spcBef>
                <a:spcPct val="0"/>
              </a:spcBef>
            </a:pPr>
            <a:endParaRPr lang="en-GB" altLang="ko-KR" sz="1000" b="1" dirty="0"/>
          </a:p>
          <a:p>
            <a:pPr eaLnBrk="1" hangingPunct="1">
              <a:spcBef>
                <a:spcPct val="0"/>
              </a:spcBef>
            </a:pPr>
            <a:r>
              <a:rPr lang="en-GB" altLang="ko-KR" sz="1000" b="1" dirty="0"/>
              <a:t>We have three write-related and two read-related channels.</a:t>
            </a:r>
          </a:p>
          <a:p>
            <a:pPr eaLnBrk="1" hangingPunct="1">
              <a:spcBef>
                <a:spcPct val="0"/>
              </a:spcBef>
            </a:pPr>
            <a:endParaRPr lang="en-GB" altLang="ko-KR" sz="1000" b="1" dirty="0"/>
          </a:p>
          <a:p>
            <a:pPr eaLnBrk="1" hangingPunct="1">
              <a:spcBef>
                <a:spcPct val="0"/>
              </a:spcBef>
            </a:pPr>
            <a:endParaRPr lang="en-GB" altLang="ko-KR" sz="1000" b="1" dirty="0"/>
          </a:p>
        </p:txBody>
      </p:sp>
    </p:spTree>
    <p:extLst>
      <p:ext uri="{BB962C8B-B14F-4D97-AF65-F5344CB8AC3E}">
        <p14:creationId xmlns:p14="http://schemas.microsoft.com/office/powerpoint/2010/main" val="88795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1" hangingPunct="1">
              <a:lnSpc>
                <a:spcPct val="100000"/>
              </a:lnSpc>
              <a:spcBef>
                <a:spcPct val="0"/>
              </a:spcBef>
              <a:spcAft>
                <a:spcPct val="0"/>
              </a:spcAft>
              <a:buClrTx/>
              <a:buSzTx/>
              <a:buFontTx/>
              <a:buNone/>
              <a:tabLst/>
              <a:defRPr/>
            </a:pPr>
            <a:fld id="{2B763FD7-D016-4B96-A64B-34E0330CCEBA}"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20</a:t>
            </a:fld>
            <a:endParaRPr kumimoji="0" lang="en-US" altLang="ko-KR"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9683" name="Rectangle 2"/>
          <p:cNvSpPr>
            <a:spLocks noGrp="1" noRot="1" noChangeAspect="1" noChangeArrowheads="1" noTextEdit="1"/>
          </p:cNvSpPr>
          <p:nvPr>
            <p:ph type="sldImg"/>
          </p:nvPr>
        </p:nvSpPr>
        <p:spPr bwMode="auto">
          <a:xfrm>
            <a:off x="139700" y="946150"/>
            <a:ext cx="6858000" cy="3857625"/>
          </a:xfrm>
          <a:noFill/>
          <a:ln>
            <a:solidFill>
              <a:srgbClr val="000000"/>
            </a:solidFill>
            <a:miter lim="800000"/>
            <a:headEnd/>
            <a:tailEnd/>
          </a:ln>
        </p:spPr>
      </p:sp>
      <p:sp>
        <p:nvSpPr>
          <p:cNvPr id="199684" name="Rectangle 3"/>
          <p:cNvSpPr>
            <a:spLocks noGrp="1" noChangeArrowheads="1"/>
          </p:cNvSpPr>
          <p:nvPr>
            <p:ph type="body" idx="1"/>
          </p:nvPr>
        </p:nvSpPr>
        <p:spPr bwMode="auto">
          <a:xfrm>
            <a:off x="958207" y="7023100"/>
            <a:ext cx="5186059" cy="280988"/>
          </a:xfrm>
          <a:noFill/>
        </p:spPr>
        <p:txBody>
          <a:bodyPr wrap="square" numCol="1" anchor="t" anchorCtr="0" compatLnSpc="1">
            <a:prstTxWarp prst="textNoShape">
              <a:avLst/>
            </a:prstTxWarp>
          </a:bodyPr>
          <a:lstStyle/>
          <a:p>
            <a:pPr eaLnBrk="1" hangingPunct="1">
              <a:spcBef>
                <a:spcPct val="0"/>
              </a:spcBef>
            </a:pPr>
            <a:r>
              <a:rPr lang="en-GB" altLang="ko-KR" dirty="0"/>
              <a:t>In case of write request, the master block first sends a write request on the write address channel.</a:t>
            </a:r>
          </a:p>
          <a:p>
            <a:pPr eaLnBrk="1" hangingPunct="1">
              <a:spcBef>
                <a:spcPct val="0"/>
              </a:spcBef>
            </a:pPr>
            <a:endParaRPr lang="en-GB" altLang="ko-KR" dirty="0"/>
          </a:p>
        </p:txBody>
      </p:sp>
    </p:spTree>
    <p:extLst>
      <p:ext uri="{BB962C8B-B14F-4D97-AF65-F5344CB8AC3E}">
        <p14:creationId xmlns:p14="http://schemas.microsoft.com/office/powerpoint/2010/main" val="2859540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1" hangingPunct="1">
              <a:lnSpc>
                <a:spcPct val="100000"/>
              </a:lnSpc>
              <a:spcBef>
                <a:spcPct val="0"/>
              </a:spcBef>
              <a:spcAft>
                <a:spcPct val="0"/>
              </a:spcAft>
              <a:buClrTx/>
              <a:buSzTx/>
              <a:buFontTx/>
              <a:buNone/>
              <a:tabLst/>
              <a:defRPr/>
            </a:pPr>
            <a:fld id="{0B1BCF44-47EB-4C31-B0F2-29E940F643C0}"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21</a:t>
            </a:fld>
            <a:endParaRPr kumimoji="0" lang="en-US" altLang="ko-KR"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0707" name="Rectangle 2"/>
          <p:cNvSpPr>
            <a:spLocks noGrp="1" noRot="1" noChangeAspect="1" noChangeArrowheads="1" noTextEdit="1"/>
          </p:cNvSpPr>
          <p:nvPr>
            <p:ph type="sldImg"/>
          </p:nvPr>
        </p:nvSpPr>
        <p:spPr bwMode="auto">
          <a:xfrm>
            <a:off x="139700" y="946150"/>
            <a:ext cx="6858000" cy="3857625"/>
          </a:xfrm>
          <a:noFill/>
          <a:ln>
            <a:solidFill>
              <a:srgbClr val="000000"/>
            </a:solidFill>
            <a:miter lim="800000"/>
            <a:headEnd/>
            <a:tailEnd/>
          </a:ln>
        </p:spPr>
      </p:sp>
      <p:sp>
        <p:nvSpPr>
          <p:cNvPr id="200708" name="Rectangle 3"/>
          <p:cNvSpPr>
            <a:spLocks noGrp="1" noChangeArrowheads="1"/>
          </p:cNvSpPr>
          <p:nvPr>
            <p:ph type="body" idx="1"/>
          </p:nvPr>
        </p:nvSpPr>
        <p:spPr bwMode="auto">
          <a:xfrm>
            <a:off x="958207" y="7023100"/>
            <a:ext cx="5186059" cy="280988"/>
          </a:xfrm>
          <a:noFill/>
        </p:spPr>
        <p:txBody>
          <a:bodyPr wrap="square" numCol="1" anchor="t" anchorCtr="0" compatLnSpc="1">
            <a:prstTxWarp prst="textNoShape">
              <a:avLst/>
            </a:prstTxWarp>
          </a:bodyPr>
          <a:lstStyle/>
          <a:p>
            <a:pPr eaLnBrk="1" hangingPunct="1">
              <a:spcBef>
                <a:spcPct val="0"/>
              </a:spcBef>
            </a:pPr>
            <a:r>
              <a:rPr lang="en-GB" altLang="ko-KR" dirty="0"/>
              <a:t>The master block sends the write data (associated with the write request in the previous slide) over the write data channel.</a:t>
            </a:r>
          </a:p>
        </p:txBody>
      </p:sp>
    </p:spTree>
    <p:extLst>
      <p:ext uri="{BB962C8B-B14F-4D97-AF65-F5344CB8AC3E}">
        <p14:creationId xmlns:p14="http://schemas.microsoft.com/office/powerpoint/2010/main" val="3778974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1" hangingPunct="1">
              <a:lnSpc>
                <a:spcPct val="100000"/>
              </a:lnSpc>
              <a:spcBef>
                <a:spcPct val="0"/>
              </a:spcBef>
              <a:spcAft>
                <a:spcPct val="0"/>
              </a:spcAft>
              <a:buClrTx/>
              <a:buSzTx/>
              <a:buFontTx/>
              <a:buNone/>
              <a:tabLst/>
              <a:defRPr/>
            </a:pPr>
            <a:fld id="{00194F4C-9EFD-4A7E-AA98-2A0CDA02D6D8}"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22</a:t>
            </a:fld>
            <a:endParaRPr kumimoji="0" lang="en-US" altLang="ko-KR"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1731" name="Rectangle 2"/>
          <p:cNvSpPr>
            <a:spLocks noGrp="1" noRot="1" noChangeAspect="1" noChangeArrowheads="1" noTextEdit="1"/>
          </p:cNvSpPr>
          <p:nvPr>
            <p:ph type="sldImg"/>
          </p:nvPr>
        </p:nvSpPr>
        <p:spPr bwMode="auto">
          <a:xfrm>
            <a:off x="139700" y="946150"/>
            <a:ext cx="6858000" cy="3857625"/>
          </a:xfrm>
          <a:noFill/>
          <a:ln>
            <a:solidFill>
              <a:srgbClr val="000000"/>
            </a:solidFill>
            <a:miter lim="800000"/>
            <a:headEnd/>
            <a:tailEnd/>
          </a:ln>
        </p:spPr>
      </p:sp>
      <p:sp>
        <p:nvSpPr>
          <p:cNvPr id="201732" name="Rectangle 3"/>
          <p:cNvSpPr>
            <a:spLocks noGrp="1" noChangeArrowheads="1"/>
          </p:cNvSpPr>
          <p:nvPr>
            <p:ph type="body" idx="1"/>
          </p:nvPr>
        </p:nvSpPr>
        <p:spPr bwMode="auto">
          <a:xfrm>
            <a:off x="958207" y="7023100"/>
            <a:ext cx="5186059" cy="280988"/>
          </a:xfrm>
          <a:noFill/>
        </p:spPr>
        <p:txBody>
          <a:bodyPr wrap="square" numCol="1" anchor="t" anchorCtr="0" compatLnSpc="1">
            <a:prstTxWarp prst="textNoShape">
              <a:avLst/>
            </a:prstTxWarp>
          </a:bodyPr>
          <a:lstStyle/>
          <a:p>
            <a:pPr eaLnBrk="1" hangingPunct="1">
              <a:spcBef>
                <a:spcPct val="0"/>
              </a:spcBef>
            </a:pPr>
            <a:r>
              <a:rPr lang="en-GB" altLang="ko-KR" dirty="0"/>
              <a:t>The slave block receives both write request and data. Then, it sends to the master block a response over the write response channel to acknowledge the completion of write operation or an error message.</a:t>
            </a:r>
          </a:p>
        </p:txBody>
      </p:sp>
    </p:spTree>
    <p:extLst>
      <p:ext uri="{BB962C8B-B14F-4D97-AF65-F5344CB8AC3E}">
        <p14:creationId xmlns:p14="http://schemas.microsoft.com/office/powerpoint/2010/main" val="63483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635599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1" hangingPunct="1">
              <a:lnSpc>
                <a:spcPct val="100000"/>
              </a:lnSpc>
              <a:spcBef>
                <a:spcPct val="0"/>
              </a:spcBef>
              <a:spcAft>
                <a:spcPct val="0"/>
              </a:spcAft>
              <a:buClrTx/>
              <a:buSzTx/>
              <a:buFontTx/>
              <a:buNone/>
              <a:tabLst/>
              <a:defRPr/>
            </a:pPr>
            <a:fld id="{5A230BEE-9127-4A6D-81E7-8F80C3ACCE86}"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23</a:t>
            </a:fld>
            <a:endParaRPr kumimoji="0" lang="en-US" altLang="ko-KR"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2755" name="Rectangle 2"/>
          <p:cNvSpPr>
            <a:spLocks noGrp="1" noRot="1" noChangeAspect="1" noChangeArrowheads="1" noTextEdit="1"/>
          </p:cNvSpPr>
          <p:nvPr>
            <p:ph type="sldImg"/>
          </p:nvPr>
        </p:nvSpPr>
        <p:spPr bwMode="auto">
          <a:xfrm>
            <a:off x="139700" y="946150"/>
            <a:ext cx="6858000" cy="3857625"/>
          </a:xfrm>
          <a:noFill/>
          <a:ln>
            <a:solidFill>
              <a:srgbClr val="000000"/>
            </a:solidFill>
            <a:miter lim="800000"/>
            <a:headEnd/>
            <a:tailEnd/>
          </a:ln>
        </p:spPr>
      </p:sp>
      <p:sp>
        <p:nvSpPr>
          <p:cNvPr id="202756" name="Rectangle 3"/>
          <p:cNvSpPr>
            <a:spLocks noGrp="1" noChangeArrowheads="1"/>
          </p:cNvSpPr>
          <p:nvPr>
            <p:ph type="body" idx="1"/>
          </p:nvPr>
        </p:nvSpPr>
        <p:spPr bwMode="auto">
          <a:xfrm>
            <a:off x="958207" y="7023100"/>
            <a:ext cx="5186059" cy="280988"/>
          </a:xfrm>
          <a:noFill/>
        </p:spPr>
        <p:txBody>
          <a:bodyPr wrap="square" numCol="1" anchor="t" anchorCtr="0" compatLnSpc="1">
            <a:prstTxWarp prst="textNoShape">
              <a:avLst/>
            </a:prstTxWarp>
          </a:bodyPr>
          <a:lstStyle/>
          <a:p>
            <a:pPr eaLnBrk="1" hangingPunct="1">
              <a:spcBef>
                <a:spcPct val="0"/>
              </a:spcBef>
            </a:pPr>
            <a:r>
              <a:rPr lang="en-GB" altLang="ko-KR" dirty="0"/>
              <a:t>The master block can send a read request over the read address channel.</a:t>
            </a:r>
          </a:p>
        </p:txBody>
      </p:sp>
    </p:spTree>
    <p:extLst>
      <p:ext uri="{BB962C8B-B14F-4D97-AF65-F5344CB8AC3E}">
        <p14:creationId xmlns:p14="http://schemas.microsoft.com/office/powerpoint/2010/main" val="1968345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1" hangingPunct="1">
              <a:lnSpc>
                <a:spcPct val="100000"/>
              </a:lnSpc>
              <a:spcBef>
                <a:spcPct val="0"/>
              </a:spcBef>
              <a:spcAft>
                <a:spcPct val="0"/>
              </a:spcAft>
              <a:buClrTx/>
              <a:buSzTx/>
              <a:buFontTx/>
              <a:buNone/>
              <a:tabLst/>
              <a:defRPr/>
            </a:pPr>
            <a:fld id="{BE3EBC25-3E96-44E6-B076-FCCF4F7085B0}"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24</a:t>
            </a:fld>
            <a:endParaRPr kumimoji="0" lang="en-US" altLang="ko-KR"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3779" name="Rectangle 2"/>
          <p:cNvSpPr>
            <a:spLocks noGrp="1" noRot="1" noChangeAspect="1" noChangeArrowheads="1" noTextEdit="1"/>
          </p:cNvSpPr>
          <p:nvPr>
            <p:ph type="sldImg"/>
          </p:nvPr>
        </p:nvSpPr>
        <p:spPr bwMode="auto">
          <a:xfrm>
            <a:off x="139700" y="946150"/>
            <a:ext cx="6858000" cy="3857625"/>
          </a:xfrm>
          <a:noFill/>
          <a:ln>
            <a:solidFill>
              <a:srgbClr val="000000"/>
            </a:solidFill>
            <a:miter lim="800000"/>
            <a:headEnd/>
            <a:tailEnd/>
          </a:ln>
        </p:spPr>
      </p:sp>
      <p:sp>
        <p:nvSpPr>
          <p:cNvPr id="203780" name="Rectangle 3"/>
          <p:cNvSpPr>
            <a:spLocks noGrp="1" noChangeArrowheads="1"/>
          </p:cNvSpPr>
          <p:nvPr>
            <p:ph type="body" idx="1"/>
          </p:nvPr>
        </p:nvSpPr>
        <p:spPr bwMode="auto">
          <a:xfrm>
            <a:off x="958207" y="7023100"/>
            <a:ext cx="5186059" cy="280988"/>
          </a:xfrm>
          <a:noFill/>
        </p:spPr>
        <p:txBody>
          <a:bodyPr wrap="square" numCol="1" anchor="t" anchorCtr="0" compatLnSpc="1">
            <a:prstTxWarp prst="textNoShape">
              <a:avLst/>
            </a:prstTxWarp>
          </a:bodyPr>
          <a:lstStyle/>
          <a:p>
            <a:pPr eaLnBrk="1" hangingPunct="1">
              <a:spcBef>
                <a:spcPct val="0"/>
              </a:spcBef>
            </a:pPr>
            <a:r>
              <a:rPr lang="en-GB" altLang="ko-KR" dirty="0"/>
              <a:t>The slave block, e.g., memory controller, gives the desired data to the master block over the read data channel.</a:t>
            </a:r>
          </a:p>
          <a:p>
            <a:pPr eaLnBrk="1" hangingPunct="1">
              <a:spcBef>
                <a:spcPct val="0"/>
              </a:spcBef>
            </a:pPr>
            <a:endParaRPr lang="en-GB" altLang="ko-KR" dirty="0"/>
          </a:p>
          <a:p>
            <a:pPr eaLnBrk="1" hangingPunct="1">
              <a:spcBef>
                <a:spcPct val="0"/>
              </a:spcBef>
            </a:pPr>
            <a:r>
              <a:rPr lang="en-US" altLang="ko-KR" dirty="0"/>
              <a:t>Please note that the five channels run (almost) independently and the events on the five channels can occur at the same cycle.</a:t>
            </a:r>
          </a:p>
          <a:p>
            <a:pPr eaLnBrk="1" hangingPunct="1">
              <a:spcBef>
                <a:spcPct val="0"/>
              </a:spcBef>
            </a:pPr>
            <a:r>
              <a:rPr lang="en-US" altLang="ko-KR" dirty="0"/>
              <a:t>For instance, at cycle t, the master block can send a write request to address 0x100 over write address channel, write data bound for 0x100 at write data channel and receive a write response (of one of the previous write request) via write response channel.</a:t>
            </a:r>
          </a:p>
          <a:p>
            <a:pPr eaLnBrk="1" hangingPunct="1">
              <a:spcBef>
                <a:spcPct val="0"/>
              </a:spcBef>
            </a:pPr>
            <a:r>
              <a:rPr lang="en-US" altLang="ko-KR" dirty="0"/>
              <a:t>At the same cycle, the master block can send a read request to address 0x200 on read address channel while receiving data (of the previous read request) via read data channel.</a:t>
            </a:r>
          </a:p>
          <a:p>
            <a:pPr eaLnBrk="1" hangingPunct="1">
              <a:spcBef>
                <a:spcPct val="0"/>
              </a:spcBef>
            </a:pPr>
            <a:endParaRPr lang="en-US" altLang="ko-KR" dirty="0"/>
          </a:p>
          <a:p>
            <a:pPr eaLnBrk="1" hangingPunct="1">
              <a:spcBef>
                <a:spcPct val="0"/>
              </a:spcBef>
            </a:pPr>
            <a:r>
              <a:rPr lang="en-US" altLang="ko-KR" dirty="0"/>
              <a:t>Five channels split write and read operations into request, data and response and let the split operations run in parallel.</a:t>
            </a:r>
          </a:p>
          <a:p>
            <a:pPr eaLnBrk="1" hangingPunct="1">
              <a:spcBef>
                <a:spcPct val="0"/>
              </a:spcBef>
            </a:pPr>
            <a:r>
              <a:rPr lang="en-US" altLang="ko-KR" dirty="0"/>
              <a:t>Thus, we call such a write/read operation split </a:t>
            </a:r>
            <a:r>
              <a:rPr lang="en-US" altLang="ko-KR" dirty="0" err="1"/>
              <a:t>transation</a:t>
            </a:r>
            <a:r>
              <a:rPr lang="en-US" altLang="ko-KR" dirty="0"/>
              <a:t>.</a:t>
            </a:r>
            <a:endParaRPr lang="en-GB" altLang="ko-KR" dirty="0"/>
          </a:p>
        </p:txBody>
      </p:sp>
    </p:spTree>
    <p:extLst>
      <p:ext uri="{BB962C8B-B14F-4D97-AF65-F5344CB8AC3E}">
        <p14:creationId xmlns:p14="http://schemas.microsoft.com/office/powerpoint/2010/main" val="2210766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Multiple channels enable parallel transfers of request, data and response at a cost of more wire usage.</a:t>
            </a:r>
          </a:p>
          <a:p>
            <a:r>
              <a:rPr kumimoji="1" lang="en-US" altLang="ko-KR" dirty="0"/>
              <a:t>This slide shows I/O signals of write address and write data channels.</a:t>
            </a:r>
          </a:p>
          <a:p>
            <a:r>
              <a:rPr kumimoji="1" lang="en-US" altLang="ko-KR" dirty="0"/>
              <a:t>For instance, in this example, we use 32-bit address and 32-bit data. </a:t>
            </a:r>
          </a:p>
          <a:p>
            <a:r>
              <a:rPr kumimoji="1" lang="en-US" altLang="ko-KR" dirty="0"/>
              <a:t>As the slide shows, the write address channel consists of 52~56 I/O signals.</a:t>
            </a:r>
          </a:p>
          <a:p>
            <a:r>
              <a:rPr kumimoji="1" lang="en-US" altLang="ko-KR" dirty="0"/>
              <a:t>They include 32-bit address, AWADDR, and other information, e.g., burst length, related with the write request.</a:t>
            </a:r>
          </a:p>
          <a:p>
            <a:r>
              <a:rPr kumimoji="1" lang="en-US" altLang="ko-KR" dirty="0"/>
              <a:t>Please note that two handshake signals, Valid and Ready play a key role in transferring information from master to slave side.</a:t>
            </a:r>
          </a:p>
          <a:p>
            <a:r>
              <a:rPr kumimoji="1" lang="en-US" altLang="ko-KR" dirty="0"/>
              <a:t>Simply speaking, the write request is transferred from master to slave side at the clock rising edge </a:t>
            </a:r>
          </a:p>
          <a:p>
            <a:r>
              <a:rPr kumimoji="1" lang="en-US" altLang="ko-KR" dirty="0"/>
              <a:t>only when both Valid and Ready signals are ‘1’.</a:t>
            </a:r>
          </a:p>
          <a:p>
            <a:r>
              <a:rPr kumimoji="1" lang="en-US" altLang="ko-KR" dirty="0"/>
              <a:t>This is the key contents we need to remember when we re-view the Verilog code of the previous slides.</a:t>
            </a:r>
          </a:p>
          <a:p>
            <a:r>
              <a:rPr kumimoji="1" lang="en-US" altLang="ko-KR" dirty="0"/>
              <a:t>I will elaborate on this in the following slides.</a:t>
            </a:r>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25</a:t>
            </a:fld>
            <a:endParaRPr lang="ko-KR" altLang="en-US"/>
          </a:p>
        </p:txBody>
      </p:sp>
    </p:spTree>
    <p:extLst>
      <p:ext uri="{BB962C8B-B14F-4D97-AF65-F5344CB8AC3E}">
        <p14:creationId xmlns:p14="http://schemas.microsoft.com/office/powerpoint/2010/main" val="2234174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the current and next slides, I will explain how communication occurs on each channel of AXI bus utilizing Valid and Ready signals.</a:t>
            </a:r>
          </a:p>
          <a:p>
            <a:r>
              <a:rPr kumimoji="1" lang="en-US" altLang="ko-KR" dirty="0"/>
              <a:t>Let’s assume that we have two sides of communication, sender and receiver.</a:t>
            </a:r>
          </a:p>
          <a:p>
            <a:r>
              <a:rPr kumimoji="1" lang="en-US" altLang="ko-KR" dirty="0"/>
              <a:t>They utilize control signals Request (corresponding to Valid in AXI bus) and Acknowledge (Ready in AXI bus) for communication.</a:t>
            </a:r>
          </a:p>
          <a:p>
            <a:r>
              <a:rPr kumimoji="1" lang="en-US" altLang="ko-KR" dirty="0"/>
              <a:t>For instance, as shown in the slide, when the sender tries to send a data, it places the data on the data bus and raises Request (</a:t>
            </a:r>
            <a:r>
              <a:rPr kumimoji="1" lang="en-US" altLang="ko-KR" dirty="0" err="1"/>
              <a:t>Req</a:t>
            </a:r>
            <a:r>
              <a:rPr kumimoji="1" lang="en-US" altLang="ko-KR" dirty="0"/>
              <a:t>) signal to ‘1’ at clock cycle 0.</a:t>
            </a:r>
          </a:p>
          <a:p>
            <a:r>
              <a:rPr kumimoji="1" lang="en-US" altLang="ko-KR" dirty="0"/>
              <a:t>At cycle 1, the receiver takes the information and set its Acknowledge (Ack) signal to ‘1’.</a:t>
            </a:r>
          </a:p>
          <a:p>
            <a:r>
              <a:rPr kumimoji="1" lang="en-US" altLang="ko-KR" dirty="0"/>
              <a:t>At cycle 2, the sender knows that the previous request and data were successfully received by the receiver and tries to send the next data by placing the data on the data bus and raising Ack ‘1’.</a:t>
            </a:r>
          </a:p>
          <a:p>
            <a:r>
              <a:rPr kumimoji="1" lang="en-US" altLang="ko-KR" dirty="0"/>
              <a:t>The communication continues in this way.</a:t>
            </a:r>
          </a:p>
          <a:p>
            <a:endParaRPr kumimoji="1" lang="en-US" altLang="ko-KR" dirty="0"/>
          </a:p>
          <a:p>
            <a:r>
              <a:rPr kumimoji="1" lang="en-US" altLang="ko-KR" dirty="0"/>
              <a:t>This scenario has a problem in communication performance, </a:t>
            </a:r>
            <a:r>
              <a:rPr kumimoji="1" lang="en-US" altLang="ko-KR" dirty="0" err="1"/>
              <a:t>i.e</a:t>
            </a:r>
            <a:r>
              <a:rPr kumimoji="1" lang="en-US" altLang="ko-KR" dirty="0"/>
              <a:t>, bandwidth (=# </a:t>
            </a:r>
            <a:r>
              <a:rPr kumimoji="1" lang="en-US" altLang="ko-KR" dirty="0" err="1"/>
              <a:t>transfered</a:t>
            </a:r>
            <a:r>
              <a:rPr kumimoji="1" lang="en-US" altLang="ko-KR" dirty="0"/>
              <a:t> data/cycles).</a:t>
            </a:r>
          </a:p>
          <a:p>
            <a:r>
              <a:rPr kumimoji="1" lang="en-US" altLang="ko-KR" dirty="0"/>
              <a:t>It allows for one data transfer every two clock cycles.</a:t>
            </a:r>
          </a:p>
          <a:p>
            <a:endParaRPr kumimoji="1" lang="en-US" altLang="ko-KR" dirty="0"/>
          </a:p>
          <a:p>
            <a:r>
              <a:rPr kumimoji="1" lang="en-US" altLang="ko-KR" dirty="0"/>
              <a:t>AXI bus protocol tries to resolve this problem and aims to achieve one data transfer every cycle.</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44</a:t>
            </a:fld>
            <a:endParaRPr lang="ko-KR" altLang="en-US"/>
          </a:p>
        </p:txBody>
      </p:sp>
    </p:spTree>
    <p:extLst>
      <p:ext uri="{BB962C8B-B14F-4D97-AF65-F5344CB8AC3E}">
        <p14:creationId xmlns:p14="http://schemas.microsoft.com/office/powerpoint/2010/main" val="2220602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On the left-hand side of this slide, we can see the communication scenario of the previous slide.</a:t>
            </a:r>
          </a:p>
          <a:p>
            <a:r>
              <a:rPr kumimoji="1" lang="en-US" altLang="ko-KR" dirty="0"/>
              <a:t>On the right-hand side, you can see how AXI bus enables one data transfer per cycle.</a:t>
            </a:r>
          </a:p>
          <a:p>
            <a:r>
              <a:rPr kumimoji="1" lang="en-US" altLang="ko-KR" dirty="0"/>
              <a:t>The key difference is that ‘Acknowledge’ signal (=Ready in AXI) is used as a credit.</a:t>
            </a:r>
          </a:p>
          <a:p>
            <a:r>
              <a:rPr kumimoji="1" lang="en-US" altLang="ko-KR" dirty="0"/>
              <a:t>If Ready is ‘1’, the sender (master) can send its request or data and, most importantly, the receive guarantees that the request or data is successfully received at the same cycle.</a:t>
            </a:r>
          </a:p>
          <a:p>
            <a:r>
              <a:rPr kumimoji="1" lang="en-US" altLang="ko-KR" dirty="0"/>
              <a:t>When the master raises Valid signal to ‘1’, if the Ready signal is already ‘1’, then the sender knows that the current request or data will be successfully received by the slave at the current cycle.</a:t>
            </a:r>
          </a:p>
          <a:p>
            <a:r>
              <a:rPr kumimoji="1" lang="en-US" altLang="ko-KR" dirty="0"/>
              <a:t>Thus, the master can send the next request or data in the next cycle, which enables one data (or request) transfer per cycle as shown on the right-hand side of this slide.</a:t>
            </a:r>
          </a:p>
          <a:p>
            <a:endParaRPr kumimoji="1" lang="en-US" altLang="ko-KR" dirty="0"/>
          </a:p>
          <a:p>
            <a:r>
              <a:rPr kumimoji="1" lang="en-US" altLang="ko-KR" dirty="0"/>
              <a:t>Recall that when both Valid and Ready are ‘1’ at the clock rising edge, the communication from master to slave happens.</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45</a:t>
            </a:fld>
            <a:endParaRPr lang="ko-KR" altLang="en-US"/>
          </a:p>
        </p:txBody>
      </p:sp>
    </p:spTree>
    <p:extLst>
      <p:ext uri="{BB962C8B-B14F-4D97-AF65-F5344CB8AC3E}">
        <p14:creationId xmlns:p14="http://schemas.microsoft.com/office/powerpoint/2010/main" val="2524034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AXI bus is one example of modern buses which support multiple outstanding requests.</a:t>
            </a:r>
          </a:p>
          <a:p>
            <a:r>
              <a:rPr lang="en-US" altLang="ko-KR" dirty="0"/>
              <a:t>From now on, I will first explain what multiple outstanding requests mean and then try to explain how five channels (write address/data/response and read address/data) realize multiple outstanding requests.</a:t>
            </a:r>
          </a:p>
          <a:p>
            <a:endParaRPr lang="en-US" altLang="ko-KR" dirty="0"/>
          </a:p>
          <a:p>
            <a:r>
              <a:rPr lang="en-US" altLang="ko-KR" dirty="0"/>
              <a:t>First, let’s take a look at the current slide which shows a typical memory sub-system. </a:t>
            </a:r>
          </a:p>
          <a:p>
            <a:r>
              <a:rPr lang="en-US" altLang="ko-KR" dirty="0"/>
              <a:t>When there is a cache miss on the cache, a read request is sent to the main memory via bus and memory controller.</a:t>
            </a:r>
          </a:p>
          <a:p>
            <a:r>
              <a:rPr lang="en-US" altLang="ko-KR" dirty="0"/>
              <a:t>The main memory gives the desired data to the CPU via memory controller and bus.</a:t>
            </a:r>
          </a:p>
          <a:p>
            <a:r>
              <a:rPr lang="en-US" altLang="ko-KR" dirty="0"/>
              <a:t>Typically, a cache miss takes at least 40~50 </a:t>
            </a:r>
            <a:r>
              <a:rPr lang="en-US" altLang="ko-KR" dirty="0" err="1"/>
              <a:t>nano</a:t>
            </a:r>
            <a:r>
              <a:rPr lang="en-US" altLang="ko-KR" dirty="0"/>
              <a:t>-seconds, which amounts to </a:t>
            </a:r>
            <a:r>
              <a:rPr lang="en-US" altLang="ko-KR" dirty="0" err="1"/>
              <a:t>upto</a:t>
            </a:r>
            <a:r>
              <a:rPr lang="en-US" altLang="ko-KR" dirty="0"/>
              <a:t> 200 </a:t>
            </a:r>
            <a:r>
              <a:rPr lang="en-US" altLang="ko-KR" dirty="0" err="1"/>
              <a:t>cylces</a:t>
            </a:r>
            <a:r>
              <a:rPr lang="en-US" altLang="ko-KR" dirty="0"/>
              <a:t> of 4GHz CPU.</a:t>
            </a:r>
          </a:p>
          <a:p>
            <a:r>
              <a:rPr lang="en-US" altLang="ko-KR" dirty="0"/>
              <a:t>Such a long latency of cache miss, called cache miss penalty, can significantly degrade the performance of our program.</a:t>
            </a:r>
          </a:p>
          <a:p>
            <a:r>
              <a:rPr lang="en-US" altLang="ko-KR" dirty="0"/>
              <a:t>Thus, it is crucial to reduce the cache miss penalty.</a:t>
            </a:r>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AB1077D7-8DF5-434B-96C9-A0CED150A275}"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80659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Fortunately, the modern cache has two important solutions to resolve the performance degradation problem due to long cache miss penalty. The first solutions is a non-blocking cache. </a:t>
            </a:r>
          </a:p>
          <a:p>
            <a:r>
              <a:rPr kumimoji="1" lang="en-US" altLang="ko-KR" dirty="0"/>
              <a:t>I hope you will see this slide in animation mode.</a:t>
            </a:r>
          </a:p>
          <a:p>
            <a:endParaRPr kumimoji="1" lang="en-US" altLang="ko-KR" dirty="0"/>
          </a:p>
          <a:p>
            <a:r>
              <a:rPr kumimoji="1" lang="en-US" altLang="ko-KR" dirty="0"/>
              <a:t>(In animation mode)</a:t>
            </a:r>
          </a:p>
          <a:p>
            <a:r>
              <a:rPr kumimoji="1" lang="en-US" altLang="ko-KR" dirty="0"/>
              <a:t>CPU tries to read, from cache, data at address 0x100 and a cache miss occurs.</a:t>
            </a:r>
          </a:p>
          <a:p>
            <a:r>
              <a:rPr kumimoji="1" lang="en-US" altLang="ko-KR" dirty="0"/>
              <a:t>The cache sends a read request to main memory (or a larger cache).</a:t>
            </a:r>
          </a:p>
          <a:p>
            <a:r>
              <a:rPr kumimoji="1" lang="en-US" altLang="ko-KR" dirty="0"/>
              <a:t>The modern CPU can execute multiple instructions in a single cycle, in short, multi-threaded.</a:t>
            </a:r>
          </a:p>
          <a:p>
            <a:r>
              <a:rPr kumimoji="1" lang="en-US" altLang="ko-KR" dirty="0"/>
              <a:t>Thus, the CPU can continue to execute other instructions while waiting for the data of cache miss.</a:t>
            </a:r>
          </a:p>
          <a:p>
            <a:r>
              <a:rPr kumimoji="1" lang="en-US" altLang="ko-KR" dirty="0"/>
              <a:t>The CPU tries to read data at address 0x200 and there is a cache hit.</a:t>
            </a:r>
          </a:p>
          <a:p>
            <a:r>
              <a:rPr kumimoji="1" lang="en-US" altLang="ko-KR" dirty="0"/>
              <a:t>In such a case, the cache provides the CPU with the data at 0x200 </a:t>
            </a:r>
          </a:p>
          <a:p>
            <a:r>
              <a:rPr kumimoji="1" lang="en-US" altLang="ko-KR" dirty="0"/>
              <a:t>even though the previous read request on 0x100 has not yet been completed.</a:t>
            </a:r>
          </a:p>
          <a:p>
            <a:r>
              <a:rPr kumimoji="1" lang="en-US" altLang="ko-KR" dirty="0"/>
              <a:t>Simply speaking, the cache does not block the service of next request even though the previous one incurred a cache miss.</a:t>
            </a:r>
          </a:p>
          <a:p>
            <a:r>
              <a:rPr kumimoji="1" lang="en-US" altLang="ko-KR" dirty="0"/>
              <a:t>We call such a cache non-blocking cache and such a hit “hit under miss”.</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47</a:t>
            </a:fld>
            <a:endParaRPr lang="ko-KR" altLang="en-US"/>
          </a:p>
        </p:txBody>
      </p:sp>
    </p:spTree>
    <p:extLst>
      <p:ext uri="{BB962C8B-B14F-4D97-AF65-F5344CB8AC3E}">
        <p14:creationId xmlns:p14="http://schemas.microsoft.com/office/powerpoint/2010/main" val="2492709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non-blocking cache can serve multiple cache misses as this slides shows.</a:t>
            </a:r>
          </a:p>
          <a:p>
            <a:r>
              <a:rPr kumimoji="1" lang="en-US" altLang="ko-KR" dirty="0"/>
              <a:t>The benefit of serving multiple cache misses is to reduce the average cache miss penalty (=total cache miss penalty of four cache misses/4 in this example).</a:t>
            </a:r>
          </a:p>
          <a:p>
            <a:r>
              <a:rPr kumimoji="1" lang="en-US" altLang="ko-KR" dirty="0"/>
              <a:t>The non-blocking cache can also serve cache hits even while serving multiple cache misses (hit under multiple misses).</a:t>
            </a:r>
          </a:p>
          <a:p>
            <a:endParaRPr kumimoji="1" lang="en-US" altLang="ko-KR" dirty="0"/>
          </a:p>
          <a:p>
            <a:r>
              <a:rPr kumimoji="1" lang="en-US" altLang="ko-KR" dirty="0"/>
              <a:t>In short, the modern cache can issue multiple requests to the memory (or the larger caches) </a:t>
            </a:r>
          </a:p>
          <a:p>
            <a:r>
              <a:rPr kumimoji="1" lang="en-US" altLang="ko-KR" dirty="0"/>
              <a:t>even though the previous requests have not yet been completed.</a:t>
            </a:r>
          </a:p>
          <a:p>
            <a:r>
              <a:rPr kumimoji="1" lang="en-US" altLang="ko-KR" dirty="0"/>
              <a:t>We call such multiple requests “multiple outstanding requests”.</a:t>
            </a:r>
          </a:p>
          <a:p>
            <a:endParaRPr kumimoji="1" lang="en-US" altLang="ko-KR" dirty="0"/>
          </a:p>
          <a:p>
            <a:r>
              <a:rPr kumimoji="1" lang="en-US" altLang="ko-KR" dirty="0"/>
              <a:t>The cache is one example of hardware block which generates multiple outstanding requests.</a:t>
            </a:r>
          </a:p>
          <a:p>
            <a:r>
              <a:rPr kumimoji="1" lang="en-US" altLang="ko-KR" dirty="0"/>
              <a:t>Other hardware blocks, e.g., video codec, neural processing unit, etc. can generate multiple outstanding requests to reduce average memory access latency by overlapping the service of multiple requests.</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48</a:t>
            </a:fld>
            <a:endParaRPr lang="ko-KR" altLang="en-US"/>
          </a:p>
        </p:txBody>
      </p:sp>
    </p:spTree>
    <p:extLst>
      <p:ext uri="{BB962C8B-B14F-4D97-AF65-F5344CB8AC3E}">
        <p14:creationId xmlns:p14="http://schemas.microsoft.com/office/powerpoint/2010/main" val="375968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a few slides from now on, I will try to explain how multiple outstanding requests are handled.</a:t>
            </a:r>
          </a:p>
          <a:p>
            <a:endParaRPr kumimoji="1" lang="en-US" altLang="ko-KR" dirty="0"/>
          </a:p>
          <a:p>
            <a:r>
              <a:rPr kumimoji="1" lang="en-US" altLang="ko-KR" dirty="0"/>
              <a:t>First, a request can be a read or write request. </a:t>
            </a:r>
          </a:p>
          <a:p>
            <a:r>
              <a:rPr kumimoji="1" lang="en-US" altLang="ko-KR" dirty="0"/>
              <a:t>A read or write request can cover the transfer of multiple data items which is called burst.</a:t>
            </a:r>
          </a:p>
          <a:p>
            <a:endParaRPr kumimoji="1" lang="en-US" altLang="ko-KR" dirty="0"/>
          </a:p>
          <a:p>
            <a:r>
              <a:rPr kumimoji="1" lang="en-US" altLang="ko-KR" dirty="0"/>
              <a:t>For instance, the cache sends a read request of its cache block of 64 bytes.</a:t>
            </a:r>
          </a:p>
          <a:p>
            <a:r>
              <a:rPr kumimoji="1" lang="en-US" altLang="ko-KR" dirty="0"/>
              <a:t>In this case, we need a single read request which represents the data transfer of 64 bytes.</a:t>
            </a:r>
          </a:p>
          <a:p>
            <a:r>
              <a:rPr kumimoji="1" lang="en-US" altLang="ko-KR" dirty="0"/>
              <a:t>The read request often contains the start address of 64 bytes.</a:t>
            </a:r>
          </a:p>
          <a:p>
            <a:r>
              <a:rPr kumimoji="1" lang="en-US" altLang="ko-KR" dirty="0"/>
              <a:t>Thus, as shown in the slide, the master sends a single request on the address channel, e.g., A11 in the slide.</a:t>
            </a:r>
          </a:p>
          <a:p>
            <a:r>
              <a:rPr kumimoji="1" lang="en-US" altLang="ko-KR" dirty="0"/>
              <a:t>Multiple data belonging to the same burst can be transferred over data channel as shown in the slide.</a:t>
            </a:r>
          </a:p>
          <a:p>
            <a:endParaRPr kumimoji="1" lang="en-US" altLang="ko-KR" dirty="0"/>
          </a:p>
          <a:p>
            <a:r>
              <a:rPr kumimoji="1" lang="en-US" altLang="ko-KR" dirty="0"/>
              <a:t>Note: one request (containing an address) represents a burst of data transfer.</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49</a:t>
            </a:fld>
            <a:endParaRPr lang="ko-KR" altLang="en-US"/>
          </a:p>
        </p:txBody>
      </p:sp>
    </p:spTree>
    <p:extLst>
      <p:ext uri="{BB962C8B-B14F-4D97-AF65-F5344CB8AC3E}">
        <p14:creationId xmlns:p14="http://schemas.microsoft.com/office/powerpoint/2010/main" val="965026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slide exemplifies a read operation where two channels, read address channel and read data channel are involved.</a:t>
            </a:r>
          </a:p>
          <a:p>
            <a:endParaRPr kumimoji="1" lang="en-US" altLang="ko-KR" dirty="0"/>
          </a:p>
          <a:p>
            <a:r>
              <a:rPr kumimoji="1" lang="en-US" altLang="ko-KR" dirty="0"/>
              <a:t>There are two groups of signals.</a:t>
            </a:r>
          </a:p>
          <a:p>
            <a:r>
              <a:rPr kumimoji="1" lang="en-US" altLang="ko-KR" dirty="0"/>
              <a:t>The signals of read address channel have prefix ‘AR’ while those of read data channel have ‘R’ as the prefix.</a:t>
            </a:r>
          </a:p>
          <a:p>
            <a:endParaRPr kumimoji="1" lang="en-US" altLang="ko-KR" dirty="0"/>
          </a:p>
          <a:p>
            <a:r>
              <a:rPr kumimoji="1" lang="en-US" altLang="ko-KR" dirty="0"/>
              <a:t>At time T1, the master places an address on the address signal, ARADDR while raising Valid (ARVALID) to ‘1’.</a:t>
            </a:r>
          </a:p>
          <a:p>
            <a:r>
              <a:rPr kumimoji="1" lang="en-US" altLang="ko-KR" dirty="0"/>
              <a:t>However, Ready (ARREADY) is not ‘1’. Thus, there is no communication at this cycle.</a:t>
            </a:r>
          </a:p>
          <a:p>
            <a:r>
              <a:rPr kumimoji="1" lang="en-US" altLang="ko-KR" dirty="0"/>
              <a:t>At time T2, ARREADY (raised by slave) becomes ‘1’. Thus, the read request (issued at T1) is now accepted by the slave.</a:t>
            </a:r>
          </a:p>
          <a:p>
            <a:endParaRPr kumimoji="1" lang="en-US" altLang="ko-KR" dirty="0"/>
          </a:p>
          <a:p>
            <a:r>
              <a:rPr kumimoji="1" lang="en-US" altLang="ko-KR" dirty="0"/>
              <a:t>The slave will run to serve the read request, which takes some clock cycles.</a:t>
            </a:r>
          </a:p>
          <a:p>
            <a:endParaRPr kumimoji="1" lang="en-US" altLang="ko-KR" dirty="0"/>
          </a:p>
          <a:p>
            <a:r>
              <a:rPr kumimoji="1" lang="en-US" altLang="ko-KR" dirty="0"/>
              <a:t>At time T4, the master raises its Ready (RREADY) signal to ‘1’, which means the master is ready to receive the data (belonging to the read request).</a:t>
            </a:r>
          </a:p>
          <a:p>
            <a:r>
              <a:rPr kumimoji="1" lang="en-US" altLang="ko-KR" dirty="0"/>
              <a:t>However, at T4, the slave is not ready to send the read data.</a:t>
            </a:r>
          </a:p>
          <a:p>
            <a:endParaRPr kumimoji="1" lang="en-US" altLang="ko-KR" dirty="0"/>
          </a:p>
          <a:p>
            <a:r>
              <a:rPr kumimoji="1" lang="en-US" altLang="ko-KR" dirty="0"/>
              <a:t>At time T6, the slave raises its Valid (RVALID) signal to ‘1’ and places the first data of the burst, D(A0), i.e., the data at address A0, on the data I/O signal (RDATA).</a:t>
            </a:r>
          </a:p>
          <a:p>
            <a:r>
              <a:rPr kumimoji="1" lang="en-US" altLang="ko-KR" dirty="0"/>
              <a:t>Since both RVALID and READY are ‘1’, this data is successfully received by the master.</a:t>
            </a:r>
          </a:p>
          <a:p>
            <a:r>
              <a:rPr kumimoji="1" lang="en-US" altLang="ko-KR" dirty="0"/>
              <a:t>Note that, in case of read operation, the master receives the read data while the slave sends it to the master on read data channel.</a:t>
            </a:r>
          </a:p>
          <a:p>
            <a:endParaRPr kumimoji="1" lang="en-US" altLang="ko-KR" dirty="0"/>
          </a:p>
          <a:p>
            <a:r>
              <a:rPr kumimoji="1" lang="en-US" altLang="ko-KR" dirty="0"/>
              <a:t>At times T9 and T10, the second and third data are transferred, respectively.</a:t>
            </a:r>
          </a:p>
          <a:p>
            <a:endParaRPr kumimoji="1" lang="en-US" altLang="ko-KR" dirty="0"/>
          </a:p>
          <a:p>
            <a:r>
              <a:rPr kumimoji="1" lang="en-US" altLang="ko-KR" dirty="0"/>
              <a:t>At time T13, the last data of the read burst is transferred.</a:t>
            </a:r>
          </a:p>
          <a:p>
            <a:endParaRPr kumimoji="1" lang="en-US" altLang="ko-KR" dirty="0"/>
          </a:p>
          <a:p>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50</a:t>
            </a:fld>
            <a:endParaRPr lang="ko-KR" altLang="en-US"/>
          </a:p>
        </p:txBody>
      </p:sp>
    </p:spTree>
    <p:extLst>
      <p:ext uri="{BB962C8B-B14F-4D97-AF65-F5344CB8AC3E}">
        <p14:creationId xmlns:p14="http://schemas.microsoft.com/office/powerpoint/2010/main" val="60759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This week, we study custom IP design and hardware-hardware communication on the bus interconnect.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As the red region shows in the figure, we have two hardware components, BRAM controller and </a:t>
            </a:r>
            <a:r>
              <a:rPr lang="en-US" altLang="ko-KR" dirty="0" err="1"/>
              <a:t>myip</a:t>
            </a:r>
            <a:r>
              <a:rPr lang="en-US" altLang="ko-KR" dirty="0"/>
              <a:t>, connected to the bus interconnect (</a:t>
            </a:r>
            <a:r>
              <a:rPr lang="en-US" altLang="ko-KR" dirty="0" err="1"/>
              <a:t>axi_mem_intercon</a:t>
            </a:r>
            <a:r>
              <a:rPr lang="en-US" altLang="ko-KR" dirty="0"/>
              <a:t> in the slide).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err="1"/>
              <a:t>myip</a:t>
            </a:r>
            <a:r>
              <a:rPr lang="en-US" altLang="ko-KR" baseline="0" dirty="0"/>
              <a:t> is our custom IP.</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25535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As mentioned before with this slide, the hardware block can send multiple requests even though the previous requests have not yet been completely served and we call those requests multiple outstanding requests.</a:t>
            </a:r>
          </a:p>
          <a:p>
            <a:r>
              <a:rPr kumimoji="1" lang="en-US" altLang="ko-KR" dirty="0"/>
              <a:t>In the following slides, we will see how AXI bus handles multiple outstanding read requests.</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main benefit of multiple outstanding request is to reduce the total communication latency, i.e., the average latency, by overlapping the service of multiple requests.</a:t>
            </a:r>
            <a:endParaRPr lang="ko-KR" altLang="ko-KR" dirty="0"/>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51</a:t>
            </a:fld>
            <a:endParaRPr lang="ko-KR" altLang="en-US"/>
          </a:p>
        </p:txBody>
      </p:sp>
    </p:spTree>
    <p:extLst>
      <p:ext uri="{BB962C8B-B14F-4D97-AF65-F5344CB8AC3E}">
        <p14:creationId xmlns:p14="http://schemas.microsoft.com/office/powerpoint/2010/main" val="2433176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this scenario, we will see how two read requests are issued consecutively.</a:t>
            </a:r>
          </a:p>
          <a:p>
            <a:endParaRPr kumimoji="1" lang="en-US" altLang="ko-KR" dirty="0"/>
          </a:p>
          <a:p>
            <a:r>
              <a:rPr kumimoji="1" lang="en-US" altLang="ko-KR" dirty="0"/>
              <a:t>At time T2, the master sends a read request to address ‘A’.</a:t>
            </a:r>
          </a:p>
          <a:p>
            <a:r>
              <a:rPr kumimoji="1" lang="en-US" altLang="ko-KR" dirty="0"/>
              <a:t>At time T4, the master sends the next read request to address ‘B</a:t>
            </a:r>
            <a:r>
              <a:rPr kumimoji="1" lang="ko-KR" altLang="en-US" dirty="0"/>
              <a:t>’</a:t>
            </a:r>
            <a:r>
              <a:rPr kumimoji="1" lang="en-US" altLang="ko-KR" dirty="0"/>
              <a:t>.</a:t>
            </a:r>
          </a:p>
          <a:p>
            <a:r>
              <a:rPr kumimoji="1" lang="en-US" altLang="ko-KR" dirty="0"/>
              <a:t>Note that, at time T4, the service of the previous read request to address ‘A’ has not been completed.</a:t>
            </a:r>
          </a:p>
          <a:p>
            <a:r>
              <a:rPr kumimoji="1" lang="en-US" altLang="ko-KR" dirty="0"/>
              <a:t>As shown in this example, the next request can be issued while the previous one(s) is not yet served.</a:t>
            </a:r>
          </a:p>
          <a:p>
            <a:endParaRPr kumimoji="1" lang="en-US" altLang="ko-KR" dirty="0"/>
          </a:p>
          <a:p>
            <a:r>
              <a:rPr kumimoji="1" lang="en-US" altLang="ko-KR" dirty="0"/>
              <a:t>At time T4, two events happen at the same time.</a:t>
            </a:r>
          </a:p>
          <a:p>
            <a:r>
              <a:rPr kumimoji="1" lang="en-US" altLang="ko-KR" dirty="0"/>
              <a:t>On the read address channel, the master sends the second read request.</a:t>
            </a:r>
          </a:p>
          <a:p>
            <a:r>
              <a:rPr kumimoji="1" lang="en-US" altLang="ko-KR" dirty="0"/>
              <a:t>On the read data channel, the master receives the first data of the first read request.</a:t>
            </a:r>
          </a:p>
          <a:p>
            <a:endParaRPr kumimoji="1" lang="en-US" altLang="ko-KR" dirty="0"/>
          </a:p>
          <a:p>
            <a:r>
              <a:rPr kumimoji="1" lang="en-US" altLang="ko-KR" dirty="0"/>
              <a:t>As shown in this example, AXI bus overlaps the service of multiple requests.</a:t>
            </a:r>
          </a:p>
          <a:p>
            <a:r>
              <a:rPr kumimoji="1" lang="en-US" altLang="ko-KR" dirty="0"/>
              <a:t>Such an overlapping can reduce the total communication latency of the two requests, i.e., average latency.</a:t>
            </a:r>
          </a:p>
          <a:p>
            <a:r>
              <a:rPr kumimoji="1" lang="en-US" altLang="ko-KR" dirty="0"/>
              <a:t>Such an overlapping is possible because we split request and data transfer, i.e., we have two separate channels, one for address, and the other for data.</a:t>
            </a:r>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52</a:t>
            </a:fld>
            <a:endParaRPr lang="ko-KR" altLang="en-US"/>
          </a:p>
        </p:txBody>
      </p:sp>
    </p:spTree>
    <p:extLst>
      <p:ext uri="{BB962C8B-B14F-4D97-AF65-F5344CB8AC3E}">
        <p14:creationId xmlns:p14="http://schemas.microsoft.com/office/powerpoint/2010/main" val="1737424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slides shows how write request is served.</a:t>
            </a:r>
          </a:p>
          <a:p>
            <a:r>
              <a:rPr kumimoji="1" lang="en-US" altLang="ko-KR" dirty="0"/>
              <a:t>In the case of write request, the slave sends a response on write response channel (signals having prefix ‘B’) to notify the master of the completion of service.</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53</a:t>
            </a:fld>
            <a:endParaRPr lang="ko-KR" altLang="en-US"/>
          </a:p>
        </p:txBody>
      </p:sp>
    </p:spTree>
    <p:extLst>
      <p:ext uri="{BB962C8B-B14F-4D97-AF65-F5344CB8AC3E}">
        <p14:creationId xmlns:p14="http://schemas.microsoft.com/office/powerpoint/2010/main" val="1209023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Now, we know the basics of AXI bus protocol and, I think, we can try to understand the Verilog code of the previous slides.</a:t>
            </a:r>
          </a:p>
          <a:p>
            <a:r>
              <a:rPr kumimoji="1" lang="en-US" altLang="ko-KR" dirty="0"/>
              <a:t>See the right-hand side of this slide.</a:t>
            </a:r>
          </a:p>
          <a:p>
            <a:r>
              <a:rPr kumimoji="1" lang="en-US" altLang="ko-KR" dirty="0"/>
              <a:t>Now you can better understand the AXI interface of </a:t>
            </a:r>
            <a:r>
              <a:rPr kumimoji="1" lang="en-US" altLang="ko-KR" dirty="0" err="1"/>
              <a:t>myip</a:t>
            </a:r>
            <a:r>
              <a:rPr kumimoji="1" lang="en-US" altLang="ko-KR" dirty="0"/>
              <a:t>.</a:t>
            </a:r>
          </a:p>
          <a:p>
            <a:r>
              <a:rPr kumimoji="1" lang="en-US" altLang="ko-KR" dirty="0"/>
              <a:t>You can find signals of write address channel, e.g., </a:t>
            </a:r>
            <a:r>
              <a:rPr kumimoji="1" lang="en-US" altLang="ko-KR" dirty="0" err="1"/>
              <a:t>awaddr</a:t>
            </a:r>
            <a:r>
              <a:rPr kumimoji="1" lang="en-US" altLang="ko-KR" dirty="0"/>
              <a:t>.</a:t>
            </a:r>
          </a:p>
          <a:p>
            <a:r>
              <a:rPr kumimoji="1" lang="en-US" altLang="ko-KR" dirty="0"/>
              <a:t>You can also differentiate signals belonging to different channels, e.g., </a:t>
            </a:r>
            <a:r>
              <a:rPr kumimoji="1" lang="en-US" altLang="ko-KR" dirty="0" err="1"/>
              <a:t>wdata</a:t>
            </a:r>
            <a:r>
              <a:rPr kumimoji="1" lang="en-US" altLang="ko-KR" dirty="0"/>
              <a:t> and </a:t>
            </a:r>
            <a:r>
              <a:rPr kumimoji="1" lang="en-US" altLang="ko-KR" dirty="0" err="1"/>
              <a:t>rdata</a:t>
            </a:r>
            <a:r>
              <a:rPr kumimoji="1" lang="en-US" altLang="ko-KR" dirty="0"/>
              <a:t>.</a:t>
            </a:r>
          </a:p>
          <a:p>
            <a:r>
              <a:rPr kumimoji="1" lang="en-US" altLang="ko-KR" dirty="0"/>
              <a:t>You can also find that each channel has its own valid and ready signals, e.g., </a:t>
            </a:r>
            <a:r>
              <a:rPr kumimoji="1" lang="en-US" altLang="ko-KR" dirty="0" err="1"/>
              <a:t>rvalid</a:t>
            </a:r>
            <a:r>
              <a:rPr kumimoji="1" lang="en-US" altLang="ko-KR" dirty="0"/>
              <a:t> and </a:t>
            </a:r>
            <a:r>
              <a:rPr kumimoji="1" lang="en-US" altLang="ko-KR" dirty="0" err="1"/>
              <a:t>rready</a:t>
            </a:r>
            <a:r>
              <a:rPr kumimoji="1" lang="en-US" altLang="ko-KR" dirty="0"/>
              <a:t> vs. </a:t>
            </a:r>
            <a:r>
              <a:rPr kumimoji="1" lang="en-US" altLang="ko-KR" dirty="0" err="1"/>
              <a:t>arvalid</a:t>
            </a:r>
            <a:r>
              <a:rPr kumimoji="1" lang="en-US" altLang="ko-KR" dirty="0"/>
              <a:t> and </a:t>
            </a:r>
            <a:r>
              <a:rPr kumimoji="1" lang="en-US" altLang="ko-KR" dirty="0" err="1"/>
              <a:t>arready</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54</a:t>
            </a:fld>
            <a:endParaRPr lang="ko-KR" altLang="en-US"/>
          </a:p>
        </p:txBody>
      </p:sp>
    </p:spTree>
    <p:extLst>
      <p:ext uri="{BB962C8B-B14F-4D97-AF65-F5344CB8AC3E}">
        <p14:creationId xmlns:p14="http://schemas.microsoft.com/office/powerpoint/2010/main" val="3914104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Let’s try to understand the Verilog code corresponding to the slave side of write address channel.</a:t>
            </a:r>
          </a:p>
          <a:p>
            <a:r>
              <a:rPr kumimoji="1" lang="en-US" altLang="ko-KR" dirty="0"/>
              <a:t>Note that CPU executes store instruction to write data to </a:t>
            </a:r>
            <a:r>
              <a:rPr kumimoji="1" lang="en-US" altLang="ko-KR" dirty="0" err="1"/>
              <a:t>myip</a:t>
            </a:r>
            <a:r>
              <a:rPr kumimoji="1" lang="en-US" altLang="ko-KR" dirty="0"/>
              <a:t>, a slave block (via bus interconnect).</a:t>
            </a:r>
          </a:p>
          <a:p>
            <a:r>
              <a:rPr kumimoji="1" lang="en-US" altLang="ko-KR" dirty="0"/>
              <a:t>As we know, a transfer of request or data occurs only when both Valid and Ready are ‘1’.</a:t>
            </a:r>
          </a:p>
          <a:p>
            <a:r>
              <a:rPr kumimoji="1" lang="en-US" altLang="ko-KR" dirty="0"/>
              <a:t>Thus, we check to see if this condition is met in the if statement (in red).</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55</a:t>
            </a:fld>
            <a:endParaRPr lang="ko-KR" altLang="en-US"/>
          </a:p>
        </p:txBody>
      </p:sp>
    </p:spTree>
    <p:extLst>
      <p:ext uri="{BB962C8B-B14F-4D97-AF65-F5344CB8AC3E}">
        <p14:creationId xmlns:p14="http://schemas.microsoft.com/office/powerpoint/2010/main" val="840853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On write data channel, the slave checks the condition of data transfer (both WVALID and WREADY are ‘1’).</a:t>
            </a:r>
            <a:br>
              <a:rPr kumimoji="1" lang="en-US" altLang="ko-KR" dirty="0"/>
            </a:br>
            <a:r>
              <a:rPr kumimoji="1" lang="en-US" altLang="ko-KR" dirty="0"/>
              <a:t>If it is met, the slave takes the data on the data bus, S_AXI_WDATA and store it on its internal register, slv_reg0.</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56</a:t>
            </a:fld>
            <a:endParaRPr lang="ko-KR" altLang="en-US"/>
          </a:p>
        </p:txBody>
      </p:sp>
    </p:spTree>
    <p:extLst>
      <p:ext uri="{BB962C8B-B14F-4D97-AF65-F5344CB8AC3E}">
        <p14:creationId xmlns:p14="http://schemas.microsoft.com/office/powerpoint/2010/main" val="2658898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When both AWVALID and WVALID are ‘1’, </a:t>
            </a:r>
            <a:r>
              <a:rPr kumimoji="1" lang="en-US" altLang="ko-KR" dirty="0" err="1"/>
              <a:t>myip</a:t>
            </a:r>
            <a:r>
              <a:rPr kumimoji="1" lang="en-US" altLang="ko-KR" dirty="0"/>
              <a:t> sets the Valid signal of write response channel, </a:t>
            </a:r>
            <a:r>
              <a:rPr kumimoji="1" lang="en-US" altLang="ko-KR" dirty="0" err="1"/>
              <a:t>axi_bvalid</a:t>
            </a:r>
            <a:r>
              <a:rPr kumimoji="1" lang="en-US" altLang="ko-KR" dirty="0"/>
              <a:t> to ‘1’.</a:t>
            </a:r>
          </a:p>
          <a:p>
            <a:r>
              <a:rPr kumimoji="1" lang="en-US" altLang="ko-KR" dirty="0"/>
              <a:t>Ideally, we need to check the completion of data transfer before raising </a:t>
            </a:r>
            <a:r>
              <a:rPr kumimoji="1" lang="en-US" altLang="ko-KR" dirty="0" err="1"/>
              <a:t>bvalid</a:t>
            </a:r>
            <a:r>
              <a:rPr kumimoji="1" lang="en-US" altLang="ko-KR" dirty="0"/>
              <a:t> signal.</a:t>
            </a:r>
          </a:p>
          <a:p>
            <a:r>
              <a:rPr kumimoji="1" lang="en-US" altLang="ko-KR" dirty="0"/>
              <a:t>In our design, the burst size is 1. In such a case, if WVALID is ‘1’, the slave can complete the burst by receiving the current data on the write data channel. Thus, if WVALID is ‘1’, then the burst transfer can be completed and the write response can be given.</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57</a:t>
            </a:fld>
            <a:endParaRPr lang="ko-KR" altLang="en-US"/>
          </a:p>
        </p:txBody>
      </p:sp>
    </p:spTree>
    <p:extLst>
      <p:ext uri="{BB962C8B-B14F-4D97-AF65-F5344CB8AC3E}">
        <p14:creationId xmlns:p14="http://schemas.microsoft.com/office/powerpoint/2010/main" val="1386802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slave checks to see if ARVALID is ‘1’. </a:t>
            </a:r>
          </a:p>
          <a:p>
            <a:r>
              <a:rPr kumimoji="1" lang="en-US" altLang="ko-KR" dirty="0"/>
              <a:t>If so, the slave sets its </a:t>
            </a:r>
            <a:r>
              <a:rPr kumimoji="1" lang="en-US" altLang="ko-KR" dirty="0" err="1"/>
              <a:t>arready</a:t>
            </a:r>
            <a:r>
              <a:rPr kumimoji="1" lang="en-US" altLang="ko-KR" dirty="0"/>
              <a:t> signal to ‘1’ to receive the read request.</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58</a:t>
            </a:fld>
            <a:endParaRPr lang="ko-KR" altLang="en-US"/>
          </a:p>
        </p:txBody>
      </p:sp>
    </p:spTree>
    <p:extLst>
      <p:ext uri="{BB962C8B-B14F-4D97-AF65-F5344CB8AC3E}">
        <p14:creationId xmlns:p14="http://schemas.microsoft.com/office/powerpoint/2010/main" val="3741440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My IP can give the read data at any time as the last always statement shows as follows.</a:t>
            </a:r>
          </a:p>
          <a:p>
            <a:endParaRPr lang="en-US" altLang="ko-KR" dirty="0"/>
          </a:p>
          <a:p>
            <a:pPr marL="0" indent="0">
              <a:buNone/>
            </a:pPr>
            <a:r>
              <a:rPr lang="en-US" altLang="ko-KR" sz="1200" dirty="0"/>
              <a:t>always @( * )</a:t>
            </a:r>
          </a:p>
          <a:p>
            <a:pPr marL="0" indent="0">
              <a:buNone/>
            </a:pPr>
            <a:r>
              <a:rPr lang="en-US" altLang="ko-KR" sz="1200" dirty="0"/>
              <a:t>  </a:t>
            </a:r>
            <a:r>
              <a:rPr lang="en-US" altLang="ko-KR" sz="1200" dirty="0" err="1"/>
              <a:t>axi_rdata</a:t>
            </a:r>
            <a:r>
              <a:rPr lang="en-US" altLang="ko-KR" sz="1200" dirty="0"/>
              <a:t> &lt;= slv_reg0;</a:t>
            </a:r>
            <a:endParaRPr lang="en-US" altLang="ko-KR" dirty="0"/>
          </a:p>
          <a:p>
            <a:endParaRPr lang="en-US" altLang="ko-KR" dirty="0"/>
          </a:p>
          <a:p>
            <a:r>
              <a:rPr lang="en-US" altLang="ko-KR" dirty="0"/>
              <a:t>Thus, if ARVALID becomes ‘1’, it sets </a:t>
            </a:r>
            <a:r>
              <a:rPr lang="en-US" altLang="ko-KR" dirty="0" err="1"/>
              <a:t>rvalid</a:t>
            </a:r>
            <a:r>
              <a:rPr lang="en-US" altLang="ko-KR" dirty="0"/>
              <a:t> to ‘1’.</a:t>
            </a:r>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00310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Zynq FPGA contains multiple AXI interconnect blocks.</a:t>
            </a:r>
          </a:p>
          <a:p>
            <a:r>
              <a:rPr lang="en-US" altLang="ko-KR" sz="1200" b="0" i="0" u="none" strike="noStrike" kern="1200" baseline="0" dirty="0">
                <a:solidFill>
                  <a:schemeClr val="tx1"/>
                </a:solidFill>
                <a:latin typeface="+mn-lt"/>
                <a:ea typeface="+mn-ea"/>
                <a:cs typeface="+mn-cs"/>
              </a:rPr>
              <a:t>My IP is connected to Master Interconnect via its General Purpose AXI Slave interface.</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16794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We call a hardware design an intellectual property (IP) block, in short, an IP.</a:t>
            </a:r>
          </a:p>
          <a:p>
            <a:r>
              <a:rPr lang="en-US" altLang="ko-KR" sz="1200" b="0" i="0" u="none" strike="noStrike" kern="1200" baseline="0" dirty="0">
                <a:solidFill>
                  <a:schemeClr val="tx1"/>
                </a:solidFill>
                <a:latin typeface="+mn-lt"/>
                <a:ea typeface="+mn-ea"/>
                <a:cs typeface="+mn-cs"/>
              </a:rPr>
              <a:t>An IP block is designed once and reused many times.</a:t>
            </a:r>
          </a:p>
          <a:p>
            <a:endParaRPr lang="en-US" altLang="ko-KR" sz="1200" b="0" i="0" u="none" strike="noStrike" kern="1200" baseline="0" dirty="0">
              <a:solidFill>
                <a:schemeClr val="tx1"/>
              </a:solidFill>
              <a:latin typeface="+mn-lt"/>
              <a:ea typeface="+mn-ea"/>
              <a:cs typeface="+mn-cs"/>
            </a:endParaRPr>
          </a:p>
          <a:p>
            <a:r>
              <a:rPr lang="en-US" altLang="ko-KR" sz="1200" b="0" i="0" u="none" strike="noStrike" kern="1200" baseline="0" dirty="0">
                <a:solidFill>
                  <a:schemeClr val="tx1"/>
                </a:solidFill>
                <a:latin typeface="+mn-lt"/>
                <a:ea typeface="+mn-ea"/>
                <a:cs typeface="+mn-cs"/>
              </a:rPr>
              <a:t>IP plays a very important role in today’s FPGA and embedded system industry, allowing system designers to pick-and-choose from a wide array of pre-developed design blocks. This has a number of advantages in terms of development time, as well as providing guaranteed functionality without the need for extensive testing </a:t>
            </a:r>
          </a:p>
          <a:p>
            <a:endParaRPr lang="en-US" altLang="ko-KR" sz="1200" b="0" i="0" u="none" strike="noStrike" kern="1200" baseline="0" dirty="0">
              <a:solidFill>
                <a:schemeClr val="tx1"/>
              </a:solidFill>
              <a:latin typeface="+mn-lt"/>
              <a:ea typeface="+mn-ea"/>
              <a:cs typeface="+mn-cs"/>
            </a:endParaRPr>
          </a:p>
          <a:p>
            <a:r>
              <a:rPr lang="en-US" altLang="ko-KR" sz="1200" b="1" i="0" u="none" strike="noStrike" kern="1200" baseline="0" dirty="0">
                <a:solidFill>
                  <a:schemeClr val="tx1"/>
                </a:solidFill>
                <a:latin typeface="+mn-lt"/>
                <a:ea typeface="+mn-ea"/>
                <a:cs typeface="+mn-cs"/>
              </a:rPr>
              <a:t>What is IP core?</a:t>
            </a:r>
          </a:p>
          <a:p>
            <a:r>
              <a:rPr lang="en-US" altLang="ko-KR" sz="1200" b="0" i="0" u="none" strike="noStrike" kern="1200" baseline="0" dirty="0">
                <a:solidFill>
                  <a:schemeClr val="tx1"/>
                </a:solidFill>
                <a:latin typeface="+mn-lt"/>
                <a:ea typeface="+mn-ea"/>
                <a:cs typeface="+mn-cs"/>
              </a:rPr>
              <a:t>a hardware specification that can be used to configure the logic resources of an FPGA or, for other silicon devices, physically manufacture an integrated circuit </a:t>
            </a:r>
          </a:p>
          <a:p>
            <a:endParaRPr lang="en-US" altLang="ko-KR" dirty="0"/>
          </a:p>
          <a:p>
            <a:r>
              <a:rPr lang="en-US" altLang="ko-KR" b="1" dirty="0"/>
              <a:t>Two types</a:t>
            </a:r>
            <a:r>
              <a:rPr lang="en-US" altLang="ko-KR" b="1" baseline="0" dirty="0"/>
              <a:t> of IP cores</a:t>
            </a:r>
          </a:p>
          <a:p>
            <a:r>
              <a:rPr lang="en-US" altLang="ko-KR" i="1" baseline="0" dirty="0"/>
              <a:t>Soft IP</a:t>
            </a:r>
          </a:p>
          <a:p>
            <a:r>
              <a:rPr lang="en-US" altLang="ko-KR" sz="1200" b="0" i="0" u="none" strike="noStrike" kern="1200" baseline="0" dirty="0">
                <a:solidFill>
                  <a:schemeClr val="tx1"/>
                </a:solidFill>
                <a:latin typeface="+mn-lt"/>
                <a:ea typeface="+mn-ea"/>
                <a:cs typeface="+mn-cs"/>
              </a:rPr>
              <a:t>Soft IP cores allow the end user to </a:t>
            </a:r>
            <a:r>
              <a:rPr lang="en-US" altLang="ko-KR" sz="1200" b="0" i="0" u="none" strike="noStrike" kern="1200" baseline="0" dirty="0" err="1">
                <a:solidFill>
                  <a:schemeClr val="tx1"/>
                </a:solidFill>
                <a:latin typeface="+mn-lt"/>
                <a:ea typeface="+mn-ea"/>
                <a:cs typeface="+mn-cs"/>
              </a:rPr>
              <a:t>customise</a:t>
            </a:r>
            <a:r>
              <a:rPr lang="en-US" altLang="ko-KR" sz="1200" b="0" i="0" u="none" strike="noStrike" kern="1200" baseline="0" dirty="0">
                <a:solidFill>
                  <a:schemeClr val="tx1"/>
                </a:solidFill>
                <a:latin typeface="+mn-lt"/>
                <a:ea typeface="+mn-ea"/>
                <a:cs typeface="+mn-cs"/>
              </a:rPr>
              <a:t> the IP to a certain degree. The extent of the </a:t>
            </a:r>
            <a:r>
              <a:rPr lang="en-US" altLang="ko-KR" sz="1200" b="0" i="0" u="none" strike="noStrike" kern="1200" baseline="0" dirty="0" err="1">
                <a:solidFill>
                  <a:schemeClr val="tx1"/>
                </a:solidFill>
                <a:latin typeface="+mn-lt"/>
                <a:ea typeface="+mn-ea"/>
                <a:cs typeface="+mn-cs"/>
              </a:rPr>
              <a:t>customisation</a:t>
            </a:r>
            <a:r>
              <a:rPr lang="en-US" altLang="ko-KR" sz="1200" b="0" i="0" u="none" strike="noStrike" kern="1200" baseline="0" dirty="0">
                <a:solidFill>
                  <a:schemeClr val="tx1"/>
                </a:solidFill>
                <a:latin typeface="+mn-lt"/>
                <a:ea typeface="+mn-ea"/>
                <a:cs typeface="+mn-cs"/>
              </a:rPr>
              <a:t> is dependent on the exact format that the IP is delivered in. The highest level of </a:t>
            </a:r>
            <a:r>
              <a:rPr lang="en-US" altLang="ko-KR" sz="1200" b="0" i="0" u="none" strike="noStrike" kern="1200" baseline="0" dirty="0" err="1">
                <a:solidFill>
                  <a:schemeClr val="tx1"/>
                </a:solidFill>
                <a:latin typeface="+mn-lt"/>
                <a:ea typeface="+mn-ea"/>
                <a:cs typeface="+mn-cs"/>
              </a:rPr>
              <a:t>customisation</a:t>
            </a:r>
            <a:r>
              <a:rPr lang="en-US" altLang="ko-KR" sz="1200" b="0" i="0" u="none" strike="noStrike" kern="1200" baseline="0" dirty="0">
                <a:solidFill>
                  <a:schemeClr val="tx1"/>
                </a:solidFill>
                <a:latin typeface="+mn-lt"/>
                <a:ea typeface="+mn-ea"/>
                <a:cs typeface="+mn-cs"/>
              </a:rPr>
              <a:t> is available when the soft core is provided as </a:t>
            </a:r>
            <a:r>
              <a:rPr lang="en-US" altLang="ko-KR" sz="1200" b="0" i="0" u="none" strike="noStrike" kern="1200" baseline="0" dirty="0" err="1">
                <a:solidFill>
                  <a:schemeClr val="tx1"/>
                </a:solidFill>
                <a:latin typeface="+mn-lt"/>
                <a:ea typeface="+mn-ea"/>
                <a:cs typeface="+mn-cs"/>
              </a:rPr>
              <a:t>synthesisable</a:t>
            </a:r>
            <a:r>
              <a:rPr lang="en-US" altLang="ko-KR" sz="1200" b="0" i="0" u="none" strike="noStrike" kern="1200" baseline="0" dirty="0">
                <a:solidFill>
                  <a:schemeClr val="tx1"/>
                </a:solidFill>
                <a:latin typeface="+mn-lt"/>
                <a:ea typeface="+mn-ea"/>
                <a:cs typeface="+mn-cs"/>
              </a:rPr>
              <a:t> RTL, i.e. the source HDL code is provided. For those familiar with software programming, this is equivalent to a computer program being provided in high-level source code, such as C/C++. The user is free to make modifications to the HDL source code before </a:t>
            </a:r>
            <a:r>
              <a:rPr lang="en-US" altLang="ko-KR" sz="1200" b="0" i="0" u="none" strike="noStrike" kern="1200" baseline="0" dirty="0" err="1">
                <a:solidFill>
                  <a:schemeClr val="tx1"/>
                </a:solidFill>
                <a:latin typeface="+mn-lt"/>
                <a:ea typeface="+mn-ea"/>
                <a:cs typeface="+mn-cs"/>
              </a:rPr>
              <a:t>synthesising</a:t>
            </a:r>
            <a:r>
              <a:rPr lang="en-US" altLang="ko-KR" sz="1200" b="0" i="0" u="none" strike="noStrike" kern="1200" baseline="0" dirty="0">
                <a:solidFill>
                  <a:schemeClr val="tx1"/>
                </a:solidFill>
                <a:latin typeface="+mn-lt"/>
                <a:ea typeface="+mn-ea"/>
                <a:cs typeface="+mn-cs"/>
              </a:rPr>
              <a:t> (or compiling, to continue the software comparison) it for implementation on a target device. It is worth noting that most IP vendors will offer no support or warranty for IP designs which have been modified. In order to provide protection against modification, RTL can be provided in encrypted source form. Although the source files can not be modified, the IP can still be </a:t>
            </a:r>
            <a:r>
              <a:rPr lang="en-US" altLang="ko-KR" sz="1200" b="0" i="0" u="none" strike="noStrike" kern="1200" baseline="0" dirty="0" err="1">
                <a:solidFill>
                  <a:schemeClr val="tx1"/>
                </a:solidFill>
                <a:latin typeface="+mn-lt"/>
                <a:ea typeface="+mn-ea"/>
                <a:cs typeface="+mn-cs"/>
              </a:rPr>
              <a:t>customised</a:t>
            </a:r>
            <a:r>
              <a:rPr lang="en-US" altLang="ko-KR" sz="1200" b="0" i="0" u="none" strike="noStrike" kern="1200" baseline="0" dirty="0">
                <a:solidFill>
                  <a:schemeClr val="tx1"/>
                </a:solidFill>
                <a:latin typeface="+mn-lt"/>
                <a:ea typeface="+mn-ea"/>
                <a:cs typeface="+mn-cs"/>
              </a:rPr>
              <a:t> through the use of parameters.</a:t>
            </a:r>
            <a:endParaRPr lang="en-US" altLang="ko-KR" baseline="0" dirty="0"/>
          </a:p>
          <a:p>
            <a:endParaRPr lang="en-US" altLang="ko-KR" baseline="0" dirty="0"/>
          </a:p>
          <a:p>
            <a:r>
              <a:rPr lang="en-US" altLang="ko-KR" sz="1200" b="0" i="0" u="none" strike="noStrike" kern="1200" baseline="0" dirty="0">
                <a:solidFill>
                  <a:schemeClr val="tx1"/>
                </a:solidFill>
                <a:latin typeface="+mn-lt"/>
                <a:ea typeface="+mn-ea"/>
                <a:cs typeface="+mn-cs"/>
              </a:rPr>
              <a:t>Another format which soft cores can be provided in, is as a gate-level netlist. This means that the IP vendor has partially </a:t>
            </a:r>
            <a:r>
              <a:rPr lang="en-US" altLang="ko-KR" sz="1200" b="0" i="0" u="none" strike="noStrike" kern="1200" baseline="0" dirty="0" err="1">
                <a:solidFill>
                  <a:schemeClr val="tx1"/>
                </a:solidFill>
                <a:latin typeface="+mn-lt"/>
                <a:ea typeface="+mn-ea"/>
                <a:cs typeface="+mn-cs"/>
              </a:rPr>
              <a:t>synthesised</a:t>
            </a:r>
            <a:r>
              <a:rPr lang="en-US" altLang="ko-KR" sz="1200" b="0" i="0" u="none" strike="noStrike" kern="1200" baseline="0" dirty="0">
                <a:solidFill>
                  <a:schemeClr val="tx1"/>
                </a:solidFill>
                <a:latin typeface="+mn-lt"/>
                <a:ea typeface="+mn-ea"/>
                <a:cs typeface="+mn-cs"/>
              </a:rPr>
              <a:t> the individual IP component and will provide you with a logic gate implementation of the IP’s functionality. This, although still </a:t>
            </a:r>
            <a:r>
              <a:rPr lang="en-US" altLang="ko-KR" sz="1200" b="0" i="0" u="none" strike="noStrike" kern="1200" baseline="0" dirty="0" err="1">
                <a:solidFill>
                  <a:schemeClr val="tx1"/>
                </a:solidFill>
                <a:latin typeface="+mn-lt"/>
                <a:ea typeface="+mn-ea"/>
                <a:cs typeface="+mn-cs"/>
              </a:rPr>
              <a:t>customisable</a:t>
            </a:r>
            <a:r>
              <a:rPr lang="en-US" altLang="ko-KR" sz="1200" b="0" i="0" u="none" strike="noStrike" kern="1200" baseline="0" dirty="0">
                <a:solidFill>
                  <a:schemeClr val="tx1"/>
                </a:solidFill>
                <a:latin typeface="+mn-lt"/>
                <a:ea typeface="+mn-ea"/>
                <a:cs typeface="+mn-cs"/>
              </a:rPr>
              <a:t>, makes any changes to the functionality of the IP harder to implement. As such, IP delivered as a netlist provides the IP vendor with a certain degree of protection from revealing the underlying algorithms and processes. This is somewhat analogous to a software developer compiling the C source code and providing an assembly code listing; the code is still modifiable, but it must be done at a lower level</a:t>
            </a:r>
          </a:p>
          <a:p>
            <a:endParaRPr lang="en-US" altLang="ko-KR" sz="1200" b="0" i="0" u="none" strike="noStrike" kern="1200" baseline="0" dirty="0">
              <a:solidFill>
                <a:schemeClr val="tx1"/>
              </a:solidFill>
              <a:latin typeface="+mn-lt"/>
              <a:ea typeface="+mn-ea"/>
              <a:cs typeface="+mn-cs"/>
            </a:endParaRPr>
          </a:p>
          <a:p>
            <a:r>
              <a:rPr lang="en-US" altLang="ko-KR" sz="1200" b="0" i="1" u="none" strike="noStrike" kern="1200" baseline="0" dirty="0">
                <a:solidFill>
                  <a:schemeClr val="tx1"/>
                </a:solidFill>
                <a:latin typeface="+mn-lt"/>
                <a:ea typeface="+mn-ea"/>
                <a:cs typeface="+mn-cs"/>
              </a:rPr>
              <a:t>Hard IP, Firm IP</a:t>
            </a:r>
            <a:endParaRPr lang="en-US" altLang="ko-KR" i="1" dirty="0"/>
          </a:p>
          <a:p>
            <a:r>
              <a:rPr lang="en-US" altLang="ko-KR" sz="1200" b="0" i="0" u="none" strike="noStrike" kern="1200" baseline="0" dirty="0">
                <a:solidFill>
                  <a:schemeClr val="tx1"/>
                </a:solidFill>
                <a:latin typeface="+mn-lt"/>
                <a:ea typeface="+mn-ea"/>
                <a:cs typeface="+mn-cs"/>
              </a:rPr>
              <a:t>Hard IP cores, on the other hand, are provided in formats that permit no realistic method of modification by the end user, and in some cases the functionality of the IP is </a:t>
            </a:r>
            <a:r>
              <a:rPr lang="en-US" altLang="ko-KR" sz="1200" b="0" i="0" u="none" strike="noStrike" kern="1200" baseline="0" dirty="0" err="1">
                <a:solidFill>
                  <a:schemeClr val="tx1"/>
                </a:solidFill>
                <a:latin typeface="+mn-lt"/>
                <a:ea typeface="+mn-ea"/>
                <a:cs typeface="+mn-cs"/>
              </a:rPr>
              <a:t>realised</a:t>
            </a:r>
            <a:r>
              <a:rPr lang="en-US" altLang="ko-KR" sz="1200" b="0" i="0" u="none" strike="noStrike" kern="1200" baseline="0" dirty="0">
                <a:solidFill>
                  <a:schemeClr val="tx1"/>
                </a:solidFill>
                <a:latin typeface="+mn-lt"/>
                <a:ea typeface="+mn-ea"/>
                <a:cs typeface="+mn-cs"/>
              </a:rPr>
              <a:t> in the silicon of a device at manufacture </a:t>
            </a:r>
          </a:p>
          <a:p>
            <a:r>
              <a:rPr lang="en-US" altLang="ko-KR" sz="1200" b="0" i="0" u="none" strike="noStrike" kern="1200" baseline="0" dirty="0">
                <a:solidFill>
                  <a:schemeClr val="tx1"/>
                </a:solidFill>
                <a:latin typeface="+mn-lt"/>
                <a:ea typeface="+mn-ea"/>
                <a:cs typeface="+mn-cs"/>
              </a:rPr>
              <a:t>One method of delivery for hard IP which is targeted at FPGA/ASIC implementation, is to provide a design which has already undergone full synthesis and place and route design flows. This is also sometimes referred to as </a:t>
            </a:r>
            <a:r>
              <a:rPr lang="en-US" altLang="ko-KR" sz="1200" b="0" i="1" u="none" strike="noStrike" kern="1200" baseline="0" dirty="0">
                <a:solidFill>
                  <a:schemeClr val="tx1"/>
                </a:solidFill>
                <a:latin typeface="+mn-lt"/>
                <a:ea typeface="+mn-ea"/>
                <a:cs typeface="+mn-cs"/>
              </a:rPr>
              <a:t>firm IP</a:t>
            </a:r>
            <a:r>
              <a:rPr lang="en-US" altLang="ko-KR" sz="1200" b="0" i="0" u="none" strike="noStrike" kern="1200" baseline="0" dirty="0">
                <a:solidFill>
                  <a:schemeClr val="tx1"/>
                </a:solidFill>
                <a:latin typeface="+mn-lt"/>
                <a:ea typeface="+mn-ea"/>
                <a:cs typeface="+mn-cs"/>
              </a:rPr>
              <a:t>. As the IP has already undergone the place and route stage of the design flow, each individual IP must be targeted at a specific end devices, or family of devices, and cannot be easily ported to another device. There is also the disadvantage that a specific area of the device must be used for the IP implementation. Although this has the disadvantage that the functionality of the IP cannot be </a:t>
            </a:r>
            <a:r>
              <a:rPr lang="en-US" altLang="ko-KR" sz="1200" b="0" i="0" u="none" strike="noStrike" kern="1200" baseline="0" dirty="0" err="1">
                <a:solidFill>
                  <a:schemeClr val="tx1"/>
                </a:solidFill>
                <a:latin typeface="+mn-lt"/>
                <a:ea typeface="+mn-ea"/>
                <a:cs typeface="+mn-cs"/>
              </a:rPr>
              <a:t>customised</a:t>
            </a:r>
            <a:r>
              <a:rPr lang="en-US" altLang="ko-KR" sz="1200" b="0" i="0" u="none" strike="noStrike" kern="1200" baseline="0" dirty="0">
                <a:solidFill>
                  <a:schemeClr val="tx1"/>
                </a:solidFill>
                <a:latin typeface="+mn-lt"/>
                <a:ea typeface="+mn-ea"/>
                <a:cs typeface="+mn-cs"/>
              </a:rPr>
              <a:t> in any way, it also brings with it the advantage that there is a high level of predictability in terms of timing performance and required hardware area</a:t>
            </a:r>
            <a:endParaRPr lang="en-US" altLang="ko-KR" dirty="0"/>
          </a:p>
          <a:p>
            <a:r>
              <a:rPr lang="en-US" altLang="ko-KR" sz="1200" b="0" i="0" u="none" strike="noStrike" kern="1200" baseline="0" dirty="0">
                <a:solidFill>
                  <a:schemeClr val="tx1"/>
                </a:solidFill>
                <a:latin typeface="+mn-lt"/>
                <a:ea typeface="+mn-ea"/>
                <a:cs typeface="+mn-cs"/>
              </a:rPr>
              <a:t>Another method of delivery for the implementation of hard IP in silicon is to provide a transistor-layout. This is a format which is only compatible with the process design rules of a specific foundry, and therefore hard IP delivered for use in one foundry cannot be used in another without undergoing a difficult porting process. Some larger foundry operators even go as far as to provide hard IP cores which specifically target their own foundry process design rules in order to ensure that customers must use their services. This form of hard IP delivery is not applicable to FPGAs</a:t>
            </a:r>
          </a:p>
          <a:p>
            <a:endParaRPr lang="en-US" altLang="ko-KR" sz="1200" b="0" i="0" u="none" strike="noStrike" kern="1200" baseline="0" dirty="0">
              <a:solidFill>
                <a:schemeClr val="tx1"/>
              </a:solidFill>
              <a:latin typeface="+mn-lt"/>
              <a:ea typeface="+mn-ea"/>
              <a:cs typeface="+mn-cs"/>
            </a:endParaRPr>
          </a:p>
          <a:p>
            <a:r>
              <a:rPr lang="en-US" altLang="ko-KR" sz="1200" b="1" i="0" u="none" strike="noStrike" kern="1200" baseline="0" dirty="0">
                <a:solidFill>
                  <a:schemeClr val="tx1"/>
                </a:solidFill>
                <a:latin typeface="+mn-lt"/>
                <a:ea typeface="+mn-ea"/>
                <a:cs typeface="+mn-cs"/>
              </a:rPr>
              <a:t>IP Providers for </a:t>
            </a:r>
            <a:r>
              <a:rPr lang="en-US" altLang="ko-KR" sz="1200" b="1" i="0" u="none" strike="noStrike" kern="1200" baseline="0" dirty="0" err="1">
                <a:solidFill>
                  <a:schemeClr val="tx1"/>
                </a:solidFill>
                <a:latin typeface="+mn-lt"/>
                <a:ea typeface="+mn-ea"/>
                <a:cs typeface="+mn-cs"/>
              </a:rPr>
              <a:t>Zynq</a:t>
            </a:r>
            <a:endParaRPr lang="en-US" altLang="ko-KR" b="1" i="0" dirty="0"/>
          </a:p>
          <a:p>
            <a:r>
              <a:rPr lang="en-US" altLang="ko-KR" sz="1200" b="0" i="0" u="none" strike="noStrike" kern="1200" baseline="0" dirty="0">
                <a:solidFill>
                  <a:schemeClr val="tx1"/>
                </a:solidFill>
                <a:latin typeface="+mn-lt"/>
                <a:ea typeface="+mn-ea"/>
                <a:cs typeface="+mn-cs"/>
              </a:rPr>
              <a:t>Xilinx provides an extensive catalogue of soft IP cores for the Zynq-7000 AP family which are </a:t>
            </a:r>
            <a:r>
              <a:rPr lang="en-US" altLang="ko-KR" sz="1200" b="0" i="0" u="none" strike="noStrike" kern="1200" baseline="0" dirty="0" err="1">
                <a:solidFill>
                  <a:schemeClr val="tx1"/>
                </a:solidFill>
                <a:latin typeface="+mn-lt"/>
                <a:ea typeface="+mn-ea"/>
                <a:cs typeface="+mn-cs"/>
              </a:rPr>
              <a:t>optimised</a:t>
            </a:r>
            <a:r>
              <a:rPr lang="en-US" altLang="ko-KR" sz="1200" b="0" i="0" u="none" strike="noStrike" kern="1200" baseline="0" dirty="0">
                <a:solidFill>
                  <a:schemeClr val="tx1"/>
                </a:solidFill>
                <a:latin typeface="+mn-lt"/>
                <a:ea typeface="+mn-ea"/>
                <a:cs typeface="+mn-cs"/>
              </a:rPr>
              <a:t> to provide efficiency in terms of both performance and hardware area. Functionality ranges from building blocks, such as FIFOs and arithmetic operators, all the way up to fully functional processor blocks, such as the </a:t>
            </a:r>
            <a:r>
              <a:rPr lang="en-US" altLang="ko-KR" sz="1200" b="0" i="0" u="none" strike="noStrike" kern="1200" baseline="0" dirty="0" err="1">
                <a:solidFill>
                  <a:schemeClr val="tx1"/>
                </a:solidFill>
                <a:latin typeface="+mn-lt"/>
                <a:ea typeface="+mn-ea"/>
                <a:cs typeface="+mn-cs"/>
              </a:rPr>
              <a:t>MicroBlaze</a:t>
            </a:r>
            <a:r>
              <a:rPr lang="en-US" altLang="ko-KR" sz="1200" b="0" i="0" u="none" strike="noStrike" kern="1200" baseline="0" dirty="0">
                <a:solidFill>
                  <a:schemeClr val="tx1"/>
                </a:solidFill>
                <a:latin typeface="+mn-lt"/>
                <a:ea typeface="+mn-ea"/>
                <a:cs typeface="+mn-cs"/>
              </a:rPr>
              <a:t> processor core </a:t>
            </a:r>
          </a:p>
          <a:p>
            <a:endParaRPr lang="en-US" altLang="ko-KR" dirty="0"/>
          </a:p>
          <a:p>
            <a:r>
              <a:rPr lang="en-US" altLang="ko-KR" sz="1200" b="0" i="0" u="none" strike="noStrike" kern="1200" baseline="0" dirty="0">
                <a:solidFill>
                  <a:schemeClr val="tx1"/>
                </a:solidFill>
                <a:latin typeface="+mn-lt"/>
                <a:ea typeface="+mn-ea"/>
                <a:cs typeface="+mn-cs"/>
              </a:rPr>
              <a:t>Third-party IP is also available, both commercially and from the open-source community. Third-party IP comes in two forms: vendor-specific and generic. Vendor-specific IP should require little-to-no modification to integrate with your chosen </a:t>
            </a:r>
            <a:r>
              <a:rPr lang="en-US" altLang="ko-KR" sz="1200" b="0" i="0" u="none" strike="noStrike" kern="1200" baseline="0" dirty="0" err="1">
                <a:solidFill>
                  <a:schemeClr val="tx1"/>
                </a:solidFill>
                <a:latin typeface="+mn-lt"/>
                <a:ea typeface="+mn-ea"/>
                <a:cs typeface="+mn-cs"/>
              </a:rPr>
              <a:t>Zynq</a:t>
            </a:r>
            <a:r>
              <a:rPr lang="en-US" altLang="ko-KR" sz="1200" b="0" i="0" u="none" strike="noStrike" kern="1200" baseline="0" dirty="0">
                <a:solidFill>
                  <a:schemeClr val="tx1"/>
                </a:solidFill>
                <a:latin typeface="+mn-lt"/>
                <a:ea typeface="+mn-ea"/>
                <a:cs typeface="+mn-cs"/>
              </a:rPr>
              <a:t> device. Generic IP, however, may require modifications in order to make them conform with certain HDL naming conventions. </a:t>
            </a:r>
          </a:p>
          <a:p>
            <a:endParaRPr lang="en-US" altLang="ko-KR" sz="1200" b="0" i="0" u="none" strike="noStrike" kern="1200" baseline="0" dirty="0">
              <a:solidFill>
                <a:schemeClr val="tx1"/>
              </a:solidFill>
              <a:latin typeface="+mn-lt"/>
              <a:ea typeface="+mn-ea"/>
              <a:cs typeface="+mn-cs"/>
            </a:endParaRPr>
          </a:p>
          <a:p>
            <a:r>
              <a:rPr lang="en-US" altLang="ko-KR" sz="1200" b="0" i="0" u="none" strike="noStrike" kern="1200" baseline="0" dirty="0">
                <a:solidFill>
                  <a:schemeClr val="tx1"/>
                </a:solidFill>
                <a:latin typeface="+mn-lt"/>
                <a:ea typeface="+mn-ea"/>
                <a:cs typeface="+mn-cs"/>
              </a:rPr>
              <a:t>The final option for obtaining IP for your design is to create it yourself. The traditional method of IP generation is for it to be developed in HDLs, such as VHDL or Verilog. More recently, other methods of IP creation have been introduced to the Xilinx tool suite, such as System Generator model-based design or </a:t>
            </a:r>
            <a:r>
              <a:rPr lang="en-US" altLang="ko-KR" sz="1200" b="0" i="0" u="none" strike="noStrike" kern="1200" baseline="0" dirty="0" err="1">
                <a:solidFill>
                  <a:schemeClr val="tx1"/>
                </a:solidFill>
                <a:latin typeface="+mn-lt"/>
                <a:ea typeface="+mn-ea"/>
                <a:cs typeface="+mn-cs"/>
              </a:rPr>
              <a:t>Vivado</a:t>
            </a:r>
            <a:r>
              <a:rPr lang="en-US" altLang="ko-KR" sz="1200" b="0" i="0" u="none" strike="noStrike" kern="1200" baseline="0" dirty="0">
                <a:solidFill>
                  <a:schemeClr val="tx1"/>
                </a:solidFill>
                <a:latin typeface="+mn-lt"/>
                <a:ea typeface="+mn-ea"/>
                <a:cs typeface="+mn-cs"/>
              </a:rPr>
              <a:t> HLS. Other third-party tools also exist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52723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1F2CEED-4BA1-4A84-A298-090606978FA6}"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531048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Interconnect Masters</a:t>
            </a:r>
          </a:p>
          <a:p>
            <a:r>
              <a:rPr lang="en-US" altLang="ko-KR" dirty="0"/>
              <a:t>CPUs</a:t>
            </a:r>
          </a:p>
          <a:p>
            <a:r>
              <a:rPr lang="en-US" altLang="ko-KR" dirty="0"/>
              <a:t>ACP</a:t>
            </a:r>
          </a:p>
          <a:p>
            <a:r>
              <a:rPr lang="en-US" altLang="ko-KR" dirty="0"/>
              <a:t>AXI_HP[3:0]</a:t>
            </a:r>
          </a:p>
          <a:p>
            <a:r>
              <a:rPr lang="en-US" altLang="ko-KR" dirty="0"/>
              <a:t>AXI_GP[1:0]</a:t>
            </a:r>
          </a:p>
          <a:p>
            <a:r>
              <a:rPr lang="en-US" altLang="ko-KR" dirty="0"/>
              <a:t>DMA</a:t>
            </a:r>
            <a:r>
              <a:rPr lang="en-US" altLang="ko-KR" baseline="0" dirty="0"/>
              <a:t> controller</a:t>
            </a:r>
          </a:p>
          <a:p>
            <a:r>
              <a:rPr lang="en-US" altLang="ko-KR" baseline="0" dirty="0"/>
              <a:t>AHB masters – I/O Peripherals (IOPs) with local DMA units</a:t>
            </a:r>
          </a:p>
          <a:p>
            <a:r>
              <a:rPr lang="en-US" altLang="ko-KR" baseline="0" dirty="0"/>
              <a:t>Device Configuration (</a:t>
            </a:r>
            <a:r>
              <a:rPr lang="en-US" altLang="ko-KR" baseline="0" dirty="0" err="1"/>
              <a:t>DevC</a:t>
            </a:r>
            <a:r>
              <a:rPr lang="en-US" altLang="ko-KR" baseline="0" dirty="0"/>
              <a:t>) and Debug Access Port (DAP)</a:t>
            </a:r>
            <a:endParaRPr lang="en-US" altLang="ko-KR" dirty="0"/>
          </a:p>
          <a:p>
            <a:endParaRPr lang="en-US" altLang="ko-KR" dirty="0"/>
          </a:p>
          <a:p>
            <a:r>
              <a:rPr lang="en-US" altLang="ko-KR" b="1" dirty="0"/>
              <a:t>Interconnect</a:t>
            </a:r>
            <a:r>
              <a:rPr lang="en-US" altLang="ko-KR" b="1" baseline="0" dirty="0"/>
              <a:t> Slaves</a:t>
            </a:r>
          </a:p>
          <a:p>
            <a:r>
              <a:rPr lang="en-US" altLang="ko-KR" baseline="0" dirty="0"/>
              <a:t>M_AXI_GP[1:0]</a:t>
            </a:r>
          </a:p>
          <a:p>
            <a:r>
              <a:rPr lang="en-US" altLang="ko-KR" baseline="0" dirty="0"/>
              <a:t>OCM</a:t>
            </a:r>
          </a:p>
          <a:p>
            <a:r>
              <a:rPr lang="en-US" altLang="ko-KR" baseline="0" dirty="0"/>
              <a:t>DDR DRAM</a:t>
            </a:r>
          </a:p>
          <a:p>
            <a:r>
              <a:rPr lang="en-US" altLang="ko-KR" baseline="0" dirty="0"/>
              <a:t>Global Programmers View (GPV) – programmable registers of the interconnect</a:t>
            </a:r>
          </a:p>
          <a:p>
            <a:r>
              <a:rPr lang="en-US" altLang="ko-KR" baseline="0" dirty="0"/>
              <a:t>AHB slaves – IOPs with local DMA units</a:t>
            </a:r>
          </a:p>
          <a:p>
            <a:r>
              <a:rPr lang="en-US" altLang="ko-KR" baseline="0" dirty="0"/>
              <a:t>APB slaves – programmable registers in various modules</a:t>
            </a:r>
          </a:p>
          <a:p>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556384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Interconnect Masters</a:t>
            </a:r>
          </a:p>
          <a:p>
            <a:r>
              <a:rPr lang="en-US" altLang="ko-KR" dirty="0"/>
              <a:t>CPUs</a:t>
            </a:r>
          </a:p>
          <a:p>
            <a:r>
              <a:rPr lang="en-US" altLang="ko-KR" dirty="0"/>
              <a:t>ACP</a:t>
            </a:r>
          </a:p>
          <a:p>
            <a:r>
              <a:rPr lang="en-US" altLang="ko-KR" dirty="0"/>
              <a:t>AXI_HP[3:0]</a:t>
            </a:r>
          </a:p>
          <a:p>
            <a:r>
              <a:rPr lang="en-US" altLang="ko-KR" dirty="0"/>
              <a:t>AXI_GP[1:0]</a:t>
            </a:r>
          </a:p>
          <a:p>
            <a:r>
              <a:rPr lang="en-US" altLang="ko-KR" dirty="0"/>
              <a:t>DMA</a:t>
            </a:r>
            <a:r>
              <a:rPr lang="en-US" altLang="ko-KR" baseline="0" dirty="0"/>
              <a:t> controller</a:t>
            </a:r>
          </a:p>
          <a:p>
            <a:r>
              <a:rPr lang="en-US" altLang="ko-KR" baseline="0" dirty="0"/>
              <a:t>AHB masters – I/O Peripherals (IOPs) with local DMA units</a:t>
            </a:r>
          </a:p>
          <a:p>
            <a:r>
              <a:rPr lang="en-US" altLang="ko-KR" baseline="0" dirty="0"/>
              <a:t>Device Configuration (</a:t>
            </a:r>
            <a:r>
              <a:rPr lang="en-US" altLang="ko-KR" baseline="0" dirty="0" err="1"/>
              <a:t>DevC</a:t>
            </a:r>
            <a:r>
              <a:rPr lang="en-US" altLang="ko-KR" baseline="0" dirty="0"/>
              <a:t>) and Debug Access Port (DAP)</a:t>
            </a:r>
            <a:endParaRPr lang="en-US" altLang="ko-KR" dirty="0"/>
          </a:p>
          <a:p>
            <a:endParaRPr lang="en-US" altLang="ko-KR" dirty="0"/>
          </a:p>
          <a:p>
            <a:r>
              <a:rPr lang="en-US" altLang="ko-KR" b="1" dirty="0"/>
              <a:t>Interconnect</a:t>
            </a:r>
            <a:r>
              <a:rPr lang="en-US" altLang="ko-KR" b="1" baseline="0" dirty="0"/>
              <a:t> Slaves</a:t>
            </a:r>
          </a:p>
          <a:p>
            <a:r>
              <a:rPr lang="en-US" altLang="ko-KR" baseline="0" dirty="0"/>
              <a:t>M_AXI_GP[1:0]</a:t>
            </a:r>
          </a:p>
          <a:p>
            <a:r>
              <a:rPr lang="en-US" altLang="ko-KR" baseline="0" dirty="0"/>
              <a:t>OCM</a:t>
            </a:r>
          </a:p>
          <a:p>
            <a:r>
              <a:rPr lang="en-US" altLang="ko-KR" baseline="0" dirty="0"/>
              <a:t>DDR DRAM</a:t>
            </a:r>
          </a:p>
          <a:p>
            <a:r>
              <a:rPr lang="en-US" altLang="ko-KR" baseline="0" dirty="0"/>
              <a:t>Global Programmers View (GPV) – programmable registers of the interconnect</a:t>
            </a:r>
          </a:p>
          <a:p>
            <a:r>
              <a:rPr lang="en-US" altLang="ko-KR" baseline="0" dirty="0"/>
              <a:t>AHB slaves – IOPs with local DMA units</a:t>
            </a:r>
          </a:p>
          <a:p>
            <a:r>
              <a:rPr lang="en-US" altLang="ko-KR" baseline="0" dirty="0"/>
              <a:t>APB slaves – programmable registers in various modules</a:t>
            </a:r>
          </a:p>
          <a:p>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476538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Zynq FPGA contains multiple AXI interconnect blocks.</a:t>
            </a:r>
          </a:p>
          <a:p>
            <a:r>
              <a:rPr lang="en-US" altLang="ko-KR" sz="1200" b="0" i="0" u="none" strike="noStrike" kern="1200" baseline="0" dirty="0">
                <a:solidFill>
                  <a:schemeClr val="tx1"/>
                </a:solidFill>
                <a:latin typeface="+mn-lt"/>
                <a:ea typeface="+mn-ea"/>
                <a:cs typeface="+mn-cs"/>
              </a:rPr>
              <a:t>My IP is connected to Master Interconnect via its General Purpose AXI Slave interface.</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540677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1F2CEED-4BA1-4A84-A298-090606978FA6}"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463932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Interconnect Masters</a:t>
            </a:r>
          </a:p>
          <a:p>
            <a:r>
              <a:rPr lang="en-US" altLang="ko-KR" dirty="0"/>
              <a:t>CPUs</a:t>
            </a:r>
          </a:p>
          <a:p>
            <a:r>
              <a:rPr lang="en-US" altLang="ko-KR" dirty="0"/>
              <a:t>ACP</a:t>
            </a:r>
          </a:p>
          <a:p>
            <a:r>
              <a:rPr lang="en-US" altLang="ko-KR" dirty="0"/>
              <a:t>AXI_HP[3:0]</a:t>
            </a:r>
          </a:p>
          <a:p>
            <a:r>
              <a:rPr lang="en-US" altLang="ko-KR" dirty="0"/>
              <a:t>AXI_GP[1:0]</a:t>
            </a:r>
          </a:p>
          <a:p>
            <a:r>
              <a:rPr lang="en-US" altLang="ko-KR" dirty="0"/>
              <a:t>DMA</a:t>
            </a:r>
            <a:r>
              <a:rPr lang="en-US" altLang="ko-KR" baseline="0" dirty="0"/>
              <a:t> controller</a:t>
            </a:r>
          </a:p>
          <a:p>
            <a:r>
              <a:rPr lang="en-US" altLang="ko-KR" baseline="0" dirty="0"/>
              <a:t>AHB masters – I/O Peripherals (IOPs) with local DMA units</a:t>
            </a:r>
          </a:p>
          <a:p>
            <a:r>
              <a:rPr lang="en-US" altLang="ko-KR" baseline="0" dirty="0"/>
              <a:t>Device Configuration (</a:t>
            </a:r>
            <a:r>
              <a:rPr lang="en-US" altLang="ko-KR" baseline="0" dirty="0" err="1"/>
              <a:t>DevC</a:t>
            </a:r>
            <a:r>
              <a:rPr lang="en-US" altLang="ko-KR" baseline="0" dirty="0"/>
              <a:t>) and Debug Access Port (DAP)</a:t>
            </a:r>
            <a:endParaRPr lang="en-US" altLang="ko-KR" dirty="0"/>
          </a:p>
          <a:p>
            <a:endParaRPr lang="en-US" altLang="ko-KR" dirty="0"/>
          </a:p>
          <a:p>
            <a:r>
              <a:rPr lang="en-US" altLang="ko-KR" b="1" dirty="0"/>
              <a:t>Interconnect</a:t>
            </a:r>
            <a:r>
              <a:rPr lang="en-US" altLang="ko-KR" b="1" baseline="0" dirty="0"/>
              <a:t> Slaves</a:t>
            </a:r>
          </a:p>
          <a:p>
            <a:r>
              <a:rPr lang="en-US" altLang="ko-KR" baseline="0" dirty="0"/>
              <a:t>M_AXI_GP[1:0]</a:t>
            </a:r>
          </a:p>
          <a:p>
            <a:r>
              <a:rPr lang="en-US" altLang="ko-KR" baseline="0" dirty="0"/>
              <a:t>OCM</a:t>
            </a:r>
          </a:p>
          <a:p>
            <a:r>
              <a:rPr lang="en-US" altLang="ko-KR" baseline="0" dirty="0"/>
              <a:t>DDR DRAM</a:t>
            </a:r>
          </a:p>
          <a:p>
            <a:r>
              <a:rPr lang="en-US" altLang="ko-KR" baseline="0" dirty="0"/>
              <a:t>Global Programmers View (GPV) – programmable registers of the interconnect</a:t>
            </a:r>
          </a:p>
          <a:p>
            <a:r>
              <a:rPr lang="en-US" altLang="ko-KR" baseline="0" dirty="0"/>
              <a:t>AHB slaves – IOPs with local DMA units</a:t>
            </a:r>
          </a:p>
          <a:p>
            <a:r>
              <a:rPr lang="en-US" altLang="ko-KR" baseline="0" dirty="0"/>
              <a:t>APB slaves – programmable registers in various modules</a:t>
            </a:r>
          </a:p>
          <a:p>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54800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Let’s see our IP, </a:t>
            </a:r>
            <a:r>
              <a:rPr lang="en-US" altLang="ko-KR" dirty="0" err="1"/>
              <a:t>myip</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EB5E937-9258-4637-ACDE-994D4F1D1A0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97122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err="1"/>
              <a:t>Myip</a:t>
            </a:r>
            <a:r>
              <a:rPr kumimoji="1" lang="en-US" altLang="ko-KR" dirty="0"/>
              <a:t> has interface on both left and right-hand sides. </a:t>
            </a:r>
          </a:p>
          <a:p>
            <a:r>
              <a:rPr kumimoji="1" lang="en-US" altLang="ko-KR" dirty="0"/>
              <a:t>On the left-hand side, it has AXI-Lite interface and, on the right-hand side, an interface to BRAM.</a:t>
            </a:r>
          </a:p>
          <a:p>
            <a:r>
              <a:rPr kumimoji="1" lang="en-US" altLang="ko-KR" dirty="0"/>
              <a:t>In the slides, the AXI-Lite interface is highlighted.</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8</a:t>
            </a:fld>
            <a:endParaRPr lang="ko-KR" altLang="en-US"/>
          </a:p>
        </p:txBody>
      </p:sp>
    </p:spTree>
    <p:extLst>
      <p:ext uri="{BB962C8B-B14F-4D97-AF65-F5344CB8AC3E}">
        <p14:creationId xmlns:p14="http://schemas.microsoft.com/office/powerpoint/2010/main" val="22662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As you can see on the right, the AXI-Lite interface has a set of input/output (I/O) signals called write address channel.</a:t>
            </a:r>
          </a:p>
          <a:p>
            <a:r>
              <a:rPr kumimoji="1" lang="en-US" altLang="ko-KR" dirty="0"/>
              <a:t>On the left, you can see Verilog code of </a:t>
            </a:r>
            <a:r>
              <a:rPr kumimoji="1" lang="en-US" altLang="ko-KR" dirty="0" err="1"/>
              <a:t>myip</a:t>
            </a:r>
            <a:r>
              <a:rPr kumimoji="1" lang="en-US" altLang="ko-KR" dirty="0"/>
              <a:t> related with this write address channel. </a:t>
            </a:r>
          </a:p>
          <a:p>
            <a:endParaRPr kumimoji="1" lang="en-US" altLang="ko-KR" dirty="0"/>
          </a:p>
          <a:p>
            <a:r>
              <a:rPr kumimoji="1" lang="en-US" altLang="ko-KR" dirty="0"/>
              <a:t>In the following slides, we will have a brief overview of AXI-Lite interface and related Verilog code.</a:t>
            </a:r>
          </a:p>
          <a:p>
            <a:r>
              <a:rPr kumimoji="1" lang="en-US" altLang="ko-KR" dirty="0"/>
              <a:t>You don’t have to worry about the Verilog code because you will soon understand it after we will study the basics of AXI protocol.</a:t>
            </a:r>
          </a:p>
          <a:p>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9</a:t>
            </a:fld>
            <a:endParaRPr lang="ko-KR" altLang="en-US"/>
          </a:p>
        </p:txBody>
      </p:sp>
    </p:spTree>
    <p:extLst>
      <p:ext uri="{BB962C8B-B14F-4D97-AF65-F5344CB8AC3E}">
        <p14:creationId xmlns:p14="http://schemas.microsoft.com/office/powerpoint/2010/main" val="1594417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have another set of I/O signals called write data channel on the right and the related Verilog code on the left.</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10</a:t>
            </a:fld>
            <a:endParaRPr lang="ko-KR" altLang="en-US"/>
          </a:p>
        </p:txBody>
      </p:sp>
    </p:spTree>
    <p:extLst>
      <p:ext uri="{BB962C8B-B14F-4D97-AF65-F5344CB8AC3E}">
        <p14:creationId xmlns:p14="http://schemas.microsoft.com/office/powerpoint/2010/main" val="128419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Verilog code is also related with write data channel.</a:t>
            </a:r>
          </a:p>
          <a:p>
            <a:r>
              <a:rPr kumimoji="1" lang="en-US" altLang="ko-KR" dirty="0"/>
              <a:t>Let me mention again that you don’t have to worry about the Verilog code for the moment.</a:t>
            </a:r>
          </a:p>
          <a:p>
            <a:r>
              <a:rPr kumimoji="1" lang="en-US" altLang="ko-KR" dirty="0"/>
              <a:t>We will come back to this slide after studying the basics of AXI bus.</a:t>
            </a:r>
          </a:p>
          <a:p>
            <a:r>
              <a:rPr kumimoji="1" lang="en-US" altLang="ko-KR" dirty="0"/>
              <a:t>Then, you can easily understand the meaning of the Verilog code.</a:t>
            </a:r>
            <a:endParaRPr kumimoji="1" lang="ko-KR" altLang="en-US" dirty="0"/>
          </a:p>
        </p:txBody>
      </p:sp>
      <p:sp>
        <p:nvSpPr>
          <p:cNvPr id="4" name="슬라이드 번호 개체 틀 3"/>
          <p:cNvSpPr>
            <a:spLocks noGrp="1"/>
          </p:cNvSpPr>
          <p:nvPr>
            <p:ph type="sldNum" sz="quarter" idx="5"/>
          </p:nvPr>
        </p:nvSpPr>
        <p:spPr/>
        <p:txBody>
          <a:bodyPr/>
          <a:lstStyle/>
          <a:p>
            <a:fld id="{FEB5E937-9258-4637-ACDE-994D4F1D1A00}" type="slidenum">
              <a:rPr lang="ko-KR" altLang="en-US" smtClean="0"/>
              <a:t>11</a:t>
            </a:fld>
            <a:endParaRPr lang="ko-KR" altLang="en-US"/>
          </a:p>
        </p:txBody>
      </p:sp>
    </p:spTree>
    <p:extLst>
      <p:ext uri="{BB962C8B-B14F-4D97-AF65-F5344CB8AC3E}">
        <p14:creationId xmlns:p14="http://schemas.microsoft.com/office/powerpoint/2010/main" val="341187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7163A54D-41E7-4AEA-890D-8537ED4A3D42}" type="datetimeFigureOut">
              <a:rPr lang="ko-KR" altLang="en-US" smtClean="0"/>
              <a:pPr/>
              <a:t>2020. 5. 13.</a:t>
            </a:fld>
            <a:endParaRPr lang="ko-KR" altLang="en-US"/>
          </a:p>
        </p:txBody>
      </p:sp>
      <p:sp>
        <p:nvSpPr>
          <p:cNvPr id="5" name="바닥글 개체 틀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E143334-4AB7-49CA-B52F-E6E20F79A69B}" type="slidenum">
              <a:rPr lang="ko-KR" altLang="en-US" smtClean="0"/>
              <a:pPr/>
              <a:t>‹#›</a:t>
            </a:fld>
            <a:endParaRPr lang="ko-KR" altLang="en-US"/>
          </a:p>
        </p:txBody>
      </p:sp>
    </p:spTree>
    <p:extLst>
      <p:ext uri="{BB962C8B-B14F-4D97-AF65-F5344CB8AC3E}">
        <p14:creationId xmlns:p14="http://schemas.microsoft.com/office/powerpoint/2010/main" val="326972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426738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232434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bg>
      <p:bgPr>
        <a:gradFill>
          <a:gsLst>
            <a:gs pos="77000">
              <a:srgbClr val="E2E8E1"/>
            </a:gs>
            <a:gs pos="51000">
              <a:srgbClr val="FFFFFF"/>
            </a:gs>
            <a:gs pos="0">
              <a:schemeClr val="accent1">
                <a:lumMod val="0"/>
                <a:lumOff val="100000"/>
              </a:schemeClr>
            </a:gs>
            <a:gs pos="100000">
              <a:srgbClr val="8FA0A7"/>
            </a:gs>
          </a:gsLst>
          <a:lin ang="5400000" scaled="1"/>
        </a:gra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399451"/>
            <a:ext cx="9144000" cy="1768619"/>
          </a:xfrm>
        </p:spPr>
        <p:txBody>
          <a:bodyPr anchor="ctr">
            <a:normAutofit/>
          </a:bodyPr>
          <a:lstStyle>
            <a:lvl1pPr algn="ctr">
              <a:defRPr sz="4400" b="1">
                <a:latin typeface="Arial" panose="020B0604020202020204" pitchFamily="34" charset="0"/>
                <a:cs typeface="Arial" panose="020B0604020202020204" pitchFamily="34" charset="0"/>
              </a:defRPr>
            </a:lvl1pPr>
          </a:lstStyle>
          <a:p>
            <a:r>
              <a:rPr lang="ko-KR" altLang="en-US"/>
              <a:t>마스터 제목 스타일 편집</a:t>
            </a:r>
            <a:endParaRPr lang="ko-KR" altLang="en-US" dirty="0"/>
          </a:p>
        </p:txBody>
      </p:sp>
      <p:sp>
        <p:nvSpPr>
          <p:cNvPr id="3" name="부제목 2"/>
          <p:cNvSpPr>
            <a:spLocks noGrp="1"/>
          </p:cNvSpPr>
          <p:nvPr>
            <p:ph type="subTitle" idx="1"/>
          </p:nvPr>
        </p:nvSpPr>
        <p:spPr>
          <a:xfrm>
            <a:off x="1524000" y="3324944"/>
            <a:ext cx="9144000" cy="461962"/>
          </a:xfrm>
        </p:spPr>
        <p:txBody>
          <a:bodyPr/>
          <a:lstStyle>
            <a:lvl1pPr marL="0" indent="0" algn="ctr">
              <a:buNone/>
              <a:defRPr sz="2400">
                <a:solidFill>
                  <a:srgbClr val="82698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ko-KR" altLang="en-US" dirty="0"/>
          </a:p>
        </p:txBody>
      </p:sp>
      <p:sp>
        <p:nvSpPr>
          <p:cNvPr id="4" name="날짜 개체 틀 3"/>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
        <p:nvSpPr>
          <p:cNvPr id="7" name="TextBox 6"/>
          <p:cNvSpPr txBox="1"/>
          <p:nvPr/>
        </p:nvSpPr>
        <p:spPr>
          <a:xfrm>
            <a:off x="4147751" y="4942710"/>
            <a:ext cx="3896498" cy="369332"/>
          </a:xfrm>
          <a:prstGeom prst="rect">
            <a:avLst/>
          </a:prstGeom>
          <a:noFill/>
        </p:spPr>
        <p:txBody>
          <a:bodyPr wrap="square" rtlCol="0">
            <a:spAutoFit/>
          </a:bodyPr>
          <a:lstStyle/>
          <a:p>
            <a:r>
              <a:rPr lang="en-US" altLang="ko-KR" dirty="0">
                <a:solidFill>
                  <a:srgbClr val="E7E6E6">
                    <a:lumMod val="25000"/>
                  </a:srgbClr>
                </a:solidFill>
                <a:latin typeface="Arial" panose="020B0604020202020204" pitchFamily="34" charset="0"/>
                <a:cs typeface="Arial" panose="020B0604020202020204" pitchFamily="34" charset="0"/>
              </a:rPr>
              <a:t>Computing Memory Architecture Lab.</a:t>
            </a:r>
            <a:endParaRPr lang="ko-KR" altLang="en-US" dirty="0">
              <a:solidFill>
                <a:srgbClr val="E7E6E6">
                  <a:lumMod val="2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74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cxnSp>
        <p:nvCxnSpPr>
          <p:cNvPr id="7" name="직선 연결선 6"/>
          <p:cNvCxnSpPr/>
          <p:nvPr/>
        </p:nvCxnSpPr>
        <p:spPr>
          <a:xfrm>
            <a:off x="0"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52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bg>
      <p:bgPr>
        <a:gradFill>
          <a:gsLst>
            <a:gs pos="77000">
              <a:srgbClr val="E2E8E1"/>
            </a:gs>
            <a:gs pos="51000">
              <a:srgbClr val="FFFFFF"/>
            </a:gs>
            <a:gs pos="0">
              <a:schemeClr val="accent1">
                <a:lumMod val="0"/>
                <a:lumOff val="100000"/>
              </a:schemeClr>
            </a:gs>
            <a:gs pos="100000">
              <a:srgbClr val="8FA0A7"/>
            </a:gs>
          </a:gsLst>
          <a:lin ang="54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normAutofit/>
          </a:bodyPr>
          <a:lstStyle>
            <a:lvl1pPr>
              <a:defRPr sz="4400">
                <a:latin typeface="Arial" panose="020B0604020202020204" pitchFamily="34" charset="0"/>
                <a:cs typeface="Arial" panose="020B0604020202020204" pitchFamily="34" charset="0"/>
              </a:defRPr>
            </a:lvl1pPr>
          </a:lstStyle>
          <a:p>
            <a:r>
              <a:rPr lang="ko-KR" altLang="en-US"/>
              <a:t>마스터 제목 스타일 편집</a:t>
            </a:r>
            <a:endParaRPr lang="ko-KR" altLang="en-US" dirty="0"/>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rgbClr val="82698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67850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코드 있는 컨텐츠">
    <p:spTree>
      <p:nvGrpSpPr>
        <p:cNvPr id="1" name=""/>
        <p:cNvGrpSpPr/>
        <p:nvPr/>
      </p:nvGrpSpPr>
      <p:grpSpPr>
        <a:xfrm>
          <a:off x="0" y="0"/>
          <a:ext cx="0" cy="0"/>
          <a:chOff x="0" y="0"/>
          <a:chExt cx="0" cy="0"/>
        </a:xfrm>
      </p:grpSpPr>
      <p:sp>
        <p:nvSpPr>
          <p:cNvPr id="2" name="제목 1"/>
          <p:cNvSpPr>
            <a:spLocks noGrp="1"/>
          </p:cNvSpPr>
          <p:nvPr>
            <p:ph type="title"/>
          </p:nvPr>
        </p:nvSpPr>
        <p:spPr>
          <a:xfrm>
            <a:off x="338399" y="327600"/>
            <a:ext cx="7405200" cy="766800"/>
          </a:xfrm>
        </p:spPr>
        <p:txBody>
          <a:bodyPr anchor="ctr"/>
          <a:lstStyle>
            <a:lvl1pPr>
              <a:defRPr sz="3200"/>
            </a:lvl1pPr>
          </a:lstStyle>
          <a:p>
            <a:r>
              <a:rPr lang="ko-KR" altLang="en-US"/>
              <a:t>마스터 제목 스타일 편집</a:t>
            </a:r>
            <a:endParaRPr lang="ko-KR" altLang="en-US" dirty="0"/>
          </a:p>
        </p:txBody>
      </p:sp>
      <p:sp>
        <p:nvSpPr>
          <p:cNvPr id="3" name="내용 개체 틀 2"/>
          <p:cNvSpPr>
            <a:spLocks noGrp="1"/>
          </p:cNvSpPr>
          <p:nvPr>
            <p:ph idx="1"/>
          </p:nvPr>
        </p:nvSpPr>
        <p:spPr>
          <a:xfrm>
            <a:off x="407989" y="1357745"/>
            <a:ext cx="4321029" cy="4433455"/>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날짜 개체 틀 4"/>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cxnSp>
        <p:nvCxnSpPr>
          <p:cNvPr id="8" name="직선 연결선 7"/>
          <p:cNvCxnSpPr/>
          <p:nvPr/>
        </p:nvCxnSpPr>
        <p:spPr>
          <a:xfrm>
            <a:off x="0"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14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내용 개체 틀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날짜 개체 틀 4"/>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73124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83034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45243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6001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내용 개체 틀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7163A54D-41E7-4AEA-890D-8537ED4A3D42}" type="datetimeFigureOut">
              <a:rPr lang="ko-KR" altLang="en-US" smtClean="0"/>
              <a:pPr/>
              <a:t>2020. 5. 13.</a:t>
            </a:fld>
            <a:endParaRPr lang="ko-KR" altLang="en-US"/>
          </a:p>
        </p:txBody>
      </p:sp>
      <p:sp>
        <p:nvSpPr>
          <p:cNvPr id="5" name="바닥글 개체 틀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E143334-4AB7-49CA-B52F-E6E20F79A69B}" type="slidenum">
              <a:rPr lang="ko-KR" altLang="en-US" smtClean="0"/>
              <a:pPr/>
              <a:t>‹#›</a:t>
            </a:fld>
            <a:endParaRPr lang="ko-KR" altLang="en-US"/>
          </a:p>
        </p:txBody>
      </p:sp>
    </p:spTree>
    <p:extLst>
      <p:ext uri="{BB962C8B-B14F-4D97-AF65-F5344CB8AC3E}">
        <p14:creationId xmlns:p14="http://schemas.microsoft.com/office/powerpoint/2010/main" val="2839733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63359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03869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85219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제목 및 내용">
    <p:spTree>
      <p:nvGrpSpPr>
        <p:cNvPr id="1" name=""/>
        <p:cNvGrpSpPr/>
        <p:nvPr/>
      </p:nvGrpSpPr>
      <p:grpSpPr>
        <a:xfrm>
          <a:off x="0" y="0"/>
          <a:ext cx="0" cy="0"/>
          <a:chOff x="0" y="0"/>
          <a:chExt cx="0" cy="0"/>
        </a:xfrm>
      </p:grpSpPr>
      <p:cxnSp>
        <p:nvCxnSpPr>
          <p:cNvPr id="9" name="직선 연결선 8"/>
          <p:cNvCxnSpPr/>
          <p:nvPr/>
        </p:nvCxnSpPr>
        <p:spPr>
          <a:xfrm>
            <a:off x="0"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
        <p:nvSpPr>
          <p:cNvPr id="10" name="텍스트 개체 틀 2"/>
          <p:cNvSpPr>
            <a:spLocks noGrp="1"/>
          </p:cNvSpPr>
          <p:nvPr>
            <p:ph idx="1"/>
          </p:nvPr>
        </p:nvSpPr>
        <p:spPr>
          <a:xfrm>
            <a:off x="339436" y="1364307"/>
            <a:ext cx="11014364" cy="4583412"/>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1" name="제목 개체 틀 1"/>
          <p:cNvSpPr>
            <a:spLocks noGrp="1"/>
          </p:cNvSpPr>
          <p:nvPr>
            <p:ph type="title"/>
          </p:nvPr>
        </p:nvSpPr>
        <p:spPr>
          <a:xfrm>
            <a:off x="339437" y="328179"/>
            <a:ext cx="7404132" cy="767454"/>
          </a:xfrm>
          <a:prstGeom prst="rect">
            <a:avLst/>
          </a:prstGeom>
        </p:spPr>
        <p:txBody>
          <a:bodyPr vert="horz" lIns="91440" tIns="45720" rIns="91440" bIns="45720" rtlCol="0" anchor="ctr">
            <a:normAutofit/>
          </a:bodyPr>
          <a:lstStyle/>
          <a:p>
            <a:r>
              <a:rPr lang="ko-KR" altLang="en-US"/>
              <a:t>마스터 제목 스타일 편집</a:t>
            </a:r>
            <a:endParaRPr lang="ko-KR" altLang="en-US" dirty="0"/>
          </a:p>
        </p:txBody>
      </p:sp>
      <p:sp>
        <p:nvSpPr>
          <p:cNvPr id="1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25000"/>
                  </a:schemeClr>
                </a:solidFill>
                <a:latin typeface="Arial" panose="020B0604020202020204" pitchFamily="34" charset="0"/>
                <a:cs typeface="Arial" panose="020B0604020202020204" pitchFamily="34" charset="0"/>
              </a:defRPr>
            </a:lvl1pPr>
          </a:lstStyle>
          <a:p>
            <a:endParaRPr lang="ko-KR" altLang="en-US">
              <a:solidFill>
                <a:srgbClr val="E7E6E6">
                  <a:lumMod val="25000"/>
                </a:srgbClr>
              </a:solidFill>
            </a:endParaRPr>
          </a:p>
        </p:txBody>
      </p:sp>
      <p:sp>
        <p:nvSpPr>
          <p:cNvPr id="1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Arial" panose="020B0604020202020204" pitchFamily="34" charset="0"/>
                <a:cs typeface="Arial" panose="020B0604020202020204" pitchFamily="34" charset="0"/>
              </a:defRPr>
            </a:lvl1pPr>
          </a:lstStyle>
          <a:p>
            <a:fld id="{A747FFCD-0BF5-4C3F-9821-DD9435042B3B}" type="slidenum">
              <a:rPr lang="ko-KR" altLang="en-US" smtClean="0">
                <a:solidFill>
                  <a:srgbClr val="E7E6E6">
                    <a:lumMod val="25000"/>
                  </a:srgbClr>
                </a:solidFill>
              </a:rPr>
              <a:pPr/>
              <a:t>‹#›</a:t>
            </a:fld>
            <a:endParaRPr lang="ko-KR" altLang="en-US">
              <a:solidFill>
                <a:srgbClr val="E7E6E6">
                  <a:lumMod val="25000"/>
                </a:srgbClr>
              </a:solidFill>
            </a:endParaRPr>
          </a:p>
        </p:txBody>
      </p:sp>
    </p:spTree>
    <p:extLst>
      <p:ext uri="{BB962C8B-B14F-4D97-AF65-F5344CB8AC3E}">
        <p14:creationId xmlns:p14="http://schemas.microsoft.com/office/powerpoint/2010/main" val="3235309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39436" y="328179"/>
            <a:ext cx="1147619" cy="826366"/>
          </a:xfrm>
          <a:ln w="31750" cap="sq" cmpd="dbl">
            <a:noFill/>
            <a:bevel/>
          </a:ln>
        </p:spPr>
        <p:txBody>
          <a:bodyPr/>
          <a:lstStyle>
            <a:lvl1pPr>
              <a:defRPr u="none">
                <a:solidFill>
                  <a:schemeClr val="bg2">
                    <a:lumMod val="25000"/>
                  </a:schemeClr>
                </a:solidFill>
                <a:latin typeface="Arial" panose="020B0604020202020204" pitchFamily="34" charset="0"/>
                <a:cs typeface="Arial" panose="020B0604020202020204" pitchFamily="34" charset="0"/>
              </a:defRPr>
            </a:lvl1pPr>
          </a:lstStyle>
          <a:p>
            <a:r>
              <a:rPr lang="en-US" altLang="ko-KR" dirty="0"/>
              <a:t>title</a:t>
            </a:r>
            <a:endParaRPr lang="ko-KR" altLang="en-US" dirty="0"/>
          </a:p>
        </p:txBody>
      </p:sp>
      <p:cxnSp>
        <p:nvCxnSpPr>
          <p:cNvPr id="7" name="직선 연결선 6"/>
          <p:cNvCxnSpPr/>
          <p:nvPr/>
        </p:nvCxnSpPr>
        <p:spPr>
          <a:xfrm>
            <a:off x="-65903" y="1154545"/>
            <a:ext cx="1552958"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
        <p:nvSpPr>
          <p:cNvPr id="12" name="바닥글 개체 틀 4"/>
          <p:cNvSpPr>
            <a:spLocks noGrp="1"/>
          </p:cNvSpPr>
          <p:nvPr>
            <p:ph type="ftr" sz="quarter" idx="11"/>
          </p:nvPr>
        </p:nvSpPr>
        <p:spPr>
          <a:xfrm>
            <a:off x="4038600" y="6356350"/>
            <a:ext cx="4114800" cy="365125"/>
          </a:xfrm>
        </p:spPr>
        <p:txBody>
          <a:bodyPr/>
          <a:lstStyle>
            <a:lvl1pPr>
              <a:defRPr>
                <a:solidFill>
                  <a:schemeClr val="bg2">
                    <a:lumMod val="25000"/>
                  </a:schemeClr>
                </a:solidFill>
              </a:defRPr>
            </a:lvl1pPr>
          </a:lstStyle>
          <a:p>
            <a:endParaRPr lang="ko-KR" altLang="en-US">
              <a:solidFill>
                <a:srgbClr val="E7E6E6">
                  <a:lumMod val="25000"/>
                </a:srgbClr>
              </a:solidFill>
            </a:endParaRPr>
          </a:p>
        </p:txBody>
      </p:sp>
      <p:sp>
        <p:nvSpPr>
          <p:cNvPr id="13" name="슬라이드 번호 개체 틀 5"/>
          <p:cNvSpPr>
            <a:spLocks noGrp="1"/>
          </p:cNvSpPr>
          <p:nvPr>
            <p:ph type="sldNum" sz="quarter" idx="12"/>
          </p:nvPr>
        </p:nvSpPr>
        <p:spPr>
          <a:xfrm>
            <a:off x="8610600" y="6356350"/>
            <a:ext cx="2743200" cy="365125"/>
          </a:xfrm>
        </p:spPr>
        <p:txBody>
          <a:bodyPr/>
          <a:lstStyle>
            <a:lvl1pPr>
              <a:defRPr>
                <a:solidFill>
                  <a:schemeClr val="bg2">
                    <a:lumMod val="25000"/>
                  </a:schemeClr>
                </a:solidFill>
              </a:defRPr>
            </a:lvl1pPr>
          </a:lstStyle>
          <a:p>
            <a:fld id="{A747FFCD-0BF5-4C3F-9821-DD9435042B3B}" type="slidenum">
              <a:rPr lang="ko-KR" altLang="en-US" smtClean="0">
                <a:solidFill>
                  <a:srgbClr val="E7E6E6">
                    <a:lumMod val="25000"/>
                  </a:srgbClr>
                </a:solidFill>
              </a:rPr>
              <a:pPr/>
              <a:t>‹#›</a:t>
            </a:fld>
            <a:endParaRPr lang="ko-KR" altLang="en-US">
              <a:solidFill>
                <a:srgbClr val="E7E6E6">
                  <a:lumMod val="25000"/>
                </a:srgbClr>
              </a:solidFill>
            </a:endParaRPr>
          </a:p>
        </p:txBody>
      </p:sp>
      <p:sp>
        <p:nvSpPr>
          <p:cNvPr id="14" name="텍스트 개체 틀 2"/>
          <p:cNvSpPr>
            <a:spLocks noGrp="1"/>
          </p:cNvSpPr>
          <p:nvPr>
            <p:ph idx="1"/>
          </p:nvPr>
        </p:nvSpPr>
        <p:spPr>
          <a:xfrm>
            <a:off x="339436" y="1363806"/>
            <a:ext cx="11132128" cy="4584412"/>
          </a:xfrm>
          <a:prstGeom prst="rect">
            <a:avLst/>
          </a:prstGeom>
        </p:spPr>
        <p:txBody>
          <a:bodyPr vert="horz" lIns="91440" tIns="45720" rIns="91440" bIns="45720" rtlCol="0">
            <a:normAutofit/>
          </a:bodyPr>
          <a:lstStyle>
            <a:lvl1pPr marL="228600" indent="-228600">
              <a:buClr>
                <a:srgbClr val="826983"/>
              </a:buClr>
              <a:buFont typeface="Wingdings" panose="05000000000000000000" pitchFamily="2" charset="2"/>
              <a:buChar char="§"/>
              <a:defRPr>
                <a:solidFill>
                  <a:schemeClr val="bg2">
                    <a:lumMod val="25000"/>
                  </a:schemeClr>
                </a:solidFill>
                <a:latin typeface="Arial" panose="020B0604020202020204" pitchFamily="34" charset="0"/>
                <a:cs typeface="Arial" panose="020B0604020202020204" pitchFamily="34" charset="0"/>
              </a:defRPr>
            </a:lvl1pPr>
            <a:lvl2pPr marL="6858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2pPr>
            <a:lvl3pPr marL="11430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3pPr>
            <a:lvl4pPr marL="16002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4pPr>
            <a:lvl5pPr marL="20574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559013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구역 머리글">
    <p:bg>
      <p:bgPr>
        <a:gradFill>
          <a:gsLst>
            <a:gs pos="77000">
              <a:srgbClr val="E2E8E1"/>
            </a:gs>
            <a:gs pos="51000">
              <a:srgbClr val="FFFFFF"/>
            </a:gs>
            <a:gs pos="0">
              <a:schemeClr val="accent1">
                <a:lumMod val="0"/>
                <a:lumOff val="100000"/>
              </a:schemeClr>
            </a:gs>
            <a:gs pos="100000">
              <a:srgbClr val="8FA0A7"/>
            </a:gs>
          </a:gsLst>
          <a:lin ang="5400000" scaled="1"/>
        </a:gradFill>
        <a:effectLst/>
      </p:bgPr>
    </p:bg>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831850" y="4589463"/>
            <a:ext cx="10515600" cy="1500187"/>
          </a:xfrm>
        </p:spPr>
        <p:txBody>
          <a:bodyPr/>
          <a:lstStyle>
            <a:lvl1pPr marL="0" indent="0">
              <a:buNone/>
              <a:defRPr sz="2400">
                <a:solidFill>
                  <a:srgbClr val="82698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ko-KR" altLang="en-US" dirty="0"/>
              <a:t>마스터 부제목 스타일 편집</a:t>
            </a:r>
          </a:p>
        </p:txBody>
      </p:sp>
      <p:sp>
        <p:nvSpPr>
          <p:cNvPr id="7" name="바닥글 개체 틀 4"/>
          <p:cNvSpPr>
            <a:spLocks noGrp="1"/>
          </p:cNvSpPr>
          <p:nvPr>
            <p:ph type="ftr" sz="quarter" idx="11"/>
          </p:nvPr>
        </p:nvSpPr>
        <p:spPr>
          <a:xfrm>
            <a:off x="4038600" y="6356350"/>
            <a:ext cx="4114800" cy="365125"/>
          </a:xfrm>
        </p:spPr>
        <p:txBody>
          <a:bodyPr/>
          <a:lstStyle>
            <a:lvl1pPr>
              <a:defRPr>
                <a:solidFill>
                  <a:schemeClr val="bg2">
                    <a:lumMod val="25000"/>
                  </a:schemeClr>
                </a:solidFill>
                <a:latin typeface="Arial" panose="020B0604020202020204" pitchFamily="34" charset="0"/>
                <a:cs typeface="Arial" panose="020B0604020202020204" pitchFamily="34" charset="0"/>
              </a:defRPr>
            </a:lvl1pPr>
          </a:lstStyle>
          <a:p>
            <a:endParaRPr lang="ko-KR" altLang="en-US">
              <a:solidFill>
                <a:srgbClr val="E7E6E6">
                  <a:lumMod val="25000"/>
                </a:srgbClr>
              </a:solidFill>
            </a:endParaRPr>
          </a:p>
        </p:txBody>
      </p:sp>
      <p:sp>
        <p:nvSpPr>
          <p:cNvPr id="8" name="슬라이드 번호 개체 틀 5"/>
          <p:cNvSpPr>
            <a:spLocks noGrp="1"/>
          </p:cNvSpPr>
          <p:nvPr>
            <p:ph type="sldNum" sz="quarter" idx="12"/>
          </p:nvPr>
        </p:nvSpPr>
        <p:spPr>
          <a:xfrm>
            <a:off x="8610600" y="6356350"/>
            <a:ext cx="2743200" cy="365125"/>
          </a:xfrm>
        </p:spPr>
        <p:txBody>
          <a:bodyPr/>
          <a:lstStyle>
            <a:lvl1pPr>
              <a:defRPr>
                <a:solidFill>
                  <a:schemeClr val="bg2">
                    <a:lumMod val="25000"/>
                  </a:schemeClr>
                </a:solidFill>
              </a:defRPr>
            </a:lvl1pPr>
          </a:lstStyle>
          <a:p>
            <a:fld id="{A747FFCD-0BF5-4C3F-9821-DD9435042B3B}" type="slidenum">
              <a:rPr lang="ko-KR" altLang="en-US" smtClean="0">
                <a:solidFill>
                  <a:srgbClr val="E7E6E6">
                    <a:lumMod val="25000"/>
                  </a:srgbClr>
                </a:solidFill>
              </a:rPr>
              <a:pPr/>
              <a:t>‹#›</a:t>
            </a:fld>
            <a:endParaRPr lang="ko-KR" altLang="en-US">
              <a:solidFill>
                <a:srgbClr val="E7E6E6">
                  <a:lumMod val="25000"/>
                </a:srgbClr>
              </a:solidFill>
            </a:endParaRPr>
          </a:p>
        </p:txBody>
      </p:sp>
      <p:sp>
        <p:nvSpPr>
          <p:cNvPr id="6" name="제목 1"/>
          <p:cNvSpPr txBox="1">
            <a:spLocks/>
          </p:cNvSpPr>
          <p:nvPr/>
        </p:nvSpPr>
        <p:spPr>
          <a:xfrm>
            <a:off x="831850" y="1708515"/>
            <a:ext cx="10521950" cy="285396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4400" b="1" kern="1200">
                <a:solidFill>
                  <a:schemeClr val="bg2">
                    <a:lumMod val="25000"/>
                  </a:schemeClr>
                </a:solidFill>
                <a:latin typeface="Arial" panose="020B0604020202020204" pitchFamily="34" charset="0"/>
                <a:ea typeface="+mj-ea"/>
                <a:cs typeface="Arial" panose="020B0604020202020204" pitchFamily="34" charset="0"/>
              </a:defRPr>
            </a:lvl1pPr>
          </a:lstStyle>
          <a:p>
            <a:pPr algn="l"/>
            <a:r>
              <a:rPr lang="ko-KR" altLang="en-US" dirty="0">
                <a:solidFill>
                  <a:srgbClr val="E7E6E6">
                    <a:lumMod val="25000"/>
                  </a:srgbClr>
                </a:solidFill>
              </a:rPr>
              <a:t>마스터 제목 스타일 편집</a:t>
            </a:r>
          </a:p>
        </p:txBody>
      </p:sp>
    </p:spTree>
    <p:extLst>
      <p:ext uri="{BB962C8B-B14F-4D97-AF65-F5344CB8AC3E}">
        <p14:creationId xmlns:p14="http://schemas.microsoft.com/office/powerpoint/2010/main" val="2325365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4_제목 및 내용">
    <p:spTree>
      <p:nvGrpSpPr>
        <p:cNvPr id="1" name=""/>
        <p:cNvGrpSpPr/>
        <p:nvPr/>
      </p:nvGrpSpPr>
      <p:grpSpPr>
        <a:xfrm>
          <a:off x="0" y="0"/>
          <a:ext cx="0" cy="0"/>
          <a:chOff x="0" y="0"/>
          <a:chExt cx="0" cy="0"/>
        </a:xfrm>
      </p:grpSpPr>
      <p:cxnSp>
        <p:nvCxnSpPr>
          <p:cNvPr id="7" name="직선 연결선 6"/>
          <p:cNvCxnSpPr/>
          <p:nvPr/>
        </p:nvCxnSpPr>
        <p:spPr>
          <a:xfrm>
            <a:off x="-65903" y="1154545"/>
            <a:ext cx="1552958"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
        <p:nvSpPr>
          <p:cNvPr id="12" name="바닥글 개체 틀 4"/>
          <p:cNvSpPr>
            <a:spLocks noGrp="1"/>
          </p:cNvSpPr>
          <p:nvPr>
            <p:ph type="ftr" sz="quarter" idx="11"/>
          </p:nvPr>
        </p:nvSpPr>
        <p:spPr>
          <a:xfrm>
            <a:off x="4038600" y="6356350"/>
            <a:ext cx="4114800" cy="365125"/>
          </a:xfrm>
        </p:spPr>
        <p:txBody>
          <a:bodyPr/>
          <a:lstStyle>
            <a:lvl1pPr>
              <a:defRPr>
                <a:solidFill>
                  <a:schemeClr val="bg2">
                    <a:lumMod val="25000"/>
                  </a:schemeClr>
                </a:solidFill>
              </a:defRPr>
            </a:lvl1pPr>
          </a:lstStyle>
          <a:p>
            <a:endParaRPr lang="ko-KR" altLang="en-US">
              <a:solidFill>
                <a:srgbClr val="E7E6E6">
                  <a:lumMod val="25000"/>
                </a:srgbClr>
              </a:solidFill>
            </a:endParaRPr>
          </a:p>
        </p:txBody>
      </p:sp>
      <p:sp>
        <p:nvSpPr>
          <p:cNvPr id="13" name="슬라이드 번호 개체 틀 5"/>
          <p:cNvSpPr>
            <a:spLocks noGrp="1"/>
          </p:cNvSpPr>
          <p:nvPr>
            <p:ph type="sldNum" sz="quarter" idx="12"/>
          </p:nvPr>
        </p:nvSpPr>
        <p:spPr>
          <a:xfrm>
            <a:off x="8610600" y="6356350"/>
            <a:ext cx="2743200" cy="365125"/>
          </a:xfrm>
        </p:spPr>
        <p:txBody>
          <a:bodyPr/>
          <a:lstStyle>
            <a:lvl1pPr>
              <a:defRPr>
                <a:solidFill>
                  <a:schemeClr val="bg2">
                    <a:lumMod val="25000"/>
                  </a:schemeClr>
                </a:solidFill>
              </a:defRPr>
            </a:lvl1pPr>
          </a:lstStyle>
          <a:p>
            <a:fld id="{A747FFCD-0BF5-4C3F-9821-DD9435042B3B}" type="slidenum">
              <a:rPr lang="ko-KR" altLang="en-US" smtClean="0">
                <a:solidFill>
                  <a:srgbClr val="E7E6E6">
                    <a:lumMod val="25000"/>
                  </a:srgbClr>
                </a:solidFill>
              </a:rPr>
              <a:pPr/>
              <a:t>‹#›</a:t>
            </a:fld>
            <a:endParaRPr lang="ko-KR" altLang="en-US">
              <a:solidFill>
                <a:srgbClr val="E7E6E6">
                  <a:lumMod val="25000"/>
                </a:srgbClr>
              </a:solidFill>
            </a:endParaRPr>
          </a:p>
        </p:txBody>
      </p:sp>
      <p:sp>
        <p:nvSpPr>
          <p:cNvPr id="14" name="텍스트 개체 틀 2"/>
          <p:cNvSpPr>
            <a:spLocks noGrp="1"/>
          </p:cNvSpPr>
          <p:nvPr>
            <p:ph idx="1"/>
          </p:nvPr>
        </p:nvSpPr>
        <p:spPr>
          <a:xfrm>
            <a:off x="339436" y="1363806"/>
            <a:ext cx="11132128" cy="4584412"/>
          </a:xfrm>
          <a:prstGeom prst="rect">
            <a:avLst/>
          </a:prstGeom>
        </p:spPr>
        <p:txBody>
          <a:bodyPr vert="horz" lIns="91440" tIns="45720" rIns="91440" bIns="45720" rtlCol="0">
            <a:normAutofit/>
          </a:bodyPr>
          <a:lstStyle>
            <a:lvl1pPr marL="228600" indent="-228600">
              <a:buClr>
                <a:srgbClr val="826983"/>
              </a:buClr>
              <a:buFont typeface="Wingdings" panose="05000000000000000000" pitchFamily="2" charset="2"/>
              <a:buChar char="§"/>
              <a:defRPr>
                <a:solidFill>
                  <a:schemeClr val="bg2">
                    <a:lumMod val="25000"/>
                  </a:schemeClr>
                </a:solidFill>
                <a:latin typeface="Arial" panose="020B0604020202020204" pitchFamily="34" charset="0"/>
                <a:cs typeface="Arial" panose="020B0604020202020204" pitchFamily="34" charset="0"/>
              </a:defRPr>
            </a:lvl1pPr>
            <a:lvl2pPr marL="6858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2pPr>
            <a:lvl3pPr marL="11430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3pPr>
            <a:lvl4pPr marL="16002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4pPr>
            <a:lvl5pPr marL="20574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8" name="제목 개체 틀 1"/>
          <p:cNvSpPr>
            <a:spLocks noGrp="1"/>
          </p:cNvSpPr>
          <p:nvPr>
            <p:ph type="title"/>
          </p:nvPr>
        </p:nvSpPr>
        <p:spPr>
          <a:xfrm>
            <a:off x="339437" y="328179"/>
            <a:ext cx="7404132" cy="767454"/>
          </a:xfrm>
          <a:prstGeom prst="rect">
            <a:avLst/>
          </a:prstGeom>
        </p:spPr>
        <p:txBody>
          <a:bodyPr vert="horz" lIns="91440" tIns="45720" rIns="91440" bIns="45720" rtlCol="0" anchor="ctr">
            <a:normAutofit/>
          </a:bodyPr>
          <a:lstStyle/>
          <a:p>
            <a:r>
              <a:rPr lang="ko-KR" altLang="en-US"/>
              <a:t>마스터 제목 스타일 편집</a:t>
            </a:r>
            <a:endParaRPr lang="ko-KR" altLang="en-US" dirty="0"/>
          </a:p>
        </p:txBody>
      </p:sp>
    </p:spTree>
    <p:extLst>
      <p:ext uri="{BB962C8B-B14F-4D97-AF65-F5344CB8AC3E}">
        <p14:creationId xmlns:p14="http://schemas.microsoft.com/office/powerpoint/2010/main" val="1000226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코드있는 슬라이드1">
    <p:spTree>
      <p:nvGrpSpPr>
        <p:cNvPr id="1" name=""/>
        <p:cNvGrpSpPr/>
        <p:nvPr/>
      </p:nvGrpSpPr>
      <p:grpSpPr>
        <a:xfrm>
          <a:off x="0" y="0"/>
          <a:ext cx="0" cy="0"/>
          <a:chOff x="0" y="0"/>
          <a:chExt cx="0" cy="0"/>
        </a:xfrm>
      </p:grpSpPr>
      <p:sp>
        <p:nvSpPr>
          <p:cNvPr id="4" name="텍스트 개체 틀 3"/>
          <p:cNvSpPr>
            <a:spLocks noGrp="1"/>
          </p:cNvSpPr>
          <p:nvPr>
            <p:ph type="body" sz="half" idx="2" hasCustomPrompt="1"/>
          </p:nvPr>
        </p:nvSpPr>
        <p:spPr>
          <a:xfrm>
            <a:off x="339436" y="1392382"/>
            <a:ext cx="4888346" cy="3811588"/>
          </a:xfrm>
        </p:spPr>
        <p:txBody>
          <a:bodyPr/>
          <a:lstStyle>
            <a:lvl1pPr marL="285750" indent="-285750">
              <a:buClr>
                <a:srgbClr val="826983"/>
              </a:buClr>
              <a:buFont typeface="Wingdings" panose="05000000000000000000" pitchFamily="2" charset="2"/>
              <a:buChar char="§"/>
              <a:defRPr sz="1600"/>
            </a:lvl1pPr>
            <a:lvl2pPr marL="742950" indent="-285750">
              <a:buClr>
                <a:srgbClr val="826983"/>
              </a:buClr>
              <a:buFont typeface="맑은 고딕" panose="020B0503020000020004" pitchFamily="50" charset="-127"/>
              <a:buChar char="-"/>
              <a:defRPr sz="1200"/>
            </a:lvl2pPr>
            <a:lvl3pPr marL="1085850" indent="-171450">
              <a:buFont typeface="맑은 고딕" panose="020B0503020000020004" pitchFamily="50" charset="-127"/>
              <a:buChar char="-"/>
              <a:defRPr sz="1200"/>
            </a:lvl3pPr>
            <a:lvl4pPr marL="1543050" indent="-171450">
              <a:buFont typeface="맑은 고딕" panose="020B0503020000020004" pitchFamily="50" charset="-127"/>
              <a:buChar char="-"/>
              <a:defRPr sz="1000"/>
            </a:lvl4pPr>
            <a:lvl5pPr marL="2000250" indent="-171450">
              <a:buFont typeface="맑은 고딕" panose="020B0503020000020004" pitchFamily="50" charset="-127"/>
              <a:buChar char="-"/>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TextBox 9"/>
          <p:cNvSpPr txBox="1"/>
          <p:nvPr/>
        </p:nvSpPr>
        <p:spPr>
          <a:xfrm>
            <a:off x="5698837" y="1389352"/>
            <a:ext cx="5837382" cy="3814618"/>
          </a:xfrm>
          <a:prstGeom prst="rect">
            <a:avLst/>
          </a:prstGeom>
          <a:noFill/>
          <a:ln w="12700">
            <a:solidFill>
              <a:srgbClr val="8FA0A7"/>
            </a:solidFill>
          </a:ln>
        </p:spPr>
        <p:txBody>
          <a:bodyPr wrap="square" rtlCol="0">
            <a:spAutoFit/>
          </a:bodyPr>
          <a:lstStyle/>
          <a:p>
            <a:pPr algn="ctr"/>
            <a:endParaRPr lang="ko-KR" altLang="en-US" sz="2800" spc="-150" dirty="0">
              <a:solidFill>
                <a:prstClr val="black">
                  <a:lumMod val="85000"/>
                  <a:lumOff val="15000"/>
                </a:prstClr>
              </a:solidFill>
            </a:endParaRPr>
          </a:p>
        </p:txBody>
      </p:sp>
      <p:sp>
        <p:nvSpPr>
          <p:cNvPr id="11" name="TextBox 10"/>
          <p:cNvSpPr txBox="1"/>
          <p:nvPr/>
        </p:nvSpPr>
        <p:spPr>
          <a:xfrm>
            <a:off x="5698837" y="1389352"/>
            <a:ext cx="5837382" cy="3814618"/>
          </a:xfrm>
          <a:prstGeom prst="rect">
            <a:avLst/>
          </a:prstGeom>
          <a:noFill/>
          <a:ln w="12700">
            <a:solidFill>
              <a:srgbClr val="8FA0A7"/>
            </a:solidFill>
          </a:ln>
        </p:spPr>
        <p:txBody>
          <a:bodyPr wrap="square" rtlCol="0">
            <a:spAutoFit/>
          </a:bodyPr>
          <a:lstStyle/>
          <a:p>
            <a:pPr algn="ctr"/>
            <a:endParaRPr lang="ko-KR" altLang="en-US" sz="2800" spc="-150" dirty="0">
              <a:solidFill>
                <a:prstClr val="black">
                  <a:lumMod val="85000"/>
                  <a:lumOff val="15000"/>
                </a:prstClr>
              </a:solidFill>
            </a:endParaRPr>
          </a:p>
        </p:txBody>
      </p:sp>
      <p:sp>
        <p:nvSpPr>
          <p:cNvPr id="13" name="제목 개체 틀 1"/>
          <p:cNvSpPr>
            <a:spLocks noGrp="1"/>
          </p:cNvSpPr>
          <p:nvPr>
            <p:ph type="title"/>
          </p:nvPr>
        </p:nvSpPr>
        <p:spPr>
          <a:xfrm>
            <a:off x="339437" y="328179"/>
            <a:ext cx="7404132" cy="767454"/>
          </a:xfrm>
          <a:prstGeom prst="rect">
            <a:avLst/>
          </a:prstGeom>
        </p:spPr>
        <p:txBody>
          <a:bodyPr vert="horz" lIns="91440" tIns="45720" rIns="91440" bIns="45720" rtlCol="0" anchor="ctr">
            <a:normAutofit/>
          </a:bodyPr>
          <a:lstStyle/>
          <a:p>
            <a:r>
              <a:rPr lang="ko-KR" altLang="en-US"/>
              <a:t>마스터 제목 스타일 편집</a:t>
            </a:r>
            <a:endParaRPr lang="ko-KR" altLang="en-US" dirty="0"/>
          </a:p>
        </p:txBody>
      </p:sp>
      <p:sp>
        <p:nvSpPr>
          <p:cNvPr id="16"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25000"/>
                  </a:schemeClr>
                </a:solidFill>
                <a:latin typeface="Arial" panose="020B0604020202020204" pitchFamily="34" charset="0"/>
                <a:cs typeface="Arial" panose="020B0604020202020204" pitchFamily="34" charset="0"/>
              </a:defRPr>
            </a:lvl1pPr>
          </a:lstStyle>
          <a:p>
            <a:endParaRPr lang="ko-KR" altLang="en-US">
              <a:solidFill>
                <a:srgbClr val="E7E6E6">
                  <a:lumMod val="25000"/>
                </a:srgbClr>
              </a:solidFill>
            </a:endParaRPr>
          </a:p>
        </p:txBody>
      </p:sp>
      <p:sp>
        <p:nvSpPr>
          <p:cNvPr id="1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Arial" panose="020B0604020202020204" pitchFamily="34" charset="0"/>
                <a:cs typeface="Arial" panose="020B0604020202020204" pitchFamily="34" charset="0"/>
              </a:defRPr>
            </a:lvl1pPr>
          </a:lstStyle>
          <a:p>
            <a:fld id="{A747FFCD-0BF5-4C3F-9821-DD9435042B3B}" type="slidenum">
              <a:rPr lang="ko-KR" altLang="en-US" smtClean="0">
                <a:solidFill>
                  <a:srgbClr val="E7E6E6">
                    <a:lumMod val="25000"/>
                  </a:srgbClr>
                </a:solidFill>
              </a:rPr>
              <a:pPr/>
              <a:t>‹#›</a:t>
            </a:fld>
            <a:endParaRPr lang="ko-KR" altLang="en-US">
              <a:solidFill>
                <a:srgbClr val="E7E6E6">
                  <a:lumMod val="25000"/>
                </a:srgbClr>
              </a:solidFill>
            </a:endParaRPr>
          </a:p>
        </p:txBody>
      </p:sp>
      <p:cxnSp>
        <p:nvCxnSpPr>
          <p:cNvPr id="18" name="직선 연결선 17"/>
          <p:cNvCxnSpPr/>
          <p:nvPr/>
        </p:nvCxnSpPr>
        <p:spPr>
          <a:xfrm>
            <a:off x="-65903"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627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제목 및 내용">
    <p:bg>
      <p:bgPr>
        <a:gradFill>
          <a:gsLst>
            <a:gs pos="84424">
              <a:srgbClr val="AFCEEB"/>
            </a:gs>
            <a:gs pos="56000">
              <a:schemeClr val="accent1">
                <a:lumMod val="0"/>
                <a:lumOff val="100000"/>
              </a:schemeClr>
            </a:gs>
            <a:gs pos="0">
              <a:schemeClr val="accent1">
                <a:lumMod val="0"/>
                <a:lumOff val="100000"/>
              </a:schemeClr>
            </a:gs>
            <a:gs pos="100000">
              <a:schemeClr val="accent1">
                <a:lumMod val="100000"/>
              </a:schemeClr>
            </a:gs>
          </a:gsLst>
          <a:lin ang="5400000" scaled="1"/>
        </a:gra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cxnSp>
        <p:nvCxnSpPr>
          <p:cNvPr id="8" name="직선 연결선 7"/>
          <p:cNvCxnSpPr/>
          <p:nvPr userDrawn="1"/>
        </p:nvCxnSpPr>
        <p:spPr>
          <a:xfrm flipH="1">
            <a:off x="264358" y="902090"/>
            <a:ext cx="2208626" cy="10551"/>
          </a:xfrm>
          <a:prstGeom prst="line">
            <a:avLst/>
          </a:prstGeom>
          <a:ln w="3810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383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4F55C14A-5866-4969-B6D6-786FBAF44D5D}" type="datetime1">
              <a:rPr lang="ko-KR" altLang="en-US" smtClean="0"/>
              <a:t>2020. 5. 13.</a:t>
            </a:fld>
            <a:endParaRPr lang="ko-KR" altLang="en-US"/>
          </a:p>
        </p:txBody>
      </p:sp>
      <p:sp>
        <p:nvSpPr>
          <p:cNvPr id="5" name="바닥글 개체 틀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E143334-4AB7-49CA-B52F-E6E20F79A69B}" type="slidenum">
              <a:rPr lang="ko-KR" altLang="en-US" smtClean="0"/>
              <a:pPr/>
              <a:t>‹#›</a:t>
            </a:fld>
            <a:endParaRPr lang="ko-KR" altLang="en-US"/>
          </a:p>
        </p:txBody>
      </p:sp>
    </p:spTree>
    <p:extLst>
      <p:ext uri="{BB962C8B-B14F-4D97-AF65-F5344CB8AC3E}">
        <p14:creationId xmlns:p14="http://schemas.microsoft.com/office/powerpoint/2010/main" val="320628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3150480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latinLnBrk="0">
              <a:defRPr>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내용 개체 틀 2"/>
          <p:cNvSpPr>
            <a:spLocks noGrp="1"/>
          </p:cNvSpPr>
          <p:nvPr>
            <p:ph idx="1"/>
          </p:nvPr>
        </p:nvSpPr>
        <p:spPr/>
        <p:txBody>
          <a:bodyPr/>
          <a:lstStyle>
            <a:lvl1pPr latinLnBrk="0">
              <a:defRPr>
                <a:latin typeface="Calibri" panose="020F0502020204030204" pitchFamily="34" charset="0"/>
                <a:cs typeface="Calibri" panose="020F0502020204030204" pitchFamily="34" charset="0"/>
              </a:defRPr>
            </a:lvl1pPr>
            <a:lvl2pPr latinLnBrk="0">
              <a:defRPr>
                <a:latin typeface="Calibri" panose="020F0502020204030204" pitchFamily="34" charset="0"/>
                <a:cs typeface="Calibri" panose="020F0502020204030204" pitchFamily="34" charset="0"/>
              </a:defRPr>
            </a:lvl2pPr>
            <a:lvl3pPr latinLnBrk="0">
              <a:defRPr>
                <a:latin typeface="Calibri" panose="020F0502020204030204" pitchFamily="34" charset="0"/>
                <a:cs typeface="Calibri" panose="020F0502020204030204" pitchFamily="34" charset="0"/>
              </a:defRPr>
            </a:lvl3pPr>
            <a:lvl4pPr latinLnBrk="0">
              <a:defRPr>
                <a:latin typeface="Calibri" panose="020F0502020204030204" pitchFamily="34" charset="0"/>
                <a:cs typeface="Calibri" panose="020F0502020204030204" pitchFamily="34" charset="0"/>
              </a:defRPr>
            </a:lvl4pPr>
            <a:lvl5pPr latinLnBrk="0">
              <a:defRPr>
                <a:latin typeface="Calibri" panose="020F0502020204030204" pitchFamily="34" charset="0"/>
                <a:cs typeface="Calibri" panose="020F0502020204030204"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latinLnBrk="0">
              <a:defRPr>
                <a:latin typeface="Calibri" panose="020F0502020204030204" pitchFamily="34" charset="0"/>
                <a:cs typeface="Calibri" panose="020F0502020204030204" pitchFamily="34" charset="0"/>
              </a:defRPr>
            </a:lvl1pPr>
          </a:lstStyle>
          <a:p>
            <a:fld id="{616F0267-2021-4AFE-9E1C-8389E72D865A}" type="datetime1">
              <a:rPr lang="ko-KR" altLang="en-US" smtClean="0"/>
              <a:t>2020. 5. 13.</a:t>
            </a:fld>
            <a:endParaRPr lang="ko-KR" altLang="en-US"/>
          </a:p>
        </p:txBody>
      </p:sp>
      <p:sp>
        <p:nvSpPr>
          <p:cNvPr id="5" name="바닥글 개체 틀 4"/>
          <p:cNvSpPr>
            <a:spLocks noGrp="1"/>
          </p:cNvSpPr>
          <p:nvPr>
            <p:ph type="ftr" sz="quarter" idx="11"/>
          </p:nvPr>
        </p:nvSpPr>
        <p:spPr/>
        <p:txBody>
          <a:bodyPr/>
          <a:lstStyle>
            <a:lvl1pPr latinLnBrk="0">
              <a:defRPr>
                <a:latin typeface="Calibri" panose="020F0502020204030204" pitchFamily="34" charset="0"/>
                <a:cs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latinLnBrk="0">
              <a:defRPr>
                <a:latin typeface="Calibri" panose="020F0502020204030204" pitchFamily="34" charset="0"/>
                <a:cs typeface="Calibri" panose="020F0502020204030204" pitchFamily="34" charset="0"/>
              </a:defRPr>
            </a:lvl1pPr>
          </a:lstStyle>
          <a:p>
            <a:fld id="{7E143334-4AB7-49CA-B52F-E6E20F79A69B}" type="slidenum">
              <a:rPr lang="ko-KR" altLang="en-US" smtClean="0"/>
              <a:pPr/>
              <a:t>‹#›</a:t>
            </a:fld>
            <a:endParaRPr lang="ko-KR" altLang="en-US"/>
          </a:p>
        </p:txBody>
      </p:sp>
    </p:spTree>
    <p:extLst>
      <p:ext uri="{BB962C8B-B14F-4D97-AF65-F5344CB8AC3E}">
        <p14:creationId xmlns:p14="http://schemas.microsoft.com/office/powerpoint/2010/main" val="23676660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latinLnBrk="0">
              <a:defRPr sz="6000">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latinLnBrk="0">
              <a:buNone/>
              <a:defRPr sz="2400">
                <a:solidFill>
                  <a:schemeClr val="tx1">
                    <a:tint val="75000"/>
                  </a:schemeClr>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latinLnBrk="0">
              <a:defRPr>
                <a:latin typeface="Calibri" panose="020F0502020204030204" pitchFamily="34" charset="0"/>
                <a:cs typeface="Calibri" panose="020F0502020204030204" pitchFamily="34" charset="0"/>
              </a:defRPr>
            </a:lvl1pPr>
          </a:lstStyle>
          <a:p>
            <a:fld id="{9810B94C-51AA-49B2-9F1D-EE5A62855BCD}" type="datetime1">
              <a:rPr lang="ko-KR" altLang="en-US" smtClean="0"/>
              <a:t>2020. 5. 13.</a:t>
            </a:fld>
            <a:endParaRPr lang="ko-KR" altLang="en-US"/>
          </a:p>
        </p:txBody>
      </p:sp>
      <p:sp>
        <p:nvSpPr>
          <p:cNvPr id="5" name="바닥글 개체 틀 4"/>
          <p:cNvSpPr>
            <a:spLocks noGrp="1"/>
          </p:cNvSpPr>
          <p:nvPr>
            <p:ph type="ftr" sz="quarter" idx="11"/>
          </p:nvPr>
        </p:nvSpPr>
        <p:spPr/>
        <p:txBody>
          <a:bodyPr/>
          <a:lstStyle>
            <a:lvl1pPr latinLnBrk="0">
              <a:defRPr>
                <a:latin typeface="Calibri" panose="020F0502020204030204" pitchFamily="34" charset="0"/>
                <a:cs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latinLnBrk="0">
              <a:defRPr>
                <a:latin typeface="Calibri" panose="020F0502020204030204" pitchFamily="34" charset="0"/>
                <a:cs typeface="Calibri" panose="020F0502020204030204" pitchFamily="34" charset="0"/>
              </a:defRPr>
            </a:lvl1pPr>
          </a:lstStyle>
          <a:p>
            <a:fld id="{7E143334-4AB7-49CA-B52F-E6E20F79A69B}" type="slidenum">
              <a:rPr lang="ko-KR" altLang="en-US" smtClean="0"/>
              <a:pPr/>
              <a:t>‹#›</a:t>
            </a:fld>
            <a:endParaRPr lang="ko-KR" altLang="en-US"/>
          </a:p>
        </p:txBody>
      </p:sp>
    </p:spTree>
    <p:extLst>
      <p:ext uri="{BB962C8B-B14F-4D97-AF65-F5344CB8AC3E}">
        <p14:creationId xmlns:p14="http://schemas.microsoft.com/office/powerpoint/2010/main" val="3536983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5BD70FF3-0CDB-4FEA-AA83-F26AC3885480}" type="datetime1">
              <a:rPr lang="ko-KR" altLang="en-US" smtClean="0"/>
              <a:t>2020. 5. 13.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1688907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A5E8953-CAE5-44A5-B83B-9B9BE0D353A4}" type="datetime1">
              <a:rPr lang="ko-KR" altLang="en-US" smtClean="0"/>
              <a:t>2020. 5. 13.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260859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142C534-2D79-42A7-A9D6-8BF2DA430765}" type="datetime1">
              <a:rPr lang="ko-KR" altLang="en-US" smtClean="0"/>
              <a:t>2020. 5. 13.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3181742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794B345-A905-4E68-826D-808337693C4F}" type="datetime1">
              <a:rPr lang="ko-KR" altLang="en-US" smtClean="0"/>
              <a:t>2020. 5. 13.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2238424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1E6606-D309-475F-A643-B8089C10749B}" type="datetime1">
              <a:rPr lang="ko-KR" altLang="en-US" smtClean="0"/>
              <a:t>2020. 5. 13.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1650583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E75BC16-11FE-40EA-A640-E37252DAF240}" type="datetime1">
              <a:rPr lang="ko-KR" altLang="en-US" smtClean="0"/>
              <a:t>2020. 5. 13.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27449270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AC8F611-BA8F-448B-A48D-B0BE4F0E3E83}" type="datetime1">
              <a:rPr lang="ko-KR" altLang="en-US" smtClean="0"/>
              <a:t>2020. 5. 13.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20045118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0867B1B-5868-4447-A767-A765A3785437}" type="datetime1">
              <a:rPr lang="ko-KR" altLang="en-US" smtClean="0"/>
              <a:t>2020. 5. 13.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72799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63176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370626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42685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92613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149431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163A54D-41E7-4AEA-890D-8537ED4A3D42}" type="datetimeFigureOut">
              <a:rPr lang="ko-KR" altLang="en-US" smtClean="0"/>
              <a:t>2020. 5. 13.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261082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3A54D-41E7-4AEA-890D-8537ED4A3D42}" type="datetimeFigureOut">
              <a:rPr lang="ko-KR" altLang="en-US" smtClean="0"/>
              <a:t>2020. 5. 13.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167099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38400" y="327600"/>
            <a:ext cx="7405200" cy="7668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338400" y="1364400"/>
            <a:ext cx="11016000" cy="4582800"/>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A23A8-828F-4344-BEBF-19FF83A5DA11}" type="datetimeFigureOut">
              <a:rPr lang="ko-KR" altLang="en-US" smtClean="0">
                <a:solidFill>
                  <a:prstClr val="black">
                    <a:tint val="75000"/>
                  </a:prstClr>
                </a:solidFill>
              </a:rPr>
              <a:pPr/>
              <a:t>2020. 5. 13.</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7FFCD-0BF5-4C3F-9821-DD9435042B3B}"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97616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723" r:id="rId14"/>
    <p:sldLayoutId id="2147483724" r:id="rId15"/>
    <p:sldLayoutId id="2147483725" r:id="rId16"/>
    <p:sldLayoutId id="2147483727" r:id="rId17"/>
  </p:sldLayoutIdLst>
  <p:txStyles>
    <p:titleStyle>
      <a:lvl1pPr algn="l" defTabSz="914400" rtl="0" eaLnBrk="1" latinLnBrk="1" hangingPunct="1">
        <a:lnSpc>
          <a:spcPct val="90000"/>
        </a:lnSpc>
        <a:spcBef>
          <a:spcPct val="0"/>
        </a:spcBef>
        <a:buNone/>
        <a:defRPr sz="4400" kern="1200">
          <a:solidFill>
            <a:schemeClr val="bg2">
              <a:lumMod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Clr>
          <a:srgbClr val="826983"/>
        </a:buClr>
        <a:buFont typeface="Wingdings" panose="05000000000000000000" pitchFamily="2" charset="2"/>
        <a:buChar char="§"/>
        <a:defRPr sz="2800" kern="1200">
          <a:solidFill>
            <a:schemeClr val="bg2">
              <a:lumMod val="25000"/>
            </a:schemeClr>
          </a:solidFill>
          <a:latin typeface="+mn-lt"/>
          <a:ea typeface="+mn-ea"/>
          <a:cs typeface="+mn-cs"/>
        </a:defRPr>
      </a:lvl1pPr>
      <a:lvl2pPr marL="685800" indent="-228600" algn="l" defTabSz="914400" rtl="0" eaLnBrk="1" latinLnBrk="1" hangingPunct="1">
        <a:lnSpc>
          <a:spcPct val="90000"/>
        </a:lnSpc>
        <a:spcBef>
          <a:spcPts val="500"/>
        </a:spcBef>
        <a:buClr>
          <a:srgbClr val="826983"/>
        </a:buClr>
        <a:buFont typeface="맑은 고딕" panose="020B0503020000020004" pitchFamily="50" charset="-127"/>
        <a:buChar char="-"/>
        <a:defRPr sz="2400" kern="1200">
          <a:solidFill>
            <a:schemeClr val="bg2">
              <a:lumMod val="25000"/>
            </a:schemeClr>
          </a:solidFill>
          <a:latin typeface="+mn-lt"/>
          <a:ea typeface="+mn-ea"/>
          <a:cs typeface="+mn-cs"/>
        </a:defRPr>
      </a:lvl2pPr>
      <a:lvl3pPr marL="1143000" indent="-228600" algn="l" defTabSz="914400" rtl="0" eaLnBrk="1" latinLnBrk="1" hangingPunct="1">
        <a:lnSpc>
          <a:spcPct val="90000"/>
        </a:lnSpc>
        <a:spcBef>
          <a:spcPts val="500"/>
        </a:spcBef>
        <a:buClr>
          <a:srgbClr val="8FA0A7"/>
        </a:buClr>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1" hangingPunct="1">
        <a:lnSpc>
          <a:spcPct val="90000"/>
        </a:lnSpc>
        <a:spcBef>
          <a:spcPts val="500"/>
        </a:spcBef>
        <a:buClr>
          <a:srgbClr val="8FA0A7"/>
        </a:buClr>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1" hangingPunct="1">
        <a:lnSpc>
          <a:spcPct val="90000"/>
        </a:lnSpc>
        <a:spcBef>
          <a:spcPts val="500"/>
        </a:spcBef>
        <a:buClr>
          <a:srgbClr val="8FA0A7"/>
        </a:buClr>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D3F8A-6F24-495C-BFA3-F16260E2066A}" type="datetime1">
              <a:rPr lang="ko-KR" altLang="en-US" smtClean="0"/>
              <a:t>2020. 5. 13.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43334-4AB7-49CA-B52F-E6E20F79A69B}" type="slidenum">
              <a:rPr lang="ko-KR" altLang="en-US" smtClean="0"/>
              <a:t>‹#›</a:t>
            </a:fld>
            <a:endParaRPr lang="ko-KR" altLang="en-US"/>
          </a:p>
        </p:txBody>
      </p:sp>
    </p:spTree>
    <p:extLst>
      <p:ext uri="{BB962C8B-B14F-4D97-AF65-F5344CB8AC3E}">
        <p14:creationId xmlns:p14="http://schemas.microsoft.com/office/powerpoint/2010/main" val="323213999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image" Target="../media/image3.jpe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5" Type="http://schemas.openxmlformats.org/officeDocument/2006/relationships/image" Target="../media/image23.png"/><Relationship Id="rId4" Type="http://schemas.openxmlformats.org/officeDocument/2006/relationships/image" Target="../media/image2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0.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783771" y="1562200"/>
            <a:ext cx="10624457" cy="2095399"/>
          </a:xfrm>
        </p:spPr>
        <p:txBody>
          <a:bodyPr>
            <a:normAutofit fontScale="90000"/>
          </a:bodyPr>
          <a:lstStyle/>
          <a:p>
            <a:r>
              <a:rPr lang="en-US" altLang="ko-KR" dirty="0"/>
              <a:t>Bus Interconnect for HW-HW Communication </a:t>
            </a:r>
            <a:br>
              <a:rPr lang="en-US" altLang="ko-KR" dirty="0"/>
            </a:br>
            <a:r>
              <a:rPr lang="en-US" altLang="ko-KR" dirty="0"/>
              <a:t>(Week 10)</a:t>
            </a:r>
            <a:endParaRPr lang="ko-KR" altLang="en-US" sz="4800" dirty="0"/>
          </a:p>
        </p:txBody>
      </p:sp>
      <p:sp>
        <p:nvSpPr>
          <p:cNvPr id="3" name="부제목 2"/>
          <p:cNvSpPr>
            <a:spLocks noGrp="1"/>
          </p:cNvSpPr>
          <p:nvPr>
            <p:ph type="subTitle" idx="1"/>
          </p:nvPr>
        </p:nvSpPr>
        <p:spPr>
          <a:xfrm>
            <a:off x="1524000" y="3862137"/>
            <a:ext cx="9144000" cy="2502568"/>
          </a:xfrm>
        </p:spPr>
        <p:txBody>
          <a:bodyPr>
            <a:normAutofit/>
          </a:bodyPr>
          <a:lstStyle/>
          <a:p>
            <a:r>
              <a:rPr lang="en-US" altLang="ko-KR" dirty="0"/>
              <a:t>May 19, 2020</a:t>
            </a:r>
          </a:p>
          <a:p>
            <a:r>
              <a:rPr lang="en-US" altLang="ko-KR" dirty="0"/>
              <a:t>Sungjoo Yoo</a:t>
            </a:r>
          </a:p>
          <a:p>
            <a:endParaRPr lang="en-US" altLang="ko-KR" dirty="0"/>
          </a:p>
          <a:p>
            <a:r>
              <a:rPr lang="en-US" altLang="ko-KR" dirty="0"/>
              <a:t>Computing Memory Architecture Lab.</a:t>
            </a:r>
          </a:p>
          <a:p>
            <a:r>
              <a:rPr lang="en-US" altLang="ko-KR" dirty="0"/>
              <a:t>CSE, SNU</a:t>
            </a:r>
            <a:endParaRPr lang="ko-KR" altLang="en-US" dirty="0"/>
          </a:p>
        </p:txBody>
      </p:sp>
      <p:sp>
        <p:nvSpPr>
          <p:cNvPr id="4" name="TextBox 3"/>
          <p:cNvSpPr txBox="1"/>
          <p:nvPr/>
        </p:nvSpPr>
        <p:spPr>
          <a:xfrm>
            <a:off x="4782980" y="6428657"/>
            <a:ext cx="262604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http://cmalab.snu.ac.kr </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265925862"/>
      </p:ext>
    </p:extLst>
  </p:cSld>
  <p:clrMapOvr>
    <a:masterClrMapping/>
  </p:clrMapOvr>
  <mc:AlternateContent xmlns:mc="http://schemas.openxmlformats.org/markup-compatibility/2006" xmlns:p14="http://schemas.microsoft.com/office/powerpoint/2010/main">
    <mc:Choice Requires="p14">
      <p:transition spd="slow" p14:dur="2000" advTm="1850"/>
    </mc:Choice>
    <mc:Fallback xmlns="">
      <p:transition spd="slow" advTm="18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Slave Interface for SW to HW Data Transfer, i.e., Store Instruction</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axi_wready</a:t>
            </a:r>
            <a:r>
              <a:rPr lang="en-US" altLang="ko-KR" sz="2400" dirty="0"/>
              <a:t> &lt;= 1'b0; </a:t>
            </a:r>
          </a:p>
          <a:p>
            <a:pPr marL="0" indent="0">
              <a:buNone/>
            </a:pPr>
            <a:r>
              <a:rPr lang="en-US" altLang="ko-KR" sz="2400" dirty="0"/>
              <a:t>  else</a:t>
            </a:r>
          </a:p>
          <a:p>
            <a:pPr marL="0" indent="0">
              <a:buNone/>
            </a:pPr>
            <a:r>
              <a:rPr lang="en-US" altLang="ko-KR" sz="2400" dirty="0"/>
              <a:t>      if (~</a:t>
            </a:r>
            <a:r>
              <a:rPr lang="en-US" altLang="ko-KR" sz="2400" dirty="0" err="1"/>
              <a:t>axi_wready</a:t>
            </a:r>
            <a:r>
              <a:rPr lang="en-US" altLang="ko-KR" sz="2400" dirty="0"/>
              <a:t> </a:t>
            </a:r>
            <a:br>
              <a:rPr lang="en-US" altLang="ko-KR" sz="2400" dirty="0"/>
            </a:br>
            <a:r>
              <a:rPr lang="en-US" altLang="ko-KR" sz="2400" dirty="0"/>
              <a:t>      &amp;&amp; </a:t>
            </a:r>
            <a:r>
              <a:rPr lang="en-US" altLang="ko-KR" sz="2400" dirty="0">
                <a:solidFill>
                  <a:srgbClr val="FF0000"/>
                </a:solidFill>
              </a:rPr>
              <a:t>S_AXI_AWVALID</a:t>
            </a:r>
            <a:r>
              <a:rPr lang="en-US" altLang="ko-KR" sz="2400" dirty="0"/>
              <a:t> </a:t>
            </a:r>
            <a:br>
              <a:rPr lang="en-US" altLang="ko-KR" sz="2400" dirty="0"/>
            </a:br>
            <a:r>
              <a:rPr lang="en-US" altLang="ko-KR" sz="2400" dirty="0"/>
              <a:t>      &amp;&amp; </a:t>
            </a:r>
            <a:r>
              <a:rPr lang="en-US" altLang="ko-KR" sz="2400" dirty="0">
                <a:solidFill>
                  <a:srgbClr val="FF0000"/>
                </a:solidFill>
              </a:rPr>
              <a:t>S_AXI_WVALID</a:t>
            </a:r>
            <a:r>
              <a:rPr lang="en-US" altLang="ko-KR" sz="2400" dirty="0"/>
              <a:t>)</a:t>
            </a:r>
          </a:p>
          <a:p>
            <a:pPr marL="0" indent="0">
              <a:buNone/>
            </a:pPr>
            <a:r>
              <a:rPr lang="en-US" altLang="ko-KR" sz="2400" dirty="0"/>
              <a:t>          </a:t>
            </a:r>
            <a:r>
              <a:rPr lang="en-US" altLang="ko-KR" sz="2400" dirty="0" err="1"/>
              <a:t>axi_wready</a:t>
            </a:r>
            <a:r>
              <a:rPr lang="en-US" altLang="ko-KR" sz="2400" dirty="0"/>
              <a:t> &lt;= 1'b1;</a:t>
            </a:r>
          </a:p>
          <a:p>
            <a:pPr marL="0" indent="0">
              <a:buNone/>
            </a:pPr>
            <a:r>
              <a:rPr lang="en-US" altLang="ko-KR" sz="2400" dirty="0"/>
              <a:t>      else           </a:t>
            </a:r>
          </a:p>
          <a:p>
            <a:pPr marL="0" indent="0">
              <a:buNone/>
            </a:pPr>
            <a:r>
              <a:rPr lang="en-US" altLang="ko-KR" sz="2400" dirty="0"/>
              <a:t>          </a:t>
            </a:r>
            <a:r>
              <a:rPr lang="en-US" altLang="ko-KR" sz="2400" dirty="0" err="1"/>
              <a:t>axi_wready</a:t>
            </a:r>
            <a:r>
              <a:rPr lang="en-US" altLang="ko-KR" sz="2400" dirty="0"/>
              <a:t> &lt;= 1'b0;</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2995864"/>
            <a:ext cx="313573" cy="64970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9259" y="2859051"/>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Data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19484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8020803" cy="1325563"/>
          </a:xfrm>
        </p:spPr>
        <p:txBody>
          <a:bodyPr/>
          <a:lstStyle/>
          <a:p>
            <a:r>
              <a:rPr lang="en-US" altLang="ko-KR" dirty="0"/>
              <a:t>My IP Receives the Data</a:t>
            </a:r>
            <a:br>
              <a:rPr lang="en-US" altLang="ko-KR" dirty="0"/>
            </a:br>
            <a:r>
              <a:rPr lang="en-US" altLang="ko-KR" dirty="0"/>
              <a:t>when Valid &amp; Ready are ‘1’</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 </a:t>
            </a:r>
            <a:r>
              <a:rPr lang="en-US" altLang="ko-KR" sz="2400" dirty="0" err="1">
                <a:solidFill>
                  <a:srgbClr val="FF0000"/>
                </a:solidFill>
              </a:rPr>
              <a:t>run_complete</a:t>
            </a:r>
            <a:r>
              <a:rPr lang="en-US" altLang="ko-KR" sz="2400" dirty="0"/>
              <a:t>)</a:t>
            </a:r>
          </a:p>
          <a:p>
            <a:pPr marL="0" indent="0">
              <a:buNone/>
            </a:pPr>
            <a:r>
              <a:rPr lang="en-US" altLang="ko-KR" sz="2400" dirty="0"/>
              <a:t>      slv_reg0 &lt;= 0; </a:t>
            </a:r>
          </a:p>
          <a:p>
            <a:pPr marL="0" indent="0">
              <a:buNone/>
            </a:pPr>
            <a:r>
              <a:rPr lang="en-US" altLang="ko-KR" sz="2400" dirty="0"/>
              <a:t>  else</a:t>
            </a:r>
          </a:p>
          <a:p>
            <a:pPr marL="0" indent="0">
              <a:buNone/>
            </a:pPr>
            <a:r>
              <a:rPr lang="en-US" altLang="ko-KR" sz="2400" dirty="0"/>
              <a:t>      if (</a:t>
            </a:r>
            <a:r>
              <a:rPr lang="en-US" altLang="ko-KR" sz="2400" dirty="0" err="1">
                <a:solidFill>
                  <a:srgbClr val="00B050"/>
                </a:solidFill>
              </a:rPr>
              <a:t>axi_wready</a:t>
            </a:r>
            <a:br>
              <a:rPr lang="en-US" altLang="ko-KR" sz="2400" dirty="0"/>
            </a:br>
            <a:r>
              <a:rPr lang="en-US" altLang="ko-KR" sz="2400" dirty="0"/>
              <a:t>      &amp;&amp; </a:t>
            </a:r>
            <a:r>
              <a:rPr lang="en-US" altLang="ko-KR" sz="2400" dirty="0">
                <a:solidFill>
                  <a:srgbClr val="00B050"/>
                </a:solidFill>
              </a:rPr>
              <a:t>S_AXI_WVALID</a:t>
            </a:r>
            <a:r>
              <a:rPr lang="en-US" altLang="ko-KR" sz="2400" dirty="0"/>
              <a:t> </a:t>
            </a:r>
          </a:p>
          <a:p>
            <a:pPr marL="0" indent="0">
              <a:buNone/>
            </a:pPr>
            <a:r>
              <a:rPr lang="en-US" altLang="ko-KR" sz="2400" dirty="0"/>
              <a:t>      &amp;&amp; </a:t>
            </a:r>
            <a:r>
              <a:rPr lang="en-US" altLang="ko-KR" sz="2400" dirty="0" err="1">
                <a:solidFill>
                  <a:srgbClr val="0070C0"/>
                </a:solidFill>
              </a:rPr>
              <a:t>axi_awready</a:t>
            </a:r>
            <a:br>
              <a:rPr lang="en-US" altLang="ko-KR" sz="2400" dirty="0"/>
            </a:br>
            <a:r>
              <a:rPr lang="en-US" altLang="ko-KR" sz="2400" dirty="0"/>
              <a:t>      &amp;&amp; </a:t>
            </a:r>
            <a:r>
              <a:rPr lang="en-US" altLang="ko-KR" sz="2400" dirty="0">
                <a:solidFill>
                  <a:srgbClr val="0070C0"/>
                </a:solidFill>
              </a:rPr>
              <a:t>S_AXI_AWVALID</a:t>
            </a:r>
            <a:r>
              <a:rPr lang="en-US" altLang="ko-KR" sz="2400" dirty="0"/>
              <a:t>)</a:t>
            </a:r>
          </a:p>
          <a:p>
            <a:pPr marL="0" indent="0">
              <a:buNone/>
            </a:pPr>
            <a:r>
              <a:rPr lang="en-US" altLang="ko-KR" sz="2400" dirty="0"/>
              <a:t>          slv_reg0 &lt;= S_AXI_WDATA;</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2995864"/>
            <a:ext cx="313573" cy="64970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9259" y="2859051"/>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Data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98682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8020803" cy="1325563"/>
          </a:xfrm>
        </p:spPr>
        <p:txBody>
          <a:bodyPr/>
          <a:lstStyle/>
          <a:p>
            <a:r>
              <a:rPr lang="en-US" altLang="ko-KR" dirty="0"/>
              <a:t>My IP Gives a Response for the Write Request </a:t>
            </a:r>
            <a:endParaRPr lang="ko-KR" altLang="en-US" dirty="0"/>
          </a:p>
        </p:txBody>
      </p:sp>
      <p:sp>
        <p:nvSpPr>
          <p:cNvPr id="3" name="내용 개체 틀 2"/>
          <p:cNvSpPr>
            <a:spLocks noGrp="1"/>
          </p:cNvSpPr>
          <p:nvPr>
            <p:ph idx="1"/>
          </p:nvPr>
        </p:nvSpPr>
        <p:spPr>
          <a:xfrm>
            <a:off x="838200" y="1825625"/>
            <a:ext cx="7415463" cy="4351338"/>
          </a:xfrm>
        </p:spPr>
        <p:txBody>
          <a:bodyPr>
            <a:normAutofit lnSpcReduction="10000"/>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a:t>
            </a:r>
          </a:p>
          <a:p>
            <a:pPr marL="0" indent="0">
              <a:buNone/>
            </a:pPr>
            <a:r>
              <a:rPr lang="en-US" altLang="ko-KR" sz="2400" dirty="0"/>
              <a:t>      </a:t>
            </a:r>
            <a:r>
              <a:rPr lang="en-US" altLang="ko-KR" sz="2400" dirty="0" err="1"/>
              <a:t>axi_bvalid</a:t>
            </a:r>
            <a:r>
              <a:rPr lang="en-US" altLang="ko-KR" sz="2400" dirty="0"/>
              <a:t> &lt;= 0; </a:t>
            </a:r>
          </a:p>
          <a:p>
            <a:pPr marL="0" indent="0">
              <a:buNone/>
            </a:pPr>
            <a:r>
              <a:rPr lang="en-US" altLang="ko-KR" sz="2400" dirty="0"/>
              <a:t>else</a:t>
            </a:r>
          </a:p>
          <a:p>
            <a:pPr marL="0" indent="0">
              <a:buNone/>
            </a:pPr>
            <a:r>
              <a:rPr lang="en-US" altLang="ko-KR" sz="2400" dirty="0"/>
              <a:t>      if (~</a:t>
            </a:r>
            <a:r>
              <a:rPr lang="en-US" altLang="ko-KR" sz="2400" dirty="0" err="1"/>
              <a:t>axi_bvalid</a:t>
            </a:r>
            <a:endParaRPr lang="en-US" altLang="ko-KR" sz="2400" dirty="0"/>
          </a:p>
          <a:p>
            <a:pPr marL="0" indent="0">
              <a:buNone/>
            </a:pPr>
            <a:r>
              <a:rPr lang="en-US" altLang="ko-KR" sz="2400" dirty="0">
                <a:solidFill>
                  <a:srgbClr val="00B050"/>
                </a:solidFill>
              </a:rPr>
              <a:t>      </a:t>
            </a:r>
            <a:r>
              <a:rPr lang="en-US" altLang="ko-KR" sz="2400" dirty="0"/>
              <a:t>&amp;&amp;</a:t>
            </a:r>
            <a:r>
              <a:rPr lang="en-US" altLang="ko-KR" sz="2400" dirty="0">
                <a:solidFill>
                  <a:srgbClr val="00B050"/>
                </a:solidFill>
              </a:rPr>
              <a:t> </a:t>
            </a:r>
            <a:r>
              <a:rPr lang="en-US" altLang="ko-KR" sz="2400" dirty="0" err="1">
                <a:solidFill>
                  <a:srgbClr val="00B050"/>
                </a:solidFill>
              </a:rPr>
              <a:t>axi_wready</a:t>
            </a:r>
            <a:r>
              <a:rPr lang="en-US" altLang="ko-KR" sz="2400" dirty="0"/>
              <a:t> &amp;&amp; </a:t>
            </a:r>
            <a:r>
              <a:rPr lang="en-US" altLang="ko-KR" sz="2400" dirty="0">
                <a:solidFill>
                  <a:srgbClr val="00B050"/>
                </a:solidFill>
              </a:rPr>
              <a:t>S_AXI_WVALID</a:t>
            </a:r>
            <a:r>
              <a:rPr lang="en-US" altLang="ko-KR" sz="2400" dirty="0"/>
              <a:t> </a:t>
            </a:r>
          </a:p>
          <a:p>
            <a:pPr marL="0" indent="0">
              <a:buNone/>
            </a:pPr>
            <a:r>
              <a:rPr lang="en-US" altLang="ko-KR" sz="2400" dirty="0"/>
              <a:t>      &amp;&amp; </a:t>
            </a:r>
            <a:r>
              <a:rPr lang="en-US" altLang="ko-KR" sz="2400" dirty="0" err="1">
                <a:solidFill>
                  <a:srgbClr val="0070C0"/>
                </a:solidFill>
              </a:rPr>
              <a:t>axi_awready</a:t>
            </a:r>
            <a:r>
              <a:rPr lang="en-US" altLang="ko-KR" sz="2400" dirty="0"/>
              <a:t> &amp;&amp; </a:t>
            </a:r>
            <a:r>
              <a:rPr lang="en-US" altLang="ko-KR" sz="2400" dirty="0">
                <a:solidFill>
                  <a:srgbClr val="0070C0"/>
                </a:solidFill>
              </a:rPr>
              <a:t>S_AXI_AWVALID</a:t>
            </a:r>
            <a:r>
              <a:rPr lang="en-US" altLang="ko-KR" sz="2400" dirty="0"/>
              <a:t>)</a:t>
            </a:r>
          </a:p>
          <a:p>
            <a:pPr marL="0" indent="0">
              <a:buNone/>
            </a:pPr>
            <a:r>
              <a:rPr lang="en-US" altLang="ko-KR" sz="2400" dirty="0"/>
              <a:t>          </a:t>
            </a:r>
            <a:r>
              <a:rPr lang="en-US" altLang="ko-KR" sz="2400" dirty="0" err="1"/>
              <a:t>axi_bvalid</a:t>
            </a:r>
            <a:r>
              <a:rPr lang="en-US" altLang="ko-KR" sz="2400" dirty="0"/>
              <a:t> &lt;=1’b1;</a:t>
            </a:r>
          </a:p>
          <a:p>
            <a:pPr marL="0" indent="0">
              <a:buNone/>
            </a:pPr>
            <a:r>
              <a:rPr lang="en-US" altLang="ko-KR" sz="2400" dirty="0"/>
              <a:t>      else if (</a:t>
            </a:r>
            <a:r>
              <a:rPr lang="en-US" altLang="ko-KR" sz="2400" dirty="0">
                <a:solidFill>
                  <a:srgbClr val="FF0000"/>
                </a:solidFill>
              </a:rPr>
              <a:t>S_AXI_BREADY</a:t>
            </a:r>
            <a:r>
              <a:rPr lang="en-US" altLang="ko-KR" sz="2400" dirty="0"/>
              <a:t> &amp;&amp; </a:t>
            </a:r>
            <a:r>
              <a:rPr lang="en-US" altLang="ko-KR" sz="2400" dirty="0" err="1">
                <a:solidFill>
                  <a:srgbClr val="FF0000"/>
                </a:solidFill>
              </a:rPr>
              <a:t>axi_bvalid</a:t>
            </a:r>
            <a:r>
              <a:rPr lang="en-US" altLang="ko-KR" sz="2400" dirty="0"/>
              <a:t>)</a:t>
            </a:r>
          </a:p>
          <a:p>
            <a:pPr marL="0" indent="0">
              <a:buNone/>
            </a:pPr>
            <a:r>
              <a:rPr lang="en-US" altLang="ko-KR" sz="2400" dirty="0"/>
              <a:t>          </a:t>
            </a:r>
            <a:r>
              <a:rPr lang="en-US" altLang="ko-KR" sz="2400" dirty="0" err="1"/>
              <a:t>axi_bvalid</a:t>
            </a:r>
            <a:r>
              <a:rPr lang="en-US" altLang="ko-KR" sz="2400" dirty="0"/>
              <a:t> &lt;=1’b0;</a:t>
            </a:r>
          </a:p>
          <a:p>
            <a:pPr marL="0" indent="0">
              <a:buNone/>
            </a:pPr>
            <a:endParaRPr lang="en-US" altLang="ko-KR" sz="2400" dirty="0"/>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3765887"/>
            <a:ext cx="313573" cy="43313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06917" y="3539629"/>
            <a:ext cx="1189248"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Response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07073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 IP Receives a Read Request</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axi_arready</a:t>
            </a:r>
            <a:r>
              <a:rPr lang="en-US" altLang="ko-KR" sz="2400" dirty="0"/>
              <a:t> &lt;= 1'b0;</a:t>
            </a:r>
          </a:p>
          <a:p>
            <a:pPr marL="0" indent="0">
              <a:buNone/>
            </a:pPr>
            <a:r>
              <a:rPr lang="en-US" altLang="ko-KR" sz="2400" dirty="0"/>
              <a:t>  else</a:t>
            </a:r>
          </a:p>
          <a:p>
            <a:pPr marL="0" indent="0">
              <a:buNone/>
            </a:pPr>
            <a:r>
              <a:rPr lang="en-US" altLang="ko-KR" sz="2400" dirty="0"/>
              <a:t>      if (~</a:t>
            </a:r>
            <a:r>
              <a:rPr lang="en-US" altLang="ko-KR" sz="2400" dirty="0" err="1"/>
              <a:t>axi_arready</a:t>
            </a:r>
            <a:r>
              <a:rPr lang="en-US" altLang="ko-KR" sz="2400" dirty="0"/>
              <a:t> </a:t>
            </a:r>
            <a:br>
              <a:rPr lang="en-US" altLang="ko-KR" sz="2400" dirty="0"/>
            </a:br>
            <a:r>
              <a:rPr lang="en-US" altLang="ko-KR" sz="2400" dirty="0"/>
              <a:t>      &amp;&amp; </a:t>
            </a:r>
            <a:r>
              <a:rPr lang="en-US" altLang="ko-KR" sz="2400" dirty="0">
                <a:solidFill>
                  <a:srgbClr val="FF0000"/>
                </a:solidFill>
              </a:rPr>
              <a:t>S_AXI_ARVALID</a:t>
            </a:r>
            <a:r>
              <a:rPr lang="en-US" altLang="ko-KR" sz="2400" dirty="0"/>
              <a:t>)</a:t>
            </a:r>
          </a:p>
          <a:p>
            <a:pPr marL="0" indent="0">
              <a:buNone/>
            </a:pPr>
            <a:r>
              <a:rPr lang="en-US" altLang="ko-KR" sz="2400" dirty="0"/>
              <a:t>          </a:t>
            </a:r>
            <a:r>
              <a:rPr lang="en-US" altLang="ko-KR" sz="2400" dirty="0" err="1"/>
              <a:t>axi_arready</a:t>
            </a:r>
            <a:r>
              <a:rPr lang="en-US" altLang="ko-KR" sz="2400" dirty="0"/>
              <a:t> &lt;= 1'b1;</a:t>
            </a:r>
          </a:p>
          <a:p>
            <a:pPr marL="0" indent="0">
              <a:buNone/>
            </a:pPr>
            <a:r>
              <a:rPr lang="en-US" altLang="ko-KR" sz="2400" dirty="0"/>
              <a:t>      else           </a:t>
            </a:r>
          </a:p>
          <a:p>
            <a:pPr marL="0" indent="0">
              <a:buNone/>
            </a:pPr>
            <a:r>
              <a:rPr lang="en-US" altLang="ko-KR" sz="2400" dirty="0"/>
              <a:t>          </a:t>
            </a:r>
            <a:r>
              <a:rPr lang="en-US" altLang="ko-KR" sz="2400" dirty="0" err="1"/>
              <a:t>axi_arready</a:t>
            </a:r>
            <a:r>
              <a:rPr lang="en-US" altLang="ko-KR" sz="2400" dirty="0"/>
              <a:t> &lt;= 1'b0;</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30389" y="4295269"/>
            <a:ext cx="313573" cy="5654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5121" y="4092292"/>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Read Address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50417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 IP Gives the Required Data</a:t>
            </a:r>
            <a:endParaRPr lang="ko-KR" altLang="en-US" dirty="0"/>
          </a:p>
        </p:txBody>
      </p:sp>
      <p:sp>
        <p:nvSpPr>
          <p:cNvPr id="3" name="내용 개체 틀 2"/>
          <p:cNvSpPr>
            <a:spLocks noGrp="1"/>
          </p:cNvSpPr>
          <p:nvPr>
            <p:ph idx="1"/>
          </p:nvPr>
        </p:nvSpPr>
        <p:spPr>
          <a:xfrm>
            <a:off x="838200" y="1825625"/>
            <a:ext cx="7415463" cy="4351338"/>
          </a:xfrm>
        </p:spPr>
        <p:txBody>
          <a:bodyPr>
            <a:normAutofit fontScale="92500" lnSpcReduction="20000"/>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axi_rvalid</a:t>
            </a:r>
            <a:r>
              <a:rPr lang="en-US" altLang="ko-KR" sz="2400" dirty="0"/>
              <a:t> &lt;= 1'b0;</a:t>
            </a:r>
          </a:p>
          <a:p>
            <a:pPr marL="0" indent="0">
              <a:buNone/>
            </a:pPr>
            <a:r>
              <a:rPr lang="en-US" altLang="ko-KR" sz="2400" dirty="0"/>
              <a:t>  else</a:t>
            </a:r>
          </a:p>
          <a:p>
            <a:pPr marL="0" indent="0">
              <a:buNone/>
            </a:pPr>
            <a:r>
              <a:rPr lang="en-US" altLang="ko-KR" sz="2400" dirty="0"/>
              <a:t>      if (~</a:t>
            </a:r>
            <a:r>
              <a:rPr lang="en-US" altLang="ko-KR" sz="2400" dirty="0" err="1"/>
              <a:t>axi_rvalid</a:t>
            </a:r>
            <a:r>
              <a:rPr lang="en-US" altLang="ko-KR" sz="2400" dirty="0"/>
              <a:t> </a:t>
            </a:r>
            <a:br>
              <a:rPr lang="en-US" altLang="ko-KR" sz="2400" dirty="0"/>
            </a:br>
            <a:r>
              <a:rPr lang="en-US" altLang="ko-KR" sz="2400" dirty="0"/>
              <a:t>      </a:t>
            </a:r>
            <a:r>
              <a:rPr lang="en-US" altLang="ko-KR" sz="2400" dirty="0" err="1">
                <a:solidFill>
                  <a:srgbClr val="FF0000"/>
                </a:solidFill>
              </a:rPr>
              <a:t>axi_arready</a:t>
            </a:r>
            <a:r>
              <a:rPr lang="en-US" altLang="ko-KR" sz="2400" dirty="0"/>
              <a:t> &amp;&amp; </a:t>
            </a:r>
            <a:r>
              <a:rPr lang="en-US" altLang="ko-KR" sz="2400" dirty="0">
                <a:solidFill>
                  <a:srgbClr val="FF0000"/>
                </a:solidFill>
              </a:rPr>
              <a:t>S_AXI_ARVALID</a:t>
            </a:r>
            <a:r>
              <a:rPr lang="en-US" altLang="ko-KR" sz="2400" dirty="0"/>
              <a:t>)</a:t>
            </a:r>
          </a:p>
          <a:p>
            <a:pPr marL="0" indent="0">
              <a:buNone/>
            </a:pPr>
            <a:r>
              <a:rPr lang="en-US" altLang="ko-KR" sz="2400" dirty="0"/>
              <a:t>          </a:t>
            </a:r>
            <a:r>
              <a:rPr lang="en-US" altLang="ko-KR" sz="2400" dirty="0" err="1"/>
              <a:t>axi_rvalid</a:t>
            </a:r>
            <a:r>
              <a:rPr lang="en-US" altLang="ko-KR" sz="2400" dirty="0"/>
              <a:t> &lt;= 1'b1;</a:t>
            </a:r>
          </a:p>
          <a:p>
            <a:pPr marL="0" indent="0">
              <a:buNone/>
            </a:pPr>
            <a:r>
              <a:rPr lang="en-US" altLang="ko-KR" sz="2400" dirty="0"/>
              <a:t>      else if (</a:t>
            </a:r>
            <a:r>
              <a:rPr lang="en-US" altLang="ko-KR" sz="2400" dirty="0" err="1">
                <a:solidFill>
                  <a:srgbClr val="00B050"/>
                </a:solidFill>
              </a:rPr>
              <a:t>axi_rvalid</a:t>
            </a:r>
            <a:r>
              <a:rPr lang="en-US" altLang="ko-KR" sz="2400" dirty="0"/>
              <a:t> &amp;&amp; </a:t>
            </a:r>
            <a:r>
              <a:rPr lang="en-US" altLang="ko-KR" sz="2400" dirty="0">
                <a:solidFill>
                  <a:srgbClr val="00B050"/>
                </a:solidFill>
              </a:rPr>
              <a:t>S_AXI_RREADY</a:t>
            </a:r>
            <a:r>
              <a:rPr lang="en-US" altLang="ko-KR" sz="2400" dirty="0"/>
              <a:t>)</a:t>
            </a:r>
          </a:p>
          <a:p>
            <a:pPr marL="0" indent="0">
              <a:buNone/>
            </a:pPr>
            <a:r>
              <a:rPr lang="en-US" altLang="ko-KR" sz="2400" dirty="0"/>
              <a:t>          </a:t>
            </a:r>
            <a:r>
              <a:rPr lang="en-US" altLang="ko-KR" sz="2400" dirty="0" err="1"/>
              <a:t>axi_rvalid</a:t>
            </a:r>
            <a:r>
              <a:rPr lang="en-US" altLang="ko-KR" sz="2400" dirty="0"/>
              <a:t> &lt;= 1'b0;</a:t>
            </a:r>
          </a:p>
          <a:p>
            <a:pPr marL="0" indent="0">
              <a:buNone/>
            </a:pPr>
            <a:endParaRPr lang="en-US" altLang="ko-KR" sz="2400" dirty="0"/>
          </a:p>
          <a:p>
            <a:pPr marL="0" indent="0">
              <a:buNone/>
            </a:pPr>
            <a:r>
              <a:rPr lang="en-US" altLang="ko-KR" sz="2400" dirty="0"/>
              <a:t>always @( * )</a:t>
            </a:r>
          </a:p>
          <a:p>
            <a:pPr marL="0" indent="0">
              <a:buNone/>
            </a:pPr>
            <a:r>
              <a:rPr lang="en-US" altLang="ko-KR" sz="2400" dirty="0"/>
              <a:t>  </a:t>
            </a:r>
            <a:r>
              <a:rPr lang="en-US" altLang="ko-KR" sz="2400" dirty="0" err="1"/>
              <a:t>axi_rdata</a:t>
            </a:r>
            <a:r>
              <a:rPr lang="en-US" altLang="ko-KR" sz="2400" dirty="0"/>
              <a:t> &lt;= slv_reg0;</a:t>
            </a:r>
          </a:p>
          <a:p>
            <a:pPr marL="0" indent="0">
              <a:buNone/>
            </a:pPr>
            <a:endParaRPr lang="en-US" altLang="ko-KR" sz="2400" dirty="0"/>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5005137"/>
            <a:ext cx="313573" cy="64970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9259" y="4916450"/>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Read Data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81776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3" name="내용 개체 틀 2"/>
          <p:cNvSpPr>
            <a:spLocks noGrp="1"/>
          </p:cNvSpPr>
          <p:nvPr>
            <p:ph idx="1"/>
          </p:nvPr>
        </p:nvSpPr>
        <p:spPr>
          <a:xfrm>
            <a:off x="609600" y="1417638"/>
            <a:ext cx="11582400" cy="5303837"/>
          </a:xfrm>
        </p:spPr>
        <p:txBody>
          <a:bodyPr>
            <a:normAutofit/>
          </a:bodyPr>
          <a:lstStyle/>
          <a:p>
            <a:r>
              <a:rPr lang="en-US" altLang="ko-KR" dirty="0"/>
              <a:t>Lecture</a:t>
            </a:r>
          </a:p>
          <a:p>
            <a:pPr lvl="1"/>
            <a:r>
              <a:rPr lang="en-US" altLang="ko-KR" dirty="0"/>
              <a:t>How can hardware components communicate with each other?</a:t>
            </a:r>
          </a:p>
          <a:p>
            <a:pPr lvl="1"/>
            <a:r>
              <a:rPr lang="en-US" altLang="ko-KR" dirty="0"/>
              <a:t>AXI bus</a:t>
            </a:r>
          </a:p>
          <a:p>
            <a:r>
              <a:rPr lang="en-US" altLang="ko-KR" dirty="0"/>
              <a:t>Introduction to the lab on Week 10</a:t>
            </a:r>
          </a:p>
          <a:p>
            <a:endParaRPr lang="en-US" altLang="ko-KR" dirty="0"/>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endParaRPr>
          </a:p>
        </p:txBody>
      </p:sp>
    </p:spTree>
    <p:extLst>
      <p:ext uri="{BB962C8B-B14F-4D97-AF65-F5344CB8AC3E}">
        <p14:creationId xmlns:p14="http://schemas.microsoft.com/office/powerpoint/2010/main" val="209168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On-Chip Bus or Interconnect</a:t>
            </a:r>
            <a:endParaRPr lang="ko-KR"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316" y="2411276"/>
            <a:ext cx="5958070" cy="4337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336084" y="11339"/>
            <a:ext cx="180350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[Stevens, 2011]</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3" name="내용 개체 틀 2"/>
          <p:cNvSpPr>
            <a:spLocks noGrp="1"/>
          </p:cNvSpPr>
          <p:nvPr>
            <p:ph idx="1"/>
          </p:nvPr>
        </p:nvSpPr>
        <p:spPr>
          <a:xfrm>
            <a:off x="838199" y="1916833"/>
            <a:ext cx="11108871" cy="1440160"/>
          </a:xfrm>
        </p:spPr>
        <p:txBody>
          <a:bodyPr/>
          <a:lstStyle/>
          <a:p>
            <a:r>
              <a:rPr lang="en-US" altLang="ko-KR" dirty="0"/>
              <a:t>Hardware components are connected to this for communication</a:t>
            </a:r>
            <a:endParaRPr lang="ko-KR" altLang="en-US" dirty="0"/>
          </a:p>
        </p:txBody>
      </p:sp>
      <p:sp>
        <p:nvSpPr>
          <p:cNvPr id="4" name="모서리가 둥근 직사각형 3"/>
          <p:cNvSpPr/>
          <p:nvPr/>
        </p:nvSpPr>
        <p:spPr>
          <a:xfrm>
            <a:off x="2964358" y="4337450"/>
            <a:ext cx="6041986" cy="986965"/>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슬라이드 번호 개체 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79750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p:txBody>
          <a:bodyPr/>
          <a:lstStyle/>
          <a:p>
            <a:pPr eaLnBrk="1" hangingPunct="1"/>
            <a:r>
              <a:rPr lang="en-US" altLang="ko-KR"/>
              <a:t>AMBA3 AXI Protocol</a:t>
            </a:r>
            <a:endParaRPr lang="ko-KR" altLang="en-US"/>
          </a:p>
        </p:txBody>
      </p:sp>
      <p:sp>
        <p:nvSpPr>
          <p:cNvPr id="3" name="내용 개체 틀 2"/>
          <p:cNvSpPr>
            <a:spLocks noGrp="1"/>
          </p:cNvSpPr>
          <p:nvPr>
            <p:ph idx="1"/>
          </p:nvPr>
        </p:nvSpPr>
        <p:spPr>
          <a:xfrm>
            <a:off x="838199" y="1357314"/>
            <a:ext cx="10727871" cy="5286375"/>
          </a:xfrm>
        </p:spPr>
        <p:txBody>
          <a:bodyPr rtlCol="0">
            <a:normAutofit/>
          </a:bodyPr>
          <a:lstStyle/>
          <a:p>
            <a:pPr>
              <a:defRPr/>
            </a:pPr>
            <a:r>
              <a:rPr lang="en-US" altLang="ko-KR" dirty="0"/>
              <a:t>Advanced </a:t>
            </a:r>
            <a:r>
              <a:rPr lang="en-US" altLang="ko-KR" dirty="0" err="1"/>
              <a:t>eXtensable</a:t>
            </a:r>
            <a:r>
              <a:rPr lang="en-US" altLang="ko-KR" dirty="0"/>
              <a:t> Interface (AXI)</a:t>
            </a:r>
          </a:p>
          <a:p>
            <a:pPr lvl="1">
              <a:defRPr/>
            </a:pPr>
            <a:r>
              <a:rPr lang="en-US" altLang="ko-KR" dirty="0"/>
              <a:t>Variable-length bursts</a:t>
            </a:r>
          </a:p>
          <a:p>
            <a:pPr marL="1200150" lvl="2" indent="-342900">
              <a:defRPr/>
            </a:pPr>
            <a:r>
              <a:rPr lang="en-US" altLang="ko-KR" dirty="0"/>
              <a:t>From 1 to 16 data transfers (called beats) per burst</a:t>
            </a:r>
          </a:p>
          <a:p>
            <a:pPr lvl="1">
              <a:defRPr/>
            </a:pPr>
            <a:r>
              <a:rPr lang="en-US" altLang="ko-KR" dirty="0"/>
              <a:t>Bursts with a transfer size of 8-1024 bits</a:t>
            </a:r>
          </a:p>
          <a:p>
            <a:pPr lvl="1">
              <a:defRPr/>
            </a:pPr>
            <a:r>
              <a:rPr lang="en-US" altLang="ko-KR" dirty="0"/>
              <a:t>Wrapping, incrementing, and non-incrementing bursts</a:t>
            </a:r>
          </a:p>
          <a:p>
            <a:pPr lvl="1">
              <a:defRPr/>
            </a:pPr>
            <a:r>
              <a:rPr lang="en-US" altLang="ko-KR" dirty="0"/>
              <a:t>Atomic operations (exclusive or locked accesses)</a:t>
            </a:r>
          </a:p>
          <a:p>
            <a:pPr lvl="1">
              <a:defRPr/>
            </a:pPr>
            <a:r>
              <a:rPr lang="en-US" altLang="ko-KR" dirty="0"/>
              <a:t>System-level caching and buffering control</a:t>
            </a:r>
          </a:p>
          <a:p>
            <a:pPr lvl="1">
              <a:defRPr/>
            </a:pPr>
            <a:r>
              <a:rPr lang="en-US" altLang="ko-KR" dirty="0"/>
              <a:t>Secure and privileged access</a:t>
            </a:r>
            <a:endParaRPr lang="ko-KR" altLang="en-US" dirty="0"/>
          </a:p>
          <a:p>
            <a:pPr>
              <a:defRPr/>
            </a:pPr>
            <a:r>
              <a:rPr lang="en-US" altLang="ko-KR" dirty="0"/>
              <a:t>Five channels</a:t>
            </a:r>
          </a:p>
          <a:p>
            <a:pPr lvl="1">
              <a:defRPr/>
            </a:pPr>
            <a:r>
              <a:rPr lang="en-US" altLang="ko-KR" dirty="0"/>
              <a:t>Read: Address read (AR) and read (R) data channels</a:t>
            </a:r>
          </a:p>
          <a:p>
            <a:pPr lvl="1">
              <a:defRPr/>
            </a:pPr>
            <a:r>
              <a:rPr lang="en-US" altLang="ko-KR" dirty="0"/>
              <a:t>Write: Address write (AW), write (W) data, and response (R) channels</a:t>
            </a:r>
          </a:p>
        </p:txBody>
      </p:sp>
      <p:sp>
        <p:nvSpPr>
          <p:cNvPr id="14340" name="TextBox 4"/>
          <p:cNvSpPr txBox="1">
            <a:spLocks noChangeArrowheads="1"/>
          </p:cNvSpPr>
          <p:nvPr/>
        </p:nvSpPr>
        <p:spPr bwMode="auto">
          <a:xfrm>
            <a:off x="10069513" y="22225"/>
            <a:ext cx="2122487" cy="369888"/>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[Source: AXI Spec]</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38111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p>
            <a:pPr>
              <a:defRPr/>
            </a:pPr>
            <a:r>
              <a:rPr lang="en-US" altLang="ko-KR" dirty="0"/>
              <a:t>Interconnect, Interface &amp; Channel</a:t>
            </a:r>
            <a:endParaRPr lang="ko-KR" altLang="en-US" dirty="0"/>
          </a:p>
        </p:txBody>
      </p:sp>
      <p:pic>
        <p:nvPicPr>
          <p:cNvPr id="15363" name="Picture 2"/>
          <p:cNvPicPr>
            <a:picLocks noChangeAspect="1" noChangeArrowheads="1"/>
          </p:cNvPicPr>
          <p:nvPr/>
        </p:nvPicPr>
        <p:blipFill>
          <a:blip r:embed="rId3" cstate="print"/>
          <a:srcRect/>
          <a:stretch>
            <a:fillRect/>
          </a:stretch>
        </p:blipFill>
        <p:spPr bwMode="auto">
          <a:xfrm>
            <a:off x="1881189" y="2000251"/>
            <a:ext cx="8429625" cy="1990725"/>
          </a:xfrm>
          <a:prstGeom prst="rect">
            <a:avLst/>
          </a:prstGeom>
          <a:noFill/>
          <a:ln w="9525">
            <a:noFill/>
            <a:miter lim="800000"/>
            <a:headEnd/>
            <a:tailEnd/>
          </a:ln>
        </p:spPr>
      </p:pic>
      <p:pic>
        <p:nvPicPr>
          <p:cNvPr id="15364" name="Picture 1"/>
          <p:cNvPicPr>
            <a:picLocks noChangeAspect="1" noChangeArrowheads="1"/>
          </p:cNvPicPr>
          <p:nvPr/>
        </p:nvPicPr>
        <p:blipFill>
          <a:blip r:embed="rId4" cstate="print"/>
          <a:srcRect/>
          <a:stretch>
            <a:fillRect/>
          </a:stretch>
        </p:blipFill>
        <p:spPr bwMode="auto">
          <a:xfrm>
            <a:off x="2279577" y="4831732"/>
            <a:ext cx="7858125" cy="1735138"/>
          </a:xfrm>
          <a:prstGeom prst="rect">
            <a:avLst/>
          </a:prstGeom>
          <a:noFill/>
          <a:ln w="9525">
            <a:noFill/>
            <a:miter lim="800000"/>
            <a:headEnd/>
            <a:tailEnd/>
          </a:ln>
        </p:spPr>
      </p:pic>
      <p:sp>
        <p:nvSpPr>
          <p:cNvPr id="15365" name="TextBox 6"/>
          <p:cNvSpPr txBox="1">
            <a:spLocks noChangeArrowheads="1"/>
          </p:cNvSpPr>
          <p:nvPr/>
        </p:nvSpPr>
        <p:spPr bwMode="auto">
          <a:xfrm>
            <a:off x="8570914" y="0"/>
            <a:ext cx="2122487" cy="369888"/>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[Source: AXI Spec]</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3" name="자유형 2"/>
          <p:cNvSpPr/>
          <p:nvPr/>
        </p:nvSpPr>
        <p:spPr>
          <a:xfrm>
            <a:off x="3745992" y="2267334"/>
            <a:ext cx="1325880" cy="1454275"/>
          </a:xfrm>
          <a:custGeom>
            <a:avLst/>
            <a:gdLst>
              <a:gd name="connsiteX0" fmla="*/ 1252728 w 1325880"/>
              <a:gd name="connsiteY0" fmla="*/ 27811 h 1454275"/>
              <a:gd name="connsiteX1" fmla="*/ 1252728 w 1325880"/>
              <a:gd name="connsiteY1" fmla="*/ 27811 h 1454275"/>
              <a:gd name="connsiteX2" fmla="*/ 996696 w 1325880"/>
              <a:gd name="connsiteY2" fmla="*/ 379 h 1454275"/>
              <a:gd name="connsiteX3" fmla="*/ 850392 w 1325880"/>
              <a:gd name="connsiteY3" fmla="*/ 9523 h 1454275"/>
              <a:gd name="connsiteX4" fmla="*/ 804672 w 1325880"/>
              <a:gd name="connsiteY4" fmla="*/ 100963 h 1454275"/>
              <a:gd name="connsiteX5" fmla="*/ 786384 w 1325880"/>
              <a:gd name="connsiteY5" fmla="*/ 128395 h 1454275"/>
              <a:gd name="connsiteX6" fmla="*/ 749808 w 1325880"/>
              <a:gd name="connsiteY6" fmla="*/ 256411 h 1454275"/>
              <a:gd name="connsiteX7" fmla="*/ 722376 w 1325880"/>
              <a:gd name="connsiteY7" fmla="*/ 311275 h 1454275"/>
              <a:gd name="connsiteX8" fmla="*/ 694944 w 1325880"/>
              <a:gd name="connsiteY8" fmla="*/ 329563 h 1454275"/>
              <a:gd name="connsiteX9" fmla="*/ 658368 w 1325880"/>
              <a:gd name="connsiteY9" fmla="*/ 366139 h 1454275"/>
              <a:gd name="connsiteX10" fmla="*/ 649224 w 1325880"/>
              <a:gd name="connsiteY10" fmla="*/ 393571 h 1454275"/>
              <a:gd name="connsiteX11" fmla="*/ 594360 w 1325880"/>
              <a:gd name="connsiteY11" fmla="*/ 411859 h 1454275"/>
              <a:gd name="connsiteX12" fmla="*/ 566928 w 1325880"/>
              <a:gd name="connsiteY12" fmla="*/ 421003 h 1454275"/>
              <a:gd name="connsiteX13" fmla="*/ 539496 w 1325880"/>
              <a:gd name="connsiteY13" fmla="*/ 430147 h 1454275"/>
              <a:gd name="connsiteX14" fmla="*/ 155448 w 1325880"/>
              <a:gd name="connsiteY14" fmla="*/ 448435 h 1454275"/>
              <a:gd name="connsiteX15" fmla="*/ 91440 w 1325880"/>
              <a:gd name="connsiteY15" fmla="*/ 457579 h 1454275"/>
              <a:gd name="connsiteX16" fmla="*/ 64008 w 1325880"/>
              <a:gd name="connsiteY16" fmla="*/ 466723 h 1454275"/>
              <a:gd name="connsiteX17" fmla="*/ 27432 w 1325880"/>
              <a:gd name="connsiteY17" fmla="*/ 521587 h 1454275"/>
              <a:gd name="connsiteX18" fmla="*/ 18288 w 1325880"/>
              <a:gd name="connsiteY18" fmla="*/ 558163 h 1454275"/>
              <a:gd name="connsiteX19" fmla="*/ 9144 w 1325880"/>
              <a:gd name="connsiteY19" fmla="*/ 585595 h 1454275"/>
              <a:gd name="connsiteX20" fmla="*/ 0 w 1325880"/>
              <a:gd name="connsiteY20" fmla="*/ 631315 h 1454275"/>
              <a:gd name="connsiteX21" fmla="*/ 9144 w 1325880"/>
              <a:gd name="connsiteY21" fmla="*/ 1390267 h 1454275"/>
              <a:gd name="connsiteX22" fmla="*/ 402336 w 1325880"/>
              <a:gd name="connsiteY22" fmla="*/ 1454275 h 1454275"/>
              <a:gd name="connsiteX23" fmla="*/ 402336 w 1325880"/>
              <a:gd name="connsiteY23" fmla="*/ 1445131 h 1454275"/>
              <a:gd name="connsiteX24" fmla="*/ 438912 w 1325880"/>
              <a:gd name="connsiteY24" fmla="*/ 1362835 h 1454275"/>
              <a:gd name="connsiteX25" fmla="*/ 457200 w 1325880"/>
              <a:gd name="connsiteY25" fmla="*/ 1326259 h 1454275"/>
              <a:gd name="connsiteX26" fmla="*/ 484632 w 1325880"/>
              <a:gd name="connsiteY26" fmla="*/ 1298827 h 1454275"/>
              <a:gd name="connsiteX27" fmla="*/ 530352 w 1325880"/>
              <a:gd name="connsiteY27" fmla="*/ 1216531 h 1454275"/>
              <a:gd name="connsiteX28" fmla="*/ 512064 w 1325880"/>
              <a:gd name="connsiteY28" fmla="*/ 1097659 h 1454275"/>
              <a:gd name="connsiteX29" fmla="*/ 502920 w 1325880"/>
              <a:gd name="connsiteY29" fmla="*/ 1070227 h 1454275"/>
              <a:gd name="connsiteX30" fmla="*/ 493776 w 1325880"/>
              <a:gd name="connsiteY30" fmla="*/ 1033651 h 1454275"/>
              <a:gd name="connsiteX31" fmla="*/ 493776 w 1325880"/>
              <a:gd name="connsiteY31" fmla="*/ 695323 h 1454275"/>
              <a:gd name="connsiteX32" fmla="*/ 539496 w 1325880"/>
              <a:gd name="connsiteY32" fmla="*/ 658747 h 1454275"/>
              <a:gd name="connsiteX33" fmla="*/ 804672 w 1325880"/>
              <a:gd name="connsiteY33" fmla="*/ 677035 h 1454275"/>
              <a:gd name="connsiteX34" fmla="*/ 859536 w 1325880"/>
              <a:gd name="connsiteY34" fmla="*/ 695323 h 1454275"/>
              <a:gd name="connsiteX35" fmla="*/ 896112 w 1325880"/>
              <a:gd name="connsiteY35" fmla="*/ 704467 h 1454275"/>
              <a:gd name="connsiteX36" fmla="*/ 1197864 w 1325880"/>
              <a:gd name="connsiteY36" fmla="*/ 695323 h 1454275"/>
              <a:gd name="connsiteX37" fmla="*/ 1225296 w 1325880"/>
              <a:gd name="connsiteY37" fmla="*/ 686179 h 1454275"/>
              <a:gd name="connsiteX38" fmla="*/ 1261872 w 1325880"/>
              <a:gd name="connsiteY38" fmla="*/ 677035 h 1454275"/>
              <a:gd name="connsiteX39" fmla="*/ 1298448 w 1325880"/>
              <a:gd name="connsiteY39" fmla="*/ 576451 h 1454275"/>
              <a:gd name="connsiteX40" fmla="*/ 1307592 w 1325880"/>
              <a:gd name="connsiteY40" fmla="*/ 549019 h 1454275"/>
              <a:gd name="connsiteX41" fmla="*/ 1316736 w 1325880"/>
              <a:gd name="connsiteY41" fmla="*/ 521587 h 1454275"/>
              <a:gd name="connsiteX42" fmla="*/ 1325880 w 1325880"/>
              <a:gd name="connsiteY42" fmla="*/ 466723 h 1454275"/>
              <a:gd name="connsiteX43" fmla="*/ 1307592 w 1325880"/>
              <a:gd name="connsiteY43" fmla="*/ 228979 h 1454275"/>
              <a:gd name="connsiteX44" fmla="*/ 1280160 w 1325880"/>
              <a:gd name="connsiteY44" fmla="*/ 137539 h 1454275"/>
              <a:gd name="connsiteX45" fmla="*/ 1261872 w 1325880"/>
              <a:gd name="connsiteY45" fmla="*/ 46099 h 1454275"/>
              <a:gd name="connsiteX46" fmla="*/ 1252728 w 1325880"/>
              <a:gd name="connsiteY46" fmla="*/ 379 h 1454275"/>
              <a:gd name="connsiteX47" fmla="*/ 1252728 w 1325880"/>
              <a:gd name="connsiteY47" fmla="*/ 27811 h 145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25880" h="1454275">
                <a:moveTo>
                  <a:pt x="1252728" y="27811"/>
                </a:moveTo>
                <a:lnTo>
                  <a:pt x="1252728" y="27811"/>
                </a:lnTo>
                <a:cubicBezTo>
                  <a:pt x="1146968" y="10184"/>
                  <a:pt x="1111266" y="379"/>
                  <a:pt x="996696" y="379"/>
                </a:cubicBezTo>
                <a:cubicBezTo>
                  <a:pt x="947833" y="379"/>
                  <a:pt x="899160" y="6475"/>
                  <a:pt x="850392" y="9523"/>
                </a:cubicBezTo>
                <a:cubicBezTo>
                  <a:pt x="835917" y="67422"/>
                  <a:pt x="848219" y="35642"/>
                  <a:pt x="804672" y="100963"/>
                </a:cubicBezTo>
                <a:lnTo>
                  <a:pt x="786384" y="128395"/>
                </a:lnTo>
                <a:cubicBezTo>
                  <a:pt x="771569" y="202469"/>
                  <a:pt x="782155" y="159371"/>
                  <a:pt x="749808" y="256411"/>
                </a:cubicBezTo>
                <a:cubicBezTo>
                  <a:pt x="742371" y="278722"/>
                  <a:pt x="740102" y="293549"/>
                  <a:pt x="722376" y="311275"/>
                </a:cubicBezTo>
                <a:cubicBezTo>
                  <a:pt x="714605" y="319046"/>
                  <a:pt x="704088" y="323467"/>
                  <a:pt x="694944" y="329563"/>
                </a:cubicBezTo>
                <a:cubicBezTo>
                  <a:pt x="670560" y="402715"/>
                  <a:pt x="707136" y="317371"/>
                  <a:pt x="658368" y="366139"/>
                </a:cubicBezTo>
                <a:cubicBezTo>
                  <a:pt x="651552" y="372955"/>
                  <a:pt x="657067" y="387969"/>
                  <a:pt x="649224" y="393571"/>
                </a:cubicBezTo>
                <a:cubicBezTo>
                  <a:pt x="633537" y="404776"/>
                  <a:pt x="612648" y="405763"/>
                  <a:pt x="594360" y="411859"/>
                </a:cubicBezTo>
                <a:lnTo>
                  <a:pt x="566928" y="421003"/>
                </a:lnTo>
                <a:lnTo>
                  <a:pt x="539496" y="430147"/>
                </a:lnTo>
                <a:cubicBezTo>
                  <a:pt x="399255" y="476894"/>
                  <a:pt x="521699" y="439044"/>
                  <a:pt x="155448" y="448435"/>
                </a:cubicBezTo>
                <a:cubicBezTo>
                  <a:pt x="134112" y="451483"/>
                  <a:pt x="112574" y="453352"/>
                  <a:pt x="91440" y="457579"/>
                </a:cubicBezTo>
                <a:cubicBezTo>
                  <a:pt x="81989" y="459469"/>
                  <a:pt x="70824" y="459907"/>
                  <a:pt x="64008" y="466723"/>
                </a:cubicBezTo>
                <a:cubicBezTo>
                  <a:pt x="48466" y="482265"/>
                  <a:pt x="27432" y="521587"/>
                  <a:pt x="27432" y="521587"/>
                </a:cubicBezTo>
                <a:cubicBezTo>
                  <a:pt x="24384" y="533779"/>
                  <a:pt x="21740" y="546079"/>
                  <a:pt x="18288" y="558163"/>
                </a:cubicBezTo>
                <a:cubicBezTo>
                  <a:pt x="15640" y="567431"/>
                  <a:pt x="11482" y="576244"/>
                  <a:pt x="9144" y="585595"/>
                </a:cubicBezTo>
                <a:cubicBezTo>
                  <a:pt x="5375" y="600673"/>
                  <a:pt x="3048" y="616075"/>
                  <a:pt x="0" y="631315"/>
                </a:cubicBezTo>
                <a:cubicBezTo>
                  <a:pt x="3085" y="884299"/>
                  <a:pt x="9144" y="1137265"/>
                  <a:pt x="9144" y="1390267"/>
                </a:cubicBezTo>
                <a:lnTo>
                  <a:pt x="402336" y="1454275"/>
                </a:lnTo>
                <a:lnTo>
                  <a:pt x="402336" y="1445131"/>
                </a:lnTo>
                <a:cubicBezTo>
                  <a:pt x="414528" y="1417699"/>
                  <a:pt x="426332" y="1390091"/>
                  <a:pt x="438912" y="1362835"/>
                </a:cubicBezTo>
                <a:cubicBezTo>
                  <a:pt x="444624" y="1350459"/>
                  <a:pt x="449277" y="1337351"/>
                  <a:pt x="457200" y="1326259"/>
                </a:cubicBezTo>
                <a:cubicBezTo>
                  <a:pt x="464716" y="1315736"/>
                  <a:pt x="476693" y="1309035"/>
                  <a:pt x="484632" y="1298827"/>
                </a:cubicBezTo>
                <a:cubicBezTo>
                  <a:pt x="521314" y="1251664"/>
                  <a:pt x="516556" y="1257920"/>
                  <a:pt x="530352" y="1216531"/>
                </a:cubicBezTo>
                <a:cubicBezTo>
                  <a:pt x="527435" y="1196113"/>
                  <a:pt x="517139" y="1120496"/>
                  <a:pt x="512064" y="1097659"/>
                </a:cubicBezTo>
                <a:cubicBezTo>
                  <a:pt x="509973" y="1088250"/>
                  <a:pt x="505568" y="1079495"/>
                  <a:pt x="502920" y="1070227"/>
                </a:cubicBezTo>
                <a:cubicBezTo>
                  <a:pt x="499468" y="1058143"/>
                  <a:pt x="496824" y="1045843"/>
                  <a:pt x="493776" y="1033651"/>
                </a:cubicBezTo>
                <a:cubicBezTo>
                  <a:pt x="491925" y="992938"/>
                  <a:pt x="473768" y="758682"/>
                  <a:pt x="493776" y="695323"/>
                </a:cubicBezTo>
                <a:cubicBezTo>
                  <a:pt x="499653" y="676712"/>
                  <a:pt x="524256" y="670939"/>
                  <a:pt x="539496" y="658747"/>
                </a:cubicBezTo>
                <a:cubicBezTo>
                  <a:pt x="562602" y="659902"/>
                  <a:pt x="746430" y="665387"/>
                  <a:pt x="804672" y="677035"/>
                </a:cubicBezTo>
                <a:cubicBezTo>
                  <a:pt x="823575" y="680816"/>
                  <a:pt x="841072" y="689784"/>
                  <a:pt x="859536" y="695323"/>
                </a:cubicBezTo>
                <a:cubicBezTo>
                  <a:pt x="871573" y="698934"/>
                  <a:pt x="883920" y="701419"/>
                  <a:pt x="896112" y="704467"/>
                </a:cubicBezTo>
                <a:cubicBezTo>
                  <a:pt x="996696" y="701419"/>
                  <a:pt x="1097389" y="700905"/>
                  <a:pt x="1197864" y="695323"/>
                </a:cubicBezTo>
                <a:cubicBezTo>
                  <a:pt x="1207488" y="694788"/>
                  <a:pt x="1216028" y="688827"/>
                  <a:pt x="1225296" y="686179"/>
                </a:cubicBezTo>
                <a:cubicBezTo>
                  <a:pt x="1237380" y="682727"/>
                  <a:pt x="1249680" y="680083"/>
                  <a:pt x="1261872" y="677035"/>
                </a:cubicBezTo>
                <a:cubicBezTo>
                  <a:pt x="1287319" y="613417"/>
                  <a:pt x="1274969" y="646887"/>
                  <a:pt x="1298448" y="576451"/>
                </a:cubicBezTo>
                <a:lnTo>
                  <a:pt x="1307592" y="549019"/>
                </a:lnTo>
                <a:cubicBezTo>
                  <a:pt x="1310640" y="539875"/>
                  <a:pt x="1315151" y="531094"/>
                  <a:pt x="1316736" y="521587"/>
                </a:cubicBezTo>
                <a:lnTo>
                  <a:pt x="1325880" y="466723"/>
                </a:lnTo>
                <a:cubicBezTo>
                  <a:pt x="1310029" y="133850"/>
                  <a:pt x="1330751" y="367931"/>
                  <a:pt x="1307592" y="228979"/>
                </a:cubicBezTo>
                <a:cubicBezTo>
                  <a:pt x="1294516" y="150526"/>
                  <a:pt x="1311615" y="184722"/>
                  <a:pt x="1280160" y="137539"/>
                </a:cubicBezTo>
                <a:cubicBezTo>
                  <a:pt x="1263986" y="72845"/>
                  <a:pt x="1276819" y="128306"/>
                  <a:pt x="1261872" y="46099"/>
                </a:cubicBezTo>
                <a:cubicBezTo>
                  <a:pt x="1259092" y="30808"/>
                  <a:pt x="1259679" y="14280"/>
                  <a:pt x="1252728" y="379"/>
                </a:cubicBezTo>
                <a:cubicBezTo>
                  <a:pt x="1250800" y="-3476"/>
                  <a:pt x="1252728" y="23239"/>
                  <a:pt x="1252728" y="27811"/>
                </a:cubicBezTo>
                <a:close/>
              </a:path>
            </a:pathLst>
          </a:cu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 name="TextBox 3"/>
          <p:cNvSpPr txBox="1"/>
          <p:nvPr/>
        </p:nvSpPr>
        <p:spPr>
          <a:xfrm>
            <a:off x="3745993" y="1546217"/>
            <a:ext cx="214033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rPr>
              <a:t>CPU with L2 cache</a:t>
            </a:r>
            <a:endParaRPr kumimoji="0" lang="ko-KR" altLang="en-US"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endParaRPr>
          </a:p>
        </p:txBody>
      </p:sp>
      <p:sp>
        <p:nvSpPr>
          <p:cNvPr id="8" name="TextBox 7"/>
          <p:cNvSpPr txBox="1"/>
          <p:nvPr/>
        </p:nvSpPr>
        <p:spPr>
          <a:xfrm>
            <a:off x="2855641" y="3958323"/>
            <a:ext cx="2142253"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rPr>
              <a:t>Memory controller</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rPr>
              <a:t>for DRAM</a:t>
            </a:r>
            <a:endParaRPr kumimoji="0" lang="ko-KR" altLang="en-US"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664449" y="6525344"/>
            <a:ext cx="214033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rPr>
              <a:t>CPU with L2 cache</a:t>
            </a:r>
            <a:endParaRPr kumimoji="0" lang="ko-KR" altLang="en-US"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endParaRPr>
          </a:p>
        </p:txBody>
      </p:sp>
      <p:sp>
        <p:nvSpPr>
          <p:cNvPr id="10" name="TextBox 9"/>
          <p:cNvSpPr txBox="1"/>
          <p:nvPr/>
        </p:nvSpPr>
        <p:spPr>
          <a:xfrm>
            <a:off x="8472265" y="4288664"/>
            <a:ext cx="2142253"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rPr>
              <a:t>Memory controller</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rPr>
              <a:t>for DRAM</a:t>
            </a:r>
            <a:endParaRPr kumimoji="0" lang="ko-KR" altLang="en-US" sz="1800" b="0" i="0" u="none" strike="noStrike" kern="1200" cap="none" spc="0" normalizeH="0" baseline="0" noProof="0" dirty="0">
              <a:ln>
                <a:noFill/>
              </a:ln>
              <a:solidFill>
                <a:srgbClr val="FF0000"/>
              </a:solidFill>
              <a:effectLst/>
              <a:uLnTx/>
              <a:uFillTx/>
              <a:latin typeface="맑은 고딕" panose="020F0502020204030204"/>
              <a:ea typeface="맑은 고딕" panose="020B0503020000020004" pitchFamily="34" charset="-127"/>
              <a:cs typeface="+mn-cs"/>
            </a:endParaRPr>
          </a:p>
        </p:txBody>
      </p:sp>
      <p:sp>
        <p:nvSpPr>
          <p:cNvPr id="5" name="슬라이드 번호 개체 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10552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8131" name="Rectangle 3"/>
          <p:cNvSpPr>
            <a:spLocks noGrp="1" noChangeArrowheads="1"/>
          </p:cNvSpPr>
          <p:nvPr>
            <p:ph type="body" idx="1"/>
          </p:nvPr>
        </p:nvSpPr>
        <p:spPr>
          <a:xfrm>
            <a:off x="838200" y="1257300"/>
            <a:ext cx="9372600" cy="833438"/>
          </a:xfrm>
        </p:spPr>
        <p:txBody>
          <a:bodyPr rtlCol="0">
            <a:normAutofit/>
          </a:bodyPr>
          <a:lstStyle/>
          <a:p>
            <a:pPr>
              <a:defRPr/>
            </a:pPr>
            <a:r>
              <a:rPr lang="en-GB" altLang="ko-KR" dirty="0"/>
              <a:t>Address, data, and response are handled separately.</a:t>
            </a:r>
            <a:endParaRPr lang="en-GB" dirty="0"/>
          </a:p>
        </p:txBody>
      </p:sp>
      <p:grpSp>
        <p:nvGrpSpPr>
          <p:cNvPr id="17411" name="Group 4"/>
          <p:cNvGrpSpPr>
            <a:grpSpLocks/>
          </p:cNvGrpSpPr>
          <p:nvPr/>
        </p:nvGrpSpPr>
        <p:grpSpPr bwMode="auto">
          <a:xfrm>
            <a:off x="2662239" y="2328864"/>
            <a:ext cx="6645275" cy="3787775"/>
            <a:chOff x="677" y="1771"/>
            <a:chExt cx="4186" cy="2002"/>
          </a:xfrm>
        </p:grpSpPr>
        <p:sp>
          <p:nvSpPr>
            <p:cNvPr id="2608133" name="Rectangle 5"/>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08134" name="Rectangle 6"/>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17412" name="AutoShape 7"/>
          <p:cNvSpPr>
            <a:spLocks noChangeArrowheads="1"/>
          </p:cNvSpPr>
          <p:nvPr/>
        </p:nvSpPr>
        <p:spPr bwMode="auto">
          <a:xfrm>
            <a:off x="3468688" y="31019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Write data</a:t>
            </a:r>
          </a:p>
        </p:txBody>
      </p:sp>
      <p:sp>
        <p:nvSpPr>
          <p:cNvPr id="17413" name="Line 8"/>
          <p:cNvSpPr>
            <a:spLocks noChangeShapeType="1"/>
          </p:cNvSpPr>
          <p:nvPr/>
        </p:nvSpPr>
        <p:spPr bwMode="auto">
          <a:xfrm flipH="1">
            <a:off x="3454400" y="36449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7414" name="Text Box 9"/>
          <p:cNvSpPr txBox="1">
            <a:spLocks noChangeArrowheads="1"/>
          </p:cNvSpPr>
          <p:nvPr/>
        </p:nvSpPr>
        <p:spPr bwMode="auto">
          <a:xfrm>
            <a:off x="7848600" y="3576639"/>
            <a:ext cx="806450"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a:t>
            </a:r>
          </a:p>
        </p:txBody>
      </p:sp>
      <p:sp>
        <p:nvSpPr>
          <p:cNvPr id="17415" name="AutoShape 10"/>
          <p:cNvSpPr>
            <a:spLocks noChangeArrowheads="1"/>
          </p:cNvSpPr>
          <p:nvPr/>
        </p:nvSpPr>
        <p:spPr bwMode="auto">
          <a:xfrm>
            <a:off x="3492500" y="5445126"/>
            <a:ext cx="4991100" cy="538163"/>
          </a:xfrm>
          <a:prstGeom prst="leftArrow">
            <a:avLst>
              <a:gd name="adj1" fmla="val 62500"/>
              <a:gd name="adj2" fmla="val 53499"/>
            </a:avLst>
          </a:prstGeom>
          <a:solidFill>
            <a:srgbClr val="3399FF"/>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data</a:t>
            </a:r>
          </a:p>
        </p:txBody>
      </p:sp>
      <p:sp>
        <p:nvSpPr>
          <p:cNvPr id="17416" name="Line 11"/>
          <p:cNvSpPr>
            <a:spLocks noChangeShapeType="1"/>
          </p:cNvSpPr>
          <p:nvPr/>
        </p:nvSpPr>
        <p:spPr bwMode="auto">
          <a:xfrm>
            <a:off x="3467100" y="59563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7417" name="Text Box 12"/>
          <p:cNvSpPr txBox="1">
            <a:spLocks noChangeArrowheads="1"/>
          </p:cNvSpPr>
          <p:nvPr/>
        </p:nvSpPr>
        <p:spPr bwMode="auto">
          <a:xfrm>
            <a:off x="3457575" y="5900739"/>
            <a:ext cx="755650"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RREADY</a:t>
            </a:r>
          </a:p>
        </p:txBody>
      </p:sp>
      <p:sp>
        <p:nvSpPr>
          <p:cNvPr id="17418" name="AutoShape 13"/>
          <p:cNvSpPr>
            <a:spLocks noChangeArrowheads="1"/>
          </p:cNvSpPr>
          <p:nvPr/>
        </p:nvSpPr>
        <p:spPr bwMode="auto">
          <a:xfrm>
            <a:off x="3492500" y="3832226"/>
            <a:ext cx="4991100" cy="538163"/>
          </a:xfrm>
          <a:prstGeom prst="leftArrow">
            <a:avLst>
              <a:gd name="adj1" fmla="val 62500"/>
              <a:gd name="adj2" fmla="val 53499"/>
            </a:avLst>
          </a:prstGeom>
          <a:gradFill rotWithShape="1">
            <a:gsLst>
              <a:gs pos="0">
                <a:srgbClr val="993366"/>
              </a:gs>
              <a:gs pos="100000">
                <a:srgbClr val="47182F"/>
              </a:gs>
            </a:gsLst>
            <a:lin ang="0" scaled="1"/>
          </a:gra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Response</a:t>
            </a:r>
          </a:p>
        </p:txBody>
      </p:sp>
      <p:sp>
        <p:nvSpPr>
          <p:cNvPr id="17419" name="Line 14"/>
          <p:cNvSpPr>
            <a:spLocks noChangeShapeType="1"/>
          </p:cNvSpPr>
          <p:nvPr/>
        </p:nvSpPr>
        <p:spPr bwMode="auto">
          <a:xfrm>
            <a:off x="3467100" y="43434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7420" name="Text Box 15"/>
          <p:cNvSpPr txBox="1">
            <a:spLocks noChangeArrowheads="1"/>
          </p:cNvSpPr>
          <p:nvPr/>
        </p:nvSpPr>
        <p:spPr bwMode="auto">
          <a:xfrm>
            <a:off x="3460751" y="4287839"/>
            <a:ext cx="747713"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BREADY</a:t>
            </a:r>
          </a:p>
        </p:txBody>
      </p:sp>
      <p:sp>
        <p:nvSpPr>
          <p:cNvPr id="17421" name="AutoShape 16"/>
          <p:cNvSpPr>
            <a:spLocks noChangeArrowheads="1"/>
          </p:cNvSpPr>
          <p:nvPr/>
        </p:nvSpPr>
        <p:spPr bwMode="auto">
          <a:xfrm>
            <a:off x="3481388" y="23399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Write Address/Control</a:t>
            </a:r>
          </a:p>
        </p:txBody>
      </p:sp>
      <p:sp>
        <p:nvSpPr>
          <p:cNvPr id="17422" name="Line 17"/>
          <p:cNvSpPr>
            <a:spLocks noChangeShapeType="1"/>
          </p:cNvSpPr>
          <p:nvPr/>
        </p:nvSpPr>
        <p:spPr bwMode="auto">
          <a:xfrm flipH="1">
            <a:off x="3467100" y="28829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7423" name="Text Box 18"/>
          <p:cNvSpPr txBox="1">
            <a:spLocks noChangeArrowheads="1"/>
          </p:cNvSpPr>
          <p:nvPr/>
        </p:nvSpPr>
        <p:spPr bwMode="auto">
          <a:xfrm>
            <a:off x="7815263" y="2814639"/>
            <a:ext cx="900112"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a:t>
            </a:r>
          </a:p>
        </p:txBody>
      </p:sp>
      <p:sp>
        <p:nvSpPr>
          <p:cNvPr id="17424" name="AutoShape 19"/>
          <p:cNvSpPr>
            <a:spLocks noChangeArrowheads="1"/>
          </p:cNvSpPr>
          <p:nvPr/>
        </p:nvSpPr>
        <p:spPr bwMode="auto">
          <a:xfrm>
            <a:off x="3481388" y="4702175"/>
            <a:ext cx="5002212" cy="565150"/>
          </a:xfrm>
          <a:prstGeom prst="rightArrow">
            <a:avLst>
              <a:gd name="adj1" fmla="val 59528"/>
              <a:gd name="adj2" fmla="val 49992"/>
            </a:avLst>
          </a:prstGeom>
          <a:solidFill>
            <a:srgbClr val="3399FF"/>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Address/Control</a:t>
            </a:r>
          </a:p>
        </p:txBody>
      </p:sp>
      <p:sp>
        <p:nvSpPr>
          <p:cNvPr id="17425" name="Line 20"/>
          <p:cNvSpPr>
            <a:spLocks noChangeShapeType="1"/>
          </p:cNvSpPr>
          <p:nvPr/>
        </p:nvSpPr>
        <p:spPr bwMode="auto">
          <a:xfrm flipH="1">
            <a:off x="3467100" y="52451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7426" name="Text Box 21"/>
          <p:cNvSpPr txBox="1">
            <a:spLocks noChangeArrowheads="1"/>
          </p:cNvSpPr>
          <p:nvPr/>
        </p:nvSpPr>
        <p:spPr bwMode="auto">
          <a:xfrm>
            <a:off x="7831139" y="5176839"/>
            <a:ext cx="847725"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ARREADY</a:t>
            </a:r>
          </a:p>
        </p:txBody>
      </p:sp>
      <p:sp>
        <p:nvSpPr>
          <p:cNvPr id="17427" name="제목 21"/>
          <p:cNvSpPr>
            <a:spLocks noGrp="1"/>
          </p:cNvSpPr>
          <p:nvPr>
            <p:ph type="title"/>
          </p:nvPr>
        </p:nvSpPr>
        <p:spPr/>
        <p:txBody>
          <a:bodyPr/>
          <a:lstStyle/>
          <a:p>
            <a:pPr eaLnBrk="1" hangingPunct="1"/>
            <a:r>
              <a:rPr lang="en-US" altLang="ko-KR"/>
              <a:t>Split Transaction</a:t>
            </a:r>
            <a:endParaRPr lang="ko-KR" altLang="en-US"/>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0011259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16B6B6-FE6C-1F40-95CE-2F91C2B64810}"/>
              </a:ext>
            </a:extLst>
          </p:cNvPr>
          <p:cNvSpPr>
            <a:spLocks noGrp="1"/>
          </p:cNvSpPr>
          <p:nvPr>
            <p:ph type="title"/>
          </p:nvPr>
        </p:nvSpPr>
        <p:spPr/>
        <p:txBody>
          <a:bodyPr/>
          <a:lstStyle/>
          <a:p>
            <a:r>
              <a:rPr kumimoji="1" lang="en-US" altLang="ko-KR" dirty="0"/>
              <a:t>Weekly Schedule</a:t>
            </a:r>
            <a:endParaRPr kumimoji="1" lang="ko-KR" altLang="en-US" dirty="0"/>
          </a:p>
        </p:txBody>
      </p:sp>
      <p:sp>
        <p:nvSpPr>
          <p:cNvPr id="3" name="내용 개체 틀 2">
            <a:extLst>
              <a:ext uri="{FF2B5EF4-FFF2-40B4-BE49-F238E27FC236}">
                <a16:creationId xmlns:a16="http://schemas.microsoft.com/office/drawing/2014/main" id="{B48DD35E-4AB2-FB45-B847-A16292DA41C2}"/>
              </a:ext>
            </a:extLst>
          </p:cNvPr>
          <p:cNvSpPr>
            <a:spLocks noGrp="1"/>
          </p:cNvSpPr>
          <p:nvPr>
            <p:ph idx="1"/>
          </p:nvPr>
        </p:nvSpPr>
        <p:spPr>
          <a:xfrm>
            <a:off x="838200" y="1825624"/>
            <a:ext cx="10844814" cy="4816475"/>
          </a:xfrm>
        </p:spPr>
        <p:txBody>
          <a:bodyPr>
            <a:normAutofit/>
          </a:bodyPr>
          <a:lstStyle/>
          <a:p>
            <a:r>
              <a:rPr lang="en-US" altLang="ko-KR" sz="1600" dirty="0"/>
              <a:t>W1 17 Application (deep learning on FPGA)/SW app (MNIST/CIFAR)</a:t>
            </a:r>
          </a:p>
          <a:p>
            <a:r>
              <a:rPr lang="en-US" altLang="ko-KR" sz="1600" dirty="0"/>
              <a:t>W2 25 Verilog 1 Basics/</a:t>
            </a:r>
            <a:r>
              <a:rPr lang="en-US" altLang="ko-KR" sz="1600" dirty="0" err="1"/>
              <a:t>Vivado</a:t>
            </a:r>
            <a:r>
              <a:rPr lang="en-US" altLang="ko-KR" sz="1600" dirty="0"/>
              <a:t> tutorial (verification level of HW design)   </a:t>
            </a:r>
          </a:p>
          <a:p>
            <a:r>
              <a:rPr lang="en-US" altLang="ko-KR" sz="1600" dirty="0"/>
              <a:t>W3 31 Verilog 2</a:t>
            </a:r>
            <a:r>
              <a:rPr lang="ko-KR" altLang="en-US" sz="1600" dirty="0"/>
              <a:t> </a:t>
            </a:r>
            <a:r>
              <a:rPr lang="en-US" altLang="ko-KR" sz="1600" dirty="0"/>
              <a:t>Combinational circuits (Video pre-view homework</a:t>
            </a:r>
            <a:r>
              <a:rPr lang="ko-KR" altLang="en-US" sz="1600" dirty="0"/>
              <a:t> </a:t>
            </a:r>
            <a:r>
              <a:rPr lang="en-US" altLang="ko-KR" sz="1600" dirty="0"/>
              <a:t>+ TA Q&amp;A)/Simple adder using </a:t>
            </a:r>
            <a:r>
              <a:rPr lang="en-US" altLang="ko-KR" sz="1600" dirty="0" err="1"/>
              <a:t>dsp</a:t>
            </a:r>
            <a:r>
              <a:rPr lang="en-US" altLang="ko-KR" sz="1600" dirty="0"/>
              <a:t> (V+V, Verilog intro)</a:t>
            </a:r>
          </a:p>
          <a:p>
            <a:r>
              <a:rPr lang="en-US" altLang="ko-KR" sz="1600" dirty="0"/>
              <a:t>W4 4/7 Verilog 3 Sequential circuits/V*V processing element (PE) design 1</a:t>
            </a:r>
          </a:p>
          <a:p>
            <a:r>
              <a:rPr lang="en-US" altLang="ko-KR" sz="1600" dirty="0"/>
              <a:t>W5 14 Verilog 4 Design example &amp; synthesizable code/V*V processing element (PE) design 2</a:t>
            </a:r>
          </a:p>
          <a:p>
            <a:r>
              <a:rPr lang="en-US" altLang="ko-KR" sz="1600" dirty="0"/>
              <a:t>W6 21 Convolution lowering and matrix multiplication accelerator/Convolution lowering (V0)</a:t>
            </a:r>
          </a:p>
          <a:p>
            <a:r>
              <a:rPr lang="en-US" altLang="ko-KR" sz="1600" dirty="0"/>
              <a:t>W7 28 Intro to Zynq &amp; MV accelerator design/Zynq FPGA &amp; synthesis,</a:t>
            </a:r>
            <a:r>
              <a:rPr lang="ko-KR" altLang="en-US" sz="1600" dirty="0"/>
              <a:t> </a:t>
            </a:r>
            <a:r>
              <a:rPr lang="en-US" altLang="ko-KR" sz="1600" dirty="0"/>
              <a:t>continue VV design &amp; start MV accelerator design</a:t>
            </a:r>
          </a:p>
          <a:p>
            <a:r>
              <a:rPr lang="en-US" altLang="ko-KR" sz="1600" dirty="0"/>
              <a:t>W8 5/5 (Children’s day) Optional lab session is provided in lecture and lab hour </a:t>
            </a:r>
          </a:p>
          <a:p>
            <a:r>
              <a:rPr lang="en-US" altLang="ko-KR" sz="1600" dirty="0"/>
              <a:t>W9 12 Main memory (physical &amp; virtual)/OS+FPGA (HOST~DEVICE) communication &amp; MV design 2</a:t>
            </a:r>
          </a:p>
          <a:p>
            <a:r>
              <a:rPr lang="en-US" altLang="ko-KR" sz="1600" dirty="0">
                <a:solidFill>
                  <a:srgbClr val="FF0000"/>
                </a:solidFill>
              </a:rPr>
              <a:t>W10 19 Bus and DMA (Video pre-view</a:t>
            </a:r>
            <a:r>
              <a:rPr lang="ko-KR" altLang="en-US" sz="1600" dirty="0">
                <a:solidFill>
                  <a:srgbClr val="FF0000"/>
                </a:solidFill>
              </a:rPr>
              <a:t> </a:t>
            </a:r>
            <a:r>
              <a:rPr lang="en-US" altLang="ko-KR" sz="1600" dirty="0">
                <a:solidFill>
                  <a:srgbClr val="FF0000"/>
                </a:solidFill>
              </a:rPr>
              <a:t>+ TA Q&amp;A)/custom IP &amp; MV design 3</a:t>
            </a:r>
          </a:p>
          <a:p>
            <a:r>
              <a:rPr lang="en-US" altLang="ko-KR" sz="1600" dirty="0"/>
              <a:t>W11 26 Advanced deep learning #1 quantization for low precision computation/V0+DMA+8b </a:t>
            </a:r>
          </a:p>
          <a:p>
            <a:r>
              <a:rPr lang="en-US" altLang="ko-KR" sz="1600" dirty="0"/>
              <a:t>W12 6/2 Advanced deep learning #2 zero skipping/V0+DMA+8b+zero-skipping 1</a:t>
            </a:r>
          </a:p>
          <a:p>
            <a:r>
              <a:rPr lang="en-US" altLang="ko-KR" sz="1600" dirty="0"/>
              <a:t>W13 9 Lecture summary/V0+DMA+8b+zero-skipping 2</a:t>
            </a:r>
          </a:p>
          <a:p>
            <a:r>
              <a:rPr lang="en-US" altLang="ko-KR" sz="1600" dirty="0"/>
              <a:t>W14 16 Final exam/Term project (V0+DMA+8b+zero) submission</a:t>
            </a:r>
            <a:endParaRPr kumimoji="1" lang="ko-KR" altLang="en-US" sz="1600" dirty="0"/>
          </a:p>
        </p:txBody>
      </p:sp>
    </p:spTree>
    <p:extLst>
      <p:ext uri="{BB962C8B-B14F-4D97-AF65-F5344CB8AC3E}">
        <p14:creationId xmlns:p14="http://schemas.microsoft.com/office/powerpoint/2010/main" val="474371196"/>
      </p:ext>
    </p:extLst>
  </p:cSld>
  <p:clrMapOvr>
    <a:masterClrMapping/>
  </p:clrMapOvr>
  <mc:AlternateContent xmlns:mc="http://schemas.openxmlformats.org/markup-compatibility/2006" xmlns:p14="http://schemas.microsoft.com/office/powerpoint/2010/main">
    <mc:Choice Requires="p14">
      <p:transition spd="slow" p14:dur="2000" advTm="1966"/>
    </mc:Choice>
    <mc:Fallback xmlns="">
      <p:transition spd="slow" advTm="196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4953000" y="1460500"/>
            <a:ext cx="1625600" cy="622300"/>
          </a:xfrm>
          <a:prstGeom prst="wedgeRoundRectCallout">
            <a:avLst>
              <a:gd name="adj1" fmla="val -43750"/>
              <a:gd name="adj2" fmla="val 92093"/>
              <a:gd name="adj3" fmla="val 16667"/>
            </a:avLst>
          </a:prstGeom>
          <a:gradFill rotWithShape="1">
            <a:gsLst>
              <a:gs pos="0">
                <a:srgbClr val="767647"/>
              </a:gs>
              <a:gs pos="50000">
                <a:srgbClr val="FFFF99"/>
              </a:gs>
              <a:gs pos="100000">
                <a:srgbClr val="767647"/>
              </a:gs>
            </a:gsLst>
            <a:lin ang="2700000" scaled="1"/>
          </a:gradFill>
          <a:ln w="9525">
            <a:solidFill>
              <a:schemeClr val="tx1"/>
            </a:solidFill>
            <a:miter lim="800000"/>
            <a:headEnd/>
            <a:tailEnd/>
          </a:ln>
        </p:spPr>
        <p:txBody>
          <a:bodyPr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srgbClr val="000000"/>
                </a:solidFill>
                <a:effectLst/>
                <a:uLnTx/>
                <a:uFillTx/>
                <a:latin typeface="맑은 고딕" pitchFamily="34" charset="-127"/>
                <a:ea typeface="맑은 고딕" pitchFamily="34" charset="-127"/>
                <a:cs typeface="+mn-cs"/>
              </a:rPr>
              <a:t>Master issues address</a:t>
            </a:r>
          </a:p>
        </p:txBody>
      </p:sp>
      <p:grpSp>
        <p:nvGrpSpPr>
          <p:cNvPr id="18435" name="Group 4"/>
          <p:cNvGrpSpPr>
            <a:grpSpLocks/>
          </p:cNvGrpSpPr>
          <p:nvPr/>
        </p:nvGrpSpPr>
        <p:grpSpPr bwMode="auto">
          <a:xfrm>
            <a:off x="2649539" y="2239964"/>
            <a:ext cx="6645275" cy="3787775"/>
            <a:chOff x="677" y="1771"/>
            <a:chExt cx="4186" cy="2002"/>
          </a:xfrm>
        </p:grpSpPr>
        <p:sp>
          <p:nvSpPr>
            <p:cNvPr id="2610181" name="Rectangle 5"/>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10182" name="Rectangle 6"/>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18436" name="AutoShape 7"/>
          <p:cNvSpPr>
            <a:spLocks noChangeArrowheads="1"/>
          </p:cNvSpPr>
          <p:nvPr/>
        </p:nvSpPr>
        <p:spPr bwMode="auto">
          <a:xfrm>
            <a:off x="3455988" y="30130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data</a:t>
            </a:r>
          </a:p>
        </p:txBody>
      </p:sp>
      <p:sp>
        <p:nvSpPr>
          <p:cNvPr id="18437" name="Line 8"/>
          <p:cNvSpPr>
            <a:spLocks noChangeShapeType="1"/>
          </p:cNvSpPr>
          <p:nvPr/>
        </p:nvSpPr>
        <p:spPr bwMode="auto">
          <a:xfrm flipH="1">
            <a:off x="3441700" y="35560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8438" name="Text Box 9"/>
          <p:cNvSpPr txBox="1">
            <a:spLocks noChangeArrowheads="1"/>
          </p:cNvSpPr>
          <p:nvPr/>
        </p:nvSpPr>
        <p:spPr bwMode="auto">
          <a:xfrm>
            <a:off x="7837488" y="3487739"/>
            <a:ext cx="804862"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a:t>
            </a:r>
          </a:p>
        </p:txBody>
      </p:sp>
      <p:sp>
        <p:nvSpPr>
          <p:cNvPr id="18439" name="AutoShape 10"/>
          <p:cNvSpPr>
            <a:spLocks noChangeArrowheads="1"/>
          </p:cNvSpPr>
          <p:nvPr/>
        </p:nvSpPr>
        <p:spPr bwMode="auto">
          <a:xfrm>
            <a:off x="3479800" y="5356226"/>
            <a:ext cx="4991100" cy="538163"/>
          </a:xfrm>
          <a:prstGeom prst="leftArrow">
            <a:avLst>
              <a:gd name="adj1" fmla="val 62500"/>
              <a:gd name="adj2" fmla="val 53499"/>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data</a:t>
            </a:r>
          </a:p>
        </p:txBody>
      </p:sp>
      <p:sp>
        <p:nvSpPr>
          <p:cNvPr id="18440" name="Line 11"/>
          <p:cNvSpPr>
            <a:spLocks noChangeShapeType="1"/>
          </p:cNvSpPr>
          <p:nvPr/>
        </p:nvSpPr>
        <p:spPr bwMode="auto">
          <a:xfrm>
            <a:off x="3454400" y="58674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8441" name="Text Box 12"/>
          <p:cNvSpPr txBox="1">
            <a:spLocks noChangeArrowheads="1"/>
          </p:cNvSpPr>
          <p:nvPr/>
        </p:nvSpPr>
        <p:spPr bwMode="auto">
          <a:xfrm>
            <a:off x="3444875" y="5811839"/>
            <a:ext cx="755650"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RREADY</a:t>
            </a:r>
          </a:p>
        </p:txBody>
      </p:sp>
      <p:sp>
        <p:nvSpPr>
          <p:cNvPr id="18442" name="AutoShape 13"/>
          <p:cNvSpPr>
            <a:spLocks noChangeArrowheads="1"/>
          </p:cNvSpPr>
          <p:nvPr/>
        </p:nvSpPr>
        <p:spPr bwMode="auto">
          <a:xfrm>
            <a:off x="3479800" y="3743326"/>
            <a:ext cx="4991100" cy="538163"/>
          </a:xfrm>
          <a:prstGeom prst="leftArrow">
            <a:avLst>
              <a:gd name="adj1" fmla="val 62500"/>
              <a:gd name="adj2" fmla="val 53499"/>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Response</a:t>
            </a:r>
          </a:p>
        </p:txBody>
      </p:sp>
      <p:sp>
        <p:nvSpPr>
          <p:cNvPr id="18443" name="Line 14"/>
          <p:cNvSpPr>
            <a:spLocks noChangeShapeType="1"/>
          </p:cNvSpPr>
          <p:nvPr/>
        </p:nvSpPr>
        <p:spPr bwMode="auto">
          <a:xfrm>
            <a:off x="3454400" y="42545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8444" name="Text Box 15"/>
          <p:cNvSpPr txBox="1">
            <a:spLocks noChangeArrowheads="1"/>
          </p:cNvSpPr>
          <p:nvPr/>
        </p:nvSpPr>
        <p:spPr bwMode="auto">
          <a:xfrm>
            <a:off x="3448051" y="4198939"/>
            <a:ext cx="747713"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BREADY</a:t>
            </a:r>
          </a:p>
        </p:txBody>
      </p:sp>
      <p:sp>
        <p:nvSpPr>
          <p:cNvPr id="18445" name="AutoShape 16"/>
          <p:cNvSpPr>
            <a:spLocks noChangeArrowheads="1"/>
          </p:cNvSpPr>
          <p:nvPr/>
        </p:nvSpPr>
        <p:spPr bwMode="auto">
          <a:xfrm>
            <a:off x="3468688" y="22510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Write Address/Control</a:t>
            </a:r>
          </a:p>
        </p:txBody>
      </p:sp>
      <p:sp>
        <p:nvSpPr>
          <p:cNvPr id="18446" name="Line 17"/>
          <p:cNvSpPr>
            <a:spLocks noChangeShapeType="1"/>
          </p:cNvSpPr>
          <p:nvPr/>
        </p:nvSpPr>
        <p:spPr bwMode="auto">
          <a:xfrm flipH="1">
            <a:off x="3454400" y="27940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8447" name="Text Box 18"/>
          <p:cNvSpPr txBox="1">
            <a:spLocks noChangeArrowheads="1"/>
          </p:cNvSpPr>
          <p:nvPr/>
        </p:nvSpPr>
        <p:spPr bwMode="auto">
          <a:xfrm>
            <a:off x="7802563" y="2725739"/>
            <a:ext cx="901700"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a:t>
            </a:r>
          </a:p>
        </p:txBody>
      </p:sp>
      <p:sp>
        <p:nvSpPr>
          <p:cNvPr id="18448" name="AutoShape 19"/>
          <p:cNvSpPr>
            <a:spLocks noChangeArrowheads="1"/>
          </p:cNvSpPr>
          <p:nvPr/>
        </p:nvSpPr>
        <p:spPr bwMode="auto">
          <a:xfrm>
            <a:off x="3468688" y="46132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Address/Control</a:t>
            </a:r>
          </a:p>
        </p:txBody>
      </p:sp>
      <p:sp>
        <p:nvSpPr>
          <p:cNvPr id="18449" name="Line 20"/>
          <p:cNvSpPr>
            <a:spLocks noChangeShapeType="1"/>
          </p:cNvSpPr>
          <p:nvPr/>
        </p:nvSpPr>
        <p:spPr bwMode="auto">
          <a:xfrm flipH="1">
            <a:off x="3454400" y="51562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8450" name="Text Box 21"/>
          <p:cNvSpPr txBox="1">
            <a:spLocks noChangeArrowheads="1"/>
          </p:cNvSpPr>
          <p:nvPr/>
        </p:nvSpPr>
        <p:spPr bwMode="auto">
          <a:xfrm>
            <a:off x="7820026" y="5087939"/>
            <a:ext cx="847725"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ARREADY</a:t>
            </a:r>
          </a:p>
        </p:txBody>
      </p:sp>
      <p:sp>
        <p:nvSpPr>
          <p:cNvPr id="18451" name="제목 21"/>
          <p:cNvSpPr>
            <a:spLocks noGrp="1"/>
          </p:cNvSpPr>
          <p:nvPr>
            <p:ph type="title"/>
          </p:nvPr>
        </p:nvSpPr>
        <p:spPr/>
        <p:txBody>
          <a:bodyPr/>
          <a:lstStyle/>
          <a:p>
            <a:pPr eaLnBrk="1" hangingPunct="1"/>
            <a:r>
              <a:rPr lang="en-US" altLang="ko-KR"/>
              <a:t>Split Transaction: Write (1/3)</a:t>
            </a:r>
            <a:endParaRPr lang="ko-KR" altLang="en-US"/>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7969859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2624139" y="2214564"/>
            <a:ext cx="6645275" cy="3787775"/>
            <a:chOff x="677" y="1771"/>
            <a:chExt cx="4186" cy="2002"/>
          </a:xfrm>
        </p:grpSpPr>
        <p:sp>
          <p:nvSpPr>
            <p:cNvPr id="2612228" name="Rectangle 4"/>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12229" name="Rectangle 5"/>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19459" name="AutoShape 6"/>
          <p:cNvSpPr>
            <a:spLocks noChangeArrowheads="1"/>
          </p:cNvSpPr>
          <p:nvPr/>
        </p:nvSpPr>
        <p:spPr bwMode="auto">
          <a:xfrm>
            <a:off x="3430588" y="2987675"/>
            <a:ext cx="5002212" cy="565150"/>
          </a:xfrm>
          <a:prstGeom prst="rightArrow">
            <a:avLst>
              <a:gd name="adj1" fmla="val 59528"/>
              <a:gd name="adj2" fmla="val 49992"/>
            </a:avLst>
          </a:prstGeom>
          <a:solidFill>
            <a:srgbClr val="993366"/>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Write data</a:t>
            </a:r>
          </a:p>
        </p:txBody>
      </p:sp>
      <p:sp>
        <p:nvSpPr>
          <p:cNvPr id="19460" name="Line 7"/>
          <p:cNvSpPr>
            <a:spLocks noChangeShapeType="1"/>
          </p:cNvSpPr>
          <p:nvPr/>
        </p:nvSpPr>
        <p:spPr bwMode="auto">
          <a:xfrm flipH="1">
            <a:off x="3416300" y="35306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461" name="Text Box 8"/>
          <p:cNvSpPr txBox="1">
            <a:spLocks noChangeArrowheads="1"/>
          </p:cNvSpPr>
          <p:nvPr/>
        </p:nvSpPr>
        <p:spPr bwMode="auto">
          <a:xfrm>
            <a:off x="7810500" y="3462339"/>
            <a:ext cx="806450"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a:t>
            </a:r>
          </a:p>
        </p:txBody>
      </p:sp>
      <p:sp>
        <p:nvSpPr>
          <p:cNvPr id="19462" name="AutoShape 9"/>
          <p:cNvSpPr>
            <a:spLocks noChangeArrowheads="1"/>
          </p:cNvSpPr>
          <p:nvPr/>
        </p:nvSpPr>
        <p:spPr bwMode="auto">
          <a:xfrm>
            <a:off x="3454400" y="5330826"/>
            <a:ext cx="4991100" cy="538163"/>
          </a:xfrm>
          <a:prstGeom prst="leftArrow">
            <a:avLst>
              <a:gd name="adj1" fmla="val 62500"/>
              <a:gd name="adj2" fmla="val 53499"/>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data</a:t>
            </a:r>
          </a:p>
        </p:txBody>
      </p:sp>
      <p:sp>
        <p:nvSpPr>
          <p:cNvPr id="19463" name="Line 10"/>
          <p:cNvSpPr>
            <a:spLocks noChangeShapeType="1"/>
          </p:cNvSpPr>
          <p:nvPr/>
        </p:nvSpPr>
        <p:spPr bwMode="auto">
          <a:xfrm>
            <a:off x="3429000" y="58420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464" name="Text Box 11"/>
          <p:cNvSpPr txBox="1">
            <a:spLocks noChangeArrowheads="1"/>
          </p:cNvSpPr>
          <p:nvPr/>
        </p:nvSpPr>
        <p:spPr bwMode="auto">
          <a:xfrm>
            <a:off x="3419475" y="5786439"/>
            <a:ext cx="755650"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RREADY</a:t>
            </a:r>
          </a:p>
        </p:txBody>
      </p:sp>
      <p:sp>
        <p:nvSpPr>
          <p:cNvPr id="19465" name="AutoShape 12"/>
          <p:cNvSpPr>
            <a:spLocks noChangeArrowheads="1"/>
          </p:cNvSpPr>
          <p:nvPr/>
        </p:nvSpPr>
        <p:spPr bwMode="auto">
          <a:xfrm>
            <a:off x="3454400" y="3717926"/>
            <a:ext cx="4991100" cy="538163"/>
          </a:xfrm>
          <a:prstGeom prst="leftArrow">
            <a:avLst>
              <a:gd name="adj1" fmla="val 62500"/>
              <a:gd name="adj2" fmla="val 53499"/>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Response</a:t>
            </a:r>
          </a:p>
        </p:txBody>
      </p:sp>
      <p:sp>
        <p:nvSpPr>
          <p:cNvPr id="19466" name="Line 13"/>
          <p:cNvSpPr>
            <a:spLocks noChangeShapeType="1"/>
          </p:cNvSpPr>
          <p:nvPr/>
        </p:nvSpPr>
        <p:spPr bwMode="auto">
          <a:xfrm>
            <a:off x="3429000" y="42291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467" name="Text Box 14"/>
          <p:cNvSpPr txBox="1">
            <a:spLocks noChangeArrowheads="1"/>
          </p:cNvSpPr>
          <p:nvPr/>
        </p:nvSpPr>
        <p:spPr bwMode="auto">
          <a:xfrm>
            <a:off x="3422651" y="4173539"/>
            <a:ext cx="747713"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BREADY</a:t>
            </a:r>
          </a:p>
        </p:txBody>
      </p:sp>
      <p:sp>
        <p:nvSpPr>
          <p:cNvPr id="19468" name="AutoShape 15"/>
          <p:cNvSpPr>
            <a:spLocks noChangeArrowheads="1"/>
          </p:cNvSpPr>
          <p:nvPr/>
        </p:nvSpPr>
        <p:spPr bwMode="auto">
          <a:xfrm>
            <a:off x="3443288" y="22256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Address/Control</a:t>
            </a:r>
          </a:p>
        </p:txBody>
      </p:sp>
      <p:sp>
        <p:nvSpPr>
          <p:cNvPr id="19469" name="Line 16"/>
          <p:cNvSpPr>
            <a:spLocks noChangeShapeType="1"/>
          </p:cNvSpPr>
          <p:nvPr/>
        </p:nvSpPr>
        <p:spPr bwMode="auto">
          <a:xfrm flipH="1">
            <a:off x="3429000" y="27686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470" name="Text Box 17"/>
          <p:cNvSpPr txBox="1">
            <a:spLocks noChangeArrowheads="1"/>
          </p:cNvSpPr>
          <p:nvPr/>
        </p:nvSpPr>
        <p:spPr bwMode="auto">
          <a:xfrm>
            <a:off x="7777163" y="2700339"/>
            <a:ext cx="900112"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a:t>
            </a:r>
          </a:p>
        </p:txBody>
      </p:sp>
      <p:sp>
        <p:nvSpPr>
          <p:cNvPr id="19471" name="AutoShape 18"/>
          <p:cNvSpPr>
            <a:spLocks noChangeArrowheads="1"/>
          </p:cNvSpPr>
          <p:nvPr/>
        </p:nvSpPr>
        <p:spPr bwMode="auto">
          <a:xfrm>
            <a:off x="3443288" y="45878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Address/Control</a:t>
            </a:r>
          </a:p>
        </p:txBody>
      </p:sp>
      <p:sp>
        <p:nvSpPr>
          <p:cNvPr id="19472" name="Line 19"/>
          <p:cNvSpPr>
            <a:spLocks noChangeShapeType="1"/>
          </p:cNvSpPr>
          <p:nvPr/>
        </p:nvSpPr>
        <p:spPr bwMode="auto">
          <a:xfrm flipH="1">
            <a:off x="3429000" y="51308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9473" name="Text Box 20"/>
          <p:cNvSpPr txBox="1">
            <a:spLocks noChangeArrowheads="1"/>
          </p:cNvSpPr>
          <p:nvPr/>
        </p:nvSpPr>
        <p:spPr bwMode="auto">
          <a:xfrm>
            <a:off x="7793039" y="5062539"/>
            <a:ext cx="847725"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ARREADY</a:t>
            </a:r>
          </a:p>
        </p:txBody>
      </p:sp>
      <p:sp>
        <p:nvSpPr>
          <p:cNvPr id="19474" name="AutoShape 21"/>
          <p:cNvSpPr>
            <a:spLocks noChangeArrowheads="1"/>
          </p:cNvSpPr>
          <p:nvPr/>
        </p:nvSpPr>
        <p:spPr bwMode="auto">
          <a:xfrm>
            <a:off x="4953000" y="2171700"/>
            <a:ext cx="1625600" cy="622300"/>
          </a:xfrm>
          <a:prstGeom prst="wedgeRoundRectCallout">
            <a:avLst>
              <a:gd name="adj1" fmla="val -43750"/>
              <a:gd name="adj2" fmla="val 92093"/>
              <a:gd name="adj3" fmla="val 16667"/>
            </a:avLst>
          </a:prstGeom>
          <a:gradFill rotWithShape="1">
            <a:gsLst>
              <a:gs pos="0">
                <a:srgbClr val="767647"/>
              </a:gs>
              <a:gs pos="50000">
                <a:srgbClr val="FFFF99"/>
              </a:gs>
              <a:gs pos="100000">
                <a:srgbClr val="767647"/>
              </a:gs>
            </a:gsLst>
            <a:lin ang="2700000" scaled="1"/>
          </a:gradFill>
          <a:ln w="9525">
            <a:solidFill>
              <a:schemeClr val="tx1"/>
            </a:solidFill>
            <a:miter lim="800000"/>
            <a:headEnd/>
            <a:tailEnd/>
          </a:ln>
        </p:spPr>
        <p:txBody>
          <a:bodyPr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srgbClr val="000000"/>
                </a:solidFill>
                <a:effectLst/>
                <a:uLnTx/>
                <a:uFillTx/>
                <a:latin typeface="맑은 고딕" pitchFamily="34" charset="-127"/>
                <a:ea typeface="맑은 고딕" pitchFamily="34" charset="-127"/>
                <a:cs typeface="+mn-cs"/>
              </a:rPr>
              <a:t>Master gives data</a:t>
            </a:r>
          </a:p>
        </p:txBody>
      </p:sp>
      <p:sp>
        <p:nvSpPr>
          <p:cNvPr id="19475" name="제목 21"/>
          <p:cNvSpPr>
            <a:spLocks noGrp="1"/>
          </p:cNvSpPr>
          <p:nvPr>
            <p:ph type="title"/>
          </p:nvPr>
        </p:nvSpPr>
        <p:spPr/>
        <p:txBody>
          <a:bodyPr/>
          <a:lstStyle/>
          <a:p>
            <a:pPr eaLnBrk="1" hangingPunct="1"/>
            <a:r>
              <a:rPr lang="en-US" altLang="ko-KR"/>
              <a:t>Split Transaction: Write (2/3)</a:t>
            </a:r>
            <a:endParaRPr lang="ko-KR" altLang="en-US"/>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9280273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
          <p:cNvGrpSpPr>
            <a:grpSpLocks/>
          </p:cNvGrpSpPr>
          <p:nvPr/>
        </p:nvGrpSpPr>
        <p:grpSpPr bwMode="auto">
          <a:xfrm>
            <a:off x="2662239" y="2227264"/>
            <a:ext cx="6645275" cy="3787775"/>
            <a:chOff x="677" y="1771"/>
            <a:chExt cx="4186" cy="2002"/>
          </a:xfrm>
        </p:grpSpPr>
        <p:sp>
          <p:nvSpPr>
            <p:cNvPr id="2614276" name="Rectangle 4"/>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14277" name="Rectangle 5"/>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20483" name="AutoShape 6"/>
          <p:cNvSpPr>
            <a:spLocks noChangeArrowheads="1"/>
          </p:cNvSpPr>
          <p:nvPr/>
        </p:nvSpPr>
        <p:spPr bwMode="auto">
          <a:xfrm>
            <a:off x="3468688" y="30003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data</a:t>
            </a:r>
          </a:p>
        </p:txBody>
      </p:sp>
      <p:sp>
        <p:nvSpPr>
          <p:cNvPr id="20484" name="Line 7"/>
          <p:cNvSpPr>
            <a:spLocks noChangeShapeType="1"/>
          </p:cNvSpPr>
          <p:nvPr/>
        </p:nvSpPr>
        <p:spPr bwMode="auto">
          <a:xfrm flipH="1">
            <a:off x="3454400" y="35433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485" name="Text Box 8"/>
          <p:cNvSpPr txBox="1">
            <a:spLocks noChangeArrowheads="1"/>
          </p:cNvSpPr>
          <p:nvPr/>
        </p:nvSpPr>
        <p:spPr bwMode="auto">
          <a:xfrm>
            <a:off x="7848600" y="3475039"/>
            <a:ext cx="806450"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a:t>
            </a:r>
          </a:p>
        </p:txBody>
      </p:sp>
      <p:sp>
        <p:nvSpPr>
          <p:cNvPr id="20486" name="AutoShape 9"/>
          <p:cNvSpPr>
            <a:spLocks noChangeArrowheads="1"/>
          </p:cNvSpPr>
          <p:nvPr/>
        </p:nvSpPr>
        <p:spPr bwMode="auto">
          <a:xfrm>
            <a:off x="3492500" y="5343526"/>
            <a:ext cx="4991100" cy="538163"/>
          </a:xfrm>
          <a:prstGeom prst="leftArrow">
            <a:avLst>
              <a:gd name="adj1" fmla="val 62500"/>
              <a:gd name="adj2" fmla="val 53499"/>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data</a:t>
            </a:r>
          </a:p>
        </p:txBody>
      </p:sp>
      <p:sp>
        <p:nvSpPr>
          <p:cNvPr id="20487" name="Line 10"/>
          <p:cNvSpPr>
            <a:spLocks noChangeShapeType="1"/>
          </p:cNvSpPr>
          <p:nvPr/>
        </p:nvSpPr>
        <p:spPr bwMode="auto">
          <a:xfrm>
            <a:off x="3467100" y="58547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488" name="Text Box 11"/>
          <p:cNvSpPr txBox="1">
            <a:spLocks noChangeArrowheads="1"/>
          </p:cNvSpPr>
          <p:nvPr/>
        </p:nvSpPr>
        <p:spPr bwMode="auto">
          <a:xfrm>
            <a:off x="3457575" y="5799139"/>
            <a:ext cx="755650"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RREADY</a:t>
            </a:r>
          </a:p>
        </p:txBody>
      </p:sp>
      <p:sp>
        <p:nvSpPr>
          <p:cNvPr id="20489" name="AutoShape 12"/>
          <p:cNvSpPr>
            <a:spLocks noChangeArrowheads="1"/>
          </p:cNvSpPr>
          <p:nvPr/>
        </p:nvSpPr>
        <p:spPr bwMode="auto">
          <a:xfrm>
            <a:off x="3492500" y="3730626"/>
            <a:ext cx="4991100" cy="538163"/>
          </a:xfrm>
          <a:prstGeom prst="leftArrow">
            <a:avLst>
              <a:gd name="adj1" fmla="val 62500"/>
              <a:gd name="adj2" fmla="val 53499"/>
            </a:avLst>
          </a:prstGeom>
          <a:solidFill>
            <a:srgbClr val="993366"/>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Response</a:t>
            </a:r>
          </a:p>
        </p:txBody>
      </p:sp>
      <p:sp>
        <p:nvSpPr>
          <p:cNvPr id="20490" name="Line 13"/>
          <p:cNvSpPr>
            <a:spLocks noChangeShapeType="1"/>
          </p:cNvSpPr>
          <p:nvPr/>
        </p:nvSpPr>
        <p:spPr bwMode="auto">
          <a:xfrm>
            <a:off x="3467100" y="42418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491" name="Text Box 14"/>
          <p:cNvSpPr txBox="1">
            <a:spLocks noChangeArrowheads="1"/>
          </p:cNvSpPr>
          <p:nvPr/>
        </p:nvSpPr>
        <p:spPr bwMode="auto">
          <a:xfrm>
            <a:off x="3460751" y="4186239"/>
            <a:ext cx="747713"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BREADY</a:t>
            </a:r>
          </a:p>
        </p:txBody>
      </p:sp>
      <p:sp>
        <p:nvSpPr>
          <p:cNvPr id="20492" name="AutoShape 15"/>
          <p:cNvSpPr>
            <a:spLocks noChangeArrowheads="1"/>
          </p:cNvSpPr>
          <p:nvPr/>
        </p:nvSpPr>
        <p:spPr bwMode="auto">
          <a:xfrm>
            <a:off x="3481388" y="22383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Address/Control</a:t>
            </a:r>
          </a:p>
        </p:txBody>
      </p:sp>
      <p:sp>
        <p:nvSpPr>
          <p:cNvPr id="20493" name="Line 16"/>
          <p:cNvSpPr>
            <a:spLocks noChangeShapeType="1"/>
          </p:cNvSpPr>
          <p:nvPr/>
        </p:nvSpPr>
        <p:spPr bwMode="auto">
          <a:xfrm flipH="1">
            <a:off x="3467100" y="27813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494" name="Text Box 17"/>
          <p:cNvSpPr txBox="1">
            <a:spLocks noChangeArrowheads="1"/>
          </p:cNvSpPr>
          <p:nvPr/>
        </p:nvSpPr>
        <p:spPr bwMode="auto">
          <a:xfrm>
            <a:off x="7815263" y="2713039"/>
            <a:ext cx="900112"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a:t>
            </a:r>
          </a:p>
        </p:txBody>
      </p:sp>
      <p:sp>
        <p:nvSpPr>
          <p:cNvPr id="20495" name="AutoShape 18"/>
          <p:cNvSpPr>
            <a:spLocks noChangeArrowheads="1"/>
          </p:cNvSpPr>
          <p:nvPr/>
        </p:nvSpPr>
        <p:spPr bwMode="auto">
          <a:xfrm>
            <a:off x="3481388" y="4600575"/>
            <a:ext cx="5002212" cy="565150"/>
          </a:xfrm>
          <a:prstGeom prst="rightArrow">
            <a:avLst>
              <a:gd name="adj1" fmla="val 59528"/>
              <a:gd name="adj2" fmla="val 49992"/>
            </a:avLst>
          </a:prstGeom>
          <a:solidFill>
            <a:schemeClr val="accent1"/>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Address/Control</a:t>
            </a:r>
          </a:p>
        </p:txBody>
      </p:sp>
      <p:sp>
        <p:nvSpPr>
          <p:cNvPr id="20496" name="Line 19"/>
          <p:cNvSpPr>
            <a:spLocks noChangeShapeType="1"/>
          </p:cNvSpPr>
          <p:nvPr/>
        </p:nvSpPr>
        <p:spPr bwMode="auto">
          <a:xfrm flipH="1">
            <a:off x="3467100" y="51435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497" name="Text Box 20"/>
          <p:cNvSpPr txBox="1">
            <a:spLocks noChangeArrowheads="1"/>
          </p:cNvSpPr>
          <p:nvPr/>
        </p:nvSpPr>
        <p:spPr bwMode="auto">
          <a:xfrm>
            <a:off x="7831139" y="5075239"/>
            <a:ext cx="847725"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ARREADY</a:t>
            </a:r>
          </a:p>
        </p:txBody>
      </p:sp>
      <p:sp>
        <p:nvSpPr>
          <p:cNvPr id="20498" name="AutoShape 21"/>
          <p:cNvSpPr>
            <a:spLocks noChangeArrowheads="1"/>
          </p:cNvSpPr>
          <p:nvPr/>
        </p:nvSpPr>
        <p:spPr bwMode="auto">
          <a:xfrm>
            <a:off x="5054600" y="2895600"/>
            <a:ext cx="1625600" cy="622300"/>
          </a:xfrm>
          <a:prstGeom prst="wedgeRoundRectCallout">
            <a:avLst>
              <a:gd name="adj1" fmla="val -43750"/>
              <a:gd name="adj2" fmla="val 92093"/>
              <a:gd name="adj3" fmla="val 16667"/>
            </a:avLst>
          </a:prstGeom>
          <a:gradFill rotWithShape="1">
            <a:gsLst>
              <a:gs pos="0">
                <a:srgbClr val="767647"/>
              </a:gs>
              <a:gs pos="50000">
                <a:srgbClr val="FFFF99"/>
              </a:gs>
              <a:gs pos="100000">
                <a:srgbClr val="767647"/>
              </a:gs>
            </a:gsLst>
            <a:lin ang="2700000" scaled="1"/>
          </a:gradFill>
          <a:ln w="9525">
            <a:solidFill>
              <a:schemeClr val="tx1"/>
            </a:solidFill>
            <a:miter lim="800000"/>
            <a:headEnd/>
            <a:tailEnd/>
          </a:ln>
        </p:spPr>
        <p:txBody>
          <a:bodyPr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srgbClr val="000000"/>
                </a:solidFill>
                <a:effectLst/>
                <a:uLnTx/>
                <a:uFillTx/>
                <a:latin typeface="맑은 고딕" pitchFamily="34" charset="-127"/>
                <a:ea typeface="맑은 고딕" pitchFamily="34" charset="-127"/>
                <a:cs typeface="+mn-cs"/>
              </a:rPr>
              <a:t>Slave acknowledges</a:t>
            </a:r>
          </a:p>
        </p:txBody>
      </p:sp>
      <p:sp>
        <p:nvSpPr>
          <p:cNvPr id="20499" name="제목 21"/>
          <p:cNvSpPr>
            <a:spLocks noGrp="1"/>
          </p:cNvSpPr>
          <p:nvPr>
            <p:ph type="title"/>
          </p:nvPr>
        </p:nvSpPr>
        <p:spPr/>
        <p:txBody>
          <a:bodyPr/>
          <a:lstStyle/>
          <a:p>
            <a:pPr eaLnBrk="1" hangingPunct="1"/>
            <a:r>
              <a:rPr lang="en-US" altLang="ko-KR"/>
              <a:t>Split Transaction: Write (3/3)</a:t>
            </a:r>
            <a:endParaRPr lang="ko-KR" altLang="en-US"/>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7355571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p:cNvGrpSpPr>
            <a:grpSpLocks/>
          </p:cNvGrpSpPr>
          <p:nvPr/>
        </p:nvGrpSpPr>
        <p:grpSpPr bwMode="auto">
          <a:xfrm>
            <a:off x="2662239" y="1897064"/>
            <a:ext cx="6645275" cy="3787775"/>
            <a:chOff x="677" y="1771"/>
            <a:chExt cx="4186" cy="2002"/>
          </a:xfrm>
        </p:grpSpPr>
        <p:sp>
          <p:nvSpPr>
            <p:cNvPr id="2616324" name="Rectangle 4"/>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16325" name="Rectangle 5"/>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21507" name="AutoShape 6"/>
          <p:cNvSpPr>
            <a:spLocks noChangeArrowheads="1"/>
          </p:cNvSpPr>
          <p:nvPr/>
        </p:nvSpPr>
        <p:spPr bwMode="auto">
          <a:xfrm>
            <a:off x="3468688" y="2670175"/>
            <a:ext cx="5002212" cy="565150"/>
          </a:xfrm>
          <a:prstGeom prst="rightArrow">
            <a:avLst>
              <a:gd name="adj1" fmla="val 59528"/>
              <a:gd name="adj2" fmla="val 49992"/>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data</a:t>
            </a:r>
          </a:p>
        </p:txBody>
      </p:sp>
      <p:sp>
        <p:nvSpPr>
          <p:cNvPr id="21508" name="Line 7"/>
          <p:cNvSpPr>
            <a:spLocks noChangeShapeType="1"/>
          </p:cNvSpPr>
          <p:nvPr/>
        </p:nvSpPr>
        <p:spPr bwMode="auto">
          <a:xfrm flipH="1">
            <a:off x="3454400" y="32131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1509" name="Text Box 8"/>
          <p:cNvSpPr txBox="1">
            <a:spLocks noChangeArrowheads="1"/>
          </p:cNvSpPr>
          <p:nvPr/>
        </p:nvSpPr>
        <p:spPr bwMode="auto">
          <a:xfrm>
            <a:off x="7848600" y="3144839"/>
            <a:ext cx="806450"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a:t>
            </a:r>
          </a:p>
        </p:txBody>
      </p:sp>
      <p:sp>
        <p:nvSpPr>
          <p:cNvPr id="21510" name="AutoShape 9"/>
          <p:cNvSpPr>
            <a:spLocks noChangeArrowheads="1"/>
          </p:cNvSpPr>
          <p:nvPr/>
        </p:nvSpPr>
        <p:spPr bwMode="auto">
          <a:xfrm>
            <a:off x="3492500" y="5013326"/>
            <a:ext cx="4991100" cy="538163"/>
          </a:xfrm>
          <a:prstGeom prst="leftArrow">
            <a:avLst>
              <a:gd name="adj1" fmla="val 62500"/>
              <a:gd name="adj2" fmla="val 53499"/>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data</a:t>
            </a:r>
          </a:p>
        </p:txBody>
      </p:sp>
      <p:sp>
        <p:nvSpPr>
          <p:cNvPr id="21511" name="Line 10"/>
          <p:cNvSpPr>
            <a:spLocks noChangeShapeType="1"/>
          </p:cNvSpPr>
          <p:nvPr/>
        </p:nvSpPr>
        <p:spPr bwMode="auto">
          <a:xfrm>
            <a:off x="3467100" y="55245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1512" name="Text Box 11"/>
          <p:cNvSpPr txBox="1">
            <a:spLocks noChangeArrowheads="1"/>
          </p:cNvSpPr>
          <p:nvPr/>
        </p:nvSpPr>
        <p:spPr bwMode="auto">
          <a:xfrm>
            <a:off x="3457575" y="5468939"/>
            <a:ext cx="755650"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RREADY</a:t>
            </a:r>
          </a:p>
        </p:txBody>
      </p:sp>
      <p:sp>
        <p:nvSpPr>
          <p:cNvPr id="21513" name="AutoShape 12"/>
          <p:cNvSpPr>
            <a:spLocks noChangeArrowheads="1"/>
          </p:cNvSpPr>
          <p:nvPr/>
        </p:nvSpPr>
        <p:spPr bwMode="auto">
          <a:xfrm>
            <a:off x="3492500" y="3400426"/>
            <a:ext cx="4991100" cy="538163"/>
          </a:xfrm>
          <a:prstGeom prst="leftArrow">
            <a:avLst>
              <a:gd name="adj1" fmla="val 62500"/>
              <a:gd name="adj2" fmla="val 53499"/>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Response</a:t>
            </a:r>
          </a:p>
        </p:txBody>
      </p:sp>
      <p:sp>
        <p:nvSpPr>
          <p:cNvPr id="21514" name="Line 13"/>
          <p:cNvSpPr>
            <a:spLocks noChangeShapeType="1"/>
          </p:cNvSpPr>
          <p:nvPr/>
        </p:nvSpPr>
        <p:spPr bwMode="auto">
          <a:xfrm>
            <a:off x="3467100" y="39116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1515" name="Text Box 14"/>
          <p:cNvSpPr txBox="1">
            <a:spLocks noChangeArrowheads="1"/>
          </p:cNvSpPr>
          <p:nvPr/>
        </p:nvSpPr>
        <p:spPr bwMode="auto">
          <a:xfrm>
            <a:off x="3460751" y="3856039"/>
            <a:ext cx="747713"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BREADY</a:t>
            </a:r>
          </a:p>
        </p:txBody>
      </p:sp>
      <p:sp>
        <p:nvSpPr>
          <p:cNvPr id="21516" name="AutoShape 15"/>
          <p:cNvSpPr>
            <a:spLocks noChangeArrowheads="1"/>
          </p:cNvSpPr>
          <p:nvPr/>
        </p:nvSpPr>
        <p:spPr bwMode="auto">
          <a:xfrm>
            <a:off x="3481388" y="1908175"/>
            <a:ext cx="5002212" cy="565150"/>
          </a:xfrm>
          <a:prstGeom prst="rightArrow">
            <a:avLst>
              <a:gd name="adj1" fmla="val 59528"/>
              <a:gd name="adj2" fmla="val 49992"/>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Address/Control</a:t>
            </a:r>
          </a:p>
        </p:txBody>
      </p:sp>
      <p:sp>
        <p:nvSpPr>
          <p:cNvPr id="21517" name="Line 16"/>
          <p:cNvSpPr>
            <a:spLocks noChangeShapeType="1"/>
          </p:cNvSpPr>
          <p:nvPr/>
        </p:nvSpPr>
        <p:spPr bwMode="auto">
          <a:xfrm flipH="1">
            <a:off x="3467100" y="24511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1518" name="Text Box 17"/>
          <p:cNvSpPr txBox="1">
            <a:spLocks noChangeArrowheads="1"/>
          </p:cNvSpPr>
          <p:nvPr/>
        </p:nvSpPr>
        <p:spPr bwMode="auto">
          <a:xfrm>
            <a:off x="7815263" y="2382839"/>
            <a:ext cx="900112"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a:t>
            </a:r>
          </a:p>
        </p:txBody>
      </p:sp>
      <p:sp>
        <p:nvSpPr>
          <p:cNvPr id="21519" name="AutoShape 18"/>
          <p:cNvSpPr>
            <a:spLocks noChangeArrowheads="1"/>
          </p:cNvSpPr>
          <p:nvPr/>
        </p:nvSpPr>
        <p:spPr bwMode="auto">
          <a:xfrm>
            <a:off x="3481388" y="4270375"/>
            <a:ext cx="5002212" cy="565150"/>
          </a:xfrm>
          <a:prstGeom prst="rightArrow">
            <a:avLst>
              <a:gd name="adj1" fmla="val 59528"/>
              <a:gd name="adj2" fmla="val 49992"/>
            </a:avLst>
          </a:prstGeom>
          <a:solidFill>
            <a:srgbClr val="3399FF"/>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Address/Control</a:t>
            </a:r>
          </a:p>
        </p:txBody>
      </p:sp>
      <p:sp>
        <p:nvSpPr>
          <p:cNvPr id="21520" name="Line 19"/>
          <p:cNvSpPr>
            <a:spLocks noChangeShapeType="1"/>
          </p:cNvSpPr>
          <p:nvPr/>
        </p:nvSpPr>
        <p:spPr bwMode="auto">
          <a:xfrm flipH="1">
            <a:off x="3467100" y="48133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1521" name="Text Box 20"/>
          <p:cNvSpPr txBox="1">
            <a:spLocks noChangeArrowheads="1"/>
          </p:cNvSpPr>
          <p:nvPr/>
        </p:nvSpPr>
        <p:spPr bwMode="auto">
          <a:xfrm>
            <a:off x="7831139" y="4745039"/>
            <a:ext cx="847725"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ARREADY</a:t>
            </a:r>
          </a:p>
        </p:txBody>
      </p:sp>
      <p:sp>
        <p:nvSpPr>
          <p:cNvPr id="21522" name="AutoShape 21"/>
          <p:cNvSpPr>
            <a:spLocks noChangeArrowheads="1"/>
          </p:cNvSpPr>
          <p:nvPr/>
        </p:nvSpPr>
        <p:spPr bwMode="auto">
          <a:xfrm>
            <a:off x="5194300" y="3429000"/>
            <a:ext cx="1625600" cy="622300"/>
          </a:xfrm>
          <a:prstGeom prst="wedgeRoundRectCallout">
            <a:avLst>
              <a:gd name="adj1" fmla="val -43750"/>
              <a:gd name="adj2" fmla="val 92093"/>
              <a:gd name="adj3" fmla="val 16667"/>
            </a:avLst>
          </a:prstGeom>
          <a:gradFill rotWithShape="1">
            <a:gsLst>
              <a:gs pos="0">
                <a:srgbClr val="767647"/>
              </a:gs>
              <a:gs pos="50000">
                <a:srgbClr val="FFFF99"/>
              </a:gs>
              <a:gs pos="100000">
                <a:srgbClr val="767647"/>
              </a:gs>
            </a:gsLst>
            <a:lin ang="2700000" scaled="1"/>
          </a:gradFill>
          <a:ln w="9525">
            <a:solidFill>
              <a:schemeClr val="tx1"/>
            </a:solidFill>
            <a:miter lim="800000"/>
            <a:headEnd/>
            <a:tailEnd/>
          </a:ln>
        </p:spPr>
        <p:txBody>
          <a:bodyPr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srgbClr val="000000"/>
                </a:solidFill>
                <a:effectLst/>
                <a:uLnTx/>
                <a:uFillTx/>
                <a:latin typeface="맑은 고딕" pitchFamily="34" charset="-127"/>
                <a:ea typeface="맑은 고딕" pitchFamily="34" charset="-127"/>
                <a:cs typeface="+mn-cs"/>
              </a:rPr>
              <a:t>Master issues address</a:t>
            </a:r>
          </a:p>
        </p:txBody>
      </p:sp>
      <p:sp>
        <p:nvSpPr>
          <p:cNvPr id="21523" name="제목 21"/>
          <p:cNvSpPr>
            <a:spLocks noGrp="1"/>
          </p:cNvSpPr>
          <p:nvPr>
            <p:ph type="title"/>
          </p:nvPr>
        </p:nvSpPr>
        <p:spPr/>
        <p:txBody>
          <a:bodyPr/>
          <a:lstStyle/>
          <a:p>
            <a:pPr eaLnBrk="1" hangingPunct="1"/>
            <a:r>
              <a:rPr lang="en-US" altLang="ko-KR"/>
              <a:t>Split Transaction: Read (1/2)</a:t>
            </a:r>
            <a:endParaRPr lang="ko-KR" altLang="en-US"/>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6308120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a:off x="2662239" y="2024064"/>
            <a:ext cx="6645275" cy="3787775"/>
            <a:chOff x="677" y="1771"/>
            <a:chExt cx="4186" cy="2002"/>
          </a:xfrm>
        </p:grpSpPr>
        <p:sp>
          <p:nvSpPr>
            <p:cNvPr id="2618372" name="Rectangle 4"/>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18373" name="Rectangle 5"/>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22531" name="AutoShape 6"/>
          <p:cNvSpPr>
            <a:spLocks noChangeArrowheads="1"/>
          </p:cNvSpPr>
          <p:nvPr/>
        </p:nvSpPr>
        <p:spPr bwMode="auto">
          <a:xfrm>
            <a:off x="3468688" y="2797175"/>
            <a:ext cx="5002212" cy="565150"/>
          </a:xfrm>
          <a:prstGeom prst="rightArrow">
            <a:avLst>
              <a:gd name="adj1" fmla="val 59528"/>
              <a:gd name="adj2" fmla="val 49992"/>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data</a:t>
            </a:r>
          </a:p>
        </p:txBody>
      </p:sp>
      <p:sp>
        <p:nvSpPr>
          <p:cNvPr id="22532" name="Line 7"/>
          <p:cNvSpPr>
            <a:spLocks noChangeShapeType="1"/>
          </p:cNvSpPr>
          <p:nvPr/>
        </p:nvSpPr>
        <p:spPr bwMode="auto">
          <a:xfrm flipH="1">
            <a:off x="3454400" y="33401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2533" name="Text Box 8"/>
          <p:cNvSpPr txBox="1">
            <a:spLocks noChangeArrowheads="1"/>
          </p:cNvSpPr>
          <p:nvPr/>
        </p:nvSpPr>
        <p:spPr bwMode="auto">
          <a:xfrm>
            <a:off x="7848600" y="3271839"/>
            <a:ext cx="806450"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a:t>
            </a:r>
          </a:p>
        </p:txBody>
      </p:sp>
      <p:sp>
        <p:nvSpPr>
          <p:cNvPr id="22534" name="AutoShape 9"/>
          <p:cNvSpPr>
            <a:spLocks noChangeArrowheads="1"/>
          </p:cNvSpPr>
          <p:nvPr/>
        </p:nvSpPr>
        <p:spPr bwMode="auto">
          <a:xfrm>
            <a:off x="3492500" y="5140326"/>
            <a:ext cx="4991100" cy="538163"/>
          </a:xfrm>
          <a:prstGeom prst="leftArrow">
            <a:avLst>
              <a:gd name="adj1" fmla="val 62500"/>
              <a:gd name="adj2" fmla="val 53499"/>
            </a:avLst>
          </a:prstGeom>
          <a:solidFill>
            <a:srgbClr val="3399FF"/>
          </a:soli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data</a:t>
            </a:r>
          </a:p>
        </p:txBody>
      </p:sp>
      <p:sp>
        <p:nvSpPr>
          <p:cNvPr id="22535" name="Line 10"/>
          <p:cNvSpPr>
            <a:spLocks noChangeShapeType="1"/>
          </p:cNvSpPr>
          <p:nvPr/>
        </p:nvSpPr>
        <p:spPr bwMode="auto">
          <a:xfrm>
            <a:off x="3467100" y="56515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2536" name="Text Box 11"/>
          <p:cNvSpPr txBox="1">
            <a:spLocks noChangeArrowheads="1"/>
          </p:cNvSpPr>
          <p:nvPr/>
        </p:nvSpPr>
        <p:spPr bwMode="auto">
          <a:xfrm>
            <a:off x="3457575" y="5595939"/>
            <a:ext cx="755650"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RREADY</a:t>
            </a:r>
          </a:p>
        </p:txBody>
      </p:sp>
      <p:sp>
        <p:nvSpPr>
          <p:cNvPr id="22537" name="AutoShape 12"/>
          <p:cNvSpPr>
            <a:spLocks noChangeArrowheads="1"/>
          </p:cNvSpPr>
          <p:nvPr/>
        </p:nvSpPr>
        <p:spPr bwMode="auto">
          <a:xfrm>
            <a:off x="3492500" y="3527426"/>
            <a:ext cx="4991100" cy="538163"/>
          </a:xfrm>
          <a:prstGeom prst="leftArrow">
            <a:avLst>
              <a:gd name="adj1" fmla="val 62500"/>
              <a:gd name="adj2" fmla="val 53499"/>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Response</a:t>
            </a:r>
          </a:p>
        </p:txBody>
      </p:sp>
      <p:sp>
        <p:nvSpPr>
          <p:cNvPr id="22538" name="Line 13"/>
          <p:cNvSpPr>
            <a:spLocks noChangeShapeType="1"/>
          </p:cNvSpPr>
          <p:nvPr/>
        </p:nvSpPr>
        <p:spPr bwMode="auto">
          <a:xfrm>
            <a:off x="3467100" y="40386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2539" name="Text Box 14"/>
          <p:cNvSpPr txBox="1">
            <a:spLocks noChangeArrowheads="1"/>
          </p:cNvSpPr>
          <p:nvPr/>
        </p:nvSpPr>
        <p:spPr bwMode="auto">
          <a:xfrm>
            <a:off x="3460751" y="3983039"/>
            <a:ext cx="747713"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BREADY</a:t>
            </a:r>
          </a:p>
        </p:txBody>
      </p:sp>
      <p:sp>
        <p:nvSpPr>
          <p:cNvPr id="22540" name="AutoShape 15"/>
          <p:cNvSpPr>
            <a:spLocks noChangeArrowheads="1"/>
          </p:cNvSpPr>
          <p:nvPr/>
        </p:nvSpPr>
        <p:spPr bwMode="auto">
          <a:xfrm>
            <a:off x="3481388" y="2035175"/>
            <a:ext cx="5002212" cy="565150"/>
          </a:xfrm>
          <a:prstGeom prst="rightArrow">
            <a:avLst>
              <a:gd name="adj1" fmla="val 59528"/>
              <a:gd name="adj2" fmla="val 49992"/>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Write Address/Control</a:t>
            </a:r>
          </a:p>
        </p:txBody>
      </p:sp>
      <p:sp>
        <p:nvSpPr>
          <p:cNvPr id="22541" name="Line 16"/>
          <p:cNvSpPr>
            <a:spLocks noChangeShapeType="1"/>
          </p:cNvSpPr>
          <p:nvPr/>
        </p:nvSpPr>
        <p:spPr bwMode="auto">
          <a:xfrm flipH="1">
            <a:off x="3467100" y="25781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2542" name="Text Box 17"/>
          <p:cNvSpPr txBox="1">
            <a:spLocks noChangeArrowheads="1"/>
          </p:cNvSpPr>
          <p:nvPr/>
        </p:nvSpPr>
        <p:spPr bwMode="auto">
          <a:xfrm>
            <a:off x="7815263" y="2509839"/>
            <a:ext cx="900112" cy="276225"/>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a:t>
            </a:r>
          </a:p>
        </p:txBody>
      </p:sp>
      <p:sp>
        <p:nvSpPr>
          <p:cNvPr id="22543" name="AutoShape 18"/>
          <p:cNvSpPr>
            <a:spLocks noChangeArrowheads="1"/>
          </p:cNvSpPr>
          <p:nvPr/>
        </p:nvSpPr>
        <p:spPr bwMode="auto">
          <a:xfrm>
            <a:off x="3481388" y="4397375"/>
            <a:ext cx="5002212" cy="565150"/>
          </a:xfrm>
          <a:prstGeom prst="rightArrow">
            <a:avLst>
              <a:gd name="adj1" fmla="val 59528"/>
              <a:gd name="adj2" fmla="val 49992"/>
            </a:avLst>
          </a:prstGeom>
          <a:no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Read Address/Control</a:t>
            </a:r>
          </a:p>
        </p:txBody>
      </p:sp>
      <p:sp>
        <p:nvSpPr>
          <p:cNvPr id="22544" name="Line 19"/>
          <p:cNvSpPr>
            <a:spLocks noChangeShapeType="1"/>
          </p:cNvSpPr>
          <p:nvPr/>
        </p:nvSpPr>
        <p:spPr bwMode="auto">
          <a:xfrm flipH="1">
            <a:off x="3467100" y="4940300"/>
            <a:ext cx="5016500" cy="0"/>
          </a:xfrm>
          <a:prstGeom prst="line">
            <a:avLst/>
          </a:prstGeom>
          <a:noFill/>
          <a:ln w="9525">
            <a:solidFill>
              <a:schemeClr val="tx1"/>
            </a:solidFill>
            <a:round/>
            <a:headEnd/>
            <a:tailEnd type="triangle" w="med" len="med"/>
          </a:ln>
        </p:spPr>
        <p:txBody>
          <a:bodyPr wrap="none"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2545" name="Text Box 20"/>
          <p:cNvSpPr txBox="1">
            <a:spLocks noChangeArrowheads="1"/>
          </p:cNvSpPr>
          <p:nvPr/>
        </p:nvSpPr>
        <p:spPr bwMode="auto">
          <a:xfrm>
            <a:off x="7831139" y="4872039"/>
            <a:ext cx="847725" cy="274637"/>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2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ARREADY</a:t>
            </a:r>
          </a:p>
        </p:txBody>
      </p:sp>
      <p:sp>
        <p:nvSpPr>
          <p:cNvPr id="22546" name="AutoShape 21"/>
          <p:cNvSpPr>
            <a:spLocks noChangeArrowheads="1"/>
          </p:cNvSpPr>
          <p:nvPr/>
        </p:nvSpPr>
        <p:spPr bwMode="auto">
          <a:xfrm>
            <a:off x="5067300" y="4292600"/>
            <a:ext cx="1625600" cy="622300"/>
          </a:xfrm>
          <a:prstGeom prst="wedgeRoundRectCallout">
            <a:avLst>
              <a:gd name="adj1" fmla="val -43750"/>
              <a:gd name="adj2" fmla="val 92093"/>
              <a:gd name="adj3" fmla="val 16667"/>
            </a:avLst>
          </a:prstGeom>
          <a:gradFill rotWithShape="1">
            <a:gsLst>
              <a:gs pos="0">
                <a:srgbClr val="767647"/>
              </a:gs>
              <a:gs pos="50000">
                <a:srgbClr val="FFFF99"/>
              </a:gs>
              <a:gs pos="100000">
                <a:srgbClr val="767647"/>
              </a:gs>
            </a:gsLst>
            <a:lin ang="2700000" scaled="1"/>
          </a:gradFill>
          <a:ln w="9525">
            <a:solidFill>
              <a:schemeClr val="tx1"/>
            </a:solidFill>
            <a:miter lim="800000"/>
            <a:headEnd/>
            <a:tailEnd/>
          </a:ln>
        </p:spPr>
        <p:txBody>
          <a:bodyPr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srgbClr val="000000"/>
                </a:solidFill>
                <a:effectLst/>
                <a:uLnTx/>
                <a:uFillTx/>
                <a:latin typeface="맑은 고딕" pitchFamily="34" charset="-127"/>
                <a:ea typeface="맑은 고딕" pitchFamily="34" charset="-127"/>
                <a:cs typeface="+mn-cs"/>
              </a:rPr>
              <a:t>Slave returns data</a:t>
            </a:r>
          </a:p>
        </p:txBody>
      </p:sp>
      <p:sp>
        <p:nvSpPr>
          <p:cNvPr id="22547" name="제목 21"/>
          <p:cNvSpPr>
            <a:spLocks noGrp="1"/>
          </p:cNvSpPr>
          <p:nvPr>
            <p:ph type="title"/>
          </p:nvPr>
        </p:nvSpPr>
        <p:spPr/>
        <p:txBody>
          <a:bodyPr/>
          <a:lstStyle/>
          <a:p>
            <a:pPr eaLnBrk="1" hangingPunct="1"/>
            <a:r>
              <a:rPr lang="en-US" altLang="ko-KR"/>
              <a:t>Split Transaction: Read (2/2)</a:t>
            </a:r>
            <a:endParaRPr lang="ko-KR" altLang="en-US"/>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2187262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
          <p:cNvGrpSpPr>
            <a:grpSpLocks/>
          </p:cNvGrpSpPr>
          <p:nvPr/>
        </p:nvGrpSpPr>
        <p:grpSpPr bwMode="auto">
          <a:xfrm>
            <a:off x="2662239" y="2024064"/>
            <a:ext cx="6645275" cy="4435475"/>
            <a:chOff x="677" y="1771"/>
            <a:chExt cx="4186" cy="2002"/>
          </a:xfrm>
        </p:grpSpPr>
        <p:sp>
          <p:nvSpPr>
            <p:cNvPr id="2620420" name="Rectangle 4"/>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Master</a:t>
              </a:r>
            </a:p>
          </p:txBody>
        </p:sp>
        <p:sp>
          <p:nvSpPr>
            <p:cNvPr id="2620421" name="Rectangle 5"/>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AXI</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맑은 고딕" panose="020F0502020204030204"/>
                  <a:ea typeface="+mn-ea"/>
                  <a:cs typeface="+mn-cs"/>
                </a:rPr>
                <a:t>Slave</a:t>
              </a:r>
            </a:p>
          </p:txBody>
        </p:sp>
      </p:grpSp>
      <p:sp>
        <p:nvSpPr>
          <p:cNvPr id="23555" name="AutoShape 6"/>
          <p:cNvSpPr>
            <a:spLocks noChangeArrowheads="1"/>
          </p:cNvSpPr>
          <p:nvPr/>
        </p:nvSpPr>
        <p:spPr bwMode="auto">
          <a:xfrm>
            <a:off x="3481388" y="20351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Write Address/Control</a:t>
            </a:r>
          </a:p>
        </p:txBody>
      </p:sp>
      <p:sp>
        <p:nvSpPr>
          <p:cNvPr id="23556" name="Rectangle 7"/>
          <p:cNvSpPr>
            <a:spLocks noGrp="1" noChangeArrowheads="1"/>
          </p:cNvSpPr>
          <p:nvPr>
            <p:ph type="body" idx="1"/>
          </p:nvPr>
        </p:nvSpPr>
        <p:spPr>
          <a:xfrm>
            <a:off x="702129" y="1025525"/>
            <a:ext cx="9508671" cy="833438"/>
          </a:xfrm>
        </p:spPr>
        <p:txBody>
          <a:bodyPr/>
          <a:lstStyle/>
          <a:p>
            <a:pPr eaLnBrk="1" hangingPunct="1"/>
            <a:r>
              <a:rPr lang="en-GB" altLang="ko-KR" sz="2400" dirty="0"/>
              <a:t>Address 32b, data 32b bus case: 184~204</a:t>
            </a:r>
          </a:p>
          <a:p>
            <a:pPr lvl="1" eaLnBrk="1" hangingPunct="1"/>
            <a:r>
              <a:rPr lang="en-GB" altLang="ko-KR" sz="1800" dirty="0"/>
              <a:t>AW: 52~56, W: 39~43, B: 4~8, AR: 52~56, R: 37~41</a:t>
            </a:r>
          </a:p>
        </p:txBody>
      </p:sp>
      <p:sp>
        <p:nvSpPr>
          <p:cNvPr id="23557" name="Text Box 8"/>
          <p:cNvSpPr txBox="1">
            <a:spLocks noChangeArrowheads="1"/>
          </p:cNvSpPr>
          <p:nvPr/>
        </p:nvSpPr>
        <p:spPr bwMode="auto">
          <a:xfrm>
            <a:off x="3581400" y="2435225"/>
            <a:ext cx="3589338" cy="338138"/>
          </a:xfrm>
          <a:prstGeom prst="rect">
            <a:avLst/>
          </a:prstGeom>
          <a:noFill/>
          <a:ln w="38100">
            <a:noFill/>
            <a:miter lim="800000"/>
            <a:headEnd/>
            <a:tailEnd/>
          </a:ln>
        </p:spPr>
        <p:txBody>
          <a:bodyPr wrap="none">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srgbClr val="44546A"/>
                </a:solidFill>
                <a:effectLst/>
                <a:uLnTx/>
                <a:uFillTx/>
                <a:latin typeface="맑은 고딕" pitchFamily="34" charset="-127"/>
                <a:ea typeface="맑은 고딕" pitchFamily="34" charset="-127"/>
                <a:cs typeface="+mn-cs"/>
              </a:rPr>
              <a:t>AWID[3:0] write addr ID (0~4 bits)</a:t>
            </a:r>
          </a:p>
        </p:txBody>
      </p:sp>
      <p:sp>
        <p:nvSpPr>
          <p:cNvPr id="23558" name="Text Box 9"/>
          <p:cNvSpPr txBox="1">
            <a:spLocks noChangeArrowheads="1"/>
          </p:cNvSpPr>
          <p:nvPr/>
        </p:nvSpPr>
        <p:spPr bwMode="auto">
          <a:xfrm>
            <a:off x="3581401" y="2689225"/>
            <a:ext cx="3033713" cy="338138"/>
          </a:xfrm>
          <a:prstGeom prst="rect">
            <a:avLst/>
          </a:prstGeom>
          <a:noFill/>
          <a:ln w="38100">
            <a:noFill/>
            <a:miter lim="800000"/>
            <a:headEnd/>
            <a:tailEnd/>
          </a:ln>
        </p:spPr>
        <p:txBody>
          <a:bodyPr wrap="none">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AWADDR[31:0] write addr ID</a:t>
            </a:r>
          </a:p>
        </p:txBody>
      </p:sp>
      <p:sp>
        <p:nvSpPr>
          <p:cNvPr id="23559" name="Text Box 10"/>
          <p:cNvSpPr txBox="1">
            <a:spLocks noChangeArrowheads="1"/>
          </p:cNvSpPr>
          <p:nvPr/>
        </p:nvSpPr>
        <p:spPr bwMode="auto">
          <a:xfrm>
            <a:off x="3571875" y="2919413"/>
            <a:ext cx="28892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AWLEN[3:0] burst length</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0" name="Text Box 11"/>
          <p:cNvSpPr txBox="1">
            <a:spLocks noChangeArrowheads="1"/>
          </p:cNvSpPr>
          <p:nvPr/>
        </p:nvSpPr>
        <p:spPr bwMode="auto">
          <a:xfrm>
            <a:off x="3571875" y="3160713"/>
            <a:ext cx="34861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AWSIZE[2:0] burst size</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1" name="Text Box 12"/>
          <p:cNvSpPr txBox="1">
            <a:spLocks noChangeArrowheads="1"/>
          </p:cNvSpPr>
          <p:nvPr/>
        </p:nvSpPr>
        <p:spPr bwMode="auto">
          <a:xfrm>
            <a:off x="3571875" y="3402013"/>
            <a:ext cx="32321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AWBURST[1:0] burst type</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2" name="Text Box 13"/>
          <p:cNvSpPr txBox="1">
            <a:spLocks noChangeArrowheads="1"/>
          </p:cNvSpPr>
          <p:nvPr/>
        </p:nvSpPr>
        <p:spPr bwMode="auto">
          <a:xfrm>
            <a:off x="3571875" y="3643313"/>
            <a:ext cx="36385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AWLOCK[1:0] lock info</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3" name="Text Box 14"/>
          <p:cNvSpPr txBox="1">
            <a:spLocks noChangeArrowheads="1"/>
          </p:cNvSpPr>
          <p:nvPr/>
        </p:nvSpPr>
        <p:spPr bwMode="auto">
          <a:xfrm>
            <a:off x="3571875" y="3884613"/>
            <a:ext cx="44640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AWCACHE[3:0] cache type</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4" name="Text Box 15"/>
          <p:cNvSpPr txBox="1">
            <a:spLocks noChangeArrowheads="1"/>
          </p:cNvSpPr>
          <p:nvPr/>
        </p:nvSpPr>
        <p:spPr bwMode="auto">
          <a:xfrm>
            <a:off x="3571875" y="4125913"/>
            <a:ext cx="37655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AWPROT[2:0] protection type</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5" name="Text Box 16"/>
          <p:cNvSpPr txBox="1">
            <a:spLocks noChangeArrowheads="1"/>
          </p:cNvSpPr>
          <p:nvPr/>
        </p:nvSpPr>
        <p:spPr bwMode="auto">
          <a:xfrm>
            <a:off x="3571875" y="4367213"/>
            <a:ext cx="39687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AWVALID write address valid</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6" name="Text Box 17"/>
          <p:cNvSpPr txBox="1">
            <a:spLocks noChangeArrowheads="1"/>
          </p:cNvSpPr>
          <p:nvPr/>
        </p:nvSpPr>
        <p:spPr bwMode="auto">
          <a:xfrm>
            <a:off x="3571875" y="4608513"/>
            <a:ext cx="37782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AWREADY write address ready</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67" name="AutoShape 18"/>
          <p:cNvSpPr>
            <a:spLocks noChangeArrowheads="1"/>
          </p:cNvSpPr>
          <p:nvPr/>
        </p:nvSpPr>
        <p:spPr bwMode="auto">
          <a:xfrm>
            <a:off x="3468688" y="48672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GB" altLang="ko-KR" sz="1600" b="0" i="0" u="none" strike="noStrike" kern="1200" cap="none" spc="0" normalizeH="0" baseline="0" noProof="0">
                <a:ln>
                  <a:noFill/>
                </a:ln>
                <a:solidFill>
                  <a:prstClr val="white"/>
                </a:solidFill>
                <a:effectLst/>
                <a:uLnTx/>
                <a:uFillTx/>
                <a:latin typeface="맑은 고딕" pitchFamily="34" charset="-127"/>
                <a:ea typeface="맑은 고딕" pitchFamily="34" charset="-127"/>
                <a:cs typeface="+mn-cs"/>
              </a:rPr>
              <a:t>Write data</a:t>
            </a:r>
          </a:p>
        </p:txBody>
      </p:sp>
      <p:sp>
        <p:nvSpPr>
          <p:cNvPr id="23568" name="Text Box 19"/>
          <p:cNvSpPr txBox="1">
            <a:spLocks noChangeArrowheads="1"/>
          </p:cNvSpPr>
          <p:nvPr/>
        </p:nvSpPr>
        <p:spPr bwMode="auto">
          <a:xfrm>
            <a:off x="3571875" y="5281613"/>
            <a:ext cx="47053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srgbClr val="44546A"/>
                </a:solidFill>
                <a:effectLst/>
                <a:uLnTx/>
                <a:uFillTx/>
                <a:latin typeface="맑은 고딕" pitchFamily="34" charset="-127"/>
                <a:ea typeface="맑은 고딕" pitchFamily="34" charset="-127"/>
                <a:cs typeface="+mn-cs"/>
              </a:rPr>
              <a:t>WID[3:0] write ID tag, AWID = WID (0~4 bits)</a:t>
            </a:r>
          </a:p>
        </p:txBody>
      </p:sp>
      <p:sp>
        <p:nvSpPr>
          <p:cNvPr id="23569" name="Text Box 20"/>
          <p:cNvSpPr txBox="1">
            <a:spLocks noChangeArrowheads="1"/>
          </p:cNvSpPr>
          <p:nvPr/>
        </p:nvSpPr>
        <p:spPr bwMode="auto">
          <a:xfrm>
            <a:off x="3571875" y="5522913"/>
            <a:ext cx="36385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WDATA[31:0] write data</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70" name="Text Box 21"/>
          <p:cNvSpPr txBox="1">
            <a:spLocks noChangeArrowheads="1"/>
          </p:cNvSpPr>
          <p:nvPr/>
        </p:nvSpPr>
        <p:spPr bwMode="auto">
          <a:xfrm>
            <a:off x="3571875" y="5764213"/>
            <a:ext cx="44640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WSTRB[3:0] write strobes</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71" name="Text Box 22"/>
          <p:cNvSpPr txBox="1">
            <a:spLocks noChangeArrowheads="1"/>
          </p:cNvSpPr>
          <p:nvPr/>
        </p:nvSpPr>
        <p:spPr bwMode="auto">
          <a:xfrm>
            <a:off x="3571875" y="6005513"/>
            <a:ext cx="37655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WLAST write last</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72" name="Text Box 23"/>
          <p:cNvSpPr txBox="1">
            <a:spLocks noChangeArrowheads="1"/>
          </p:cNvSpPr>
          <p:nvPr/>
        </p:nvSpPr>
        <p:spPr bwMode="auto">
          <a:xfrm>
            <a:off x="3571875" y="6246813"/>
            <a:ext cx="39687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WVALID write valid</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73" name="Text Box 24"/>
          <p:cNvSpPr txBox="1">
            <a:spLocks noChangeArrowheads="1"/>
          </p:cNvSpPr>
          <p:nvPr/>
        </p:nvSpPr>
        <p:spPr bwMode="auto">
          <a:xfrm>
            <a:off x="3571875" y="6488113"/>
            <a:ext cx="3778250" cy="336550"/>
          </a:xfrm>
          <a:prstGeom prst="rect">
            <a:avLst/>
          </a:prstGeom>
          <a:noFill/>
          <a:ln w="38100">
            <a:noFill/>
            <a:miter lim="800000"/>
            <a:headEnd/>
            <a:tailEnd/>
          </a:ln>
        </p:spPr>
        <p:txBody>
          <a:bodyPr>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WREADY write ready</a:t>
            </a:r>
            <a:endParaRPr kumimoji="0" lang="en-US" altLang="ko-KR" sz="1600" b="1" i="0" u="none" strike="noStrike" kern="1200" cap="none" spc="0" normalizeH="0" baseline="0" noProof="0">
              <a:ln>
                <a:noFill/>
              </a:ln>
              <a:solidFill>
                <a:srgbClr val="5B9BD5"/>
              </a:solidFill>
              <a:effectLst/>
              <a:uLnTx/>
              <a:uFillTx/>
              <a:latin typeface="맑은 고딕" pitchFamily="34" charset="-127"/>
              <a:ea typeface="맑은 고딕" pitchFamily="34" charset="-127"/>
              <a:cs typeface="+mn-cs"/>
            </a:endParaRPr>
          </a:p>
        </p:txBody>
      </p:sp>
      <p:sp>
        <p:nvSpPr>
          <p:cNvPr id="23574" name="Text Box 25"/>
          <p:cNvSpPr txBox="1">
            <a:spLocks noChangeArrowheads="1"/>
          </p:cNvSpPr>
          <p:nvPr/>
        </p:nvSpPr>
        <p:spPr bwMode="auto">
          <a:xfrm>
            <a:off x="9434513" y="2157414"/>
            <a:ext cx="882650" cy="369887"/>
          </a:xfrm>
          <a:prstGeom prst="rect">
            <a:avLst/>
          </a:prstGeom>
          <a:noFill/>
          <a:ln w="38100">
            <a:noFill/>
            <a:miter lim="800000"/>
            <a:headEnd/>
            <a:tailEnd/>
          </a:ln>
        </p:spPr>
        <p:txBody>
          <a:bodyPr wrap="none">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52~56</a:t>
            </a:r>
          </a:p>
        </p:txBody>
      </p:sp>
      <p:sp>
        <p:nvSpPr>
          <p:cNvPr id="23575" name="Text Box 26"/>
          <p:cNvSpPr txBox="1">
            <a:spLocks noChangeArrowheads="1"/>
          </p:cNvSpPr>
          <p:nvPr/>
        </p:nvSpPr>
        <p:spPr bwMode="auto">
          <a:xfrm>
            <a:off x="9409114" y="4964114"/>
            <a:ext cx="884237" cy="369887"/>
          </a:xfrm>
          <a:prstGeom prst="rect">
            <a:avLst/>
          </a:prstGeom>
          <a:noFill/>
          <a:ln w="38100">
            <a:noFill/>
            <a:miter lim="800000"/>
            <a:headEnd/>
            <a:tailEnd/>
          </a:ln>
        </p:spPr>
        <p:txBody>
          <a:bodyPr wrap="none">
            <a:spAutoFit/>
          </a:bodyPr>
          <a:lstStyle/>
          <a:p>
            <a:pPr marL="0" marR="0" lvl="0" indent="0" algn="l" defTabSz="914400" rtl="0" eaLnBrk="1" fontAlgn="auto" latinLnBrk="1" hangingPunct="1">
              <a:lnSpc>
                <a:spcPct val="100000"/>
              </a:lnSpc>
              <a:spcBef>
                <a:spcPct val="3000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rPr>
              <a:t>39~43</a:t>
            </a:r>
          </a:p>
        </p:txBody>
      </p:sp>
      <p:sp>
        <p:nvSpPr>
          <p:cNvPr id="23576" name="Text Box 27"/>
          <p:cNvSpPr txBox="1">
            <a:spLocks noChangeArrowheads="1"/>
          </p:cNvSpPr>
          <p:nvPr/>
        </p:nvSpPr>
        <p:spPr bwMode="auto">
          <a:xfrm>
            <a:off x="7226300" y="3306764"/>
            <a:ext cx="852488" cy="307975"/>
          </a:xfrm>
          <a:prstGeom prst="rect">
            <a:avLst/>
          </a:prstGeom>
          <a:noFill/>
          <a:ln w="3175" algn="ctr">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a:ln>
                  <a:noFill/>
                </a:ln>
                <a:solidFill>
                  <a:srgbClr val="0000FF"/>
                </a:solidFill>
                <a:effectLst/>
                <a:uLnTx/>
                <a:uFillTx/>
                <a:latin typeface="맑은 고딕" pitchFamily="34" charset="-127"/>
                <a:ea typeface="맑은 고딕" pitchFamily="34" charset="-127"/>
                <a:cs typeface="+mn-cs"/>
              </a:rPr>
              <a:t>Payload</a:t>
            </a:r>
          </a:p>
        </p:txBody>
      </p:sp>
      <p:sp>
        <p:nvSpPr>
          <p:cNvPr id="23577" name="AutoShape 28"/>
          <p:cNvSpPr>
            <a:spLocks/>
          </p:cNvSpPr>
          <p:nvPr/>
        </p:nvSpPr>
        <p:spPr bwMode="auto">
          <a:xfrm>
            <a:off x="6761163" y="2530476"/>
            <a:ext cx="265112" cy="1800225"/>
          </a:xfrm>
          <a:prstGeom prst="rightBrace">
            <a:avLst>
              <a:gd name="adj1" fmla="val 52249"/>
              <a:gd name="adj2" fmla="val 50000"/>
            </a:avLst>
          </a:prstGeom>
          <a:noFill/>
          <a:ln w="3175">
            <a:solidFill>
              <a:srgbClr val="0000FF"/>
            </a:solidFill>
            <a:round/>
            <a:headEnd/>
            <a:tailE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endParaRPr>
          </a:p>
        </p:txBody>
      </p:sp>
      <p:sp>
        <p:nvSpPr>
          <p:cNvPr id="23578" name="Text Box 29"/>
          <p:cNvSpPr txBox="1">
            <a:spLocks noChangeArrowheads="1"/>
          </p:cNvSpPr>
          <p:nvPr/>
        </p:nvSpPr>
        <p:spPr bwMode="auto">
          <a:xfrm>
            <a:off x="7115176" y="4403726"/>
            <a:ext cx="1128713" cy="523875"/>
          </a:xfrm>
          <a:prstGeom prst="rect">
            <a:avLst/>
          </a:prstGeom>
          <a:noFill/>
          <a:ln w="3175" algn="ctr">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a:ln>
                  <a:noFill/>
                </a:ln>
                <a:solidFill>
                  <a:srgbClr val="0000FF"/>
                </a:solidFill>
                <a:effectLst/>
                <a:uLnTx/>
                <a:uFillTx/>
                <a:latin typeface="맑은 고딕" pitchFamily="34" charset="-127"/>
                <a:ea typeface="맑은 고딕" pitchFamily="34" charset="-127"/>
                <a:cs typeface="+mn-cs"/>
              </a:rPr>
              <a:t>Handshake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a:ln>
                  <a:noFill/>
                </a:ln>
                <a:solidFill>
                  <a:srgbClr val="0000FF"/>
                </a:solidFill>
                <a:effectLst/>
                <a:uLnTx/>
                <a:uFillTx/>
                <a:latin typeface="맑은 고딕" pitchFamily="34" charset="-127"/>
                <a:ea typeface="맑은 고딕" pitchFamily="34" charset="-127"/>
                <a:cs typeface="+mn-cs"/>
              </a:rPr>
              <a:t>signals</a:t>
            </a:r>
          </a:p>
        </p:txBody>
      </p:sp>
      <p:sp>
        <p:nvSpPr>
          <p:cNvPr id="23579" name="AutoShape 30"/>
          <p:cNvSpPr>
            <a:spLocks/>
          </p:cNvSpPr>
          <p:nvPr/>
        </p:nvSpPr>
        <p:spPr bwMode="auto">
          <a:xfrm>
            <a:off x="6761163" y="4475163"/>
            <a:ext cx="265112" cy="431800"/>
          </a:xfrm>
          <a:prstGeom prst="rightBrace">
            <a:avLst>
              <a:gd name="adj1" fmla="val 12532"/>
              <a:gd name="adj2" fmla="val 50000"/>
            </a:avLst>
          </a:prstGeom>
          <a:noFill/>
          <a:ln w="3175">
            <a:solidFill>
              <a:srgbClr val="0000FF"/>
            </a:solidFill>
            <a:round/>
            <a:headEnd/>
            <a:tailE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endParaRPr>
          </a:p>
        </p:txBody>
      </p:sp>
      <p:sp>
        <p:nvSpPr>
          <p:cNvPr id="23580" name="제목 30"/>
          <p:cNvSpPr>
            <a:spLocks noGrp="1"/>
          </p:cNvSpPr>
          <p:nvPr>
            <p:ph type="title"/>
          </p:nvPr>
        </p:nvSpPr>
        <p:spPr>
          <a:xfrm>
            <a:off x="702129" y="26988"/>
            <a:ext cx="9508671" cy="1143000"/>
          </a:xfrm>
        </p:spPr>
        <p:txBody>
          <a:bodyPr/>
          <a:lstStyle/>
          <a:p>
            <a:pPr eaLnBrk="1" hangingPunct="1"/>
            <a:r>
              <a:rPr lang="en-US" altLang="ko-KR" dirty="0"/>
              <a:t>Wire Counts</a:t>
            </a:r>
            <a:endParaRPr lang="ko-KR" altLang="en-US" dirty="0"/>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42213350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On-Chip Bus for Multiple-Byte Data Transfer</a:t>
            </a:r>
            <a:endParaRPr lang="ko-KR" altLang="en-US" dirty="0"/>
          </a:p>
        </p:txBody>
      </p:sp>
      <p:sp>
        <p:nvSpPr>
          <p:cNvPr id="3" name="내용 개체 틀 2"/>
          <p:cNvSpPr>
            <a:spLocks noGrp="1"/>
          </p:cNvSpPr>
          <p:nvPr>
            <p:ph idx="1"/>
          </p:nvPr>
        </p:nvSpPr>
        <p:spPr/>
        <p:txBody>
          <a:bodyPr/>
          <a:lstStyle/>
          <a:p>
            <a:r>
              <a:rPr lang="en-US" altLang="ko-KR" dirty="0"/>
              <a:t>On-chip bus ~ Road with multiple lanes</a:t>
            </a:r>
            <a:endParaRPr lang="ko-KR" altLang="en-US" dirty="0"/>
          </a:p>
        </p:txBody>
      </p:sp>
      <p:sp>
        <p:nvSpPr>
          <p:cNvPr id="4" name="오른쪽 화살표 3"/>
          <p:cNvSpPr/>
          <p:nvPr/>
        </p:nvSpPr>
        <p:spPr>
          <a:xfrm>
            <a:off x="3850580" y="2492896"/>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2734242" y="2549344"/>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3850580" y="3018906"/>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2734242" y="3061364"/>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3850580" y="3544915"/>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2734242" y="3616975"/>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3850580" y="4070925"/>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2734242" y="4128995"/>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3850580" y="4596934"/>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2734242" y="4651759"/>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3850580" y="5122944"/>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2734242" y="5163779"/>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3850580" y="5648953"/>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2734242" y="5719390"/>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3850580" y="6174962"/>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2734242" y="6231410"/>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pic>
        <p:nvPicPr>
          <p:cNvPr id="23" name="그림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925" y="2873863"/>
            <a:ext cx="5047208" cy="3310968"/>
          </a:xfrm>
          <a:prstGeom prst="rect">
            <a:avLst/>
          </a:prstGeom>
        </p:spPr>
      </p:pic>
      <p:sp>
        <p:nvSpPr>
          <p:cNvPr id="20" name="슬라이드 번호 개체 틀 1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19336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On-Chip Bus for Multiple-Byte Data Transfer</a:t>
            </a:r>
            <a:endParaRPr lang="ko-KR" altLang="en-US" dirty="0"/>
          </a:p>
        </p:txBody>
      </p:sp>
      <p:sp>
        <p:nvSpPr>
          <p:cNvPr id="3" name="내용 개체 틀 2"/>
          <p:cNvSpPr>
            <a:spLocks noGrp="1"/>
          </p:cNvSpPr>
          <p:nvPr>
            <p:ph idx="1"/>
          </p:nvPr>
        </p:nvSpPr>
        <p:spPr/>
        <p:txBody>
          <a:bodyPr/>
          <a:lstStyle/>
          <a:p>
            <a:r>
              <a:rPr lang="en-US" altLang="ko-KR" dirty="0"/>
              <a:t>A byte on the bus ~ a car on the road</a:t>
            </a:r>
            <a:endParaRPr lang="ko-KR" altLang="en-US" dirty="0"/>
          </a:p>
        </p:txBody>
      </p:sp>
      <p:sp>
        <p:nvSpPr>
          <p:cNvPr id="4" name="오른쪽 화살표 3"/>
          <p:cNvSpPr/>
          <p:nvPr/>
        </p:nvSpPr>
        <p:spPr>
          <a:xfrm>
            <a:off x="3850580" y="2492896"/>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오른쪽 화살표 5"/>
          <p:cNvSpPr/>
          <p:nvPr/>
        </p:nvSpPr>
        <p:spPr>
          <a:xfrm>
            <a:off x="3850580" y="3018906"/>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오른쪽 화살표 7"/>
          <p:cNvSpPr/>
          <p:nvPr/>
        </p:nvSpPr>
        <p:spPr>
          <a:xfrm>
            <a:off x="3850580" y="3544915"/>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 name="오른쪽 화살표 9"/>
          <p:cNvSpPr/>
          <p:nvPr/>
        </p:nvSpPr>
        <p:spPr>
          <a:xfrm>
            <a:off x="3850580" y="4070925"/>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2" name="오른쪽 화살표 11"/>
          <p:cNvSpPr/>
          <p:nvPr/>
        </p:nvSpPr>
        <p:spPr>
          <a:xfrm>
            <a:off x="3850580" y="4596934"/>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4" name="오른쪽 화살표 13"/>
          <p:cNvSpPr/>
          <p:nvPr/>
        </p:nvSpPr>
        <p:spPr>
          <a:xfrm>
            <a:off x="3850580" y="5122944"/>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6" name="오른쪽 화살표 15"/>
          <p:cNvSpPr/>
          <p:nvPr/>
        </p:nvSpPr>
        <p:spPr>
          <a:xfrm>
            <a:off x="3850580" y="5648953"/>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8" name="오른쪽 화살표 17"/>
          <p:cNvSpPr/>
          <p:nvPr/>
        </p:nvSpPr>
        <p:spPr>
          <a:xfrm>
            <a:off x="3850580" y="6174962"/>
            <a:ext cx="5328592" cy="4223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grpSp>
        <p:nvGrpSpPr>
          <p:cNvPr id="49" name="그룹 48"/>
          <p:cNvGrpSpPr/>
          <p:nvPr/>
        </p:nvGrpSpPr>
        <p:grpSpPr>
          <a:xfrm>
            <a:off x="4277053" y="2480172"/>
            <a:ext cx="3108504" cy="4071625"/>
            <a:chOff x="2753053" y="2480171"/>
            <a:chExt cx="3108504" cy="4071625"/>
          </a:xfrm>
        </p:grpSpPr>
        <p:pic>
          <p:nvPicPr>
            <p:cNvPr id="24" name="그림 23"/>
            <p:cNvPicPr>
              <a:picLocks noChangeAspect="1"/>
            </p:cNvPicPr>
            <p:nvPr/>
          </p:nvPicPr>
          <p:blipFill>
            <a:blip r:embed="rId2"/>
            <a:stretch>
              <a:fillRect/>
            </a:stretch>
          </p:blipFill>
          <p:spPr>
            <a:xfrm>
              <a:off x="2753053" y="2492896"/>
              <a:ext cx="1314891" cy="401258"/>
            </a:xfrm>
            <a:prstGeom prst="rect">
              <a:avLst/>
            </a:prstGeom>
          </p:spPr>
        </p:pic>
        <p:pic>
          <p:nvPicPr>
            <p:cNvPr id="25" name="그림 24"/>
            <p:cNvPicPr>
              <a:picLocks noChangeAspect="1"/>
            </p:cNvPicPr>
            <p:nvPr/>
          </p:nvPicPr>
          <p:blipFill>
            <a:blip r:embed="rId2"/>
            <a:stretch>
              <a:fillRect/>
            </a:stretch>
          </p:blipFill>
          <p:spPr>
            <a:xfrm>
              <a:off x="2753053" y="3015416"/>
              <a:ext cx="1314891" cy="401258"/>
            </a:xfrm>
            <a:prstGeom prst="rect">
              <a:avLst/>
            </a:prstGeom>
          </p:spPr>
        </p:pic>
        <p:pic>
          <p:nvPicPr>
            <p:cNvPr id="26" name="그림 25"/>
            <p:cNvPicPr>
              <a:picLocks noChangeAspect="1"/>
            </p:cNvPicPr>
            <p:nvPr/>
          </p:nvPicPr>
          <p:blipFill>
            <a:blip r:embed="rId2"/>
            <a:stretch>
              <a:fillRect/>
            </a:stretch>
          </p:blipFill>
          <p:spPr>
            <a:xfrm>
              <a:off x="2753053" y="3537936"/>
              <a:ext cx="1314891" cy="401258"/>
            </a:xfrm>
            <a:prstGeom prst="rect">
              <a:avLst/>
            </a:prstGeom>
          </p:spPr>
        </p:pic>
        <p:pic>
          <p:nvPicPr>
            <p:cNvPr id="27" name="그림 26"/>
            <p:cNvPicPr>
              <a:picLocks noChangeAspect="1"/>
            </p:cNvPicPr>
            <p:nvPr/>
          </p:nvPicPr>
          <p:blipFill>
            <a:blip r:embed="rId2"/>
            <a:stretch>
              <a:fillRect/>
            </a:stretch>
          </p:blipFill>
          <p:spPr>
            <a:xfrm>
              <a:off x="2753053" y="4060456"/>
              <a:ext cx="1314891" cy="401258"/>
            </a:xfrm>
            <a:prstGeom prst="rect">
              <a:avLst/>
            </a:prstGeom>
          </p:spPr>
        </p:pic>
        <p:pic>
          <p:nvPicPr>
            <p:cNvPr id="28" name="그림 27"/>
            <p:cNvPicPr>
              <a:picLocks noChangeAspect="1"/>
            </p:cNvPicPr>
            <p:nvPr/>
          </p:nvPicPr>
          <p:blipFill>
            <a:blip r:embed="rId2"/>
            <a:stretch>
              <a:fillRect/>
            </a:stretch>
          </p:blipFill>
          <p:spPr>
            <a:xfrm>
              <a:off x="2753053" y="4582976"/>
              <a:ext cx="1314891" cy="401258"/>
            </a:xfrm>
            <a:prstGeom prst="rect">
              <a:avLst/>
            </a:prstGeom>
          </p:spPr>
        </p:pic>
        <p:pic>
          <p:nvPicPr>
            <p:cNvPr id="29" name="그림 28"/>
            <p:cNvPicPr>
              <a:picLocks noChangeAspect="1"/>
            </p:cNvPicPr>
            <p:nvPr/>
          </p:nvPicPr>
          <p:blipFill>
            <a:blip r:embed="rId2"/>
            <a:stretch>
              <a:fillRect/>
            </a:stretch>
          </p:blipFill>
          <p:spPr>
            <a:xfrm>
              <a:off x="2753053" y="5105496"/>
              <a:ext cx="1314891" cy="401258"/>
            </a:xfrm>
            <a:prstGeom prst="rect">
              <a:avLst/>
            </a:prstGeom>
          </p:spPr>
        </p:pic>
        <p:pic>
          <p:nvPicPr>
            <p:cNvPr id="30" name="그림 29"/>
            <p:cNvPicPr>
              <a:picLocks noChangeAspect="1"/>
            </p:cNvPicPr>
            <p:nvPr/>
          </p:nvPicPr>
          <p:blipFill>
            <a:blip r:embed="rId2"/>
            <a:stretch>
              <a:fillRect/>
            </a:stretch>
          </p:blipFill>
          <p:spPr>
            <a:xfrm>
              <a:off x="2753053" y="5628016"/>
              <a:ext cx="1314891" cy="401258"/>
            </a:xfrm>
            <a:prstGeom prst="rect">
              <a:avLst/>
            </a:prstGeom>
          </p:spPr>
        </p:pic>
        <p:pic>
          <p:nvPicPr>
            <p:cNvPr id="31" name="그림 30"/>
            <p:cNvPicPr>
              <a:picLocks noChangeAspect="1"/>
            </p:cNvPicPr>
            <p:nvPr/>
          </p:nvPicPr>
          <p:blipFill>
            <a:blip r:embed="rId2"/>
            <a:stretch>
              <a:fillRect/>
            </a:stretch>
          </p:blipFill>
          <p:spPr>
            <a:xfrm>
              <a:off x="2753053" y="6150538"/>
              <a:ext cx="1314891" cy="401258"/>
            </a:xfrm>
            <a:prstGeom prst="rect">
              <a:avLst/>
            </a:prstGeom>
          </p:spPr>
        </p:pic>
        <p:pic>
          <p:nvPicPr>
            <p:cNvPr id="33" name="그림 32"/>
            <p:cNvPicPr>
              <a:picLocks noChangeAspect="1"/>
            </p:cNvPicPr>
            <p:nvPr/>
          </p:nvPicPr>
          <p:blipFill>
            <a:blip r:embed="rId2"/>
            <a:stretch>
              <a:fillRect/>
            </a:stretch>
          </p:blipFill>
          <p:spPr>
            <a:xfrm>
              <a:off x="4546666" y="2480171"/>
              <a:ext cx="1314891" cy="401258"/>
            </a:xfrm>
            <a:prstGeom prst="rect">
              <a:avLst/>
            </a:prstGeom>
          </p:spPr>
        </p:pic>
        <p:pic>
          <p:nvPicPr>
            <p:cNvPr id="34" name="그림 33"/>
            <p:cNvPicPr>
              <a:picLocks noChangeAspect="1"/>
            </p:cNvPicPr>
            <p:nvPr/>
          </p:nvPicPr>
          <p:blipFill>
            <a:blip r:embed="rId2"/>
            <a:stretch>
              <a:fillRect/>
            </a:stretch>
          </p:blipFill>
          <p:spPr>
            <a:xfrm>
              <a:off x="4546666" y="3002691"/>
              <a:ext cx="1314891" cy="401258"/>
            </a:xfrm>
            <a:prstGeom prst="rect">
              <a:avLst/>
            </a:prstGeom>
          </p:spPr>
        </p:pic>
        <p:pic>
          <p:nvPicPr>
            <p:cNvPr id="35" name="그림 34"/>
            <p:cNvPicPr>
              <a:picLocks noChangeAspect="1"/>
            </p:cNvPicPr>
            <p:nvPr/>
          </p:nvPicPr>
          <p:blipFill>
            <a:blip r:embed="rId2"/>
            <a:stretch>
              <a:fillRect/>
            </a:stretch>
          </p:blipFill>
          <p:spPr>
            <a:xfrm>
              <a:off x="4546666" y="3525211"/>
              <a:ext cx="1314891" cy="401258"/>
            </a:xfrm>
            <a:prstGeom prst="rect">
              <a:avLst/>
            </a:prstGeom>
          </p:spPr>
        </p:pic>
        <p:pic>
          <p:nvPicPr>
            <p:cNvPr id="36" name="그림 35"/>
            <p:cNvPicPr>
              <a:picLocks noChangeAspect="1"/>
            </p:cNvPicPr>
            <p:nvPr/>
          </p:nvPicPr>
          <p:blipFill>
            <a:blip r:embed="rId2"/>
            <a:stretch>
              <a:fillRect/>
            </a:stretch>
          </p:blipFill>
          <p:spPr>
            <a:xfrm>
              <a:off x="4546666" y="4047731"/>
              <a:ext cx="1314891" cy="401258"/>
            </a:xfrm>
            <a:prstGeom prst="rect">
              <a:avLst/>
            </a:prstGeom>
          </p:spPr>
        </p:pic>
        <p:pic>
          <p:nvPicPr>
            <p:cNvPr id="37" name="그림 36"/>
            <p:cNvPicPr>
              <a:picLocks noChangeAspect="1"/>
            </p:cNvPicPr>
            <p:nvPr/>
          </p:nvPicPr>
          <p:blipFill>
            <a:blip r:embed="rId2"/>
            <a:stretch>
              <a:fillRect/>
            </a:stretch>
          </p:blipFill>
          <p:spPr>
            <a:xfrm>
              <a:off x="4546666" y="4570251"/>
              <a:ext cx="1314891" cy="401258"/>
            </a:xfrm>
            <a:prstGeom prst="rect">
              <a:avLst/>
            </a:prstGeom>
          </p:spPr>
        </p:pic>
        <p:pic>
          <p:nvPicPr>
            <p:cNvPr id="38" name="그림 37"/>
            <p:cNvPicPr>
              <a:picLocks noChangeAspect="1"/>
            </p:cNvPicPr>
            <p:nvPr/>
          </p:nvPicPr>
          <p:blipFill>
            <a:blip r:embed="rId2"/>
            <a:stretch>
              <a:fillRect/>
            </a:stretch>
          </p:blipFill>
          <p:spPr>
            <a:xfrm>
              <a:off x="4546666" y="5092771"/>
              <a:ext cx="1314891" cy="401258"/>
            </a:xfrm>
            <a:prstGeom prst="rect">
              <a:avLst/>
            </a:prstGeom>
          </p:spPr>
        </p:pic>
        <p:pic>
          <p:nvPicPr>
            <p:cNvPr id="39" name="그림 38"/>
            <p:cNvPicPr>
              <a:picLocks noChangeAspect="1"/>
            </p:cNvPicPr>
            <p:nvPr/>
          </p:nvPicPr>
          <p:blipFill>
            <a:blip r:embed="rId2"/>
            <a:stretch>
              <a:fillRect/>
            </a:stretch>
          </p:blipFill>
          <p:spPr>
            <a:xfrm>
              <a:off x="4546666" y="5615291"/>
              <a:ext cx="1314891" cy="401258"/>
            </a:xfrm>
            <a:prstGeom prst="rect">
              <a:avLst/>
            </a:prstGeom>
          </p:spPr>
        </p:pic>
        <p:pic>
          <p:nvPicPr>
            <p:cNvPr id="40" name="그림 39"/>
            <p:cNvPicPr>
              <a:picLocks noChangeAspect="1"/>
            </p:cNvPicPr>
            <p:nvPr/>
          </p:nvPicPr>
          <p:blipFill>
            <a:blip r:embed="rId2"/>
            <a:stretch>
              <a:fillRect/>
            </a:stretch>
          </p:blipFill>
          <p:spPr>
            <a:xfrm>
              <a:off x="4546666" y="6137813"/>
              <a:ext cx="1314891" cy="401258"/>
            </a:xfrm>
            <a:prstGeom prst="rect">
              <a:avLst/>
            </a:prstGeom>
          </p:spPr>
        </p:pic>
      </p:grpSp>
      <p:sp>
        <p:nvSpPr>
          <p:cNvPr id="41" name="TextBox 40"/>
          <p:cNvSpPr txBox="1"/>
          <p:nvPr/>
        </p:nvSpPr>
        <p:spPr>
          <a:xfrm>
            <a:off x="2734242" y="2549344"/>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2" name="TextBox 41"/>
          <p:cNvSpPr txBox="1"/>
          <p:nvPr/>
        </p:nvSpPr>
        <p:spPr>
          <a:xfrm>
            <a:off x="2734242" y="3061364"/>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3" name="TextBox 42"/>
          <p:cNvSpPr txBox="1"/>
          <p:nvPr/>
        </p:nvSpPr>
        <p:spPr>
          <a:xfrm>
            <a:off x="2734242" y="3616975"/>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4" name="TextBox 43"/>
          <p:cNvSpPr txBox="1"/>
          <p:nvPr/>
        </p:nvSpPr>
        <p:spPr>
          <a:xfrm>
            <a:off x="2734242" y="4128995"/>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5" name="TextBox 44"/>
          <p:cNvSpPr txBox="1"/>
          <p:nvPr/>
        </p:nvSpPr>
        <p:spPr>
          <a:xfrm>
            <a:off x="2734242" y="4651759"/>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6" name="TextBox 45"/>
          <p:cNvSpPr txBox="1"/>
          <p:nvPr/>
        </p:nvSpPr>
        <p:spPr>
          <a:xfrm>
            <a:off x="2734242" y="5163779"/>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7" name="TextBox 46"/>
          <p:cNvSpPr txBox="1"/>
          <p:nvPr/>
        </p:nvSpPr>
        <p:spPr>
          <a:xfrm>
            <a:off x="2734242" y="5719390"/>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8" name="TextBox 47"/>
          <p:cNvSpPr txBox="1"/>
          <p:nvPr/>
        </p:nvSpPr>
        <p:spPr>
          <a:xfrm>
            <a:off x="2734242" y="6231410"/>
            <a:ext cx="8082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lane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5" name="슬라이드 번호 개체 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01793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On-Chip Bus for Multiple-Byte Data Transfer </a:t>
            </a:r>
            <a:endParaRPr lang="ko-KR" altLang="en-US" dirty="0"/>
          </a:p>
        </p:txBody>
      </p:sp>
      <p:sp>
        <p:nvSpPr>
          <p:cNvPr id="3" name="내용 개체 틀 2"/>
          <p:cNvSpPr>
            <a:spLocks noGrp="1"/>
          </p:cNvSpPr>
          <p:nvPr>
            <p:ph idx="1"/>
          </p:nvPr>
        </p:nvSpPr>
        <p:spPr/>
        <p:txBody>
          <a:bodyPr/>
          <a:lstStyle/>
          <a:p>
            <a:r>
              <a:rPr lang="en-US" altLang="ko-KR" sz="2400" dirty="0"/>
              <a:t>Four 8-byte data are transferred</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5" name="TextBox 54"/>
          <p:cNvSpPr txBox="1"/>
          <p:nvPr/>
        </p:nvSpPr>
        <p:spPr>
          <a:xfrm>
            <a:off x="7372334" y="1844824"/>
            <a:ext cx="82541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57" name="직선 화살표 연결선 56"/>
          <p:cNvCxnSpPr>
            <a:stCxn id="55" idx="1"/>
            <a:endCxn id="54" idx="0"/>
          </p:cNvCxnSpPr>
          <p:nvPr/>
        </p:nvCxnSpPr>
        <p:spPr>
          <a:xfrm flipH="1">
            <a:off x="7163251" y="1999572"/>
            <a:ext cx="209083" cy="48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슬라이드 번호 개체 틀 5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963712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Burst and Data Bus: Size and Length </a:t>
            </a:r>
            <a:endParaRPr lang="ko-KR" altLang="en-US" dirty="0"/>
          </a:p>
        </p:txBody>
      </p:sp>
      <p:sp>
        <p:nvSpPr>
          <p:cNvPr id="3" name="내용 개체 틀 2"/>
          <p:cNvSpPr>
            <a:spLocks noGrp="1"/>
          </p:cNvSpPr>
          <p:nvPr>
            <p:ph idx="1"/>
          </p:nvPr>
        </p:nvSpPr>
        <p:spPr/>
        <p:txBody>
          <a:bodyPr/>
          <a:lstStyle/>
          <a:p>
            <a:r>
              <a:rPr lang="en-US" altLang="ko-KR" sz="2400" dirty="0"/>
              <a:t>ARSIZE= b011 (8 bytes), ARLEN=b0011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5" name="슬라이드 번호 개체 틀 5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6855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3" name="내용 개체 틀 2"/>
          <p:cNvSpPr>
            <a:spLocks noGrp="1"/>
          </p:cNvSpPr>
          <p:nvPr>
            <p:ph idx="1"/>
          </p:nvPr>
        </p:nvSpPr>
        <p:spPr>
          <a:xfrm>
            <a:off x="609600" y="1417638"/>
            <a:ext cx="11582400" cy="5303837"/>
          </a:xfrm>
        </p:spPr>
        <p:txBody>
          <a:bodyPr>
            <a:normAutofit/>
          </a:bodyPr>
          <a:lstStyle/>
          <a:p>
            <a:r>
              <a:rPr lang="en-US" altLang="ko-KR" dirty="0"/>
              <a:t>Lecture</a:t>
            </a:r>
          </a:p>
          <a:p>
            <a:pPr lvl="1"/>
            <a:r>
              <a:rPr lang="en-US" altLang="ko-KR" dirty="0"/>
              <a:t>How can hardware components communicate with each other?</a:t>
            </a:r>
          </a:p>
          <a:p>
            <a:pPr lvl="1"/>
            <a:r>
              <a:rPr lang="en-US" altLang="ko-KR" dirty="0"/>
              <a:t>AXI bus</a:t>
            </a:r>
          </a:p>
          <a:p>
            <a:r>
              <a:rPr lang="en-US" altLang="ko-KR" dirty="0"/>
              <a:t>Introduction to the lab on Week 10</a:t>
            </a:r>
          </a:p>
          <a:p>
            <a:endParaRPr lang="en-US" altLang="ko-KR" dirty="0"/>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endParaRPr>
          </a:p>
        </p:txBody>
      </p:sp>
    </p:spTree>
    <p:extLst>
      <p:ext uri="{BB962C8B-B14F-4D97-AF65-F5344CB8AC3E}">
        <p14:creationId xmlns:p14="http://schemas.microsoft.com/office/powerpoint/2010/main" val="2008197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Burst and Data Bus: Size and Length </a:t>
            </a:r>
            <a:endParaRPr lang="ko-KR" altLang="en-US" dirty="0"/>
          </a:p>
        </p:txBody>
      </p:sp>
      <p:sp>
        <p:nvSpPr>
          <p:cNvPr id="3" name="내용 개체 틀 2"/>
          <p:cNvSpPr>
            <a:spLocks noGrp="1"/>
          </p:cNvSpPr>
          <p:nvPr>
            <p:ph idx="1"/>
          </p:nvPr>
        </p:nvSpPr>
        <p:spPr/>
        <p:txBody>
          <a:bodyPr/>
          <a:lstStyle/>
          <a:p>
            <a:r>
              <a:rPr lang="en-US" altLang="ko-KR" sz="2400" dirty="0"/>
              <a:t>ARSIZE= b011 (8 bytes), ARLEN=b0011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56" name="직선 화살표 연결선 55"/>
          <p:cNvCxnSpPr/>
          <p:nvPr/>
        </p:nvCxnSpPr>
        <p:spPr>
          <a:xfrm>
            <a:off x="4223792" y="2549344"/>
            <a:ext cx="0" cy="40480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95600" y="3760516"/>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8</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58" name="직선 화살표 연결선 57"/>
          <p:cNvCxnSpPr/>
          <p:nvPr/>
        </p:nvCxnSpPr>
        <p:spPr>
          <a:xfrm flipH="1">
            <a:off x="4657228" y="2204864"/>
            <a:ext cx="2686043" cy="604"/>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369397" y="1917866"/>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4</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55" name="슬라이드 번호 개체 틀 5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5934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981200" y="116632"/>
            <a:ext cx="8229600" cy="1143000"/>
          </a:xfrm>
        </p:spPr>
        <p:txBody>
          <a:bodyPr/>
          <a:lstStyle/>
          <a:p>
            <a:r>
              <a:rPr lang="en-US" altLang="ko-KR" dirty="0"/>
              <a:t>Burst Length, Size and Type</a:t>
            </a:r>
            <a:endParaRPr lang="ko-KR" altLang="en-US" dirty="0"/>
          </a:p>
        </p:txBody>
      </p:sp>
      <p:pic>
        <p:nvPicPr>
          <p:cNvPr id="229378" name="Picture 2"/>
          <p:cNvPicPr>
            <a:picLocks noChangeAspect="1" noChangeArrowheads="1"/>
          </p:cNvPicPr>
          <p:nvPr/>
        </p:nvPicPr>
        <p:blipFill>
          <a:blip r:embed="rId2" cstate="print"/>
          <a:srcRect/>
          <a:stretch>
            <a:fillRect/>
          </a:stretch>
        </p:blipFill>
        <p:spPr bwMode="auto">
          <a:xfrm>
            <a:off x="6528049" y="1124744"/>
            <a:ext cx="2562225" cy="3105150"/>
          </a:xfrm>
          <a:prstGeom prst="rect">
            <a:avLst/>
          </a:prstGeom>
          <a:noFill/>
          <a:ln w="9525">
            <a:noFill/>
            <a:miter lim="800000"/>
            <a:headEnd/>
            <a:tailEnd/>
          </a:ln>
        </p:spPr>
      </p:pic>
      <p:pic>
        <p:nvPicPr>
          <p:cNvPr id="229379" name="Picture 3"/>
          <p:cNvPicPr>
            <a:picLocks noChangeAspect="1" noChangeArrowheads="1"/>
          </p:cNvPicPr>
          <p:nvPr/>
        </p:nvPicPr>
        <p:blipFill>
          <a:blip r:embed="rId3" cstate="print"/>
          <a:srcRect/>
          <a:stretch>
            <a:fillRect/>
          </a:stretch>
        </p:blipFill>
        <p:spPr bwMode="auto">
          <a:xfrm>
            <a:off x="3287688" y="1124744"/>
            <a:ext cx="2209800" cy="3429000"/>
          </a:xfrm>
          <a:prstGeom prst="rect">
            <a:avLst/>
          </a:prstGeom>
          <a:noFill/>
          <a:ln w="9525">
            <a:noFill/>
            <a:miter lim="800000"/>
            <a:headEnd/>
            <a:tailEnd/>
          </a:ln>
        </p:spPr>
      </p:pic>
      <p:pic>
        <p:nvPicPr>
          <p:cNvPr id="229380" name="Picture 4"/>
          <p:cNvPicPr>
            <a:picLocks noChangeAspect="1" noChangeArrowheads="1"/>
          </p:cNvPicPr>
          <p:nvPr/>
        </p:nvPicPr>
        <p:blipFill>
          <a:blip r:embed="rId4" cstate="print"/>
          <a:srcRect/>
          <a:stretch>
            <a:fillRect/>
          </a:stretch>
        </p:blipFill>
        <p:spPr bwMode="auto">
          <a:xfrm>
            <a:off x="2780110" y="4432126"/>
            <a:ext cx="6772275" cy="2381250"/>
          </a:xfrm>
          <a:prstGeom prst="rect">
            <a:avLst/>
          </a:prstGeom>
          <a:noFill/>
          <a:ln w="9525">
            <a:noFill/>
            <a:miter lim="800000"/>
            <a:headEnd/>
            <a:tailEnd/>
          </a:ln>
        </p:spPr>
      </p:pic>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807086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Burst and Data Bus: Size and Length </a:t>
            </a:r>
            <a:endParaRPr lang="ko-KR" altLang="en-US" dirty="0"/>
          </a:p>
        </p:txBody>
      </p:sp>
      <p:sp>
        <p:nvSpPr>
          <p:cNvPr id="3" name="내용 개체 틀 2"/>
          <p:cNvSpPr>
            <a:spLocks noGrp="1"/>
          </p:cNvSpPr>
          <p:nvPr>
            <p:ph idx="1"/>
          </p:nvPr>
        </p:nvSpPr>
        <p:spPr/>
        <p:txBody>
          <a:bodyPr/>
          <a:lstStyle/>
          <a:p>
            <a:r>
              <a:rPr lang="en-US" altLang="ko-KR" sz="2400" dirty="0"/>
              <a:t>ARSIZE= b011 (8 bytes), ARLEN=b0001 (2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39" name="직선 화살표 연결선 38"/>
          <p:cNvCxnSpPr/>
          <p:nvPr/>
        </p:nvCxnSpPr>
        <p:spPr>
          <a:xfrm>
            <a:off x="4223792" y="2549344"/>
            <a:ext cx="0" cy="40480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95600" y="3760516"/>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8</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41" name="직선 화살표 연결선 40"/>
          <p:cNvCxnSpPr/>
          <p:nvPr/>
        </p:nvCxnSpPr>
        <p:spPr>
          <a:xfrm flipH="1">
            <a:off x="4657228" y="2204864"/>
            <a:ext cx="1135352" cy="604"/>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79977" y="1914856"/>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2</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3" name="슬라이드 번호 개체 틀 4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99110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Burst and Data Bus: Size and Length </a:t>
            </a:r>
            <a:endParaRPr lang="ko-KR" altLang="en-US" dirty="0"/>
          </a:p>
        </p:txBody>
      </p:sp>
      <p:sp>
        <p:nvSpPr>
          <p:cNvPr id="3" name="내용 개체 틀 2"/>
          <p:cNvSpPr>
            <a:spLocks noGrp="1"/>
          </p:cNvSpPr>
          <p:nvPr>
            <p:ph idx="1"/>
          </p:nvPr>
        </p:nvSpPr>
        <p:spPr/>
        <p:txBody>
          <a:bodyPr/>
          <a:lstStyle/>
          <a:p>
            <a:r>
              <a:rPr lang="en-US" altLang="ko-KR" sz="2400" dirty="0"/>
              <a:t>ARSIZE= </a:t>
            </a:r>
            <a:r>
              <a:rPr lang="en-US" altLang="ko-KR" sz="2400" dirty="0">
                <a:solidFill>
                  <a:srgbClr val="FF0000"/>
                </a:solidFill>
              </a:rPr>
              <a:t>b010</a:t>
            </a:r>
            <a:r>
              <a:rPr lang="en-US" altLang="ko-KR" sz="2400" dirty="0"/>
              <a:t> (4 bytes), ARLEN=</a:t>
            </a:r>
            <a:r>
              <a:rPr lang="en-US" altLang="ko-KR" sz="2400" dirty="0">
                <a:solidFill>
                  <a:srgbClr val="00B0F0"/>
                </a:solidFill>
              </a:rPr>
              <a:t>b0000</a:t>
            </a:r>
            <a:r>
              <a:rPr lang="en-US" altLang="ko-KR" sz="2400" dirty="0"/>
              <a:t> (1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31" name="직선 화살표 연결선 30"/>
          <p:cNvCxnSpPr/>
          <p:nvPr/>
        </p:nvCxnSpPr>
        <p:spPr>
          <a:xfrm>
            <a:off x="4223792" y="4493316"/>
            <a:ext cx="0" cy="2104037"/>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1039" y="5321419"/>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4</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33" name="직선 화살표 연결선 32"/>
          <p:cNvCxnSpPr/>
          <p:nvPr/>
        </p:nvCxnSpPr>
        <p:spPr>
          <a:xfrm flipH="1">
            <a:off x="4561492" y="4001530"/>
            <a:ext cx="587566" cy="2580"/>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06452" y="3691980"/>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1</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4" name="슬라이드 번호 개체 틀 2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8330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Bus</a:t>
            </a:r>
            <a:endParaRPr lang="ko-KR" altLang="en-US" dirty="0"/>
          </a:p>
        </p:txBody>
      </p:sp>
      <p:sp>
        <p:nvSpPr>
          <p:cNvPr id="3" name="내용 개체 틀 2"/>
          <p:cNvSpPr>
            <a:spLocks noGrp="1"/>
          </p:cNvSpPr>
          <p:nvPr>
            <p:ph idx="1"/>
          </p:nvPr>
        </p:nvSpPr>
        <p:spPr/>
        <p:txBody>
          <a:bodyPr/>
          <a:lstStyle/>
          <a:p>
            <a:r>
              <a:rPr lang="en-US" altLang="ko-KR" dirty="0"/>
              <a:t>Write strobe</a:t>
            </a:r>
          </a:p>
          <a:p>
            <a:endParaRPr lang="en-US" altLang="ko-KR" dirty="0"/>
          </a:p>
          <a:p>
            <a:endParaRPr lang="en-US" altLang="ko-KR" dirty="0"/>
          </a:p>
          <a:p>
            <a:r>
              <a:rPr lang="en-US" altLang="ko-KR" dirty="0"/>
              <a:t>Narrow transfer</a:t>
            </a:r>
            <a:endParaRPr lang="ko-KR" altLang="en-US" dirty="0"/>
          </a:p>
        </p:txBody>
      </p:sp>
      <p:pic>
        <p:nvPicPr>
          <p:cNvPr id="230402" name="Picture 2"/>
          <p:cNvPicPr>
            <a:picLocks noChangeAspect="1" noChangeArrowheads="1"/>
          </p:cNvPicPr>
          <p:nvPr/>
        </p:nvPicPr>
        <p:blipFill>
          <a:blip r:embed="rId2" cstate="print"/>
          <a:srcRect/>
          <a:stretch>
            <a:fillRect/>
          </a:stretch>
        </p:blipFill>
        <p:spPr bwMode="auto">
          <a:xfrm>
            <a:off x="2711624" y="2204865"/>
            <a:ext cx="6953250" cy="1000125"/>
          </a:xfrm>
          <a:prstGeom prst="rect">
            <a:avLst/>
          </a:prstGeom>
          <a:noFill/>
          <a:ln w="9525">
            <a:noFill/>
            <a:miter lim="800000"/>
            <a:headEnd/>
            <a:tailEnd/>
          </a:ln>
        </p:spPr>
      </p:pic>
      <p:pic>
        <p:nvPicPr>
          <p:cNvPr id="230403" name="Picture 3"/>
          <p:cNvPicPr>
            <a:picLocks noChangeAspect="1" noChangeArrowheads="1"/>
          </p:cNvPicPr>
          <p:nvPr/>
        </p:nvPicPr>
        <p:blipFill>
          <a:blip r:embed="rId3" cstate="print"/>
          <a:srcRect/>
          <a:stretch>
            <a:fillRect/>
          </a:stretch>
        </p:blipFill>
        <p:spPr bwMode="auto">
          <a:xfrm>
            <a:off x="5457006" y="4149081"/>
            <a:ext cx="4743450" cy="2047875"/>
          </a:xfrm>
          <a:prstGeom prst="rect">
            <a:avLst/>
          </a:prstGeom>
          <a:noFill/>
          <a:ln w="9525">
            <a:noFill/>
            <a:miter lim="800000"/>
            <a:headEnd/>
            <a:tailEnd/>
          </a:ln>
        </p:spPr>
      </p:pic>
      <p:pic>
        <p:nvPicPr>
          <p:cNvPr id="230404" name="Picture 4"/>
          <p:cNvPicPr>
            <a:picLocks noChangeAspect="1" noChangeArrowheads="1"/>
          </p:cNvPicPr>
          <p:nvPr/>
        </p:nvPicPr>
        <p:blipFill>
          <a:blip r:embed="rId4" cstate="print"/>
          <a:srcRect/>
          <a:stretch>
            <a:fillRect/>
          </a:stretch>
        </p:blipFill>
        <p:spPr bwMode="auto">
          <a:xfrm>
            <a:off x="1919537" y="4365104"/>
            <a:ext cx="3228359" cy="1440160"/>
          </a:xfrm>
          <a:prstGeom prst="rect">
            <a:avLst/>
          </a:prstGeom>
          <a:noFill/>
          <a:ln w="9525">
            <a:noFill/>
            <a:miter lim="800000"/>
            <a:headEnd/>
            <a:tailEnd/>
          </a:ln>
        </p:spPr>
      </p:pic>
      <p:sp>
        <p:nvSpPr>
          <p:cNvPr id="7" name="TextBox 6"/>
          <p:cNvSpPr txBox="1"/>
          <p:nvPr/>
        </p:nvSpPr>
        <p:spPr>
          <a:xfrm>
            <a:off x="2423592" y="5877272"/>
            <a:ext cx="265418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Incrementing burst case</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800423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Burst and Data Bus: Size and Length </a:t>
            </a:r>
            <a:endParaRPr lang="ko-KR" altLang="en-US" dirty="0"/>
          </a:p>
        </p:txBody>
      </p:sp>
      <p:sp>
        <p:nvSpPr>
          <p:cNvPr id="3" name="내용 개체 틀 2"/>
          <p:cNvSpPr>
            <a:spLocks noGrp="1"/>
          </p:cNvSpPr>
          <p:nvPr>
            <p:ph idx="1"/>
          </p:nvPr>
        </p:nvSpPr>
        <p:spPr/>
        <p:txBody>
          <a:bodyPr/>
          <a:lstStyle/>
          <a:p>
            <a:r>
              <a:rPr lang="en-US" altLang="ko-KR" sz="2400" dirty="0"/>
              <a:t>ARSIZE= b010 (4 bytes), ARLEN=</a:t>
            </a:r>
            <a:r>
              <a:rPr lang="en-US" altLang="ko-KR" sz="2400" dirty="0">
                <a:solidFill>
                  <a:srgbClr val="00B0F0"/>
                </a:solidFill>
              </a:rPr>
              <a:t>b0001</a:t>
            </a:r>
            <a:r>
              <a:rPr lang="en-US" altLang="ko-KR" sz="2400" dirty="0"/>
              <a:t> (2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31" name="직선 화살표 연결선 30"/>
          <p:cNvCxnSpPr/>
          <p:nvPr/>
        </p:nvCxnSpPr>
        <p:spPr>
          <a:xfrm>
            <a:off x="4223792" y="4493316"/>
            <a:ext cx="0" cy="2104037"/>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1039" y="5321419"/>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4</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33" name="직선 화살표 연결선 32"/>
          <p:cNvCxnSpPr/>
          <p:nvPr/>
        </p:nvCxnSpPr>
        <p:spPr>
          <a:xfrm flipH="1" flipV="1">
            <a:off x="4511824" y="2271352"/>
            <a:ext cx="1224136" cy="2760"/>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762087" y="1969676"/>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2</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35" name="직사각형 34"/>
          <p:cNvSpPr/>
          <p:nvPr/>
        </p:nvSpPr>
        <p:spPr>
          <a:xfrm>
            <a:off x="5290448" y="404083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290448" y="350869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5290448" y="298881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290448" y="245667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슬라이드 번호 개체 틀 2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6889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Burst and Data Bus: Size and Length </a:t>
            </a:r>
            <a:endParaRPr lang="ko-KR" altLang="en-US" dirty="0"/>
          </a:p>
        </p:txBody>
      </p:sp>
      <p:sp>
        <p:nvSpPr>
          <p:cNvPr id="3" name="내용 개체 틀 2"/>
          <p:cNvSpPr>
            <a:spLocks noGrp="1"/>
          </p:cNvSpPr>
          <p:nvPr>
            <p:ph idx="1"/>
          </p:nvPr>
        </p:nvSpPr>
        <p:spPr/>
        <p:txBody>
          <a:bodyPr/>
          <a:lstStyle/>
          <a:p>
            <a:r>
              <a:rPr lang="en-US" altLang="ko-KR" sz="2400" dirty="0"/>
              <a:t>ARSIZE= b010 (4 bytes), ARLEN=</a:t>
            </a:r>
            <a:r>
              <a:rPr lang="en-US" altLang="ko-KR" sz="2400" dirty="0">
                <a:solidFill>
                  <a:srgbClr val="00B0F0"/>
                </a:solidFill>
              </a:rPr>
              <a:t>b0010</a:t>
            </a:r>
            <a:r>
              <a:rPr lang="en-US" altLang="ko-KR" sz="2400" dirty="0"/>
              <a:t> (3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31" name="직선 화살표 연결선 30"/>
          <p:cNvCxnSpPr/>
          <p:nvPr/>
        </p:nvCxnSpPr>
        <p:spPr>
          <a:xfrm>
            <a:off x="4223792" y="4493316"/>
            <a:ext cx="0" cy="2104037"/>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1039" y="5321419"/>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4</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33" name="직선 화살표 연결선 32"/>
          <p:cNvCxnSpPr/>
          <p:nvPr/>
        </p:nvCxnSpPr>
        <p:spPr>
          <a:xfrm flipH="1" flipV="1">
            <a:off x="4511824" y="2271352"/>
            <a:ext cx="1944216" cy="2760"/>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14877" y="1971921"/>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3</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35" name="직사각형 34"/>
          <p:cNvSpPr/>
          <p:nvPr/>
        </p:nvSpPr>
        <p:spPr>
          <a:xfrm>
            <a:off x="5290448" y="404083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290448" y="350869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5290448" y="298881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290448" y="245667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5951984" y="6174907"/>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5951984" y="564276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5951984" y="5122888"/>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5951984" y="459074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슬라이드 번호 개체 틀 2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21564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Narrow Transfer</a:t>
            </a:r>
            <a:endParaRPr lang="ko-KR" altLang="en-US" dirty="0"/>
          </a:p>
        </p:txBody>
      </p:sp>
      <p:sp>
        <p:nvSpPr>
          <p:cNvPr id="3" name="내용 개체 틀 2"/>
          <p:cNvSpPr>
            <a:spLocks noGrp="1"/>
          </p:cNvSpPr>
          <p:nvPr>
            <p:ph idx="1"/>
          </p:nvPr>
        </p:nvSpPr>
        <p:spPr/>
        <p:txBody>
          <a:bodyPr/>
          <a:lstStyle/>
          <a:p>
            <a:r>
              <a:rPr lang="en-US" altLang="ko-KR" sz="2400" dirty="0"/>
              <a:t>ARSIZE= </a:t>
            </a:r>
            <a:r>
              <a:rPr lang="en-US" altLang="ko-KR" sz="2400" dirty="0">
                <a:solidFill>
                  <a:srgbClr val="FF0000"/>
                </a:solidFill>
              </a:rPr>
              <a:t>b000</a:t>
            </a:r>
            <a:r>
              <a:rPr lang="en-US" altLang="ko-KR" sz="2400" dirty="0"/>
              <a:t> (1 byte), ARLEN=</a:t>
            </a:r>
            <a:r>
              <a:rPr lang="en-US" altLang="ko-KR" sz="2400" dirty="0">
                <a:solidFill>
                  <a:srgbClr val="00B0F0"/>
                </a:solidFill>
              </a:rPr>
              <a:t>b0001</a:t>
            </a:r>
            <a:r>
              <a:rPr lang="en-US" altLang="ko-KR" sz="2400" dirty="0"/>
              <a:t> (2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25" name="직선 화살표 연결선 24"/>
          <p:cNvCxnSpPr/>
          <p:nvPr/>
        </p:nvCxnSpPr>
        <p:spPr>
          <a:xfrm>
            <a:off x="4223792" y="6126164"/>
            <a:ext cx="0" cy="471189"/>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90502" y="5874137"/>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1</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28" name="직선 화살표 연결선 27"/>
          <p:cNvCxnSpPr/>
          <p:nvPr/>
        </p:nvCxnSpPr>
        <p:spPr>
          <a:xfrm flipH="1">
            <a:off x="4583832" y="5334140"/>
            <a:ext cx="1208748" cy="2517"/>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904651" y="5034452"/>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2</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4" name="슬라이드 번호 개체 틀 2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15737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Narrow Transfer</a:t>
            </a:r>
            <a:endParaRPr lang="ko-KR" altLang="en-US" dirty="0"/>
          </a:p>
        </p:txBody>
      </p:sp>
      <p:sp>
        <p:nvSpPr>
          <p:cNvPr id="3" name="내용 개체 틀 2"/>
          <p:cNvSpPr>
            <a:spLocks noGrp="1"/>
          </p:cNvSpPr>
          <p:nvPr>
            <p:ph idx="1"/>
          </p:nvPr>
        </p:nvSpPr>
        <p:spPr/>
        <p:txBody>
          <a:bodyPr/>
          <a:lstStyle/>
          <a:p>
            <a:r>
              <a:rPr lang="en-US" altLang="ko-KR" sz="2400" dirty="0"/>
              <a:t>ARSIZE= b000 (1 byte), ARLEN=</a:t>
            </a:r>
            <a:r>
              <a:rPr lang="en-US" altLang="ko-KR" sz="2400" dirty="0">
                <a:solidFill>
                  <a:srgbClr val="00B0F0"/>
                </a:solidFill>
              </a:rPr>
              <a:t>b0011</a:t>
            </a:r>
            <a:r>
              <a:rPr lang="en-US" altLang="ko-KR" sz="2400" dirty="0"/>
              <a:t>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6168008" y="5103028"/>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6944708" y="457088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cxnSp>
        <p:nvCxnSpPr>
          <p:cNvPr id="28" name="직선 화살표 연결선 27"/>
          <p:cNvCxnSpPr/>
          <p:nvPr/>
        </p:nvCxnSpPr>
        <p:spPr>
          <a:xfrm>
            <a:off x="4223792" y="6126164"/>
            <a:ext cx="0" cy="471189"/>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90502" y="5874137"/>
            <a:ext cx="1603324"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SIZE = 1</a:t>
            </a:r>
            <a:endParaRPr kumimoji="0" lang="ko-KR" altLang="en-US" sz="2800" b="0" i="0" u="none" strike="noStrike" kern="1200" cap="none" spc="0" normalizeH="0" baseline="0" noProof="0" dirty="0">
              <a:ln>
                <a:noFill/>
              </a:ln>
              <a:solidFill>
                <a:srgbClr val="FF000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cxnSp>
        <p:nvCxnSpPr>
          <p:cNvPr id="30" name="직선 화살표 연결선 29"/>
          <p:cNvCxnSpPr/>
          <p:nvPr/>
        </p:nvCxnSpPr>
        <p:spPr>
          <a:xfrm flipH="1">
            <a:off x="4559158" y="4022127"/>
            <a:ext cx="2745590" cy="5689"/>
          </a:xfrm>
          <a:prstGeom prst="straightConnector1">
            <a:avLst/>
          </a:prstGeom>
          <a:ln w="762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22988" y="3711828"/>
            <a:ext cx="2005677"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err="1">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LENgth</a:t>
            </a:r>
            <a:r>
              <a:rPr kumimoji="0" lang="en-US" altLang="ko-KR" sz="2800" b="0" i="0" u="none" strike="noStrike" kern="1200" cap="none" spc="0" normalizeH="0" baseline="0" noProof="0" dirty="0">
                <a:ln>
                  <a:noFill/>
                </a:ln>
                <a:solidFill>
                  <a:srgbClr val="00B0F0"/>
                </a:solidFill>
                <a:effectLst/>
                <a:uLnTx/>
                <a:uFillTx/>
                <a:latin typeface="Tahoma" panose="020B0604030504040204" pitchFamily="34" charset="0"/>
                <a:ea typeface="Tahoma" panose="020B0604030504040204" pitchFamily="34" charset="0"/>
                <a:cs typeface="Tahoma" panose="020B0604030504040204" pitchFamily="34" charset="0"/>
              </a:rPr>
              <a:t> = 4</a:t>
            </a:r>
            <a:endParaRPr kumimoji="0" lang="ko-KR" altLang="en-US" sz="2800" b="0" i="0" u="none" strike="noStrike" kern="1200" cap="none" spc="0" normalizeH="0" baseline="0" noProof="0" dirty="0">
              <a:ln>
                <a:noFill/>
              </a:ln>
              <a:solidFill>
                <a:srgbClr val="00B0F0"/>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4" name="슬라이드 번호 개체 틀 2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4329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Wide Transfer</a:t>
            </a:r>
            <a:endParaRPr lang="ko-KR" altLang="en-US" dirty="0"/>
          </a:p>
        </p:txBody>
      </p:sp>
      <p:sp>
        <p:nvSpPr>
          <p:cNvPr id="3" name="내용 개체 틀 2"/>
          <p:cNvSpPr>
            <a:spLocks noGrp="1"/>
          </p:cNvSpPr>
          <p:nvPr>
            <p:ph idx="1"/>
          </p:nvPr>
        </p:nvSpPr>
        <p:spPr/>
        <p:txBody>
          <a:bodyPr/>
          <a:lstStyle/>
          <a:p>
            <a:r>
              <a:rPr lang="en-US" altLang="ko-KR" sz="2400" dirty="0"/>
              <a:t>ARSIZE= b011 (8 bytes), ARLEN=b0011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5" name="슬라이드 번호 개체 틀 5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67830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Lab</a:t>
            </a:r>
            <a:r>
              <a:rPr lang="ko-KR" altLang="en-US" dirty="0"/>
              <a:t> </a:t>
            </a:r>
            <a:r>
              <a:rPr lang="en-US" altLang="ko-KR" dirty="0"/>
              <a:t>in Week 10: Custom IP and MV Design</a:t>
            </a:r>
            <a:endParaRPr lang="ko-KR" altLang="en-US" dirty="0"/>
          </a:p>
        </p:txBody>
      </p:sp>
      <p:sp>
        <p:nvSpPr>
          <p:cNvPr id="17" name="직사각형 16"/>
          <p:cNvSpPr/>
          <p:nvPr/>
        </p:nvSpPr>
        <p:spPr>
          <a:xfrm>
            <a:off x="5084561" y="2026319"/>
            <a:ext cx="5573157" cy="4392189"/>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Xilinx </a:t>
            </a:r>
            <a:r>
              <a:rPr kumimoji="1" lang="en-US" altLang="ko-KR" sz="1800" b="1" i="0" u="none" strike="noStrike" kern="1200" cap="none" spc="0" normalizeH="0" baseline="0" noProof="0" dirty="0" err="1">
                <a:ln>
                  <a:noFill/>
                </a:ln>
                <a:solidFill>
                  <a:prstClr val="black"/>
                </a:solidFill>
                <a:effectLst/>
                <a:uLnTx/>
                <a:uFillTx/>
                <a:latin typeface="맑은 고딕" panose="020F0302020204030204"/>
                <a:ea typeface="맑은 고딕" panose="020B0503020000020004" pitchFamily="34" charset="-127"/>
                <a:cs typeface="+mn-cs"/>
              </a:rPr>
              <a:t>Zynq</a:t>
            </a:r>
            <a:r>
              <a:rPr kumimoji="1" lang="en-US" altLang="ko-KR" sz="18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 (XC7Z020)</a:t>
            </a:r>
          </a:p>
        </p:txBody>
      </p:sp>
      <p:sp>
        <p:nvSpPr>
          <p:cNvPr id="18" name="직사각형 17"/>
          <p:cNvSpPr/>
          <p:nvPr/>
        </p:nvSpPr>
        <p:spPr>
          <a:xfrm>
            <a:off x="5318962" y="2670822"/>
            <a:ext cx="2194548" cy="2376639"/>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P</a:t>
            </a:r>
            <a:r>
              <a:rPr kumimoji="1" lang="en-US" altLang="ko-KR" sz="16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rocessing</a:t>
            </a:r>
            <a:r>
              <a:rPr kumimoji="1" lang="en-US" altLang="ko-KR" sz="18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 S</a:t>
            </a:r>
            <a:r>
              <a:rPr kumimoji="1" lang="en-US" altLang="ko-KR" sz="16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ystem</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(PS, ARM Co-A9)</a:t>
            </a:r>
            <a:endParaRPr kumimoji="1" lang="ko-KR" altLang="en-US" sz="1800" b="1"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endParaRPr>
          </a:p>
        </p:txBody>
      </p:sp>
      <p:cxnSp>
        <p:nvCxnSpPr>
          <p:cNvPr id="19" name="직선 연결선 18"/>
          <p:cNvCxnSpPr>
            <a:stCxn id="32" idx="1"/>
            <a:endCxn id="26" idx="3"/>
          </p:cNvCxnSpPr>
          <p:nvPr/>
        </p:nvCxnSpPr>
        <p:spPr>
          <a:xfrm flipH="1">
            <a:off x="4855282" y="4224227"/>
            <a:ext cx="570916" cy="0"/>
          </a:xfrm>
          <a:prstGeom prst="line">
            <a:avLst/>
          </a:prstGeom>
          <a:ln w="38100">
            <a:solidFill>
              <a:schemeClr val="tx1"/>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20" name="L 도형 19"/>
          <p:cNvSpPr/>
          <p:nvPr/>
        </p:nvSpPr>
        <p:spPr>
          <a:xfrm rot="16200000">
            <a:off x="6129043" y="1860742"/>
            <a:ext cx="3490738" cy="5110888"/>
          </a:xfrm>
          <a:prstGeom prst="corner">
            <a:avLst>
              <a:gd name="adj1" fmla="val 74937"/>
              <a:gd name="adj2" fmla="val 23892"/>
            </a:avLst>
          </a:prstGeom>
          <a:ln w="12700">
            <a:solidFill>
              <a:schemeClr val="accent3">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black"/>
              </a:solidFill>
              <a:effectLst/>
              <a:uLnTx/>
              <a:uFillTx/>
              <a:latin typeface="맑은 고딕" panose="020F0302020204030204"/>
              <a:ea typeface="맑은 고딕" pitchFamily="50" charset="-127"/>
              <a:cs typeface="+mn-cs"/>
            </a:endParaRPr>
          </a:p>
        </p:txBody>
      </p:sp>
      <p:cxnSp>
        <p:nvCxnSpPr>
          <p:cNvPr id="21" name="직선 연결선 20"/>
          <p:cNvCxnSpPr>
            <a:endCxn id="34" idx="2"/>
          </p:cNvCxnSpPr>
          <p:nvPr/>
        </p:nvCxnSpPr>
        <p:spPr>
          <a:xfrm flipV="1">
            <a:off x="6416236" y="4934948"/>
            <a:ext cx="0" cy="802074"/>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22" name="직사각형 21"/>
          <p:cNvSpPr/>
          <p:nvPr/>
        </p:nvSpPr>
        <p:spPr>
          <a:xfrm>
            <a:off x="8067217" y="5047461"/>
            <a:ext cx="2037653" cy="940260"/>
          </a:xfrm>
          <a:prstGeom prst="rect">
            <a:avLst/>
          </a:prstGeom>
          <a:solidFill>
            <a:schemeClr val="accent2">
              <a:lumMod val="40000"/>
              <a:lumOff val="60000"/>
            </a:schemeClr>
          </a:solidFill>
          <a:ln/>
        </p:spPr>
        <p:style>
          <a:lnRef idx="0">
            <a:schemeClr val="accent5"/>
          </a:lnRef>
          <a:fillRef idx="3">
            <a:schemeClr val="accent5"/>
          </a:fillRef>
          <a:effectRef idx="3">
            <a:schemeClr val="accent5"/>
          </a:effectRef>
          <a:fontRef idx="minor">
            <a:schemeClr val="lt1"/>
          </a:fontRef>
        </p:style>
        <p:txBody>
          <a:bodyPr rtlCol="0" anchor="ctr" anchorCtr="0"/>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BRAM</a:t>
            </a:r>
          </a:p>
        </p:txBody>
      </p:sp>
      <p:cxnSp>
        <p:nvCxnSpPr>
          <p:cNvPr id="23" name="직선 연결선 22"/>
          <p:cNvCxnSpPr/>
          <p:nvPr/>
        </p:nvCxnSpPr>
        <p:spPr>
          <a:xfrm flipH="1">
            <a:off x="6400017" y="5735834"/>
            <a:ext cx="1669507" cy="1189"/>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24" name="직사각형 23"/>
          <p:cNvSpPr/>
          <p:nvPr/>
        </p:nvSpPr>
        <p:spPr>
          <a:xfrm>
            <a:off x="7944177" y="2670817"/>
            <a:ext cx="2251514" cy="646331"/>
          </a:xfrm>
          <a:prstGeom prst="rect">
            <a:avLst/>
          </a:prstGeom>
        </p:spPr>
        <p:txBody>
          <a:bodyPr wrap="none">
            <a:spAutoFit/>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srgbClr val="A5A5A5">
                    <a:lumMod val="50000"/>
                  </a:srgbClr>
                </a:solidFill>
                <a:effectLst/>
                <a:uLnTx/>
                <a:uFillTx/>
                <a:latin typeface="맑은 고딕" panose="020F0302020204030204"/>
                <a:ea typeface="맑은 고딕" panose="020B0503020000020004" pitchFamily="34" charset="-127"/>
                <a:cs typeface="+mn-cs"/>
              </a:rPr>
              <a:t>P</a:t>
            </a:r>
            <a:r>
              <a:rPr kumimoji="1" lang="en-US" altLang="ko-KR" sz="1600" b="1" i="0" u="none" strike="noStrike" kern="1200" cap="none" spc="0" normalizeH="0" baseline="0" noProof="0" dirty="0">
                <a:ln>
                  <a:noFill/>
                </a:ln>
                <a:solidFill>
                  <a:srgbClr val="A5A5A5">
                    <a:lumMod val="50000"/>
                  </a:srgbClr>
                </a:solidFill>
                <a:effectLst/>
                <a:uLnTx/>
                <a:uFillTx/>
                <a:latin typeface="맑은 고딕" panose="020F0302020204030204"/>
                <a:ea typeface="맑은 고딕" panose="020B0503020000020004" pitchFamily="34" charset="-127"/>
                <a:cs typeface="+mn-cs"/>
              </a:rPr>
              <a:t>rogrammable</a:t>
            </a:r>
            <a:r>
              <a:rPr kumimoji="1" lang="en-US" altLang="ko-KR" sz="1800" b="1" i="0" u="none" strike="noStrike" kern="1200" cap="none" spc="0" normalizeH="0" baseline="0" noProof="0" dirty="0">
                <a:ln>
                  <a:noFill/>
                </a:ln>
                <a:solidFill>
                  <a:srgbClr val="A5A5A5">
                    <a:lumMod val="50000"/>
                  </a:srgbClr>
                </a:solidFill>
                <a:effectLst/>
                <a:uLnTx/>
                <a:uFillTx/>
                <a:latin typeface="맑은 고딕" panose="020F0302020204030204"/>
                <a:ea typeface="맑은 고딕" panose="020B0503020000020004" pitchFamily="34" charset="-127"/>
                <a:cs typeface="+mn-cs"/>
              </a:rPr>
              <a:t> L</a:t>
            </a:r>
            <a:r>
              <a:rPr kumimoji="1" lang="en-US" altLang="ko-KR" sz="1600" b="1" i="0" u="none" strike="noStrike" kern="1200" cap="none" spc="0" normalizeH="0" baseline="0" noProof="0" dirty="0">
                <a:ln>
                  <a:noFill/>
                </a:ln>
                <a:solidFill>
                  <a:srgbClr val="A5A5A5">
                    <a:lumMod val="50000"/>
                  </a:srgbClr>
                </a:solidFill>
                <a:effectLst/>
                <a:uLnTx/>
                <a:uFillTx/>
                <a:latin typeface="맑은 고딕" panose="020F0302020204030204"/>
                <a:ea typeface="맑은 고딕" panose="020B0503020000020004" pitchFamily="34" charset="-127"/>
                <a:cs typeface="+mn-cs"/>
              </a:rPr>
              <a:t>ogic</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srgbClr val="A5A5A5">
                    <a:lumMod val="50000"/>
                  </a:srgbClr>
                </a:solidFill>
                <a:effectLst/>
                <a:uLnTx/>
                <a:uFillTx/>
                <a:latin typeface="맑은 고딕" panose="020F0302020204030204"/>
                <a:ea typeface="맑은 고딕" panose="020B0503020000020004" pitchFamily="34" charset="-127"/>
                <a:cs typeface="+mn-cs"/>
              </a:rPr>
              <a:t>(PL, Xilinx Artix-7)</a:t>
            </a:r>
          </a:p>
        </p:txBody>
      </p:sp>
      <p:sp>
        <p:nvSpPr>
          <p:cNvPr id="26" name="직사각형 25"/>
          <p:cNvSpPr/>
          <p:nvPr/>
        </p:nvSpPr>
        <p:spPr>
          <a:xfrm>
            <a:off x="3553070" y="2026318"/>
            <a:ext cx="1302212" cy="4395818"/>
          </a:xfrm>
          <a:prstGeom prst="rect">
            <a:avLst/>
          </a:prstGeom>
          <a:noFill/>
          <a:ln w="3175">
            <a:solidFill>
              <a:schemeClr val="tx1"/>
            </a:solidFill>
            <a:prstDash val="lgDash"/>
          </a:ln>
        </p:spPr>
        <p:style>
          <a:lnRef idx="2">
            <a:schemeClr val="dk1"/>
          </a:lnRef>
          <a:fillRef idx="1">
            <a:schemeClr val="lt1"/>
          </a:fillRef>
          <a:effectRef idx="0">
            <a:schemeClr val="dk1"/>
          </a:effectRef>
          <a:fontRef idx="minor">
            <a:schemeClr val="dk1"/>
          </a:fontRef>
        </p:style>
        <p:txBody>
          <a:bodyPr vert="horz" rtlCol="0" anchor="t"/>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2000" b="0"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PS-DRAM</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600" b="0" i="1"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Component</a:t>
            </a:r>
            <a:endParaRPr kumimoji="1" lang="ko-KR" altLang="en-US" sz="1800" b="0" i="1"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endParaRPr>
          </a:p>
        </p:txBody>
      </p:sp>
      <p:pic>
        <p:nvPicPr>
          <p:cNvPr id="28" name="Picture 2" descr="C:\Users\ltmin_esa\Desktop\temp\DRAM.JPG"/>
          <p:cNvPicPr>
            <a:picLocks noChangeAspect="1" noChangeArrowheads="1"/>
          </p:cNvPicPr>
          <p:nvPr/>
        </p:nvPicPr>
        <p:blipFill rotWithShape="1">
          <a:blip r:embed="rId3">
            <a:extLst>
              <a:ext uri="{28A0092B-C50C-407E-A947-70E740481C1C}">
                <a14:useLocalDpi xmlns:a14="http://schemas.microsoft.com/office/drawing/2010/main" val="0"/>
              </a:ext>
            </a:extLst>
          </a:blip>
          <a:srcRect l="5022" r="-1"/>
          <a:stretch/>
        </p:blipFill>
        <p:spPr bwMode="auto">
          <a:xfrm>
            <a:off x="3585076" y="4633717"/>
            <a:ext cx="1259632" cy="8772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ltmin_esa\Desktop\temp\DRAM.JPG"/>
          <p:cNvPicPr>
            <a:picLocks noChangeAspect="1" noChangeArrowheads="1"/>
          </p:cNvPicPr>
          <p:nvPr/>
        </p:nvPicPr>
        <p:blipFill rotWithShape="1">
          <a:blip r:embed="rId3">
            <a:extLst>
              <a:ext uri="{28A0092B-C50C-407E-A947-70E740481C1C}">
                <a14:useLocalDpi xmlns:a14="http://schemas.microsoft.com/office/drawing/2010/main" val="0"/>
              </a:ext>
            </a:extLst>
          </a:blip>
          <a:srcRect l="5022" r="-1"/>
          <a:stretch/>
        </p:blipFill>
        <p:spPr bwMode="auto">
          <a:xfrm>
            <a:off x="3585076" y="3769621"/>
            <a:ext cx="1259632" cy="877295"/>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p:cNvSpPr/>
          <p:nvPr/>
        </p:nvSpPr>
        <p:spPr>
          <a:xfrm>
            <a:off x="5426198" y="3896666"/>
            <a:ext cx="1367232" cy="655122"/>
          </a:xfrm>
          <a:prstGeom prst="rect">
            <a:avLst/>
          </a:prstGeom>
          <a:solidFill>
            <a:schemeClr val="bg1">
              <a:lumMod val="75000"/>
            </a:schemeClr>
          </a:solidFill>
          <a:ln/>
        </p:spPr>
        <p:style>
          <a:lnRef idx="0">
            <a:schemeClr val="accent5"/>
          </a:lnRef>
          <a:fillRef idx="3">
            <a:schemeClr val="accent5"/>
          </a:fillRef>
          <a:effectRef idx="3">
            <a:schemeClr val="accent5"/>
          </a:effectRef>
          <a:fontRef idx="minor">
            <a:schemeClr val="lt1"/>
          </a:fontRef>
        </p:style>
        <p:txBody>
          <a:bodyPr rtlCol="0" anchor="ctr" anchorCtr="0"/>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Memory interface</a:t>
            </a:r>
          </a:p>
        </p:txBody>
      </p:sp>
      <p:sp>
        <p:nvSpPr>
          <p:cNvPr id="34" name="직사각형 33"/>
          <p:cNvSpPr/>
          <p:nvPr/>
        </p:nvSpPr>
        <p:spPr>
          <a:xfrm>
            <a:off x="5408584" y="4633716"/>
            <a:ext cx="2015305" cy="301232"/>
          </a:xfrm>
          <a:prstGeom prst="rect">
            <a:avLst/>
          </a:prstGeom>
          <a:solidFill>
            <a:schemeClr val="bg1">
              <a:lumMod val="75000"/>
            </a:schemeClr>
          </a:solidFill>
          <a:ln/>
        </p:spPr>
        <p:style>
          <a:lnRef idx="0">
            <a:schemeClr val="accent5"/>
          </a:lnRef>
          <a:fillRef idx="3">
            <a:schemeClr val="accent5"/>
          </a:fillRef>
          <a:effectRef idx="3">
            <a:schemeClr val="accent5"/>
          </a:effectRef>
          <a:fontRef idx="minor">
            <a:schemeClr val="lt1"/>
          </a:fontRef>
        </p:style>
        <p:txBody>
          <a:bodyPr rtlCol="0" anchor="ctr" anchorCtr="0"/>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AXI master</a:t>
            </a:r>
          </a:p>
        </p:txBody>
      </p:sp>
      <p:sp>
        <p:nvSpPr>
          <p:cNvPr id="35" name="직사각형 34"/>
          <p:cNvSpPr/>
          <p:nvPr/>
        </p:nvSpPr>
        <p:spPr>
          <a:xfrm>
            <a:off x="5426198" y="3344171"/>
            <a:ext cx="1367232" cy="502107"/>
          </a:xfrm>
          <a:prstGeom prst="rect">
            <a:avLst/>
          </a:prstGeom>
          <a:solidFill>
            <a:schemeClr val="tx1">
              <a:lumMod val="75000"/>
              <a:lumOff val="25000"/>
            </a:schemeClr>
          </a:solidFill>
          <a:ln/>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rtlCol="0" anchor="ctr" anchorCtr="0"/>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0" i="0" u="none" strike="noStrike" kern="1200" cap="none" spc="0" normalizeH="0" baseline="0" noProof="0" dirty="0">
                <a:ln>
                  <a:noFill/>
                </a:ln>
                <a:solidFill>
                  <a:prstClr val="white"/>
                </a:solidFill>
                <a:effectLst/>
                <a:uLnTx/>
                <a:uFillTx/>
                <a:latin typeface="맑은 고딕" panose="020F0302020204030204"/>
                <a:ea typeface="맑은 고딕" panose="020B0503020000020004" pitchFamily="34" charset="-127"/>
                <a:cs typeface="+mn-cs"/>
              </a:rPr>
              <a:t>Core #1</a:t>
            </a:r>
          </a:p>
        </p:txBody>
      </p:sp>
      <p:sp>
        <p:nvSpPr>
          <p:cNvPr id="36" name="직사각형 35"/>
          <p:cNvSpPr/>
          <p:nvPr/>
        </p:nvSpPr>
        <p:spPr>
          <a:xfrm rot="16200000">
            <a:off x="6541181" y="3668427"/>
            <a:ext cx="1207617" cy="559102"/>
          </a:xfrm>
          <a:prstGeom prst="rect">
            <a:avLst/>
          </a:prstGeom>
          <a:solidFill>
            <a:schemeClr val="tx1">
              <a:lumMod val="75000"/>
              <a:lumOff val="25000"/>
            </a:schemeClr>
          </a:solidFill>
          <a:ln/>
        </p:spPr>
        <p:style>
          <a:lnRef idx="0">
            <a:schemeClr val="accent5"/>
          </a:lnRef>
          <a:fillRef idx="3">
            <a:schemeClr val="accent5"/>
          </a:fillRef>
          <a:effectRef idx="3">
            <a:schemeClr val="accent5"/>
          </a:effectRef>
          <a:fontRef idx="minor">
            <a:schemeClr val="lt1"/>
          </a:fontRef>
        </p:style>
        <p:txBody>
          <a:bodyPr rtlCol="0" anchor="ctr" anchorCtr="0"/>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0" i="0" u="none" strike="noStrike" kern="1200" cap="none" spc="0" normalizeH="0" baseline="0" noProof="0" dirty="0">
                <a:ln>
                  <a:noFill/>
                </a:ln>
                <a:solidFill>
                  <a:prstClr val="white"/>
                </a:solidFill>
                <a:effectLst/>
                <a:uLnTx/>
                <a:uFillTx/>
                <a:latin typeface="맑은 고딕" panose="020F0302020204030204"/>
                <a:ea typeface="맑은 고딕" panose="020B0503020000020004" pitchFamily="34" charset="-127"/>
                <a:cs typeface="+mn-cs"/>
              </a:rPr>
              <a:t>Core #2</a:t>
            </a:r>
          </a:p>
        </p:txBody>
      </p:sp>
      <p:sp>
        <p:nvSpPr>
          <p:cNvPr id="40" name="직사각형 39"/>
          <p:cNvSpPr/>
          <p:nvPr/>
        </p:nvSpPr>
        <p:spPr>
          <a:xfrm>
            <a:off x="8067217" y="3491515"/>
            <a:ext cx="2037653" cy="1155401"/>
          </a:xfrm>
          <a:prstGeom prst="rect">
            <a:avLst/>
          </a:prstGeom>
          <a:solidFill>
            <a:schemeClr val="accent1">
              <a:lumMod val="40000"/>
              <a:lumOff val="60000"/>
            </a:schemeClr>
          </a:solidFill>
          <a:ln/>
        </p:spPr>
        <p:style>
          <a:lnRef idx="0">
            <a:schemeClr val="accent5"/>
          </a:lnRef>
          <a:fillRef idx="3">
            <a:schemeClr val="accent5"/>
          </a:fillRef>
          <a:effectRef idx="3">
            <a:schemeClr val="accent5"/>
          </a:effectRef>
          <a:fontRef idx="minor">
            <a:schemeClr val="lt1"/>
          </a:fontRef>
        </p:style>
        <p:txBody>
          <a:bodyPr rtlCol="0" anchor="ctr" anchorCtr="0"/>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맑은 고딕" panose="020F0302020204030204"/>
                <a:ea typeface="맑은 고딕" panose="020B0503020000020004" pitchFamily="34" charset="-127"/>
                <a:cs typeface="+mn-cs"/>
              </a:rPr>
              <a:t>My IP</a:t>
            </a:r>
          </a:p>
        </p:txBody>
      </p:sp>
      <p:cxnSp>
        <p:nvCxnSpPr>
          <p:cNvPr id="41" name="직선 연결선 40"/>
          <p:cNvCxnSpPr>
            <a:stCxn id="22" idx="0"/>
            <a:endCxn id="40" idx="2"/>
          </p:cNvCxnSpPr>
          <p:nvPr/>
        </p:nvCxnSpPr>
        <p:spPr>
          <a:xfrm flipV="1">
            <a:off x="9086044" y="4646916"/>
            <a:ext cx="0" cy="400545"/>
          </a:xfrm>
          <a:prstGeom prst="line">
            <a:avLst/>
          </a:prstGeom>
          <a:ln w="28575">
            <a:solidFill>
              <a:schemeClr val="tx1"/>
            </a:solidFill>
            <a:headEnd type="oval" w="med" len="med"/>
            <a:tailEnd type="oval" w="med" len="med"/>
          </a:ln>
        </p:spPr>
        <p:style>
          <a:lnRef idx="1">
            <a:schemeClr val="accent4"/>
          </a:lnRef>
          <a:fillRef idx="0">
            <a:schemeClr val="accent4"/>
          </a:fillRef>
          <a:effectRef idx="0">
            <a:schemeClr val="accent4"/>
          </a:effectRef>
          <a:fontRef idx="minor">
            <a:schemeClr val="tx1"/>
          </a:fontRef>
        </p:style>
      </p:cxnSp>
      <p:cxnSp>
        <p:nvCxnSpPr>
          <p:cNvPr id="43" name="직선 연결선 42"/>
          <p:cNvCxnSpPr/>
          <p:nvPr/>
        </p:nvCxnSpPr>
        <p:spPr>
          <a:xfrm flipH="1">
            <a:off x="7415536" y="4797952"/>
            <a:ext cx="300749" cy="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44" name="직선 연결선 43"/>
          <p:cNvCxnSpPr/>
          <p:nvPr/>
        </p:nvCxnSpPr>
        <p:spPr>
          <a:xfrm flipV="1">
            <a:off x="7725094" y="4069216"/>
            <a:ext cx="0" cy="728736"/>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45" name="직선 연결선 44"/>
          <p:cNvCxnSpPr/>
          <p:nvPr/>
        </p:nvCxnSpPr>
        <p:spPr>
          <a:xfrm flipH="1">
            <a:off x="7725094" y="4069215"/>
            <a:ext cx="342124" cy="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pic>
        <p:nvPicPr>
          <p:cNvPr id="47" name="Picture 4" descr="C:\Users\dongki\Desktop\Best-SD-Card-Apps-for-Andro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221" y="3049621"/>
            <a:ext cx="1440001" cy="1440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5" descr="C:\Users\dongki\Desktop\linux.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5351" y="2427712"/>
            <a:ext cx="1207742"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직선 화살표 연결선 50"/>
          <p:cNvCxnSpPr>
            <a:endCxn id="35" idx="1"/>
          </p:cNvCxnSpPr>
          <p:nvPr/>
        </p:nvCxnSpPr>
        <p:spPr>
          <a:xfrm>
            <a:off x="2725795" y="3191084"/>
            <a:ext cx="2700403" cy="40414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5" name="자유형 4"/>
          <p:cNvSpPr/>
          <p:nvPr/>
        </p:nvSpPr>
        <p:spPr>
          <a:xfrm>
            <a:off x="7930243" y="3265714"/>
            <a:ext cx="2383971" cy="1578429"/>
          </a:xfrm>
          <a:custGeom>
            <a:avLst/>
            <a:gdLst>
              <a:gd name="connsiteX0" fmla="*/ 43543 w 2383971"/>
              <a:gd name="connsiteY0" fmla="*/ 43543 h 1578429"/>
              <a:gd name="connsiteX1" fmla="*/ 32657 w 2383971"/>
              <a:gd name="connsiteY1" fmla="*/ 97972 h 1578429"/>
              <a:gd name="connsiteX2" fmla="*/ 21771 w 2383971"/>
              <a:gd name="connsiteY2" fmla="*/ 119743 h 1578429"/>
              <a:gd name="connsiteX3" fmla="*/ 0 w 2383971"/>
              <a:gd name="connsiteY3" fmla="*/ 272143 h 1578429"/>
              <a:gd name="connsiteX4" fmla="*/ 10886 w 2383971"/>
              <a:gd name="connsiteY4" fmla="*/ 838200 h 1578429"/>
              <a:gd name="connsiteX5" fmla="*/ 21771 w 2383971"/>
              <a:gd name="connsiteY5" fmla="*/ 892629 h 1578429"/>
              <a:gd name="connsiteX6" fmla="*/ 32657 w 2383971"/>
              <a:gd name="connsiteY6" fmla="*/ 1066800 h 1578429"/>
              <a:gd name="connsiteX7" fmla="*/ 43543 w 2383971"/>
              <a:gd name="connsiteY7" fmla="*/ 1545772 h 1578429"/>
              <a:gd name="connsiteX8" fmla="*/ 87086 w 2383971"/>
              <a:gd name="connsiteY8" fmla="*/ 1556657 h 1578429"/>
              <a:gd name="connsiteX9" fmla="*/ 990600 w 2383971"/>
              <a:gd name="connsiteY9" fmla="*/ 1567543 h 1578429"/>
              <a:gd name="connsiteX10" fmla="*/ 1654628 w 2383971"/>
              <a:gd name="connsiteY10" fmla="*/ 1578429 h 1578429"/>
              <a:gd name="connsiteX11" fmla="*/ 2198914 w 2383971"/>
              <a:gd name="connsiteY11" fmla="*/ 1567543 h 1578429"/>
              <a:gd name="connsiteX12" fmla="*/ 2264228 w 2383971"/>
              <a:gd name="connsiteY12" fmla="*/ 1534886 h 1578429"/>
              <a:gd name="connsiteX13" fmla="*/ 2286000 w 2383971"/>
              <a:gd name="connsiteY13" fmla="*/ 1524000 h 1578429"/>
              <a:gd name="connsiteX14" fmla="*/ 2307771 w 2383971"/>
              <a:gd name="connsiteY14" fmla="*/ 1513115 h 1578429"/>
              <a:gd name="connsiteX15" fmla="*/ 2329543 w 2383971"/>
              <a:gd name="connsiteY15" fmla="*/ 1469572 h 1578429"/>
              <a:gd name="connsiteX16" fmla="*/ 2340428 w 2383971"/>
              <a:gd name="connsiteY16" fmla="*/ 1447800 h 1578429"/>
              <a:gd name="connsiteX17" fmla="*/ 2351314 w 2383971"/>
              <a:gd name="connsiteY17" fmla="*/ 1415143 h 1578429"/>
              <a:gd name="connsiteX18" fmla="*/ 2362200 w 2383971"/>
              <a:gd name="connsiteY18" fmla="*/ 1328057 h 1578429"/>
              <a:gd name="connsiteX19" fmla="*/ 2383971 w 2383971"/>
              <a:gd name="connsiteY19" fmla="*/ 957943 h 1578429"/>
              <a:gd name="connsiteX20" fmla="*/ 2373086 w 2383971"/>
              <a:gd name="connsiteY20" fmla="*/ 250372 h 1578429"/>
              <a:gd name="connsiteX21" fmla="*/ 2362200 w 2383971"/>
              <a:gd name="connsiteY21" fmla="*/ 141515 h 1578429"/>
              <a:gd name="connsiteX22" fmla="*/ 2340428 w 2383971"/>
              <a:gd name="connsiteY22" fmla="*/ 97972 h 1578429"/>
              <a:gd name="connsiteX23" fmla="*/ 2307771 w 2383971"/>
              <a:gd name="connsiteY23" fmla="*/ 21772 h 1578429"/>
              <a:gd name="connsiteX24" fmla="*/ 2286000 w 2383971"/>
              <a:gd name="connsiteY24" fmla="*/ 10886 h 1578429"/>
              <a:gd name="connsiteX25" fmla="*/ 2144486 w 2383971"/>
              <a:gd name="connsiteY25" fmla="*/ 21772 h 1578429"/>
              <a:gd name="connsiteX26" fmla="*/ 2024743 w 2383971"/>
              <a:gd name="connsiteY26" fmla="*/ 43543 h 1578429"/>
              <a:gd name="connsiteX27" fmla="*/ 1534886 w 2383971"/>
              <a:gd name="connsiteY27" fmla="*/ 54429 h 1578429"/>
              <a:gd name="connsiteX28" fmla="*/ 1317171 w 2383971"/>
              <a:gd name="connsiteY28" fmla="*/ 76200 h 1578429"/>
              <a:gd name="connsiteX29" fmla="*/ 805543 w 2383971"/>
              <a:gd name="connsiteY29" fmla="*/ 87086 h 1578429"/>
              <a:gd name="connsiteX30" fmla="*/ 664028 w 2383971"/>
              <a:gd name="connsiteY30" fmla="*/ 76200 h 1578429"/>
              <a:gd name="connsiteX31" fmla="*/ 598714 w 2383971"/>
              <a:gd name="connsiteY31" fmla="*/ 65315 h 1578429"/>
              <a:gd name="connsiteX32" fmla="*/ 446314 w 2383971"/>
              <a:gd name="connsiteY32" fmla="*/ 54429 h 1578429"/>
              <a:gd name="connsiteX33" fmla="*/ 261257 w 2383971"/>
              <a:gd name="connsiteY33" fmla="*/ 21772 h 1578429"/>
              <a:gd name="connsiteX34" fmla="*/ 141514 w 2383971"/>
              <a:gd name="connsiteY34" fmla="*/ 0 h 1578429"/>
              <a:gd name="connsiteX35" fmla="*/ 43543 w 2383971"/>
              <a:gd name="connsiteY35" fmla="*/ 43543 h 157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83971" h="1578429">
                <a:moveTo>
                  <a:pt x="43543" y="43543"/>
                </a:moveTo>
                <a:cubicBezTo>
                  <a:pt x="25400" y="59872"/>
                  <a:pt x="37740" y="80182"/>
                  <a:pt x="32657" y="97972"/>
                </a:cubicBezTo>
                <a:cubicBezTo>
                  <a:pt x="30428" y="105773"/>
                  <a:pt x="24000" y="111942"/>
                  <a:pt x="21771" y="119743"/>
                </a:cubicBezTo>
                <a:cubicBezTo>
                  <a:pt x="9170" y="163849"/>
                  <a:pt x="4534" y="231336"/>
                  <a:pt x="0" y="272143"/>
                </a:cubicBezTo>
                <a:cubicBezTo>
                  <a:pt x="3629" y="460829"/>
                  <a:pt x="4268" y="649596"/>
                  <a:pt x="10886" y="838200"/>
                </a:cubicBezTo>
                <a:cubicBezTo>
                  <a:pt x="11535" y="856691"/>
                  <a:pt x="20017" y="874210"/>
                  <a:pt x="21771" y="892629"/>
                </a:cubicBezTo>
                <a:cubicBezTo>
                  <a:pt x="27286" y="950537"/>
                  <a:pt x="29028" y="1008743"/>
                  <a:pt x="32657" y="1066800"/>
                </a:cubicBezTo>
                <a:cubicBezTo>
                  <a:pt x="36286" y="1226457"/>
                  <a:pt x="25907" y="1387050"/>
                  <a:pt x="43543" y="1545772"/>
                </a:cubicBezTo>
                <a:cubicBezTo>
                  <a:pt x="45195" y="1560641"/>
                  <a:pt x="72129" y="1556313"/>
                  <a:pt x="87086" y="1556657"/>
                </a:cubicBezTo>
                <a:cubicBezTo>
                  <a:pt x="388200" y="1563579"/>
                  <a:pt x="689436" y="1563360"/>
                  <a:pt x="990600" y="1567543"/>
                </a:cubicBezTo>
                <a:lnTo>
                  <a:pt x="1654628" y="1578429"/>
                </a:lnTo>
                <a:cubicBezTo>
                  <a:pt x="1836057" y="1574800"/>
                  <a:pt x="2017728" y="1577609"/>
                  <a:pt x="2198914" y="1567543"/>
                </a:cubicBezTo>
                <a:cubicBezTo>
                  <a:pt x="2198918" y="1567543"/>
                  <a:pt x="2253340" y="1540330"/>
                  <a:pt x="2264228" y="1534886"/>
                </a:cubicBezTo>
                <a:lnTo>
                  <a:pt x="2286000" y="1524000"/>
                </a:lnTo>
                <a:lnTo>
                  <a:pt x="2307771" y="1513115"/>
                </a:lnTo>
                <a:lnTo>
                  <a:pt x="2329543" y="1469572"/>
                </a:lnTo>
                <a:cubicBezTo>
                  <a:pt x="2333172" y="1462315"/>
                  <a:pt x="2337862" y="1455497"/>
                  <a:pt x="2340428" y="1447800"/>
                </a:cubicBezTo>
                <a:lnTo>
                  <a:pt x="2351314" y="1415143"/>
                </a:lnTo>
                <a:cubicBezTo>
                  <a:pt x="2354943" y="1386114"/>
                  <a:pt x="2359770" y="1357211"/>
                  <a:pt x="2362200" y="1328057"/>
                </a:cubicBezTo>
                <a:cubicBezTo>
                  <a:pt x="2367192" y="1268158"/>
                  <a:pt x="2381077" y="1010044"/>
                  <a:pt x="2383971" y="957943"/>
                </a:cubicBezTo>
                <a:cubicBezTo>
                  <a:pt x="2380343" y="722086"/>
                  <a:pt x="2379374" y="486173"/>
                  <a:pt x="2373086" y="250372"/>
                </a:cubicBezTo>
                <a:cubicBezTo>
                  <a:pt x="2372114" y="213918"/>
                  <a:pt x="2369841" y="177172"/>
                  <a:pt x="2362200" y="141515"/>
                </a:cubicBezTo>
                <a:cubicBezTo>
                  <a:pt x="2358800" y="125648"/>
                  <a:pt x="2345559" y="113367"/>
                  <a:pt x="2340428" y="97972"/>
                </a:cubicBezTo>
                <a:cubicBezTo>
                  <a:pt x="2335824" y="84160"/>
                  <a:pt x="2318534" y="27154"/>
                  <a:pt x="2307771" y="21772"/>
                </a:cubicBezTo>
                <a:lnTo>
                  <a:pt x="2286000" y="10886"/>
                </a:lnTo>
                <a:cubicBezTo>
                  <a:pt x="2238829" y="14515"/>
                  <a:pt x="2191431" y="15904"/>
                  <a:pt x="2144486" y="21772"/>
                </a:cubicBezTo>
                <a:cubicBezTo>
                  <a:pt x="1978490" y="42521"/>
                  <a:pt x="2392397" y="29669"/>
                  <a:pt x="2024743" y="43543"/>
                </a:cubicBezTo>
                <a:cubicBezTo>
                  <a:pt x="1861533" y="49702"/>
                  <a:pt x="1698172" y="50800"/>
                  <a:pt x="1534886" y="54429"/>
                </a:cubicBezTo>
                <a:cubicBezTo>
                  <a:pt x="1462486" y="63479"/>
                  <a:pt x="1390262" y="73722"/>
                  <a:pt x="1317171" y="76200"/>
                </a:cubicBezTo>
                <a:cubicBezTo>
                  <a:pt x="1146688" y="81979"/>
                  <a:pt x="976086" y="83457"/>
                  <a:pt x="805543" y="87086"/>
                </a:cubicBezTo>
                <a:cubicBezTo>
                  <a:pt x="758371" y="83457"/>
                  <a:pt x="711079" y="81153"/>
                  <a:pt x="664028" y="76200"/>
                </a:cubicBezTo>
                <a:cubicBezTo>
                  <a:pt x="642078" y="73889"/>
                  <a:pt x="620676" y="67511"/>
                  <a:pt x="598714" y="65315"/>
                </a:cubicBezTo>
                <a:cubicBezTo>
                  <a:pt x="548037" y="60247"/>
                  <a:pt x="497014" y="59258"/>
                  <a:pt x="446314" y="54429"/>
                </a:cubicBezTo>
                <a:cubicBezTo>
                  <a:pt x="365351" y="46718"/>
                  <a:pt x="349311" y="36448"/>
                  <a:pt x="261257" y="21772"/>
                </a:cubicBezTo>
                <a:cubicBezTo>
                  <a:pt x="177692" y="7844"/>
                  <a:pt x="217586" y="15215"/>
                  <a:pt x="141514" y="0"/>
                </a:cubicBezTo>
                <a:cubicBezTo>
                  <a:pt x="18215" y="12330"/>
                  <a:pt x="61686" y="27214"/>
                  <a:pt x="43543" y="43543"/>
                </a:cubicBezTo>
                <a:close/>
              </a:path>
            </a:pathLst>
          </a:cu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10642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Wide vs. </a:t>
            </a:r>
            <a:r>
              <a:rPr lang="en-US" altLang="ko-KR" dirty="0">
                <a:solidFill>
                  <a:srgbClr val="FF0000"/>
                </a:solidFill>
              </a:rPr>
              <a:t>Narrow</a:t>
            </a:r>
            <a:r>
              <a:rPr lang="en-US" altLang="ko-KR" dirty="0"/>
              <a:t> Transfer</a:t>
            </a:r>
            <a:endParaRPr lang="ko-KR" altLang="en-US" dirty="0"/>
          </a:p>
        </p:txBody>
      </p:sp>
      <p:sp>
        <p:nvSpPr>
          <p:cNvPr id="3" name="내용 개체 틀 2"/>
          <p:cNvSpPr>
            <a:spLocks noGrp="1"/>
          </p:cNvSpPr>
          <p:nvPr>
            <p:ph idx="1"/>
          </p:nvPr>
        </p:nvSpPr>
        <p:spPr/>
        <p:txBody>
          <a:bodyPr/>
          <a:lstStyle/>
          <a:p>
            <a:r>
              <a:rPr lang="en-US" altLang="ko-KR" sz="2400" dirty="0"/>
              <a:t>ARSIZE= b011 (8 bytes) vs. </a:t>
            </a:r>
            <a:r>
              <a:rPr lang="en-US" altLang="ko-KR" sz="2400" dirty="0">
                <a:solidFill>
                  <a:srgbClr val="FF0000"/>
                </a:solidFill>
              </a:rPr>
              <a:t>b000 (1 byte)</a:t>
            </a:r>
          </a:p>
          <a:p>
            <a:r>
              <a:rPr lang="en-US" altLang="ko-KR" sz="2400" dirty="0"/>
              <a:t>ARLEN= b011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5" name="슬라이드 번호 개체 틀 5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663256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Aligned Transfer</a:t>
            </a:r>
            <a:endParaRPr lang="ko-KR" altLang="en-US" dirty="0"/>
          </a:p>
        </p:txBody>
      </p:sp>
      <p:sp>
        <p:nvSpPr>
          <p:cNvPr id="3" name="내용 개체 틀 2"/>
          <p:cNvSpPr>
            <a:spLocks noGrp="1"/>
          </p:cNvSpPr>
          <p:nvPr>
            <p:ph idx="1"/>
          </p:nvPr>
        </p:nvSpPr>
        <p:spPr/>
        <p:txBody>
          <a:bodyPr/>
          <a:lstStyle/>
          <a:p>
            <a:r>
              <a:rPr lang="en-US" altLang="ko-KR" sz="2400" dirty="0"/>
              <a:t>AW=000, ARSIZE= b010 (8 bytes), ARLEN=b0011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3" name="직사각형 22"/>
          <p:cNvSpPr/>
          <p:nvPr/>
        </p:nvSpPr>
        <p:spPr>
          <a:xfrm>
            <a:off x="46558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0</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8</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1</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9</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2</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3</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4</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5</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6</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7</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16</a:t>
            </a:r>
            <a:endParaRPr kumimoji="0" lang="ko-KR" altLang="en-US"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24</a:t>
            </a:r>
            <a:endParaRPr kumimoji="0" lang="ko-KR" altLang="en-US"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5" name="슬라이드 번호 개체 틀 5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158294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Unaligned Transfer</a:t>
            </a:r>
            <a:endParaRPr lang="ko-KR" altLang="en-US" dirty="0"/>
          </a:p>
        </p:txBody>
      </p:sp>
      <p:sp>
        <p:nvSpPr>
          <p:cNvPr id="3" name="내용 개체 틀 2"/>
          <p:cNvSpPr>
            <a:spLocks noGrp="1"/>
          </p:cNvSpPr>
          <p:nvPr>
            <p:ph idx="1"/>
          </p:nvPr>
        </p:nvSpPr>
        <p:spPr/>
        <p:txBody>
          <a:bodyPr/>
          <a:lstStyle/>
          <a:p>
            <a:r>
              <a:rPr lang="en-US" altLang="ko-KR" sz="2400" dirty="0"/>
              <a:t>AW=001, ARSIZE= b010 (8 bytes), ARLEN=b0011 (4 data) </a:t>
            </a:r>
            <a:endParaRPr lang="ko-KR" altLang="en-US" sz="2400" dirty="0"/>
          </a:p>
        </p:txBody>
      </p:sp>
      <p:grpSp>
        <p:nvGrpSpPr>
          <p:cNvPr id="20" name="그룹 19"/>
          <p:cNvGrpSpPr/>
          <p:nvPr/>
        </p:nvGrpSpPr>
        <p:grpSpPr>
          <a:xfrm>
            <a:off x="2711624" y="2492896"/>
            <a:ext cx="6467548" cy="4107846"/>
            <a:chOff x="1151405" y="2636912"/>
            <a:chExt cx="6467548" cy="4902071"/>
          </a:xfrm>
        </p:grpSpPr>
        <p:sp>
          <p:nvSpPr>
            <p:cNvPr id="4" name="오른쪽 화살표 3"/>
            <p:cNvSpPr/>
            <p:nvPr/>
          </p:nvSpPr>
          <p:spPr>
            <a:xfrm>
              <a:off x="2290361" y="263691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TextBox 4"/>
            <p:cNvSpPr txBox="1"/>
            <p:nvPr/>
          </p:nvSpPr>
          <p:spPr>
            <a:xfrm>
              <a:off x="1151405" y="270427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6" name="오른쪽 화살표 5"/>
            <p:cNvSpPr/>
            <p:nvPr/>
          </p:nvSpPr>
          <p:spPr>
            <a:xfrm>
              <a:off x="2290361" y="326462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1169661" y="3315289"/>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8" name="오른쪽 화살표 7"/>
            <p:cNvSpPr/>
            <p:nvPr/>
          </p:nvSpPr>
          <p:spPr>
            <a:xfrm>
              <a:off x="2290361" y="389233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TextBox 8"/>
            <p:cNvSpPr txBox="1"/>
            <p:nvPr/>
          </p:nvSpPr>
          <p:spPr>
            <a:xfrm>
              <a:off x="1169494" y="3978324"/>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0" name="오른쪽 화살표 9"/>
            <p:cNvSpPr/>
            <p:nvPr/>
          </p:nvSpPr>
          <p:spPr>
            <a:xfrm>
              <a:off x="2290361" y="452004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TextBox 10"/>
            <p:cNvSpPr txBox="1"/>
            <p:nvPr/>
          </p:nvSpPr>
          <p:spPr>
            <a:xfrm>
              <a:off x="1187750" y="4589340"/>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2" name="오른쪽 화살표 11"/>
            <p:cNvSpPr/>
            <p:nvPr/>
          </p:nvSpPr>
          <p:spPr>
            <a:xfrm>
              <a:off x="2290361" y="514775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TextBox 12"/>
            <p:cNvSpPr txBox="1"/>
            <p:nvPr/>
          </p:nvSpPr>
          <p:spPr>
            <a:xfrm>
              <a:off x="1160294" y="521317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4" name="오른쪽 화살표 13"/>
            <p:cNvSpPr/>
            <p:nvPr/>
          </p:nvSpPr>
          <p:spPr>
            <a:xfrm>
              <a:off x="2290361" y="577546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TextBox 14"/>
            <p:cNvSpPr txBox="1"/>
            <p:nvPr/>
          </p:nvSpPr>
          <p:spPr>
            <a:xfrm>
              <a:off x="1178550" y="582419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6" name="오른쪽 화살표 15"/>
            <p:cNvSpPr/>
            <p:nvPr/>
          </p:nvSpPr>
          <p:spPr>
            <a:xfrm>
              <a:off x="2290361" y="6403172"/>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TextBox 16"/>
            <p:cNvSpPr txBox="1"/>
            <p:nvPr/>
          </p:nvSpPr>
          <p:spPr>
            <a:xfrm>
              <a:off x="1178383" y="6487227"/>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18" name="오른쪽 화살표 17"/>
            <p:cNvSpPr/>
            <p:nvPr/>
          </p:nvSpPr>
          <p:spPr>
            <a:xfrm>
              <a:off x="2290361" y="7030881"/>
              <a:ext cx="5328592" cy="5040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TextBox 18"/>
            <p:cNvSpPr txBox="1"/>
            <p:nvPr/>
          </p:nvSpPr>
          <p:spPr>
            <a:xfrm>
              <a:off x="1196639" y="7098243"/>
              <a:ext cx="825419" cy="44074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byte</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grpSp>
      <p:sp>
        <p:nvSpPr>
          <p:cNvPr id="21" name="TextBox 20"/>
          <p:cNvSpPr txBox="1"/>
          <p:nvPr/>
        </p:nvSpPr>
        <p:spPr>
          <a:xfrm>
            <a:off x="1986332" y="6243498"/>
            <a:ext cx="5645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2" name="TextBox 21"/>
          <p:cNvSpPr txBox="1"/>
          <p:nvPr/>
        </p:nvSpPr>
        <p:spPr>
          <a:xfrm>
            <a:off x="1955075" y="2549344"/>
            <a:ext cx="62709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MSB</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24" name="직사각형 23"/>
          <p:cNvSpPr/>
          <p:nvPr/>
        </p:nvSpPr>
        <p:spPr>
          <a:xfrm>
            <a:off x="543254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8</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5" name="직사각형 24"/>
          <p:cNvSpPr/>
          <p:nvPr/>
        </p:nvSpPr>
        <p:spPr>
          <a:xfrm>
            <a:off x="46558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1</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p:cNvSpPr/>
          <p:nvPr/>
        </p:nvSpPr>
        <p:spPr>
          <a:xfrm>
            <a:off x="543254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9</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7" name="직사각형 26"/>
          <p:cNvSpPr/>
          <p:nvPr/>
        </p:nvSpPr>
        <p:spPr>
          <a:xfrm>
            <a:off x="46558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2</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8" name="직사각형 27"/>
          <p:cNvSpPr/>
          <p:nvPr/>
        </p:nvSpPr>
        <p:spPr>
          <a:xfrm>
            <a:off x="543254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9" name="직사각형 28"/>
          <p:cNvSpPr/>
          <p:nvPr/>
        </p:nvSpPr>
        <p:spPr>
          <a:xfrm>
            <a:off x="46558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3</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0" name="직사각형 29"/>
          <p:cNvSpPr/>
          <p:nvPr/>
        </p:nvSpPr>
        <p:spPr>
          <a:xfrm>
            <a:off x="543254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1" name="직사각형 30"/>
          <p:cNvSpPr/>
          <p:nvPr/>
        </p:nvSpPr>
        <p:spPr>
          <a:xfrm>
            <a:off x="46558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4</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2" name="직사각형 31"/>
          <p:cNvSpPr/>
          <p:nvPr/>
        </p:nvSpPr>
        <p:spPr>
          <a:xfrm>
            <a:off x="543254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직사각형 32"/>
          <p:cNvSpPr/>
          <p:nvPr/>
        </p:nvSpPr>
        <p:spPr>
          <a:xfrm>
            <a:off x="46558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5</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4" name="직사각형 33"/>
          <p:cNvSpPr/>
          <p:nvPr/>
        </p:nvSpPr>
        <p:spPr>
          <a:xfrm>
            <a:off x="543254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직사각형 34"/>
          <p:cNvSpPr/>
          <p:nvPr/>
        </p:nvSpPr>
        <p:spPr>
          <a:xfrm>
            <a:off x="46558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6</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직사각형 35"/>
          <p:cNvSpPr/>
          <p:nvPr/>
        </p:nvSpPr>
        <p:spPr>
          <a:xfrm>
            <a:off x="543254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7" name="직사각형 36"/>
          <p:cNvSpPr/>
          <p:nvPr/>
        </p:nvSpPr>
        <p:spPr>
          <a:xfrm>
            <a:off x="46558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7</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8" name="직사각형 37"/>
          <p:cNvSpPr/>
          <p:nvPr/>
        </p:nvSpPr>
        <p:spPr>
          <a:xfrm>
            <a:off x="543254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9" name="직사각형 38"/>
          <p:cNvSpPr/>
          <p:nvPr/>
        </p:nvSpPr>
        <p:spPr>
          <a:xfrm>
            <a:off x="62065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16</a:t>
            </a:r>
            <a:endParaRPr kumimoji="0" lang="ko-KR" altLang="en-US"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직사각형 39"/>
          <p:cNvSpPr/>
          <p:nvPr/>
        </p:nvSpPr>
        <p:spPr>
          <a:xfrm>
            <a:off x="6983230" y="6174962"/>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24</a:t>
            </a:r>
            <a:endParaRPr kumimoji="0" lang="ko-KR" altLang="en-US" sz="12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62065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6983230" y="5642820"/>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3" name="직사각형 42"/>
          <p:cNvSpPr/>
          <p:nvPr/>
        </p:nvSpPr>
        <p:spPr>
          <a:xfrm>
            <a:off x="62065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4" name="직사각형 43"/>
          <p:cNvSpPr/>
          <p:nvPr/>
        </p:nvSpPr>
        <p:spPr>
          <a:xfrm>
            <a:off x="6983230" y="512294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5" name="직사각형 44"/>
          <p:cNvSpPr/>
          <p:nvPr/>
        </p:nvSpPr>
        <p:spPr>
          <a:xfrm>
            <a:off x="62065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6983230" y="4590801"/>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7" name="직사각형 46"/>
          <p:cNvSpPr/>
          <p:nvPr/>
        </p:nvSpPr>
        <p:spPr>
          <a:xfrm>
            <a:off x="62065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983230" y="4070925"/>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직사각형 48"/>
          <p:cNvSpPr/>
          <p:nvPr/>
        </p:nvSpPr>
        <p:spPr>
          <a:xfrm>
            <a:off x="62065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직사각형 49"/>
          <p:cNvSpPr/>
          <p:nvPr/>
        </p:nvSpPr>
        <p:spPr>
          <a:xfrm>
            <a:off x="6983230" y="3538783"/>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1" name="직사각형 50"/>
          <p:cNvSpPr/>
          <p:nvPr/>
        </p:nvSpPr>
        <p:spPr>
          <a:xfrm>
            <a:off x="62065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2" name="직사각형 51"/>
          <p:cNvSpPr/>
          <p:nvPr/>
        </p:nvSpPr>
        <p:spPr>
          <a:xfrm>
            <a:off x="6983230" y="3018906"/>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직사각형 52"/>
          <p:cNvSpPr/>
          <p:nvPr/>
        </p:nvSpPr>
        <p:spPr>
          <a:xfrm>
            <a:off x="62065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4" name="직사각형 53"/>
          <p:cNvSpPr/>
          <p:nvPr/>
        </p:nvSpPr>
        <p:spPr>
          <a:xfrm>
            <a:off x="6983230" y="2486764"/>
            <a:ext cx="360040" cy="42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3" name="슬라이드 번호 개체 틀 2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361710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Line Fill Buffer in Cache</a:t>
            </a:r>
            <a:endParaRPr lang="ko-KR" altLang="en-US" dirty="0"/>
          </a:p>
        </p:txBody>
      </p:sp>
      <p:sp>
        <p:nvSpPr>
          <p:cNvPr id="107" name="내용 개체 틀 106"/>
          <p:cNvSpPr>
            <a:spLocks noGrp="1"/>
          </p:cNvSpPr>
          <p:nvPr>
            <p:ph idx="1"/>
          </p:nvPr>
        </p:nvSpPr>
        <p:spPr>
          <a:xfrm>
            <a:off x="838200" y="1600201"/>
            <a:ext cx="9656115" cy="4525963"/>
          </a:xfrm>
        </p:spPr>
        <p:txBody>
          <a:bodyPr>
            <a:normAutofit/>
          </a:bodyPr>
          <a:lstStyle/>
          <a:p>
            <a:r>
              <a:rPr lang="en-US" altLang="ko-KR" sz="2600" dirty="0"/>
              <a:t>Line fill buffer is used to store in-transit cache line(s)</a:t>
            </a:r>
          </a:p>
          <a:p>
            <a:r>
              <a:rPr lang="en-US" altLang="ko-KR" sz="2600" dirty="0"/>
              <a:t>Only when the next cache miss occurs, the contents of line fill buffer is copied to its location in the cache</a:t>
            </a:r>
            <a:endParaRPr lang="ko-KR" altLang="en-US" sz="2600" dirty="0"/>
          </a:p>
        </p:txBody>
      </p:sp>
      <p:grpSp>
        <p:nvGrpSpPr>
          <p:cNvPr id="3" name="그룹 97"/>
          <p:cNvGrpSpPr/>
          <p:nvPr/>
        </p:nvGrpSpPr>
        <p:grpSpPr>
          <a:xfrm>
            <a:off x="2452663" y="3500439"/>
            <a:ext cx="3944285" cy="2587111"/>
            <a:chOff x="1428729" y="2857497"/>
            <a:chExt cx="3944285" cy="2587111"/>
          </a:xfrm>
        </p:grpSpPr>
        <p:sp>
          <p:nvSpPr>
            <p:cNvPr id="4" name="Line 2"/>
            <p:cNvSpPr>
              <a:spLocks noChangeShapeType="1"/>
            </p:cNvSpPr>
            <p:nvPr/>
          </p:nvSpPr>
          <p:spPr bwMode="auto">
            <a:xfrm>
              <a:off x="2261783" y="4807801"/>
              <a:ext cx="0"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 name="Rectangle 3" descr="Large confetti"/>
            <p:cNvSpPr>
              <a:spLocks noChangeArrowheads="1"/>
            </p:cNvSpPr>
            <p:nvPr/>
          </p:nvSpPr>
          <p:spPr bwMode="auto">
            <a:xfrm>
              <a:off x="1894209" y="3992264"/>
              <a:ext cx="2631421" cy="188451"/>
            </a:xfrm>
            <a:prstGeom prst="rect">
              <a:avLst/>
            </a:prstGeom>
            <a:solidFill>
              <a:srgbClr val="92D050"/>
            </a:solidFill>
            <a:ln w="12700">
              <a:solidFill>
                <a:schemeClr val="tx1"/>
              </a:solidFill>
              <a:miter lim="800000"/>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 name="Rectangle 5"/>
            <p:cNvSpPr>
              <a:spLocks noChangeArrowheads="1"/>
            </p:cNvSpPr>
            <p:nvPr/>
          </p:nvSpPr>
          <p:spPr bwMode="auto">
            <a:xfrm>
              <a:off x="1897644" y="3605614"/>
              <a:ext cx="2624551" cy="766800"/>
            </a:xfrm>
            <a:prstGeom prst="rect">
              <a:avLst/>
            </a:prstGeom>
            <a:noFill/>
            <a:ln w="25400">
              <a:solidFill>
                <a:schemeClr val="tx1"/>
              </a:solidFill>
              <a:miter lim="800000"/>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 name="Line 6"/>
            <p:cNvSpPr>
              <a:spLocks noChangeShapeType="1"/>
            </p:cNvSpPr>
            <p:nvPr/>
          </p:nvSpPr>
          <p:spPr bwMode="auto">
            <a:xfrm>
              <a:off x="1890774" y="3794065"/>
              <a:ext cx="2638292"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8" name="Line 7"/>
            <p:cNvSpPr>
              <a:spLocks noChangeShapeType="1"/>
            </p:cNvSpPr>
            <p:nvPr/>
          </p:nvSpPr>
          <p:spPr bwMode="auto">
            <a:xfrm>
              <a:off x="1890774" y="3989014"/>
              <a:ext cx="2638292"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9" name="Line 8"/>
            <p:cNvSpPr>
              <a:spLocks noChangeShapeType="1"/>
            </p:cNvSpPr>
            <p:nvPr/>
          </p:nvSpPr>
          <p:spPr bwMode="auto">
            <a:xfrm>
              <a:off x="1890774" y="4183964"/>
              <a:ext cx="2638292"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10" name="Line 9"/>
            <p:cNvSpPr>
              <a:spLocks noChangeShapeType="1"/>
            </p:cNvSpPr>
            <p:nvPr/>
          </p:nvSpPr>
          <p:spPr bwMode="auto">
            <a:xfrm>
              <a:off x="2550347" y="3521136"/>
              <a:ext cx="0" cy="85777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11" name="Line 10"/>
            <p:cNvSpPr>
              <a:spLocks noChangeShapeType="1"/>
            </p:cNvSpPr>
            <p:nvPr/>
          </p:nvSpPr>
          <p:spPr bwMode="auto">
            <a:xfrm>
              <a:off x="3045027" y="3599116"/>
              <a:ext cx="0" cy="77979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12" name="Line 11"/>
            <p:cNvSpPr>
              <a:spLocks noChangeShapeType="1"/>
            </p:cNvSpPr>
            <p:nvPr/>
          </p:nvSpPr>
          <p:spPr bwMode="auto">
            <a:xfrm>
              <a:off x="2055667" y="3521136"/>
              <a:ext cx="0" cy="85777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13" name="Rectangle 12"/>
            <p:cNvSpPr>
              <a:spLocks noChangeArrowheads="1"/>
            </p:cNvSpPr>
            <p:nvPr/>
          </p:nvSpPr>
          <p:spPr bwMode="auto">
            <a:xfrm>
              <a:off x="2047079" y="3419600"/>
              <a:ext cx="477695"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Tag</a:t>
              </a:r>
            </a:p>
          </p:txBody>
        </p:sp>
        <p:sp>
          <p:nvSpPr>
            <p:cNvPr id="14" name="Rectangle 13"/>
            <p:cNvSpPr>
              <a:spLocks noChangeArrowheads="1"/>
            </p:cNvSpPr>
            <p:nvPr/>
          </p:nvSpPr>
          <p:spPr bwMode="auto">
            <a:xfrm>
              <a:off x="3160108" y="3419600"/>
              <a:ext cx="807913"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Data Block</a:t>
              </a:r>
            </a:p>
          </p:txBody>
        </p:sp>
        <p:sp>
          <p:nvSpPr>
            <p:cNvPr id="15" name="Rectangle 14"/>
            <p:cNvSpPr>
              <a:spLocks noChangeArrowheads="1"/>
            </p:cNvSpPr>
            <p:nvPr/>
          </p:nvSpPr>
          <p:spPr bwMode="auto">
            <a:xfrm>
              <a:off x="1799739" y="3419600"/>
              <a:ext cx="344646"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V</a:t>
              </a:r>
            </a:p>
          </p:txBody>
        </p:sp>
        <p:sp>
          <p:nvSpPr>
            <p:cNvPr id="16" name="Line 15"/>
            <p:cNvSpPr>
              <a:spLocks noChangeShapeType="1"/>
            </p:cNvSpPr>
            <p:nvPr/>
          </p:nvSpPr>
          <p:spPr bwMode="auto">
            <a:xfrm>
              <a:off x="3539706" y="3599116"/>
              <a:ext cx="0" cy="77979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17" name="Line 16"/>
            <p:cNvSpPr>
              <a:spLocks noChangeShapeType="1"/>
            </p:cNvSpPr>
            <p:nvPr/>
          </p:nvSpPr>
          <p:spPr bwMode="auto">
            <a:xfrm>
              <a:off x="4034386" y="3599116"/>
              <a:ext cx="0" cy="77979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18" name="Rectangle 17"/>
            <p:cNvSpPr>
              <a:spLocks noChangeArrowheads="1"/>
            </p:cNvSpPr>
            <p:nvPr/>
          </p:nvSpPr>
          <p:spPr bwMode="auto">
            <a:xfrm>
              <a:off x="1526634" y="2864807"/>
              <a:ext cx="2335988" cy="259932"/>
            </a:xfrm>
            <a:prstGeom prst="rect">
              <a:avLst/>
            </a:prstGeom>
            <a:noFill/>
            <a:ln w="25400">
              <a:solidFill>
                <a:schemeClr val="tx1"/>
              </a:solidFill>
              <a:miter lim="800000"/>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grpSp>
          <p:nvGrpSpPr>
            <p:cNvPr id="19" name="Group 18"/>
            <p:cNvGrpSpPr>
              <a:grpSpLocks/>
            </p:cNvGrpSpPr>
            <p:nvPr/>
          </p:nvGrpSpPr>
          <p:grpSpPr bwMode="auto">
            <a:xfrm>
              <a:off x="1931139" y="4968633"/>
              <a:ext cx="176058" cy="242062"/>
              <a:chOff x="1151" y="3414"/>
              <a:chExt cx="205" cy="298"/>
            </a:xfrm>
          </p:grpSpPr>
          <p:sp>
            <p:nvSpPr>
              <p:cNvPr id="20" name="Line 19"/>
              <p:cNvSpPr>
                <a:spLocks noChangeShapeType="1"/>
              </p:cNvSpPr>
              <p:nvPr/>
            </p:nvSpPr>
            <p:spPr bwMode="auto">
              <a:xfrm>
                <a:off x="1354" y="3414"/>
                <a:ext cx="0" cy="204"/>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21" name="Line 20"/>
              <p:cNvSpPr>
                <a:spLocks noChangeShapeType="1"/>
              </p:cNvSpPr>
              <p:nvPr/>
            </p:nvSpPr>
            <p:spPr bwMode="auto">
              <a:xfrm>
                <a:off x="1152" y="3414"/>
                <a:ext cx="0" cy="204"/>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22" name="Line 21"/>
              <p:cNvSpPr>
                <a:spLocks noChangeShapeType="1"/>
              </p:cNvSpPr>
              <p:nvPr/>
            </p:nvSpPr>
            <p:spPr bwMode="auto">
              <a:xfrm flipH="1">
                <a:off x="1153" y="3416"/>
                <a:ext cx="202"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23" name="Arc 22"/>
              <p:cNvSpPr>
                <a:spLocks/>
              </p:cNvSpPr>
              <p:nvPr/>
            </p:nvSpPr>
            <p:spPr bwMode="auto">
              <a:xfrm>
                <a:off x="1249" y="3617"/>
                <a:ext cx="107" cy="94"/>
              </a:xfrm>
              <a:custGeom>
                <a:avLst/>
                <a:gdLst>
                  <a:gd name="G0" fmla="+- 205 0 0"/>
                  <a:gd name="G1" fmla="+- 0 0 0"/>
                  <a:gd name="G2" fmla="+- 21600 0 0"/>
                  <a:gd name="T0" fmla="*/ 21805 w 21805"/>
                  <a:gd name="T1" fmla="*/ 0 h 21600"/>
                  <a:gd name="T2" fmla="*/ 0 w 21805"/>
                  <a:gd name="T3" fmla="*/ 21599 h 21600"/>
                  <a:gd name="T4" fmla="*/ 205 w 21805"/>
                  <a:gd name="T5" fmla="*/ 0 h 21600"/>
                </a:gdLst>
                <a:ahLst/>
                <a:cxnLst>
                  <a:cxn ang="0">
                    <a:pos x="T0" y="T1"/>
                  </a:cxn>
                  <a:cxn ang="0">
                    <a:pos x="T2" y="T3"/>
                  </a:cxn>
                  <a:cxn ang="0">
                    <a:pos x="T4" y="T5"/>
                  </a:cxn>
                </a:cxnLst>
                <a:rect l="0" t="0" r="r" b="b"/>
                <a:pathLst>
                  <a:path w="21805" h="21600" fill="none" extrusionOk="0">
                    <a:moveTo>
                      <a:pt x="21805" y="0"/>
                    </a:moveTo>
                    <a:cubicBezTo>
                      <a:pt x="21805" y="11929"/>
                      <a:pt x="12134" y="21600"/>
                      <a:pt x="205" y="21600"/>
                    </a:cubicBezTo>
                    <a:cubicBezTo>
                      <a:pt x="136" y="21600"/>
                      <a:pt x="68" y="21599"/>
                      <a:pt x="-1" y="21599"/>
                    </a:cubicBezTo>
                  </a:path>
                  <a:path w="21805" h="21600" stroke="0" extrusionOk="0">
                    <a:moveTo>
                      <a:pt x="21805" y="0"/>
                    </a:moveTo>
                    <a:cubicBezTo>
                      <a:pt x="21805" y="11929"/>
                      <a:pt x="12134" y="21600"/>
                      <a:pt x="205" y="21600"/>
                    </a:cubicBezTo>
                    <a:cubicBezTo>
                      <a:pt x="136" y="21600"/>
                      <a:pt x="68" y="21599"/>
                      <a:pt x="-1" y="21599"/>
                    </a:cubicBezTo>
                    <a:lnTo>
                      <a:pt x="205" y="0"/>
                    </a:lnTo>
                    <a:close/>
                  </a:path>
                </a:pathLst>
              </a:custGeom>
              <a:noFill/>
              <a:ln w="25400" cap="rnd">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24" name="Arc 23"/>
              <p:cNvSpPr>
                <a:spLocks/>
              </p:cNvSpPr>
              <p:nvPr/>
            </p:nvSpPr>
            <p:spPr bwMode="auto">
              <a:xfrm>
                <a:off x="1151" y="3618"/>
                <a:ext cx="106" cy="94"/>
              </a:xfrm>
              <a:custGeom>
                <a:avLst/>
                <a:gdLst>
                  <a:gd name="G0" fmla="+- 21600 0 0"/>
                  <a:gd name="G1" fmla="+- 0 0 0"/>
                  <a:gd name="G2" fmla="+- 21600 0 0"/>
                  <a:gd name="T0" fmla="*/ 2139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394" y="21599"/>
                    </a:moveTo>
                    <a:cubicBezTo>
                      <a:pt x="9546" y="21486"/>
                      <a:pt x="0" y="11849"/>
                      <a:pt x="0" y="0"/>
                    </a:cubicBezTo>
                  </a:path>
                  <a:path w="21600" h="21599" stroke="0" extrusionOk="0">
                    <a:moveTo>
                      <a:pt x="21394" y="21599"/>
                    </a:moveTo>
                    <a:cubicBezTo>
                      <a:pt x="9546" y="21486"/>
                      <a:pt x="0" y="11849"/>
                      <a:pt x="0" y="0"/>
                    </a:cubicBezTo>
                    <a:lnTo>
                      <a:pt x="21600" y="0"/>
                    </a:lnTo>
                    <a:close/>
                  </a:path>
                </a:pathLst>
              </a:custGeom>
              <a:noFill/>
              <a:ln w="25400" cap="rnd">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grpSp>
        <p:sp>
          <p:nvSpPr>
            <p:cNvPr id="25" name="AutoShape 24"/>
            <p:cNvSpPr>
              <a:spLocks noChangeArrowheads="1"/>
            </p:cNvSpPr>
            <p:nvPr/>
          </p:nvSpPr>
          <p:spPr bwMode="auto">
            <a:xfrm rot="10800000" flipH="1" flipV="1">
              <a:off x="3258014" y="5049051"/>
              <a:ext cx="604609" cy="14215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25400">
              <a:solidFill>
                <a:schemeClr val="tx1"/>
              </a:solidFill>
              <a:miter lim="800000"/>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26" name="Oval 25"/>
            <p:cNvSpPr>
              <a:spLocks noChangeArrowheads="1"/>
            </p:cNvSpPr>
            <p:nvPr/>
          </p:nvSpPr>
          <p:spPr bwMode="auto">
            <a:xfrm>
              <a:off x="2118361" y="4580360"/>
              <a:ext cx="274822" cy="259932"/>
            </a:xfrm>
            <a:prstGeom prst="ellipse">
              <a:avLst/>
            </a:prstGeom>
            <a:solidFill>
              <a:schemeClr val="bg1"/>
            </a:solidFill>
            <a:ln w="254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27" name="Rectangle 26"/>
            <p:cNvSpPr>
              <a:spLocks noChangeArrowheads="1"/>
            </p:cNvSpPr>
            <p:nvPr/>
          </p:nvSpPr>
          <p:spPr bwMode="auto">
            <a:xfrm>
              <a:off x="2136396" y="4608790"/>
              <a:ext cx="320601"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a:t>
              </a:r>
            </a:p>
          </p:txBody>
        </p:sp>
        <p:sp>
          <p:nvSpPr>
            <p:cNvPr id="28" name="Rectangle 27"/>
            <p:cNvSpPr>
              <a:spLocks noChangeArrowheads="1"/>
            </p:cNvSpPr>
            <p:nvPr/>
          </p:nvSpPr>
          <p:spPr bwMode="auto">
            <a:xfrm>
              <a:off x="3448671" y="2857497"/>
              <a:ext cx="455253" cy="308419"/>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Block</a:t>
              </a:r>
            </a:p>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Offset</a:t>
              </a:r>
            </a:p>
          </p:txBody>
        </p:sp>
        <p:sp>
          <p:nvSpPr>
            <p:cNvPr id="29" name="Line 28"/>
            <p:cNvSpPr>
              <a:spLocks noChangeShapeType="1"/>
            </p:cNvSpPr>
            <p:nvPr/>
          </p:nvSpPr>
          <p:spPr bwMode="auto">
            <a:xfrm>
              <a:off x="3457259" y="2858309"/>
              <a:ext cx="0" cy="272929"/>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0" name="Line 29"/>
            <p:cNvSpPr>
              <a:spLocks noChangeShapeType="1"/>
            </p:cNvSpPr>
            <p:nvPr/>
          </p:nvSpPr>
          <p:spPr bwMode="auto">
            <a:xfrm>
              <a:off x="2303007" y="2858309"/>
              <a:ext cx="0" cy="272929"/>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1" name="Rectangle 30"/>
            <p:cNvSpPr>
              <a:spLocks noChangeArrowheads="1"/>
            </p:cNvSpPr>
            <p:nvPr/>
          </p:nvSpPr>
          <p:spPr bwMode="auto">
            <a:xfrm>
              <a:off x="1676068" y="2880241"/>
              <a:ext cx="477695"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Tag</a:t>
              </a:r>
            </a:p>
          </p:txBody>
        </p:sp>
        <p:sp>
          <p:nvSpPr>
            <p:cNvPr id="32" name="Rectangle 31"/>
            <p:cNvSpPr>
              <a:spLocks noChangeArrowheads="1"/>
            </p:cNvSpPr>
            <p:nvPr/>
          </p:nvSpPr>
          <p:spPr bwMode="auto">
            <a:xfrm>
              <a:off x="2596724" y="2880241"/>
              <a:ext cx="517770"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Index</a:t>
              </a:r>
            </a:p>
          </p:txBody>
        </p:sp>
        <p:sp>
          <p:nvSpPr>
            <p:cNvPr id="33" name="Line 32"/>
            <p:cNvSpPr>
              <a:spLocks noChangeShapeType="1"/>
            </p:cNvSpPr>
            <p:nvPr/>
          </p:nvSpPr>
          <p:spPr bwMode="auto">
            <a:xfrm>
              <a:off x="1973221" y="4105984"/>
              <a:ext cx="0" cy="54585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4" name="Line 33"/>
            <p:cNvSpPr>
              <a:spLocks noChangeShapeType="1"/>
            </p:cNvSpPr>
            <p:nvPr/>
          </p:nvSpPr>
          <p:spPr bwMode="auto">
            <a:xfrm>
              <a:off x="2261783" y="4105984"/>
              <a:ext cx="0" cy="467878"/>
            </a:xfrm>
            <a:prstGeom prst="line">
              <a:avLst/>
            </a:prstGeom>
            <a:noFill/>
            <a:ln w="25400">
              <a:solidFill>
                <a:schemeClr val="tx1"/>
              </a:solidFill>
              <a:round/>
              <a:headEnd type="none" w="sm" len="sm"/>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5" name="Line 34"/>
            <p:cNvSpPr>
              <a:spLocks noChangeShapeType="1"/>
            </p:cNvSpPr>
            <p:nvPr/>
          </p:nvSpPr>
          <p:spPr bwMode="auto">
            <a:xfrm>
              <a:off x="2014444" y="5197699"/>
              <a:ext cx="0"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6" name="Line 35"/>
            <p:cNvSpPr>
              <a:spLocks noChangeShapeType="1"/>
            </p:cNvSpPr>
            <p:nvPr/>
          </p:nvSpPr>
          <p:spPr bwMode="auto">
            <a:xfrm flipH="1">
              <a:off x="1725880" y="5275679"/>
              <a:ext cx="288563" cy="0"/>
            </a:xfrm>
            <a:prstGeom prst="line">
              <a:avLst/>
            </a:prstGeom>
            <a:noFill/>
            <a:ln w="25400">
              <a:solidFill>
                <a:schemeClr val="tx1"/>
              </a:solidFill>
              <a:round/>
              <a:headEnd type="none" w="sm" len="sm"/>
              <a:tailEnd type="stealth" w="med" len="lg"/>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7" name="Line 36"/>
            <p:cNvSpPr>
              <a:spLocks noChangeShapeType="1"/>
            </p:cNvSpPr>
            <p:nvPr/>
          </p:nvSpPr>
          <p:spPr bwMode="auto">
            <a:xfrm flipH="1">
              <a:off x="2055667" y="4885781"/>
              <a:ext cx="206117"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8" name="Line 37"/>
            <p:cNvSpPr>
              <a:spLocks noChangeShapeType="1"/>
            </p:cNvSpPr>
            <p:nvPr/>
          </p:nvSpPr>
          <p:spPr bwMode="auto">
            <a:xfrm>
              <a:off x="2055667" y="4885781"/>
              <a:ext cx="0"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39" name="Line 38"/>
            <p:cNvSpPr>
              <a:spLocks noChangeShapeType="1"/>
            </p:cNvSpPr>
            <p:nvPr/>
          </p:nvSpPr>
          <p:spPr bwMode="auto">
            <a:xfrm>
              <a:off x="2803699" y="4105984"/>
              <a:ext cx="0" cy="70181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0" name="Line 39"/>
            <p:cNvSpPr>
              <a:spLocks noChangeShapeType="1"/>
            </p:cNvSpPr>
            <p:nvPr/>
          </p:nvSpPr>
          <p:spPr bwMode="auto">
            <a:xfrm flipH="1">
              <a:off x="2797686" y="4807801"/>
              <a:ext cx="494680"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1" name="Line 40"/>
            <p:cNvSpPr>
              <a:spLocks noChangeShapeType="1"/>
            </p:cNvSpPr>
            <p:nvPr/>
          </p:nvSpPr>
          <p:spPr bwMode="auto">
            <a:xfrm>
              <a:off x="3292366" y="4807801"/>
              <a:ext cx="0" cy="233939"/>
            </a:xfrm>
            <a:prstGeom prst="line">
              <a:avLst/>
            </a:prstGeom>
            <a:noFill/>
            <a:ln w="25400">
              <a:solidFill>
                <a:schemeClr val="tx1"/>
              </a:solidFill>
              <a:round/>
              <a:headEnd type="none" w="sm" len="sm"/>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2" name="Line 41"/>
            <p:cNvSpPr>
              <a:spLocks noChangeShapeType="1"/>
            </p:cNvSpPr>
            <p:nvPr/>
          </p:nvSpPr>
          <p:spPr bwMode="auto">
            <a:xfrm>
              <a:off x="3283778" y="4105984"/>
              <a:ext cx="0" cy="58484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3" name="Line 42"/>
            <p:cNvSpPr>
              <a:spLocks noChangeShapeType="1"/>
            </p:cNvSpPr>
            <p:nvPr/>
          </p:nvSpPr>
          <p:spPr bwMode="auto">
            <a:xfrm flipH="1">
              <a:off x="3292366" y="4690831"/>
              <a:ext cx="164893"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4" name="Line 43"/>
            <p:cNvSpPr>
              <a:spLocks noChangeShapeType="1"/>
            </p:cNvSpPr>
            <p:nvPr/>
          </p:nvSpPr>
          <p:spPr bwMode="auto">
            <a:xfrm>
              <a:off x="3457259" y="4690831"/>
              <a:ext cx="0" cy="350909"/>
            </a:xfrm>
            <a:prstGeom prst="line">
              <a:avLst/>
            </a:prstGeom>
            <a:noFill/>
            <a:ln w="25400">
              <a:solidFill>
                <a:schemeClr val="tx1"/>
              </a:solidFill>
              <a:round/>
              <a:headEnd type="none" w="sm" len="sm"/>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5" name="Line 44"/>
            <p:cNvSpPr>
              <a:spLocks noChangeShapeType="1"/>
            </p:cNvSpPr>
            <p:nvPr/>
          </p:nvSpPr>
          <p:spPr bwMode="auto">
            <a:xfrm>
              <a:off x="3663376" y="4690831"/>
              <a:ext cx="0" cy="350909"/>
            </a:xfrm>
            <a:prstGeom prst="line">
              <a:avLst/>
            </a:prstGeom>
            <a:noFill/>
            <a:ln w="25400">
              <a:solidFill>
                <a:schemeClr val="tx1"/>
              </a:solidFill>
              <a:round/>
              <a:headEnd type="none" w="sm" len="sm"/>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6" name="Line 45"/>
            <p:cNvSpPr>
              <a:spLocks noChangeShapeType="1"/>
            </p:cNvSpPr>
            <p:nvPr/>
          </p:nvSpPr>
          <p:spPr bwMode="auto">
            <a:xfrm>
              <a:off x="3828269" y="4807801"/>
              <a:ext cx="0" cy="233939"/>
            </a:xfrm>
            <a:prstGeom prst="line">
              <a:avLst/>
            </a:prstGeom>
            <a:noFill/>
            <a:ln w="25400">
              <a:solidFill>
                <a:schemeClr val="tx1"/>
              </a:solidFill>
              <a:round/>
              <a:headEnd type="none" w="sm" len="sm"/>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7" name="Line 46"/>
            <p:cNvSpPr>
              <a:spLocks noChangeShapeType="1"/>
            </p:cNvSpPr>
            <p:nvPr/>
          </p:nvSpPr>
          <p:spPr bwMode="auto">
            <a:xfrm flipH="1">
              <a:off x="3663376" y="4690831"/>
              <a:ext cx="164893"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8" name="Line 47"/>
            <p:cNvSpPr>
              <a:spLocks noChangeShapeType="1"/>
            </p:cNvSpPr>
            <p:nvPr/>
          </p:nvSpPr>
          <p:spPr bwMode="auto">
            <a:xfrm flipH="1">
              <a:off x="3828269" y="4807801"/>
              <a:ext cx="453456"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49" name="Line 48"/>
            <p:cNvSpPr>
              <a:spLocks noChangeShapeType="1"/>
            </p:cNvSpPr>
            <p:nvPr/>
          </p:nvSpPr>
          <p:spPr bwMode="auto">
            <a:xfrm>
              <a:off x="3841152" y="4105984"/>
              <a:ext cx="0" cy="58484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0" name="Line 49"/>
            <p:cNvSpPr>
              <a:spLocks noChangeShapeType="1"/>
            </p:cNvSpPr>
            <p:nvPr/>
          </p:nvSpPr>
          <p:spPr bwMode="auto">
            <a:xfrm>
              <a:off x="4285161" y="4105984"/>
              <a:ext cx="0" cy="70181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1" name="Line 50"/>
            <p:cNvSpPr>
              <a:spLocks noChangeShapeType="1"/>
            </p:cNvSpPr>
            <p:nvPr/>
          </p:nvSpPr>
          <p:spPr bwMode="auto">
            <a:xfrm>
              <a:off x="3580930" y="5197699"/>
              <a:ext cx="0" cy="116969"/>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2" name="Line 51"/>
            <p:cNvSpPr>
              <a:spLocks noChangeShapeType="1"/>
            </p:cNvSpPr>
            <p:nvPr/>
          </p:nvSpPr>
          <p:spPr bwMode="auto">
            <a:xfrm flipH="1">
              <a:off x="3580930" y="5314669"/>
              <a:ext cx="535903" cy="0"/>
            </a:xfrm>
            <a:prstGeom prst="line">
              <a:avLst/>
            </a:prstGeom>
            <a:noFill/>
            <a:ln w="25400">
              <a:solidFill>
                <a:schemeClr val="tx1"/>
              </a:solidFill>
              <a:round/>
              <a:headEnd type="stealth" w="med" len="lg"/>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3" name="Line 52"/>
            <p:cNvSpPr>
              <a:spLocks noChangeShapeType="1"/>
            </p:cNvSpPr>
            <p:nvPr/>
          </p:nvSpPr>
          <p:spPr bwMode="auto">
            <a:xfrm>
              <a:off x="2880133" y="3131238"/>
              <a:ext cx="0" cy="15596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4" name="Line 53"/>
            <p:cNvSpPr>
              <a:spLocks noChangeShapeType="1"/>
            </p:cNvSpPr>
            <p:nvPr/>
          </p:nvSpPr>
          <p:spPr bwMode="auto">
            <a:xfrm flipH="1">
              <a:off x="1767104" y="3287197"/>
              <a:ext cx="1113029"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5" name="Line 54"/>
            <p:cNvSpPr>
              <a:spLocks noChangeShapeType="1"/>
            </p:cNvSpPr>
            <p:nvPr/>
          </p:nvSpPr>
          <p:spPr bwMode="auto">
            <a:xfrm>
              <a:off x="1890774" y="3131238"/>
              <a:ext cx="0"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6" name="Line 55"/>
            <p:cNvSpPr>
              <a:spLocks noChangeShapeType="1"/>
            </p:cNvSpPr>
            <p:nvPr/>
          </p:nvSpPr>
          <p:spPr bwMode="auto">
            <a:xfrm>
              <a:off x="1767104" y="3287197"/>
              <a:ext cx="0" cy="779797"/>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7" name="Line 56"/>
            <p:cNvSpPr>
              <a:spLocks noChangeShapeType="1"/>
            </p:cNvSpPr>
            <p:nvPr/>
          </p:nvSpPr>
          <p:spPr bwMode="auto">
            <a:xfrm flipH="1">
              <a:off x="1767104" y="4066993"/>
              <a:ext cx="123670" cy="0"/>
            </a:xfrm>
            <a:prstGeom prst="line">
              <a:avLst/>
            </a:prstGeom>
            <a:noFill/>
            <a:ln w="25400">
              <a:solidFill>
                <a:schemeClr val="tx1"/>
              </a:solidFill>
              <a:round/>
              <a:headEnd type="stealth" w="med" len="med"/>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8" name="Line 57"/>
            <p:cNvSpPr>
              <a:spLocks noChangeShapeType="1"/>
            </p:cNvSpPr>
            <p:nvPr/>
          </p:nvSpPr>
          <p:spPr bwMode="auto">
            <a:xfrm flipH="1">
              <a:off x="1519763" y="3209218"/>
              <a:ext cx="371010"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59" name="Line 58"/>
            <p:cNvSpPr>
              <a:spLocks noChangeShapeType="1"/>
            </p:cNvSpPr>
            <p:nvPr/>
          </p:nvSpPr>
          <p:spPr bwMode="auto">
            <a:xfrm>
              <a:off x="1519763" y="3209218"/>
              <a:ext cx="0" cy="1481614"/>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0" name="Line 59"/>
            <p:cNvSpPr>
              <a:spLocks noChangeShapeType="1"/>
            </p:cNvSpPr>
            <p:nvPr/>
          </p:nvSpPr>
          <p:spPr bwMode="auto">
            <a:xfrm flipH="1">
              <a:off x="1519763" y="4690831"/>
              <a:ext cx="412233"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1" name="Line 60"/>
            <p:cNvSpPr>
              <a:spLocks noChangeShapeType="1"/>
            </p:cNvSpPr>
            <p:nvPr/>
          </p:nvSpPr>
          <p:spPr bwMode="auto">
            <a:xfrm flipH="1">
              <a:off x="1890774" y="4690831"/>
              <a:ext cx="206117" cy="0"/>
            </a:xfrm>
            <a:prstGeom prst="line">
              <a:avLst/>
            </a:prstGeom>
            <a:noFill/>
            <a:ln w="25400">
              <a:solidFill>
                <a:schemeClr val="tx1"/>
              </a:solidFill>
              <a:round/>
              <a:headEnd type="stealth" w="med" len="med"/>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2" name="Oval 61"/>
            <p:cNvSpPr>
              <a:spLocks noChangeArrowheads="1"/>
            </p:cNvSpPr>
            <p:nvPr/>
          </p:nvSpPr>
          <p:spPr bwMode="auto">
            <a:xfrm>
              <a:off x="1956903" y="4073492"/>
              <a:ext cx="34352" cy="32491"/>
            </a:xfrm>
            <a:prstGeom prst="ellipse">
              <a:avLst/>
            </a:prstGeom>
            <a:solidFill>
              <a:schemeClr val="accent1"/>
            </a:solidFill>
            <a:ln w="127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3" name="Oval 62"/>
            <p:cNvSpPr>
              <a:spLocks noChangeArrowheads="1"/>
            </p:cNvSpPr>
            <p:nvPr/>
          </p:nvSpPr>
          <p:spPr bwMode="auto">
            <a:xfrm>
              <a:off x="2242890" y="4073492"/>
              <a:ext cx="34352" cy="32491"/>
            </a:xfrm>
            <a:prstGeom prst="ellipse">
              <a:avLst/>
            </a:prstGeom>
            <a:solidFill>
              <a:schemeClr val="accent1"/>
            </a:solidFill>
            <a:ln w="127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4" name="Oval 63"/>
            <p:cNvSpPr>
              <a:spLocks noChangeArrowheads="1"/>
            </p:cNvSpPr>
            <p:nvPr/>
          </p:nvSpPr>
          <p:spPr bwMode="auto">
            <a:xfrm>
              <a:off x="2786522" y="4073492"/>
              <a:ext cx="34352" cy="32491"/>
            </a:xfrm>
            <a:prstGeom prst="ellipse">
              <a:avLst/>
            </a:prstGeom>
            <a:solidFill>
              <a:schemeClr val="accent1"/>
            </a:solidFill>
            <a:ln w="127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5" name="Oval 64"/>
            <p:cNvSpPr>
              <a:spLocks noChangeArrowheads="1"/>
            </p:cNvSpPr>
            <p:nvPr/>
          </p:nvSpPr>
          <p:spPr bwMode="auto">
            <a:xfrm>
              <a:off x="3266602" y="4073492"/>
              <a:ext cx="34352" cy="32491"/>
            </a:xfrm>
            <a:prstGeom prst="ellipse">
              <a:avLst/>
            </a:prstGeom>
            <a:solidFill>
              <a:schemeClr val="accent1"/>
            </a:solidFill>
            <a:ln w="127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6" name="Oval 65"/>
            <p:cNvSpPr>
              <a:spLocks noChangeArrowheads="1"/>
            </p:cNvSpPr>
            <p:nvPr/>
          </p:nvSpPr>
          <p:spPr bwMode="auto">
            <a:xfrm>
              <a:off x="3823975" y="4073492"/>
              <a:ext cx="34352" cy="32491"/>
            </a:xfrm>
            <a:prstGeom prst="ellipse">
              <a:avLst/>
            </a:prstGeom>
            <a:solidFill>
              <a:schemeClr val="accent1"/>
            </a:solidFill>
            <a:ln w="127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7" name="Oval 66"/>
            <p:cNvSpPr>
              <a:spLocks noChangeArrowheads="1"/>
            </p:cNvSpPr>
            <p:nvPr/>
          </p:nvSpPr>
          <p:spPr bwMode="auto">
            <a:xfrm>
              <a:off x="4267985" y="4073492"/>
              <a:ext cx="34352" cy="32491"/>
            </a:xfrm>
            <a:prstGeom prst="ellipse">
              <a:avLst/>
            </a:prstGeom>
            <a:solidFill>
              <a:schemeClr val="accent1"/>
            </a:solidFill>
            <a:ln w="12700">
              <a:solidFill>
                <a:schemeClr val="tx1"/>
              </a:solidFill>
              <a:round/>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8" name="Line 67"/>
            <p:cNvSpPr>
              <a:spLocks noChangeShapeType="1"/>
            </p:cNvSpPr>
            <p:nvPr/>
          </p:nvSpPr>
          <p:spPr bwMode="auto">
            <a:xfrm>
              <a:off x="1973221" y="4729821"/>
              <a:ext cx="0" cy="233939"/>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69" name="Line 68"/>
            <p:cNvSpPr>
              <a:spLocks noChangeShapeType="1"/>
            </p:cNvSpPr>
            <p:nvPr/>
          </p:nvSpPr>
          <p:spPr bwMode="auto">
            <a:xfrm>
              <a:off x="3663376" y="3131238"/>
              <a:ext cx="0" cy="15596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0" name="Line 69"/>
            <p:cNvSpPr>
              <a:spLocks noChangeShapeType="1"/>
            </p:cNvSpPr>
            <p:nvPr/>
          </p:nvSpPr>
          <p:spPr bwMode="auto">
            <a:xfrm flipH="1">
              <a:off x="3663376" y="3287197"/>
              <a:ext cx="1401593" cy="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1" name="Line 70"/>
            <p:cNvSpPr>
              <a:spLocks noChangeShapeType="1"/>
            </p:cNvSpPr>
            <p:nvPr/>
          </p:nvSpPr>
          <p:spPr bwMode="auto">
            <a:xfrm>
              <a:off x="5064968" y="3287197"/>
              <a:ext cx="0" cy="1832523"/>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2" name="Line 71"/>
            <p:cNvSpPr>
              <a:spLocks noChangeShapeType="1"/>
            </p:cNvSpPr>
            <p:nvPr/>
          </p:nvSpPr>
          <p:spPr bwMode="auto">
            <a:xfrm flipH="1">
              <a:off x="3787046" y="5119719"/>
              <a:ext cx="1277923" cy="0"/>
            </a:xfrm>
            <a:prstGeom prst="line">
              <a:avLst/>
            </a:prstGeom>
            <a:noFill/>
            <a:ln w="25400">
              <a:solidFill>
                <a:schemeClr val="tx1"/>
              </a:solidFill>
              <a:round/>
              <a:headEnd type="none" w="sm" len="sm"/>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3" name="Line 72"/>
            <p:cNvSpPr>
              <a:spLocks noChangeShapeType="1"/>
            </p:cNvSpPr>
            <p:nvPr/>
          </p:nvSpPr>
          <p:spPr bwMode="auto">
            <a:xfrm flipH="1">
              <a:off x="1560987" y="3170227"/>
              <a:ext cx="82447"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4" name="Line 73"/>
            <p:cNvSpPr>
              <a:spLocks noChangeShapeType="1"/>
            </p:cNvSpPr>
            <p:nvPr/>
          </p:nvSpPr>
          <p:spPr bwMode="auto">
            <a:xfrm flipH="1">
              <a:off x="2674016" y="3248207"/>
              <a:ext cx="82447"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5" name="Line 74"/>
            <p:cNvSpPr>
              <a:spLocks noChangeShapeType="1"/>
            </p:cNvSpPr>
            <p:nvPr/>
          </p:nvSpPr>
          <p:spPr bwMode="auto">
            <a:xfrm flipH="1">
              <a:off x="4034386" y="3248207"/>
              <a:ext cx="82447"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6" name="Line 75"/>
            <p:cNvSpPr>
              <a:spLocks noChangeShapeType="1"/>
            </p:cNvSpPr>
            <p:nvPr/>
          </p:nvSpPr>
          <p:spPr bwMode="auto">
            <a:xfrm flipH="1">
              <a:off x="2220560" y="4417902"/>
              <a:ext cx="82447" cy="77980"/>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77" name="Rectangle 76"/>
            <p:cNvSpPr>
              <a:spLocks noChangeArrowheads="1"/>
            </p:cNvSpPr>
            <p:nvPr/>
          </p:nvSpPr>
          <p:spPr bwMode="auto">
            <a:xfrm>
              <a:off x="1511176" y="3224651"/>
              <a:ext cx="270908"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t</a:t>
              </a:r>
            </a:p>
          </p:txBody>
        </p:sp>
        <p:sp>
          <p:nvSpPr>
            <p:cNvPr id="78" name="Rectangle 77"/>
            <p:cNvSpPr>
              <a:spLocks noChangeArrowheads="1"/>
            </p:cNvSpPr>
            <p:nvPr/>
          </p:nvSpPr>
          <p:spPr bwMode="auto">
            <a:xfrm>
              <a:off x="2624205" y="3302631"/>
              <a:ext cx="294953"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k</a:t>
              </a:r>
            </a:p>
          </p:txBody>
        </p:sp>
        <p:sp>
          <p:nvSpPr>
            <p:cNvPr id="79" name="Rectangle 78"/>
            <p:cNvSpPr>
              <a:spLocks noChangeArrowheads="1"/>
            </p:cNvSpPr>
            <p:nvPr/>
          </p:nvSpPr>
          <p:spPr bwMode="auto">
            <a:xfrm>
              <a:off x="3984575" y="3302631"/>
              <a:ext cx="298159"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b</a:t>
              </a:r>
            </a:p>
          </p:txBody>
        </p:sp>
        <p:sp>
          <p:nvSpPr>
            <p:cNvPr id="80" name="Rectangle 79"/>
            <p:cNvSpPr>
              <a:spLocks noChangeArrowheads="1"/>
            </p:cNvSpPr>
            <p:nvPr/>
          </p:nvSpPr>
          <p:spPr bwMode="auto">
            <a:xfrm>
              <a:off x="2294418" y="4394346"/>
              <a:ext cx="270908"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t</a:t>
              </a:r>
            </a:p>
          </p:txBody>
        </p:sp>
        <p:sp>
          <p:nvSpPr>
            <p:cNvPr id="81" name="Rectangle 80"/>
            <p:cNvSpPr>
              <a:spLocks noChangeArrowheads="1"/>
            </p:cNvSpPr>
            <p:nvPr/>
          </p:nvSpPr>
          <p:spPr bwMode="auto">
            <a:xfrm>
              <a:off x="1428729" y="5174143"/>
              <a:ext cx="391133"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HIT</a:t>
              </a:r>
            </a:p>
          </p:txBody>
        </p:sp>
        <p:sp>
          <p:nvSpPr>
            <p:cNvPr id="82" name="Rectangle 81"/>
            <p:cNvSpPr>
              <a:spLocks noChangeArrowheads="1"/>
            </p:cNvSpPr>
            <p:nvPr/>
          </p:nvSpPr>
          <p:spPr bwMode="auto">
            <a:xfrm>
              <a:off x="4108244" y="5213133"/>
              <a:ext cx="1264770" cy="231475"/>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Data Word or Byte</a:t>
              </a:r>
            </a:p>
          </p:txBody>
        </p:sp>
        <p:sp>
          <p:nvSpPr>
            <p:cNvPr id="83" name="Line 82"/>
            <p:cNvSpPr>
              <a:spLocks noChangeShapeType="1"/>
            </p:cNvSpPr>
            <p:nvPr/>
          </p:nvSpPr>
          <p:spPr bwMode="auto">
            <a:xfrm>
              <a:off x="4611512" y="3599116"/>
              <a:ext cx="0" cy="779797"/>
            </a:xfrm>
            <a:prstGeom prst="line">
              <a:avLst/>
            </a:prstGeom>
            <a:noFill/>
            <a:ln w="12700">
              <a:solidFill>
                <a:schemeClr val="tx1"/>
              </a:solidFill>
              <a:round/>
              <a:headEnd type="stealth" w="med" len="med"/>
              <a:tailEnd type="stealth" w="med" len="me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84" name="Rectangle 83"/>
            <p:cNvSpPr>
              <a:spLocks noChangeArrowheads="1"/>
            </p:cNvSpPr>
            <p:nvPr/>
          </p:nvSpPr>
          <p:spPr bwMode="auto">
            <a:xfrm>
              <a:off x="4602924" y="3887478"/>
              <a:ext cx="453650" cy="369974"/>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  2</a:t>
              </a:r>
              <a:r>
                <a:rPr kumimoji="0" lang="en-US" altLang="ko-KR" sz="900" b="0" i="0" u="none" strike="noStrike" kern="1200" cap="none" spc="0" normalizeH="0" baseline="30000" noProof="0">
                  <a:ln>
                    <a:noFill/>
                  </a:ln>
                  <a:solidFill>
                    <a:srgbClr val="000000"/>
                  </a:solidFill>
                  <a:effectLst/>
                  <a:uLnTx/>
                  <a:uFillTx/>
                  <a:latin typeface="Verdana" pitchFamily="34" charset="0"/>
                  <a:ea typeface="굴림" pitchFamily="50" charset="-127"/>
                  <a:cs typeface="+mn-cs"/>
                </a:rPr>
                <a:t>k</a:t>
              </a:r>
            </a:p>
            <a:p>
              <a:pPr marL="0" marR="0" lvl="0" indent="0" algn="l" defTabSz="914400" rtl="0" eaLnBrk="0" fontAlgn="auto" latinLnBrk="1" hangingPunct="0">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srgbClr val="000000"/>
                  </a:solidFill>
                  <a:effectLst/>
                  <a:uLnTx/>
                  <a:uFillTx/>
                  <a:latin typeface="Verdana" pitchFamily="34" charset="0"/>
                  <a:ea typeface="굴림" pitchFamily="50" charset="-127"/>
                  <a:cs typeface="+mn-cs"/>
                </a:rPr>
                <a:t>lines</a:t>
              </a:r>
            </a:p>
          </p:txBody>
        </p:sp>
      </p:grpSp>
      <p:grpSp>
        <p:nvGrpSpPr>
          <p:cNvPr id="85" name="그룹 95"/>
          <p:cNvGrpSpPr/>
          <p:nvPr/>
        </p:nvGrpSpPr>
        <p:grpSpPr>
          <a:xfrm>
            <a:off x="6953257" y="4625148"/>
            <a:ext cx="2624551" cy="232612"/>
            <a:chOff x="5500694" y="1142984"/>
            <a:chExt cx="3305250" cy="1018068"/>
          </a:xfrm>
        </p:grpSpPr>
        <p:sp>
          <p:nvSpPr>
            <p:cNvPr id="88" name="Rectangle 5"/>
            <p:cNvSpPr>
              <a:spLocks noChangeArrowheads="1"/>
            </p:cNvSpPr>
            <p:nvPr/>
          </p:nvSpPr>
          <p:spPr bwMode="auto">
            <a:xfrm>
              <a:off x="5500694" y="1142984"/>
              <a:ext cx="3305250" cy="1001100"/>
            </a:xfrm>
            <a:prstGeom prst="rect">
              <a:avLst/>
            </a:prstGeom>
            <a:noFill/>
            <a:ln w="25400">
              <a:solidFill>
                <a:schemeClr val="tx1"/>
              </a:solidFill>
              <a:miter lim="800000"/>
              <a:headEnd/>
              <a:tailEnd/>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90" name="Line 10"/>
            <p:cNvSpPr>
              <a:spLocks noChangeShapeType="1"/>
            </p:cNvSpPr>
            <p:nvPr/>
          </p:nvSpPr>
          <p:spPr bwMode="auto">
            <a:xfrm>
              <a:off x="6969380" y="1142984"/>
              <a:ext cx="0" cy="101806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92" name="Line 15"/>
            <p:cNvSpPr>
              <a:spLocks noChangeShapeType="1"/>
            </p:cNvSpPr>
            <p:nvPr/>
          </p:nvSpPr>
          <p:spPr bwMode="auto">
            <a:xfrm>
              <a:off x="7592359" y="1142984"/>
              <a:ext cx="0" cy="101806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93" name="Line 16"/>
            <p:cNvSpPr>
              <a:spLocks noChangeShapeType="1"/>
            </p:cNvSpPr>
            <p:nvPr/>
          </p:nvSpPr>
          <p:spPr bwMode="auto">
            <a:xfrm>
              <a:off x="8215338" y="1142984"/>
              <a:ext cx="0" cy="101806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94" name="Line 10"/>
            <p:cNvSpPr>
              <a:spLocks noChangeShapeType="1"/>
            </p:cNvSpPr>
            <p:nvPr/>
          </p:nvSpPr>
          <p:spPr bwMode="auto">
            <a:xfrm>
              <a:off x="5715008" y="1142984"/>
              <a:ext cx="0" cy="101806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sp>
          <p:nvSpPr>
            <p:cNvPr id="95" name="Line 15"/>
            <p:cNvSpPr>
              <a:spLocks noChangeShapeType="1"/>
            </p:cNvSpPr>
            <p:nvPr/>
          </p:nvSpPr>
          <p:spPr bwMode="auto">
            <a:xfrm>
              <a:off x="6337987" y="1142984"/>
              <a:ext cx="0" cy="1018068"/>
            </a:xfrm>
            <a:prstGeom prst="line">
              <a:avLst/>
            </a:prstGeom>
            <a:noFill/>
            <a:ln w="25400">
              <a:solidFill>
                <a:schemeClr val="tx1"/>
              </a:solidFill>
              <a:round/>
              <a:headEnd type="none" w="sm" len="sm"/>
              <a:tailEnd type="none" w="sm" len="sm"/>
            </a:ln>
            <a:effectLst/>
          </p:spPr>
          <p:txBody>
            <a:bodyPr wrap="none" anchor="ctr"/>
            <a:lstStyle/>
            <a:p>
              <a:pPr marL="0" marR="0" lvl="0" indent="0" algn="ctr" defTabSz="914400" rtl="0" eaLnBrk="0" fontAlgn="auto" latinLnBrk="1" hangingPunct="0">
                <a:lnSpc>
                  <a:spcPct val="100000"/>
                </a:lnSpc>
                <a:spcBef>
                  <a:spcPct val="50000"/>
                </a:spcBef>
                <a:spcAft>
                  <a:spcPts val="0"/>
                </a:spcAft>
                <a:buClrTx/>
                <a:buSzTx/>
                <a:buFontTx/>
                <a:buNone/>
                <a:tabLst/>
                <a:defRPr/>
              </a:pPr>
              <a:endParaRPr kumimoji="0" lang="ko-KR" altLang="en-US" sz="700" b="0" i="0" u="none" strike="noStrike" kern="1200" cap="none" spc="0" normalizeH="0" baseline="0" noProof="0">
                <a:ln>
                  <a:noFill/>
                </a:ln>
                <a:solidFill>
                  <a:srgbClr val="000000"/>
                </a:solidFill>
                <a:effectLst/>
                <a:uLnTx/>
                <a:uFillTx/>
                <a:latin typeface="Arial" pitchFamily="34" charset="0"/>
                <a:ea typeface="맑은 고딕" panose="020B0503020000020004" pitchFamily="34" charset="-127"/>
                <a:cs typeface="+mn-cs"/>
              </a:endParaRPr>
            </a:p>
          </p:txBody>
        </p:sp>
      </p:grpSp>
      <p:sp>
        <p:nvSpPr>
          <p:cNvPr id="99" name="직사각형 98"/>
          <p:cNvSpPr/>
          <p:nvPr/>
        </p:nvSpPr>
        <p:spPr>
          <a:xfrm>
            <a:off x="7618296" y="4633230"/>
            <a:ext cx="490710" cy="2143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0" name="직사각형 99"/>
          <p:cNvSpPr/>
          <p:nvPr/>
        </p:nvSpPr>
        <p:spPr>
          <a:xfrm>
            <a:off x="8109006" y="4633230"/>
            <a:ext cx="490710" cy="2143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1" name="직사각형 100"/>
          <p:cNvSpPr/>
          <p:nvPr/>
        </p:nvSpPr>
        <p:spPr>
          <a:xfrm>
            <a:off x="8599717" y="4633230"/>
            <a:ext cx="490710" cy="2143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2" name="직사각형 101"/>
          <p:cNvSpPr/>
          <p:nvPr/>
        </p:nvSpPr>
        <p:spPr>
          <a:xfrm>
            <a:off x="9090427" y="4633230"/>
            <a:ext cx="490710" cy="2143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grpSp>
        <p:nvGrpSpPr>
          <p:cNvPr id="86" name="그룹 112"/>
          <p:cNvGrpSpPr/>
          <p:nvPr/>
        </p:nvGrpSpPr>
        <p:grpSpPr>
          <a:xfrm>
            <a:off x="6479164" y="5195223"/>
            <a:ext cx="3559885" cy="1402371"/>
            <a:chOff x="4955163" y="5195222"/>
            <a:chExt cx="3559885" cy="1402371"/>
          </a:xfrm>
        </p:grpSpPr>
        <p:sp>
          <p:nvSpPr>
            <p:cNvPr id="104" name="TextBox 103"/>
            <p:cNvSpPr txBox="1"/>
            <p:nvPr/>
          </p:nvSpPr>
          <p:spPr>
            <a:xfrm>
              <a:off x="4955163" y="5951262"/>
              <a:ext cx="3559885"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Read the cache line (e.g., 64B)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at 0x100 from L2 cache or DRAM</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105" name="아래쪽 화살표 104"/>
            <p:cNvSpPr/>
            <p:nvPr/>
          </p:nvSpPr>
          <p:spPr>
            <a:xfrm flipV="1">
              <a:off x="6451890" y="5195222"/>
              <a:ext cx="505729" cy="71517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grpSp>
      <p:grpSp>
        <p:nvGrpSpPr>
          <p:cNvPr id="87" name="그룹 108"/>
          <p:cNvGrpSpPr/>
          <p:nvPr/>
        </p:nvGrpSpPr>
        <p:grpSpPr>
          <a:xfrm>
            <a:off x="4185467" y="3636315"/>
            <a:ext cx="6025481" cy="925468"/>
            <a:chOff x="2661466" y="3636315"/>
            <a:chExt cx="6025481" cy="925468"/>
          </a:xfrm>
        </p:grpSpPr>
        <p:sp>
          <p:nvSpPr>
            <p:cNvPr id="106" name="위로 구부러진 화살표 105"/>
            <p:cNvSpPr/>
            <p:nvPr/>
          </p:nvSpPr>
          <p:spPr>
            <a:xfrm flipH="1" flipV="1">
              <a:off x="2661466" y="4102028"/>
              <a:ext cx="2973077" cy="459755"/>
            </a:xfrm>
            <a:prstGeom prst="curved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08" name="TextBox 107"/>
            <p:cNvSpPr txBox="1"/>
            <p:nvPr/>
          </p:nvSpPr>
          <p:spPr>
            <a:xfrm>
              <a:off x="4836790" y="3636315"/>
              <a:ext cx="385015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On the next cache miss, e.g., 0x200</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grpSp>
      <p:sp>
        <p:nvSpPr>
          <p:cNvPr id="111" name="모서리가 둥근 사각형 설명선 110"/>
          <p:cNvSpPr/>
          <p:nvPr/>
        </p:nvSpPr>
        <p:spPr>
          <a:xfrm>
            <a:off x="1861153" y="3826178"/>
            <a:ext cx="1670440" cy="643655"/>
          </a:xfrm>
          <a:prstGeom prst="wedgeRoundRectCallout">
            <a:avLst>
              <a:gd name="adj1" fmla="val 29320"/>
              <a:gd name="adj2" fmla="val 8392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Cache miss on 0x100! </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112" name="TextBox 111"/>
          <p:cNvSpPr txBox="1"/>
          <p:nvPr/>
        </p:nvSpPr>
        <p:spPr>
          <a:xfrm>
            <a:off x="7505096" y="4233995"/>
            <a:ext cx="1586012"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Line fill buffer</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110" name="아래쪽 화살표 109"/>
          <p:cNvSpPr/>
          <p:nvPr/>
        </p:nvSpPr>
        <p:spPr>
          <a:xfrm flipV="1">
            <a:off x="8598191" y="5182522"/>
            <a:ext cx="505729" cy="71517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9" name="슬라이드 번호 개체 틀 8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13599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fill="hold"/>
                                        <p:tgtEl>
                                          <p:spTgt spid="111"/>
                                        </p:tgtEl>
                                        <p:attrNameLst>
                                          <p:attrName>ppt_x</p:attrName>
                                        </p:attrNameLst>
                                      </p:cBhvr>
                                      <p:tavLst>
                                        <p:tav tm="0">
                                          <p:val>
                                            <p:strVal val="#ppt_x"/>
                                          </p:val>
                                        </p:tav>
                                        <p:tav tm="100000">
                                          <p:val>
                                            <p:strVal val="#ppt_x"/>
                                          </p:val>
                                        </p:tav>
                                      </p:tavLst>
                                    </p:anim>
                                    <p:anim calcmode="lin" valueType="num">
                                      <p:cBhvr additive="base">
                                        <p:cTn id="8"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wipe(down)">
                                      <p:cBhvr>
                                        <p:cTn id="13" dur="500"/>
                                        <p:tgtEl>
                                          <p:spTgt spid="8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9"/>
                                        </p:tgtEl>
                                        <p:attrNameLst>
                                          <p:attrName>style.visibility</p:attrName>
                                        </p:attrNameLst>
                                      </p:cBhvr>
                                      <p:to>
                                        <p:strVal val="visible"/>
                                      </p:to>
                                    </p:set>
                                    <p:anim calcmode="lin" valueType="num">
                                      <p:cBhvr additive="base">
                                        <p:cTn id="17" dur="500" fill="hold"/>
                                        <p:tgtEl>
                                          <p:spTgt spid="99"/>
                                        </p:tgtEl>
                                        <p:attrNameLst>
                                          <p:attrName>ppt_x</p:attrName>
                                        </p:attrNameLst>
                                      </p:cBhvr>
                                      <p:tavLst>
                                        <p:tav tm="0">
                                          <p:val>
                                            <p:strVal val="#ppt_x"/>
                                          </p:val>
                                        </p:tav>
                                        <p:tav tm="100000">
                                          <p:val>
                                            <p:strVal val="#ppt_x"/>
                                          </p:val>
                                        </p:tav>
                                      </p:tavLst>
                                    </p:anim>
                                    <p:anim calcmode="lin" valueType="num">
                                      <p:cBhvr additive="base">
                                        <p:cTn id="1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500" fill="hold"/>
                                        <p:tgtEl>
                                          <p:spTgt spid="100"/>
                                        </p:tgtEl>
                                        <p:attrNameLst>
                                          <p:attrName>ppt_x</p:attrName>
                                        </p:attrNameLst>
                                      </p:cBhvr>
                                      <p:tavLst>
                                        <p:tav tm="0">
                                          <p:val>
                                            <p:strVal val="#ppt_x"/>
                                          </p:val>
                                        </p:tav>
                                        <p:tav tm="100000">
                                          <p:val>
                                            <p:strVal val="#ppt_x"/>
                                          </p:val>
                                        </p:tav>
                                      </p:tavLst>
                                    </p:anim>
                                    <p:anim calcmode="lin" valueType="num">
                                      <p:cBhvr additive="base">
                                        <p:cTn id="2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additive="base">
                                        <p:cTn id="29" dur="500" fill="hold"/>
                                        <p:tgtEl>
                                          <p:spTgt spid="101"/>
                                        </p:tgtEl>
                                        <p:attrNameLst>
                                          <p:attrName>ppt_x</p:attrName>
                                        </p:attrNameLst>
                                      </p:cBhvr>
                                      <p:tavLst>
                                        <p:tav tm="0">
                                          <p:val>
                                            <p:strVal val="#ppt_x"/>
                                          </p:val>
                                        </p:tav>
                                        <p:tav tm="100000">
                                          <p:val>
                                            <p:strVal val="#ppt_x"/>
                                          </p:val>
                                        </p:tav>
                                      </p:tavLst>
                                    </p:anim>
                                    <p:anim calcmode="lin" valueType="num">
                                      <p:cBhvr additive="base">
                                        <p:cTn id="3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additive="base">
                                        <p:cTn id="35" dur="500" fill="hold"/>
                                        <p:tgtEl>
                                          <p:spTgt spid="110"/>
                                        </p:tgtEl>
                                        <p:attrNameLst>
                                          <p:attrName>ppt_x</p:attrName>
                                        </p:attrNameLst>
                                      </p:cBhvr>
                                      <p:tavLst>
                                        <p:tav tm="0">
                                          <p:val>
                                            <p:strVal val="#ppt_x"/>
                                          </p:val>
                                        </p:tav>
                                        <p:tav tm="100000">
                                          <p:val>
                                            <p:strVal val="#ppt_x"/>
                                          </p:val>
                                        </p:tav>
                                      </p:tavLst>
                                    </p:anim>
                                    <p:anim calcmode="lin" valueType="num">
                                      <p:cBhvr additive="base">
                                        <p:cTn id="36"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2"/>
                                        </p:tgtEl>
                                        <p:attrNameLst>
                                          <p:attrName>style.visibility</p:attrName>
                                        </p:attrNameLst>
                                      </p:cBhvr>
                                      <p:to>
                                        <p:strVal val="visible"/>
                                      </p:to>
                                    </p:set>
                                    <p:anim calcmode="lin" valueType="num">
                                      <p:cBhvr additive="base">
                                        <p:cTn id="41" dur="500" fill="hold"/>
                                        <p:tgtEl>
                                          <p:spTgt spid="102"/>
                                        </p:tgtEl>
                                        <p:attrNameLst>
                                          <p:attrName>ppt_x</p:attrName>
                                        </p:attrNameLst>
                                      </p:cBhvr>
                                      <p:tavLst>
                                        <p:tav tm="0">
                                          <p:val>
                                            <p:strVal val="#ppt_x"/>
                                          </p:val>
                                        </p:tav>
                                        <p:tav tm="100000">
                                          <p:val>
                                            <p:strVal val="#ppt_x"/>
                                          </p:val>
                                        </p:tav>
                                      </p:tavLst>
                                    </p:anim>
                                    <p:anim calcmode="lin" valueType="num">
                                      <p:cBhvr additive="base">
                                        <p:cTn id="4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wipe(right)">
                                      <p:cBhvr>
                                        <p:cTn id="4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11" grpId="0" animBg="1"/>
      <p:bldP spid="1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Stop-and-Wait</a:t>
            </a:r>
            <a:endParaRPr lang="ko-KR" altLang="en-US" dirty="0"/>
          </a:p>
        </p:txBody>
      </p:sp>
      <p:sp>
        <p:nvSpPr>
          <p:cNvPr id="3" name="내용 개체 틀 2"/>
          <p:cNvSpPr>
            <a:spLocks noGrp="1"/>
          </p:cNvSpPr>
          <p:nvPr>
            <p:ph idx="1"/>
          </p:nvPr>
        </p:nvSpPr>
        <p:spPr/>
        <p:txBody>
          <a:bodyPr/>
          <a:lstStyle/>
          <a:p>
            <a:r>
              <a:rPr lang="en-US" altLang="ko-KR" dirty="0">
                <a:solidFill>
                  <a:srgbClr val="FF0000"/>
                </a:solidFill>
              </a:rPr>
              <a:t>Req</a:t>
            </a:r>
            <a:r>
              <a:rPr lang="en-US" altLang="ko-KR" dirty="0"/>
              <a:t>uest and </a:t>
            </a:r>
            <a:r>
              <a:rPr lang="en-US" altLang="ko-KR" dirty="0">
                <a:solidFill>
                  <a:srgbClr val="FF0000"/>
                </a:solidFill>
              </a:rPr>
              <a:t>Ack</a:t>
            </a:r>
            <a:r>
              <a:rPr lang="en-US" altLang="ko-KR" dirty="0"/>
              <a:t>nowledge</a:t>
            </a:r>
          </a:p>
          <a:p>
            <a:endParaRPr lang="en-US" altLang="ko-KR" dirty="0"/>
          </a:p>
          <a:p>
            <a:endParaRPr lang="ko-KR" altLang="en-US" dirty="0"/>
          </a:p>
        </p:txBody>
      </p:sp>
      <p:cxnSp>
        <p:nvCxnSpPr>
          <p:cNvPr id="5" name="직선 화살표 연결선 4"/>
          <p:cNvCxnSpPr/>
          <p:nvPr/>
        </p:nvCxnSpPr>
        <p:spPr>
          <a:xfrm>
            <a:off x="4295800" y="2629168"/>
            <a:ext cx="0" cy="3960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4556" y="2318792"/>
            <a:ext cx="91082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Sender</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4962933" y="2318792"/>
            <a:ext cx="1046633"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Receiver</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9" name="직선 연결선 8"/>
          <p:cNvCxnSpPr/>
          <p:nvPr/>
        </p:nvCxnSpPr>
        <p:spPr>
          <a:xfrm>
            <a:off x="3143672" y="2917200"/>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3143672" y="3277240"/>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3143672" y="3637280"/>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3592" y="2903263"/>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6" name="TextBox 15"/>
          <p:cNvSpPr txBox="1"/>
          <p:nvPr/>
        </p:nvSpPr>
        <p:spPr>
          <a:xfrm>
            <a:off x="5147346" y="3263303"/>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nvGrpSpPr>
          <p:cNvPr id="25" name="그룹 24"/>
          <p:cNvGrpSpPr/>
          <p:nvPr/>
        </p:nvGrpSpPr>
        <p:grpSpPr>
          <a:xfrm>
            <a:off x="2423592" y="3632445"/>
            <a:ext cx="3286728" cy="734017"/>
            <a:chOff x="2996208" y="2919391"/>
            <a:chExt cx="3286728" cy="734017"/>
          </a:xfrm>
        </p:grpSpPr>
        <p:cxnSp>
          <p:nvCxnSpPr>
            <p:cNvPr id="17" name="직선 연결선 16"/>
            <p:cNvCxnSpPr/>
            <p:nvPr/>
          </p:nvCxnSpPr>
          <p:spPr>
            <a:xfrm>
              <a:off x="3716288" y="329336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716288" y="365340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96208" y="2919391"/>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 name="TextBox 19"/>
            <p:cNvSpPr txBox="1"/>
            <p:nvPr/>
          </p:nvSpPr>
          <p:spPr>
            <a:xfrm>
              <a:off x="5719961" y="327943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grpSp>
        <p:nvGrpSpPr>
          <p:cNvPr id="26" name="그룹 25"/>
          <p:cNvGrpSpPr/>
          <p:nvPr/>
        </p:nvGrpSpPr>
        <p:grpSpPr>
          <a:xfrm>
            <a:off x="2423592" y="4356980"/>
            <a:ext cx="3286728" cy="734017"/>
            <a:chOff x="2996208" y="2919391"/>
            <a:chExt cx="3286728" cy="734017"/>
          </a:xfrm>
        </p:grpSpPr>
        <p:cxnSp>
          <p:nvCxnSpPr>
            <p:cNvPr id="27" name="직선 연결선 26"/>
            <p:cNvCxnSpPr/>
            <p:nvPr/>
          </p:nvCxnSpPr>
          <p:spPr>
            <a:xfrm>
              <a:off x="3716288" y="329336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716288" y="365340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96208" y="2919391"/>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0" name="TextBox 29"/>
            <p:cNvSpPr txBox="1"/>
            <p:nvPr/>
          </p:nvSpPr>
          <p:spPr>
            <a:xfrm>
              <a:off x="5719961" y="327943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grpSp>
        <p:nvGrpSpPr>
          <p:cNvPr id="31" name="그룹 30"/>
          <p:cNvGrpSpPr/>
          <p:nvPr/>
        </p:nvGrpSpPr>
        <p:grpSpPr>
          <a:xfrm>
            <a:off x="2423592" y="5095452"/>
            <a:ext cx="3286728" cy="734017"/>
            <a:chOff x="2996208" y="2919391"/>
            <a:chExt cx="3286728" cy="734017"/>
          </a:xfrm>
        </p:grpSpPr>
        <p:cxnSp>
          <p:nvCxnSpPr>
            <p:cNvPr id="32" name="직선 연결선 31"/>
            <p:cNvCxnSpPr/>
            <p:nvPr/>
          </p:nvCxnSpPr>
          <p:spPr>
            <a:xfrm>
              <a:off x="3716288" y="329336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3716288" y="365340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96208" y="2919391"/>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5" name="TextBox 34"/>
            <p:cNvSpPr txBox="1"/>
            <p:nvPr/>
          </p:nvSpPr>
          <p:spPr>
            <a:xfrm>
              <a:off x="5719961" y="327943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sp>
        <p:nvSpPr>
          <p:cNvPr id="36" name="TextBox 35"/>
          <p:cNvSpPr txBox="1"/>
          <p:nvPr/>
        </p:nvSpPr>
        <p:spPr>
          <a:xfrm>
            <a:off x="4299128" y="6329994"/>
            <a:ext cx="69121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Time</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7" name="TextBox 36"/>
          <p:cNvSpPr txBox="1"/>
          <p:nvPr/>
        </p:nvSpPr>
        <p:spPr>
          <a:xfrm>
            <a:off x="3935761" y="2938130"/>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0</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8" name="TextBox 37"/>
          <p:cNvSpPr txBox="1"/>
          <p:nvPr/>
        </p:nvSpPr>
        <p:spPr>
          <a:xfrm>
            <a:off x="3935761" y="3306470"/>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1</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9" name="TextBox 38"/>
          <p:cNvSpPr txBox="1"/>
          <p:nvPr/>
        </p:nvSpPr>
        <p:spPr>
          <a:xfrm>
            <a:off x="3935761" y="3666510"/>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2</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0" name="TextBox 39"/>
          <p:cNvSpPr txBox="1"/>
          <p:nvPr/>
        </p:nvSpPr>
        <p:spPr>
          <a:xfrm>
            <a:off x="3935761" y="4007987"/>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3</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1" name="TextBox 40"/>
          <p:cNvSpPr txBox="1"/>
          <p:nvPr/>
        </p:nvSpPr>
        <p:spPr>
          <a:xfrm>
            <a:off x="3935760" y="4375022"/>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4</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2" name="TextBox 41"/>
          <p:cNvSpPr txBox="1"/>
          <p:nvPr/>
        </p:nvSpPr>
        <p:spPr>
          <a:xfrm>
            <a:off x="3935761" y="4746630"/>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5</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3" name="TextBox 42"/>
          <p:cNvSpPr txBox="1"/>
          <p:nvPr/>
        </p:nvSpPr>
        <p:spPr>
          <a:xfrm>
            <a:off x="3935761" y="5106670"/>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6</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4" name="TextBox 43"/>
          <p:cNvSpPr txBox="1"/>
          <p:nvPr/>
        </p:nvSpPr>
        <p:spPr>
          <a:xfrm>
            <a:off x="3935761" y="5466710"/>
            <a:ext cx="877163" cy="338554"/>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Clock 7</a:t>
            </a:r>
            <a:endParaRPr kumimoji="0" lang="ko-KR" altLang="en-US" sz="16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408468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Single Credit-based Flow Control</a:t>
            </a:r>
            <a:endParaRPr lang="ko-KR" altLang="en-US" dirty="0"/>
          </a:p>
        </p:txBody>
      </p:sp>
      <p:sp>
        <p:nvSpPr>
          <p:cNvPr id="3" name="내용 개체 틀 2"/>
          <p:cNvSpPr>
            <a:spLocks noGrp="1"/>
          </p:cNvSpPr>
          <p:nvPr>
            <p:ph idx="1"/>
          </p:nvPr>
        </p:nvSpPr>
        <p:spPr/>
        <p:txBody>
          <a:bodyPr/>
          <a:lstStyle/>
          <a:p>
            <a:r>
              <a:rPr lang="en-US" altLang="ko-KR" dirty="0"/>
              <a:t>e.g., AMBA3 protocol. </a:t>
            </a:r>
            <a:r>
              <a:rPr lang="en-US" altLang="ko-KR" dirty="0" err="1"/>
              <a:t>Ack</a:t>
            </a:r>
            <a:r>
              <a:rPr lang="en-US" altLang="ko-KR" dirty="0"/>
              <a:t> = Credit</a:t>
            </a:r>
          </a:p>
          <a:p>
            <a:endParaRPr lang="en-US" altLang="ko-KR" dirty="0"/>
          </a:p>
          <a:p>
            <a:endParaRPr lang="ko-KR" altLang="en-US" dirty="0"/>
          </a:p>
        </p:txBody>
      </p:sp>
      <p:cxnSp>
        <p:nvCxnSpPr>
          <p:cNvPr id="5" name="직선 화살표 연결선 4"/>
          <p:cNvCxnSpPr/>
          <p:nvPr/>
        </p:nvCxnSpPr>
        <p:spPr>
          <a:xfrm>
            <a:off x="4295800" y="2629168"/>
            <a:ext cx="0" cy="3960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4556" y="2318792"/>
            <a:ext cx="91082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Sender</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4962933" y="2318792"/>
            <a:ext cx="1046633"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Receiver</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9" name="직선 연결선 8"/>
          <p:cNvCxnSpPr/>
          <p:nvPr/>
        </p:nvCxnSpPr>
        <p:spPr>
          <a:xfrm>
            <a:off x="3143672" y="2917200"/>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3143672" y="3277240"/>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3143672" y="3637280"/>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3592" y="2903263"/>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16" name="TextBox 15"/>
          <p:cNvSpPr txBox="1"/>
          <p:nvPr/>
        </p:nvSpPr>
        <p:spPr>
          <a:xfrm>
            <a:off x="5147346" y="3263303"/>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nvGrpSpPr>
          <p:cNvPr id="25" name="그룹 24"/>
          <p:cNvGrpSpPr/>
          <p:nvPr/>
        </p:nvGrpSpPr>
        <p:grpSpPr>
          <a:xfrm>
            <a:off x="2423592" y="3632445"/>
            <a:ext cx="3286728" cy="734017"/>
            <a:chOff x="2996208" y="2919391"/>
            <a:chExt cx="3286728" cy="734017"/>
          </a:xfrm>
        </p:grpSpPr>
        <p:cxnSp>
          <p:nvCxnSpPr>
            <p:cNvPr id="17" name="직선 연결선 16"/>
            <p:cNvCxnSpPr/>
            <p:nvPr/>
          </p:nvCxnSpPr>
          <p:spPr>
            <a:xfrm>
              <a:off x="3716288" y="329336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716288" y="365340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96208" y="2919391"/>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0" name="TextBox 19"/>
            <p:cNvSpPr txBox="1"/>
            <p:nvPr/>
          </p:nvSpPr>
          <p:spPr>
            <a:xfrm>
              <a:off x="5719961" y="327943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grpSp>
        <p:nvGrpSpPr>
          <p:cNvPr id="26" name="그룹 25"/>
          <p:cNvGrpSpPr/>
          <p:nvPr/>
        </p:nvGrpSpPr>
        <p:grpSpPr>
          <a:xfrm>
            <a:off x="2423592" y="4356980"/>
            <a:ext cx="3286728" cy="734017"/>
            <a:chOff x="2996208" y="2919391"/>
            <a:chExt cx="3286728" cy="734017"/>
          </a:xfrm>
        </p:grpSpPr>
        <p:cxnSp>
          <p:nvCxnSpPr>
            <p:cNvPr id="27" name="직선 연결선 26"/>
            <p:cNvCxnSpPr/>
            <p:nvPr/>
          </p:nvCxnSpPr>
          <p:spPr>
            <a:xfrm>
              <a:off x="3716288" y="329336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716288" y="365340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96208" y="2919391"/>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0" name="TextBox 29"/>
            <p:cNvSpPr txBox="1"/>
            <p:nvPr/>
          </p:nvSpPr>
          <p:spPr>
            <a:xfrm>
              <a:off x="5719961" y="327943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grpSp>
        <p:nvGrpSpPr>
          <p:cNvPr id="31" name="그룹 30"/>
          <p:cNvGrpSpPr/>
          <p:nvPr/>
        </p:nvGrpSpPr>
        <p:grpSpPr>
          <a:xfrm>
            <a:off x="2423592" y="5095452"/>
            <a:ext cx="3286728" cy="734017"/>
            <a:chOff x="2996208" y="2919391"/>
            <a:chExt cx="3286728" cy="734017"/>
          </a:xfrm>
        </p:grpSpPr>
        <p:cxnSp>
          <p:nvCxnSpPr>
            <p:cNvPr id="32" name="직선 연결선 31"/>
            <p:cNvCxnSpPr/>
            <p:nvPr/>
          </p:nvCxnSpPr>
          <p:spPr>
            <a:xfrm>
              <a:off x="3716288" y="329336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3716288" y="3653408"/>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96208" y="2919391"/>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5" name="TextBox 34"/>
            <p:cNvSpPr txBox="1"/>
            <p:nvPr/>
          </p:nvSpPr>
          <p:spPr>
            <a:xfrm>
              <a:off x="5719961" y="327943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cxnSp>
        <p:nvCxnSpPr>
          <p:cNvPr id="36" name="직선 화살표 연결선 35"/>
          <p:cNvCxnSpPr/>
          <p:nvPr/>
        </p:nvCxnSpPr>
        <p:spPr>
          <a:xfrm>
            <a:off x="8434072" y="2618901"/>
            <a:ext cx="0" cy="3960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02828" y="2308525"/>
            <a:ext cx="91082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Sender</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8" name="TextBox 37"/>
          <p:cNvSpPr txBox="1"/>
          <p:nvPr/>
        </p:nvSpPr>
        <p:spPr>
          <a:xfrm>
            <a:off x="9101205" y="2308525"/>
            <a:ext cx="1046633"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Receiver</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39" name="직선 연결선 38"/>
          <p:cNvCxnSpPr/>
          <p:nvPr/>
        </p:nvCxnSpPr>
        <p:spPr>
          <a:xfrm>
            <a:off x="7281944" y="2906933"/>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7281944" y="3266973"/>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61864" y="2892996"/>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3" name="TextBox 42"/>
          <p:cNvSpPr txBox="1"/>
          <p:nvPr/>
        </p:nvSpPr>
        <p:spPr>
          <a:xfrm>
            <a:off x="9285617" y="2888991"/>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nvGrpSpPr>
          <p:cNvPr id="62" name="그룹 61"/>
          <p:cNvGrpSpPr/>
          <p:nvPr/>
        </p:nvGrpSpPr>
        <p:grpSpPr>
          <a:xfrm>
            <a:off x="6561865" y="3254462"/>
            <a:ext cx="3286727" cy="377982"/>
            <a:chOff x="5037864" y="3254462"/>
            <a:chExt cx="3286727" cy="377982"/>
          </a:xfrm>
        </p:grpSpPr>
        <p:cxnSp>
          <p:nvCxnSpPr>
            <p:cNvPr id="59" name="직선 연결선 58"/>
            <p:cNvCxnSpPr/>
            <p:nvPr/>
          </p:nvCxnSpPr>
          <p:spPr>
            <a:xfrm>
              <a:off x="5757944" y="3632444"/>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037864" y="3258467"/>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61" name="TextBox 60"/>
            <p:cNvSpPr txBox="1"/>
            <p:nvPr/>
          </p:nvSpPr>
          <p:spPr>
            <a:xfrm>
              <a:off x="7761616" y="3254462"/>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grpSp>
        <p:nvGrpSpPr>
          <p:cNvPr id="63" name="그룹 62"/>
          <p:cNvGrpSpPr/>
          <p:nvPr/>
        </p:nvGrpSpPr>
        <p:grpSpPr>
          <a:xfrm>
            <a:off x="6561864" y="3617365"/>
            <a:ext cx="3286727" cy="377982"/>
            <a:chOff x="5037864" y="3254462"/>
            <a:chExt cx="3286727" cy="377982"/>
          </a:xfrm>
        </p:grpSpPr>
        <p:cxnSp>
          <p:nvCxnSpPr>
            <p:cNvPr id="64" name="직선 연결선 63"/>
            <p:cNvCxnSpPr/>
            <p:nvPr/>
          </p:nvCxnSpPr>
          <p:spPr>
            <a:xfrm>
              <a:off x="5757944" y="3632444"/>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037864" y="3258467"/>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66" name="TextBox 65"/>
            <p:cNvSpPr txBox="1"/>
            <p:nvPr/>
          </p:nvSpPr>
          <p:spPr>
            <a:xfrm>
              <a:off x="7761616" y="3254462"/>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grpSp>
        <p:nvGrpSpPr>
          <p:cNvPr id="67" name="그룹 66"/>
          <p:cNvGrpSpPr/>
          <p:nvPr/>
        </p:nvGrpSpPr>
        <p:grpSpPr>
          <a:xfrm>
            <a:off x="6561864" y="3988159"/>
            <a:ext cx="3286727" cy="377982"/>
            <a:chOff x="5037864" y="3254462"/>
            <a:chExt cx="3286727" cy="377982"/>
          </a:xfrm>
        </p:grpSpPr>
        <p:cxnSp>
          <p:nvCxnSpPr>
            <p:cNvPr id="68" name="직선 연결선 67"/>
            <p:cNvCxnSpPr/>
            <p:nvPr/>
          </p:nvCxnSpPr>
          <p:spPr>
            <a:xfrm>
              <a:off x="5757944" y="3632444"/>
              <a:ext cx="2304256"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037864" y="3258467"/>
              <a:ext cx="13927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Req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 Data</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0" name="TextBox 69"/>
            <p:cNvSpPr txBox="1"/>
            <p:nvPr/>
          </p:nvSpPr>
          <p:spPr>
            <a:xfrm>
              <a:off x="7761616" y="3254462"/>
              <a:ext cx="56297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Ack</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gr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598454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CPU, Cache, and Main Memory</a:t>
            </a:r>
            <a:endParaRPr lang="ko-KR" altLang="en-US" dirty="0"/>
          </a:p>
        </p:txBody>
      </p:sp>
      <p:sp>
        <p:nvSpPr>
          <p:cNvPr id="3" name="내용 개체 틀 2"/>
          <p:cNvSpPr>
            <a:spLocks noGrp="1"/>
          </p:cNvSpPr>
          <p:nvPr>
            <p:ph idx="1"/>
          </p:nvPr>
        </p:nvSpPr>
        <p:spPr>
          <a:xfrm>
            <a:off x="838200" y="1600201"/>
            <a:ext cx="9578280" cy="4525963"/>
          </a:xfrm>
        </p:spPr>
        <p:txBody>
          <a:bodyPr/>
          <a:lstStyle/>
          <a:p>
            <a:r>
              <a:rPr lang="en-US" altLang="ko-KR" dirty="0"/>
              <a:t>In case of cache miss</a:t>
            </a:r>
          </a:p>
        </p:txBody>
      </p:sp>
      <p:sp>
        <p:nvSpPr>
          <p:cNvPr id="4" name="직사각형 3"/>
          <p:cNvSpPr/>
          <p:nvPr/>
        </p:nvSpPr>
        <p:spPr>
          <a:xfrm>
            <a:off x="3624358" y="3332139"/>
            <a:ext cx="144016"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직사각형 4"/>
          <p:cNvSpPr/>
          <p:nvPr/>
        </p:nvSpPr>
        <p:spPr>
          <a:xfrm>
            <a:off x="3776758" y="3332139"/>
            <a:ext cx="144016"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직사각형 5"/>
          <p:cNvSpPr/>
          <p:nvPr/>
        </p:nvSpPr>
        <p:spPr>
          <a:xfrm>
            <a:off x="3929158" y="3332139"/>
            <a:ext cx="144016"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직사각형 6"/>
          <p:cNvSpPr/>
          <p:nvPr/>
        </p:nvSpPr>
        <p:spPr>
          <a:xfrm>
            <a:off x="4081558" y="3332139"/>
            <a:ext cx="144016"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직사각형 7"/>
          <p:cNvSpPr/>
          <p:nvPr/>
        </p:nvSpPr>
        <p:spPr>
          <a:xfrm>
            <a:off x="8570562" y="3282680"/>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직사각형 8"/>
          <p:cNvSpPr/>
          <p:nvPr/>
        </p:nvSpPr>
        <p:spPr>
          <a:xfrm>
            <a:off x="8714578" y="3282680"/>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 name="직사각형 9"/>
          <p:cNvSpPr/>
          <p:nvPr/>
        </p:nvSpPr>
        <p:spPr>
          <a:xfrm>
            <a:off x="8858594" y="3284984"/>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직사각형 10"/>
          <p:cNvSpPr/>
          <p:nvPr/>
        </p:nvSpPr>
        <p:spPr>
          <a:xfrm>
            <a:off x="9002610" y="3284984"/>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2" name="직사각형 11"/>
          <p:cNvSpPr/>
          <p:nvPr/>
        </p:nvSpPr>
        <p:spPr>
          <a:xfrm>
            <a:off x="9146626" y="3284984"/>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직사각형 12"/>
          <p:cNvSpPr/>
          <p:nvPr/>
        </p:nvSpPr>
        <p:spPr>
          <a:xfrm>
            <a:off x="9290642" y="3284984"/>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4" name="직사각형 13"/>
          <p:cNvSpPr/>
          <p:nvPr/>
        </p:nvSpPr>
        <p:spPr>
          <a:xfrm>
            <a:off x="9434658" y="3287288"/>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직사각형 14"/>
          <p:cNvSpPr/>
          <p:nvPr/>
        </p:nvSpPr>
        <p:spPr>
          <a:xfrm>
            <a:off x="9578674" y="3287288"/>
            <a:ext cx="144016" cy="15144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3" name="TextBox 32"/>
          <p:cNvSpPr txBox="1"/>
          <p:nvPr/>
        </p:nvSpPr>
        <p:spPr>
          <a:xfrm>
            <a:off x="1954379" y="3523676"/>
            <a:ext cx="647934"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CPU</a:t>
            </a:r>
            <a:endParaRPr kumimoji="0" lang="ko-KR" altLang="en-US" sz="20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39" name="왼쪽/오른쪽 화살표 38"/>
          <p:cNvSpPr/>
          <p:nvPr/>
        </p:nvSpPr>
        <p:spPr>
          <a:xfrm>
            <a:off x="2824214" y="3615720"/>
            <a:ext cx="780852" cy="216024"/>
          </a:xfrm>
          <a:prstGeom prst="leftRightArrow">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0" name="왼쪽/오른쪽 화살표 39"/>
          <p:cNvSpPr/>
          <p:nvPr/>
        </p:nvSpPr>
        <p:spPr>
          <a:xfrm>
            <a:off x="4441961" y="3619099"/>
            <a:ext cx="790835" cy="21602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2" name="TextBox 41"/>
          <p:cNvSpPr txBox="1"/>
          <p:nvPr/>
        </p:nvSpPr>
        <p:spPr>
          <a:xfrm>
            <a:off x="3505445" y="2427088"/>
            <a:ext cx="960519"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Cache</a:t>
            </a:r>
            <a:endParaRPr kumimoji="0" lang="ko-KR" altLang="en-US" sz="2000" b="1"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3" name="TextBox 42"/>
          <p:cNvSpPr txBox="1"/>
          <p:nvPr/>
        </p:nvSpPr>
        <p:spPr>
          <a:xfrm>
            <a:off x="8270507" y="2373733"/>
            <a:ext cx="1943161"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Main memory</a:t>
            </a:r>
            <a:endParaRPr kumimoji="0" lang="ko-KR" altLang="en-US" sz="2000" b="1"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5" name="TextBox 44"/>
          <p:cNvSpPr txBox="1"/>
          <p:nvPr/>
        </p:nvSpPr>
        <p:spPr>
          <a:xfrm>
            <a:off x="3545585" y="2787128"/>
            <a:ext cx="77136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SRAM</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46" name="TextBox 45"/>
          <p:cNvSpPr txBox="1"/>
          <p:nvPr/>
        </p:nvSpPr>
        <p:spPr>
          <a:xfrm>
            <a:off x="8706448" y="2733773"/>
            <a:ext cx="80021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DRAM</a:t>
            </a:r>
            <a:endParaRPr kumimoji="0" lang="ko-KR" altLang="en-US" sz="1800" b="0" i="0" u="none" strike="noStrike" kern="1200" cap="none" spc="0" normalizeH="0" baseline="0" noProof="0" dirty="0">
              <a:ln>
                <a:noFill/>
              </a:ln>
              <a:solidFill>
                <a:prstClr val="black"/>
              </a:solidFill>
              <a:effectLst/>
              <a:uLnTx/>
              <a:uFillTx/>
              <a:latin typeface="Tahoma" panose="020B0604030504040204" pitchFamily="34" charset="0"/>
              <a:ea typeface="맑은 고딕" panose="020B0503020000020004" pitchFamily="34" charset="-127"/>
              <a:cs typeface="Tahoma" panose="020B0604030504040204" pitchFamily="34" charset="0"/>
            </a:endParaRPr>
          </a:p>
        </p:txBody>
      </p:sp>
      <p:sp>
        <p:nvSpPr>
          <p:cNvPr id="34" name="직사각형 33"/>
          <p:cNvSpPr/>
          <p:nvPr/>
        </p:nvSpPr>
        <p:spPr>
          <a:xfrm>
            <a:off x="5268799" y="3003651"/>
            <a:ext cx="64807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Bus</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8" name="직사각형 47"/>
          <p:cNvSpPr/>
          <p:nvPr/>
        </p:nvSpPr>
        <p:spPr>
          <a:xfrm>
            <a:off x="6659186" y="3306545"/>
            <a:ext cx="877726" cy="84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Mem</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rPr>
              <a:t>Ctrl</a:t>
            </a:r>
            <a:endParaRPr kumimoji="0"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49" name="왼쪽/오른쪽 화살표 48"/>
          <p:cNvSpPr/>
          <p:nvPr/>
        </p:nvSpPr>
        <p:spPr>
          <a:xfrm>
            <a:off x="5939108" y="3615720"/>
            <a:ext cx="697843" cy="21602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0" name="왼쪽/오른쪽 화살표 49"/>
          <p:cNvSpPr/>
          <p:nvPr/>
        </p:nvSpPr>
        <p:spPr>
          <a:xfrm>
            <a:off x="7690045" y="3615720"/>
            <a:ext cx="697843" cy="21602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3" name="TextBox 52"/>
          <p:cNvSpPr txBox="1"/>
          <p:nvPr/>
        </p:nvSpPr>
        <p:spPr>
          <a:xfrm>
            <a:off x="1474793" y="4250049"/>
            <a:ext cx="1657826"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load r1, 0x100</a:t>
            </a:r>
          </a:p>
        </p:txBody>
      </p:sp>
      <p:grpSp>
        <p:nvGrpSpPr>
          <p:cNvPr id="20" name="그룹 19"/>
          <p:cNvGrpSpPr/>
          <p:nvPr/>
        </p:nvGrpSpPr>
        <p:grpSpPr>
          <a:xfrm>
            <a:off x="4404078" y="4567704"/>
            <a:ext cx="4756285" cy="824079"/>
            <a:chOff x="4404078" y="4567704"/>
            <a:chExt cx="4756285" cy="824079"/>
          </a:xfrm>
        </p:grpSpPr>
        <p:sp>
          <p:nvSpPr>
            <p:cNvPr id="29" name="TextBox 28"/>
            <p:cNvSpPr txBox="1"/>
            <p:nvPr/>
          </p:nvSpPr>
          <p:spPr>
            <a:xfrm>
              <a:off x="7718288" y="4633647"/>
              <a:ext cx="668773"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15ns</a:t>
              </a:r>
            </a:p>
          </p:txBody>
        </p:sp>
        <p:cxnSp>
          <p:nvCxnSpPr>
            <p:cNvPr id="18" name="직선 화살표 연결선 17"/>
            <p:cNvCxnSpPr/>
            <p:nvPr/>
          </p:nvCxnSpPr>
          <p:spPr>
            <a:xfrm>
              <a:off x="4404078" y="4968580"/>
              <a:ext cx="22439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02534" y="4567704"/>
              <a:ext cx="100283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Request</a:t>
              </a:r>
            </a:p>
          </p:txBody>
        </p:sp>
        <p:cxnSp>
          <p:nvCxnSpPr>
            <p:cNvPr id="37" name="직선 화살표 연결선 36"/>
            <p:cNvCxnSpPr/>
            <p:nvPr/>
          </p:nvCxnSpPr>
          <p:spPr>
            <a:xfrm>
              <a:off x="7607698" y="4968580"/>
              <a:ext cx="96286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a:off x="7607698" y="5193108"/>
              <a:ext cx="96286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65328" y="4755463"/>
              <a:ext cx="59503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ACT</a:t>
              </a:r>
            </a:p>
          </p:txBody>
        </p:sp>
        <p:sp>
          <p:nvSpPr>
            <p:cNvPr id="47" name="TextBox 46"/>
            <p:cNvSpPr txBox="1"/>
            <p:nvPr/>
          </p:nvSpPr>
          <p:spPr>
            <a:xfrm>
              <a:off x="8565327" y="5022451"/>
              <a:ext cx="48442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RD</a:t>
              </a:r>
            </a:p>
          </p:txBody>
        </p:sp>
        <p:sp>
          <p:nvSpPr>
            <p:cNvPr id="52" name="TextBox 51"/>
            <p:cNvSpPr txBox="1"/>
            <p:nvPr/>
          </p:nvSpPr>
          <p:spPr>
            <a:xfrm>
              <a:off x="7727044" y="4913378"/>
              <a:ext cx="668773"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15ns</a:t>
              </a:r>
            </a:p>
          </p:txBody>
        </p:sp>
      </p:grpSp>
      <p:grpSp>
        <p:nvGrpSpPr>
          <p:cNvPr id="19" name="그룹 18"/>
          <p:cNvGrpSpPr/>
          <p:nvPr/>
        </p:nvGrpSpPr>
        <p:grpSpPr>
          <a:xfrm>
            <a:off x="2987459" y="5299204"/>
            <a:ext cx="7459617" cy="611193"/>
            <a:chOff x="2987459" y="5299204"/>
            <a:chExt cx="7459617" cy="611193"/>
          </a:xfrm>
        </p:grpSpPr>
        <p:sp>
          <p:nvSpPr>
            <p:cNvPr id="16" name="오른쪽 화살표 15"/>
            <p:cNvSpPr/>
            <p:nvPr/>
          </p:nvSpPr>
          <p:spPr>
            <a:xfrm flipH="1">
              <a:off x="4370723" y="5299204"/>
              <a:ext cx="2266225" cy="219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5" name="오른쪽 화살표 34"/>
            <p:cNvSpPr/>
            <p:nvPr/>
          </p:nvSpPr>
          <p:spPr>
            <a:xfrm flipH="1">
              <a:off x="2987459" y="5299205"/>
              <a:ext cx="780852" cy="219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6" name="TextBox 35"/>
            <p:cNvSpPr txBox="1"/>
            <p:nvPr/>
          </p:nvSpPr>
          <p:spPr>
            <a:xfrm>
              <a:off x="5210561" y="5445224"/>
              <a:ext cx="662361"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Data</a:t>
              </a:r>
            </a:p>
          </p:txBody>
        </p:sp>
        <p:sp>
          <p:nvSpPr>
            <p:cNvPr id="54" name="오른쪽 화살표 53"/>
            <p:cNvSpPr/>
            <p:nvPr/>
          </p:nvSpPr>
          <p:spPr>
            <a:xfrm flipH="1">
              <a:off x="7619932" y="5299205"/>
              <a:ext cx="945395" cy="219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5" name="TextBox 54"/>
            <p:cNvSpPr txBox="1"/>
            <p:nvPr/>
          </p:nvSpPr>
          <p:spPr>
            <a:xfrm>
              <a:off x="7558144" y="5541065"/>
              <a:ext cx="2888932"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8ns @ 500MHz DDR, BL16</a:t>
              </a:r>
            </a:p>
          </p:txBody>
        </p:sp>
      </p:grpSp>
      <p:sp>
        <p:nvSpPr>
          <p:cNvPr id="56" name="TextBox 55"/>
          <p:cNvSpPr txBox="1"/>
          <p:nvPr/>
        </p:nvSpPr>
        <p:spPr>
          <a:xfrm>
            <a:off x="4853601" y="6214014"/>
            <a:ext cx="335842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Cache miss penalty = 40~50ns</a:t>
            </a:r>
          </a:p>
        </p:txBody>
      </p:sp>
      <p:cxnSp>
        <p:nvCxnSpPr>
          <p:cNvPr id="57" name="직선 화살표 연결선 56"/>
          <p:cNvCxnSpPr/>
          <p:nvPr/>
        </p:nvCxnSpPr>
        <p:spPr>
          <a:xfrm flipV="1">
            <a:off x="4370722" y="6126164"/>
            <a:ext cx="4271848" cy="20109"/>
          </a:xfrm>
          <a:prstGeom prst="straightConnector1">
            <a:avLst/>
          </a:prstGeom>
          <a:ln w="38100">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1954379" y="3157346"/>
            <a:ext cx="2486378" cy="11357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1" name="슬라이드 번호 개체 틀 20"/>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7393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832757" y="609600"/>
            <a:ext cx="10744200" cy="1143000"/>
          </a:xfrm>
          <a:noFill/>
          <a:ln/>
        </p:spPr>
        <p:txBody>
          <a:bodyPr vert="horz" lIns="90488" tIns="45720" rIns="90488" bIns="45720" rtlCol="0" anchor="ctr">
            <a:normAutofit fontScale="90000"/>
          </a:bodyPr>
          <a:lstStyle/>
          <a:p>
            <a:r>
              <a:rPr lang="en-US" dirty="0"/>
              <a:t>Non-blocking Caches to Reduce Stalls on Misses</a:t>
            </a:r>
          </a:p>
        </p:txBody>
      </p:sp>
      <p:sp>
        <p:nvSpPr>
          <p:cNvPr id="609283" name="Rectangle 3"/>
          <p:cNvSpPr>
            <a:spLocks noGrp="1" noChangeArrowheads="1"/>
          </p:cNvSpPr>
          <p:nvPr>
            <p:ph type="body" idx="1"/>
          </p:nvPr>
        </p:nvSpPr>
        <p:spPr>
          <a:xfrm>
            <a:off x="832757" y="1981200"/>
            <a:ext cx="10624457" cy="4691449"/>
          </a:xfrm>
          <a:noFill/>
          <a:ln/>
        </p:spPr>
        <p:txBody>
          <a:bodyPr vert="horz" lIns="90488" tIns="45720" rIns="90488" bIns="45720" rtlCol="0">
            <a:normAutofit/>
          </a:bodyPr>
          <a:lstStyle/>
          <a:p>
            <a:r>
              <a:rPr lang="en-US" dirty="0"/>
              <a:t>MSHR (miss state handling register) allows for “</a:t>
            </a:r>
            <a:r>
              <a:rPr lang="en-US" i="1" u="sng" dirty="0">
                <a:solidFill>
                  <a:schemeClr val="hlink"/>
                </a:solidFill>
              </a:rPr>
              <a:t>hit under miss</a:t>
            </a:r>
            <a:r>
              <a:rPr lang="en-US" dirty="0"/>
              <a:t>”  which reduces the effective miss penalty by working during miss</a:t>
            </a:r>
          </a:p>
        </p:txBody>
      </p:sp>
      <p:sp>
        <p:nvSpPr>
          <p:cNvPr id="5" name="TextBox 4"/>
          <p:cNvSpPr txBox="1"/>
          <p:nvPr/>
        </p:nvSpPr>
        <p:spPr>
          <a:xfrm>
            <a:off x="8901676" y="9118"/>
            <a:ext cx="329032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[Source: J. </a:t>
            </a:r>
            <a:r>
              <a:rPr kumimoji="0" lang="en-US" sz="1800" b="0"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Kubiatowicz</a:t>
            </a: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2000]</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6" name="직사각형 5"/>
          <p:cNvSpPr/>
          <p:nvPr/>
        </p:nvSpPr>
        <p:spPr>
          <a:xfrm>
            <a:off x="5161594" y="3765874"/>
            <a:ext cx="1359244" cy="15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Cache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w/ MSHR</a:t>
            </a:r>
          </a:p>
        </p:txBody>
      </p:sp>
      <p:sp>
        <p:nvSpPr>
          <p:cNvPr id="7" name="오른쪽 화살표 6"/>
          <p:cNvSpPr/>
          <p:nvPr/>
        </p:nvSpPr>
        <p:spPr>
          <a:xfrm>
            <a:off x="3950633" y="392857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9" name="직사각형 8"/>
          <p:cNvSpPr/>
          <p:nvPr/>
        </p:nvSpPr>
        <p:spPr>
          <a:xfrm>
            <a:off x="2533724" y="3757636"/>
            <a:ext cx="1359244" cy="15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CPU</a:t>
            </a:r>
          </a:p>
        </p:txBody>
      </p:sp>
      <p:sp>
        <p:nvSpPr>
          <p:cNvPr id="10" name="오른쪽 화살표 9"/>
          <p:cNvSpPr/>
          <p:nvPr/>
        </p:nvSpPr>
        <p:spPr>
          <a:xfrm>
            <a:off x="6562028" y="3928572"/>
            <a:ext cx="1173892"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1" name="TextBox 10"/>
          <p:cNvSpPr txBox="1"/>
          <p:nvPr/>
        </p:nvSpPr>
        <p:spPr>
          <a:xfrm>
            <a:off x="6693832" y="3456955"/>
            <a:ext cx="344402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Miss request to memory or L2/3</a:t>
            </a:r>
          </a:p>
        </p:txBody>
      </p:sp>
      <p:sp>
        <p:nvSpPr>
          <p:cNvPr id="12" name="TextBox 11"/>
          <p:cNvSpPr txBox="1"/>
          <p:nvPr/>
        </p:nvSpPr>
        <p:spPr>
          <a:xfrm>
            <a:off x="7204578" y="4486685"/>
            <a:ext cx="198945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During 100 cycles</a:t>
            </a:r>
          </a:p>
        </p:txBody>
      </p:sp>
      <p:sp>
        <p:nvSpPr>
          <p:cNvPr id="13" name="오른쪽 화살표 12"/>
          <p:cNvSpPr/>
          <p:nvPr/>
        </p:nvSpPr>
        <p:spPr>
          <a:xfrm flipH="1">
            <a:off x="6562028" y="4915054"/>
            <a:ext cx="1173892"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4" name="오른쪽 화살표 13"/>
          <p:cNvSpPr/>
          <p:nvPr/>
        </p:nvSpPr>
        <p:spPr>
          <a:xfrm flipH="1">
            <a:off x="3950633" y="4915054"/>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15" name="TextBox 14"/>
          <p:cNvSpPr txBox="1"/>
          <p:nvPr/>
        </p:nvSpPr>
        <p:spPr>
          <a:xfrm>
            <a:off x="3847659" y="3551691"/>
            <a:ext cx="138755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Read 0x100</a:t>
            </a:r>
          </a:p>
        </p:txBody>
      </p:sp>
      <p:sp>
        <p:nvSpPr>
          <p:cNvPr id="16" name="TextBox 15"/>
          <p:cNvSpPr txBox="1"/>
          <p:nvPr/>
        </p:nvSpPr>
        <p:spPr>
          <a:xfrm>
            <a:off x="3851775" y="3296310"/>
            <a:ext cx="138755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Read 0x200</a:t>
            </a:r>
          </a:p>
        </p:txBody>
      </p:sp>
      <p:sp>
        <p:nvSpPr>
          <p:cNvPr id="17" name="TextBox 16"/>
          <p:cNvSpPr txBox="1"/>
          <p:nvPr/>
        </p:nvSpPr>
        <p:spPr>
          <a:xfrm>
            <a:off x="3868249" y="5450505"/>
            <a:ext cx="257519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Read hit!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Send the data at 0x200</a:t>
            </a:r>
          </a:p>
        </p:txBody>
      </p:sp>
      <p:sp>
        <p:nvSpPr>
          <p:cNvPr id="18" name="TextBox 17"/>
          <p:cNvSpPr txBox="1"/>
          <p:nvPr/>
        </p:nvSpPr>
        <p:spPr>
          <a:xfrm>
            <a:off x="3884723" y="4540570"/>
            <a:ext cx="2575192" cy="369332"/>
          </a:xfrm>
          <a:prstGeom prst="rect">
            <a:avLst/>
          </a:prstGeom>
          <a:solidFill>
            <a:schemeClr val="bg1"/>
          </a:solid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Send the data at 0x100</a:t>
            </a: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374897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strVal val="#ppt_w*0.70"/>
                                          </p:val>
                                        </p:tav>
                                        <p:tav tm="100000">
                                          <p:val>
                                            <p:strVal val="#ppt_w"/>
                                          </p:val>
                                        </p:tav>
                                      </p:tavLst>
                                    </p:anim>
                                    <p:anim calcmode="lin" valueType="num">
                                      <p:cBhvr>
                                        <p:cTn id="24" dur="1000" fill="hold"/>
                                        <p:tgtEl>
                                          <p:spTgt spid="12"/>
                                        </p:tgtEl>
                                        <p:attrNameLst>
                                          <p:attrName>ppt_h</p:attrName>
                                        </p:attrNameLst>
                                      </p:cBhvr>
                                      <p:tavLst>
                                        <p:tav tm="0">
                                          <p:val>
                                            <p:strVal val="#ppt_h"/>
                                          </p:val>
                                        </p:tav>
                                        <p:tav tm="100000">
                                          <p:val>
                                            <p:strVal val="#ppt_h"/>
                                          </p:val>
                                        </p:tav>
                                      </p:tavLst>
                                    </p:anim>
                                    <p:animEffect transition="in" filter="fade">
                                      <p:cBhvr>
                                        <p:cTn id="25" dur="1000"/>
                                        <p:tgtEl>
                                          <p:spTgt spid="12"/>
                                        </p:tgtEl>
                                      </p:cBhvr>
                                    </p:animEffect>
                                  </p:childTnLst>
                                </p:cTn>
                              </p:par>
                              <p:par>
                                <p:cTn id="26" presetID="9" presetClass="exit" presetSubtype="0" fill="hold" grpId="1" nodeType="withEffect">
                                  <p:stCondLst>
                                    <p:cond delay="0"/>
                                  </p:stCondLst>
                                  <p:childTnLst>
                                    <p:animEffect transition="out" filter="dissolv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9" presetClass="exit" presetSubtype="0" fill="hold" grpId="1" nodeType="withEffect">
                                  <p:stCondLst>
                                    <p:cond delay="0"/>
                                  </p:stCondLst>
                                  <p:childTnLst>
                                    <p:animEffect transition="out" filter="dissolv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2"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par>
                                <p:cTn id="53" presetID="9" presetClass="exit" presetSubtype="0" fill="hold" grpId="1" nodeType="withEffect">
                                  <p:stCondLst>
                                    <p:cond delay="0"/>
                                  </p:stCondLst>
                                  <p:childTnLst>
                                    <p:animEffect transition="out" filter="dissolv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9" presetClass="exit" presetSubtype="0" fill="hold" grpId="2" nodeType="withEffect">
                                  <p:stCondLst>
                                    <p:cond delay="0"/>
                                  </p:stCondLst>
                                  <p:childTnLst>
                                    <p:animEffect transition="out" filter="dissolv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9" presetClass="exit" presetSubtype="0" fill="hold" grpId="3" nodeType="withEffect">
                                  <p:stCondLst>
                                    <p:cond delay="0"/>
                                  </p:stCondLst>
                                  <p:childTnLst>
                                    <p:animEffect transition="out" filter="dissolve">
                                      <p:cBhvr>
                                        <p:cTn id="63" dur="500"/>
                                        <p:tgtEl>
                                          <p:spTgt spid="7"/>
                                        </p:tgtEl>
                                      </p:cBhvr>
                                    </p:animEffect>
                                    <p:set>
                                      <p:cBhvr>
                                        <p:cTn id="64" dur="1" fill="hold">
                                          <p:stCondLst>
                                            <p:cond delay="499"/>
                                          </p:stCondLst>
                                        </p:cTn>
                                        <p:tgtEl>
                                          <p:spTgt spid="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1"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right)">
                                      <p:cBhvr>
                                        <p:cTn id="69" dur="500"/>
                                        <p:tgtEl>
                                          <p:spTgt spid="14"/>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right)">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10" grpId="0" animBg="1"/>
      <p:bldP spid="11" grpId="0"/>
      <p:bldP spid="12" grpId="0"/>
      <p:bldP spid="13" grpId="0" animBg="1"/>
      <p:bldP spid="14" grpId="0" animBg="1"/>
      <p:bldP spid="14" grpId="1" animBg="1"/>
      <p:bldP spid="14" grpId="2" animBg="1"/>
      <p:bldP spid="15" grpId="0"/>
      <p:bldP spid="15" grpId="1"/>
      <p:bldP spid="16" grpId="0"/>
      <p:bldP spid="16" grpId="1"/>
      <p:bldP spid="17" grpId="0"/>
      <p:bldP spid="17" grpId="1"/>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723899" y="609600"/>
            <a:ext cx="10570029" cy="1143000"/>
          </a:xfrm>
          <a:noFill/>
          <a:ln/>
        </p:spPr>
        <p:txBody>
          <a:bodyPr vert="horz" lIns="90488" tIns="45720" rIns="90488" bIns="45720" rtlCol="0" anchor="ctr">
            <a:normAutofit fontScale="90000"/>
          </a:bodyPr>
          <a:lstStyle/>
          <a:p>
            <a:r>
              <a:rPr lang="en-US" dirty="0"/>
              <a:t>Non-blocking Cache Issues </a:t>
            </a:r>
            <a:r>
              <a:rPr lang="en-US" altLang="ko-KR" dirty="0"/>
              <a:t>Multiple Outstanding Requests to </a:t>
            </a:r>
            <a:r>
              <a:rPr lang="en-US" dirty="0"/>
              <a:t>Reduce Average Miss Penalty</a:t>
            </a:r>
          </a:p>
        </p:txBody>
      </p:sp>
      <p:sp>
        <p:nvSpPr>
          <p:cNvPr id="609283" name="Rectangle 3"/>
          <p:cNvSpPr>
            <a:spLocks noGrp="1" noChangeArrowheads="1"/>
          </p:cNvSpPr>
          <p:nvPr>
            <p:ph type="body" idx="1"/>
          </p:nvPr>
        </p:nvSpPr>
        <p:spPr>
          <a:xfrm>
            <a:off x="778329" y="1981200"/>
            <a:ext cx="10940142" cy="4691449"/>
          </a:xfrm>
          <a:noFill/>
          <a:ln/>
        </p:spPr>
        <p:txBody>
          <a:bodyPr vert="horz" lIns="90488" tIns="45720" rIns="90488" bIns="45720" rtlCol="0">
            <a:normAutofit/>
          </a:bodyPr>
          <a:lstStyle/>
          <a:p>
            <a:r>
              <a:rPr lang="en-US" dirty="0"/>
              <a:t>“</a:t>
            </a:r>
            <a:r>
              <a:rPr lang="en-US" i="1" u="sng" dirty="0">
                <a:solidFill>
                  <a:schemeClr val="hlink"/>
                </a:solidFill>
              </a:rPr>
              <a:t>hit under multiple miss</a:t>
            </a:r>
            <a:r>
              <a:rPr lang="en-US" dirty="0"/>
              <a:t>” or “</a:t>
            </a:r>
            <a:r>
              <a:rPr lang="en-US" i="1" u="sng" dirty="0">
                <a:solidFill>
                  <a:schemeClr val="hlink"/>
                </a:solidFill>
              </a:rPr>
              <a:t>miss under miss</a:t>
            </a:r>
            <a:r>
              <a:rPr lang="en-US" dirty="0"/>
              <a:t>”  may further lower the effective miss penalty by overlapping multiple misses</a:t>
            </a:r>
          </a:p>
        </p:txBody>
      </p:sp>
      <p:sp>
        <p:nvSpPr>
          <p:cNvPr id="5" name="TextBox 4"/>
          <p:cNvSpPr txBox="1"/>
          <p:nvPr/>
        </p:nvSpPr>
        <p:spPr>
          <a:xfrm>
            <a:off x="8901676" y="22306"/>
            <a:ext cx="329032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[Source: J. </a:t>
            </a:r>
            <a:r>
              <a:rPr kumimoji="0" lang="en-US" sz="1800" b="0"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Kubiatowicz</a:t>
            </a: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2000]</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6" name="직사각형 5"/>
          <p:cNvSpPr/>
          <p:nvPr/>
        </p:nvSpPr>
        <p:spPr>
          <a:xfrm>
            <a:off x="5379308" y="4201302"/>
            <a:ext cx="1359244" cy="15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Cache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w/ MSHR</a:t>
            </a:r>
          </a:p>
        </p:txBody>
      </p:sp>
      <p:sp>
        <p:nvSpPr>
          <p:cNvPr id="7" name="오른쪽 화살표 6"/>
          <p:cNvSpPr/>
          <p:nvPr/>
        </p:nvSpPr>
        <p:spPr>
          <a:xfrm>
            <a:off x="4168347" y="43640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8" name="직사각형 7"/>
          <p:cNvSpPr/>
          <p:nvPr/>
        </p:nvSpPr>
        <p:spPr>
          <a:xfrm>
            <a:off x="2751438" y="4193064"/>
            <a:ext cx="1359244" cy="15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CPU</a:t>
            </a:r>
          </a:p>
        </p:txBody>
      </p:sp>
      <p:sp>
        <p:nvSpPr>
          <p:cNvPr id="9" name="오른쪽 화살표 8"/>
          <p:cNvSpPr/>
          <p:nvPr/>
        </p:nvSpPr>
        <p:spPr>
          <a:xfrm>
            <a:off x="6779742" y="4364000"/>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0" name="TextBox 9"/>
          <p:cNvSpPr txBox="1"/>
          <p:nvPr/>
        </p:nvSpPr>
        <p:spPr>
          <a:xfrm>
            <a:off x="6874475" y="3744100"/>
            <a:ext cx="3383490"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Penalties of multiple misses are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overlapped!!!</a:t>
            </a:r>
          </a:p>
        </p:txBody>
      </p:sp>
      <p:sp>
        <p:nvSpPr>
          <p:cNvPr id="11" name="TextBox 10"/>
          <p:cNvSpPr txBox="1"/>
          <p:nvPr/>
        </p:nvSpPr>
        <p:spPr>
          <a:xfrm>
            <a:off x="6816811" y="5750016"/>
            <a:ext cx="3362395"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Effective miss penalty becomes</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much less than 400 cycles</a:t>
            </a:r>
          </a:p>
        </p:txBody>
      </p:sp>
      <p:sp>
        <p:nvSpPr>
          <p:cNvPr id="13" name="오른쪽 화살표 12"/>
          <p:cNvSpPr/>
          <p:nvPr/>
        </p:nvSpPr>
        <p:spPr>
          <a:xfrm flipH="1">
            <a:off x="4168347" y="53504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15" name="오른쪽 화살표 14"/>
          <p:cNvSpPr/>
          <p:nvPr/>
        </p:nvSpPr>
        <p:spPr>
          <a:xfrm>
            <a:off x="6932142" y="4664684"/>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6" name="오른쪽 화살표 15"/>
          <p:cNvSpPr/>
          <p:nvPr/>
        </p:nvSpPr>
        <p:spPr>
          <a:xfrm>
            <a:off x="7084542" y="4977725"/>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7" name="오른쪽 화살표 16"/>
          <p:cNvSpPr/>
          <p:nvPr/>
        </p:nvSpPr>
        <p:spPr>
          <a:xfrm>
            <a:off x="7236942" y="5290766"/>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8" name="오른쪽 화살표 17"/>
          <p:cNvSpPr/>
          <p:nvPr/>
        </p:nvSpPr>
        <p:spPr>
          <a:xfrm>
            <a:off x="4320747" y="45164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19" name="오른쪽 화살표 18"/>
          <p:cNvSpPr/>
          <p:nvPr/>
        </p:nvSpPr>
        <p:spPr>
          <a:xfrm>
            <a:off x="4473147" y="46688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20" name="오른쪽 화살표 19"/>
          <p:cNvSpPr/>
          <p:nvPr/>
        </p:nvSpPr>
        <p:spPr>
          <a:xfrm>
            <a:off x="4625547" y="48212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22" name="오른쪽 화살표 21"/>
          <p:cNvSpPr/>
          <p:nvPr/>
        </p:nvSpPr>
        <p:spPr>
          <a:xfrm flipH="1">
            <a:off x="4320747" y="55028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23" name="오른쪽 화살표 22"/>
          <p:cNvSpPr/>
          <p:nvPr/>
        </p:nvSpPr>
        <p:spPr>
          <a:xfrm flipH="1">
            <a:off x="4473147" y="56552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24" name="오른쪽 화살표 23"/>
          <p:cNvSpPr/>
          <p:nvPr/>
        </p:nvSpPr>
        <p:spPr>
          <a:xfrm flipH="1">
            <a:off x="4625547" y="58076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6043784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right)">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right)">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right)">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1000" fill="hold"/>
                                        <p:tgtEl>
                                          <p:spTgt spid="11"/>
                                        </p:tgtEl>
                                        <p:attrNameLst>
                                          <p:attrName>ppt_w</p:attrName>
                                        </p:attrNameLst>
                                      </p:cBhvr>
                                      <p:tavLst>
                                        <p:tav tm="0">
                                          <p:val>
                                            <p:strVal val="#ppt_w*0.70"/>
                                          </p:val>
                                        </p:tav>
                                        <p:tav tm="100000">
                                          <p:val>
                                            <p:strVal val="#ppt_w"/>
                                          </p:val>
                                        </p:tav>
                                      </p:tavLst>
                                    </p:anim>
                                    <p:anim calcmode="lin" valueType="num">
                                      <p:cBhvr>
                                        <p:cTn id="71" dur="1000" fill="hold"/>
                                        <p:tgtEl>
                                          <p:spTgt spid="11"/>
                                        </p:tgtEl>
                                        <p:attrNameLst>
                                          <p:attrName>ppt_h</p:attrName>
                                        </p:attrNameLst>
                                      </p:cBhvr>
                                      <p:tavLst>
                                        <p:tav tm="0">
                                          <p:val>
                                            <p:strVal val="#ppt_h"/>
                                          </p:val>
                                        </p:tav>
                                        <p:tav tm="100000">
                                          <p:val>
                                            <p:strVal val="#ppt_h"/>
                                          </p:val>
                                        </p:tav>
                                      </p:tavLst>
                                    </p:anim>
                                    <p:animEffect transition="in" filter="fade">
                                      <p:cBhvr>
                                        <p:cTn id="7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3" grpId="0" animBg="1"/>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ko-KR" dirty="0"/>
              <a:t>One Address for Burst</a:t>
            </a:r>
          </a:p>
        </p:txBody>
      </p:sp>
      <p:sp>
        <p:nvSpPr>
          <p:cNvPr id="27651" name="Rectangle 3"/>
          <p:cNvSpPr>
            <a:spLocks noGrp="1" noChangeArrowheads="1"/>
          </p:cNvSpPr>
          <p:nvPr>
            <p:ph type="body" idx="1"/>
          </p:nvPr>
        </p:nvSpPr>
        <p:spPr>
          <a:xfrm>
            <a:off x="838200" y="3768726"/>
            <a:ext cx="9531351" cy="2100263"/>
          </a:xfrm>
        </p:spPr>
        <p:txBody>
          <a:bodyPr/>
          <a:lstStyle/>
          <a:p>
            <a:pPr eaLnBrk="1" hangingPunct="1"/>
            <a:r>
              <a:rPr lang="en-US" altLang="ko-KR" dirty="0"/>
              <a:t>Separation of address and data channel</a:t>
            </a:r>
          </a:p>
          <a:p>
            <a:pPr lvl="1" eaLnBrk="1" hangingPunct="1"/>
            <a:r>
              <a:rPr lang="en-US" altLang="ko-KR" dirty="0"/>
              <a:t>Master</a:t>
            </a:r>
            <a:r>
              <a:rPr lang="ko-KR" altLang="en-US" dirty="0"/>
              <a:t> </a:t>
            </a:r>
            <a:r>
              <a:rPr lang="en-US" altLang="ko-KR" dirty="0"/>
              <a:t>provides the start address of</a:t>
            </a:r>
            <a:r>
              <a:rPr lang="ko-KR" altLang="en-US" dirty="0"/>
              <a:t> </a:t>
            </a:r>
            <a:r>
              <a:rPr lang="en-US" altLang="ko-KR" dirty="0"/>
              <a:t>burst</a:t>
            </a:r>
          </a:p>
          <a:p>
            <a:pPr lvl="1" eaLnBrk="1" hangingPunct="1"/>
            <a:r>
              <a:rPr lang="en-US" altLang="ko-KR" dirty="0"/>
              <a:t>Slave needs to generate the remaining addresses based on burst type (FIXED, INCR, WRAP)</a:t>
            </a:r>
          </a:p>
        </p:txBody>
      </p:sp>
      <p:sp>
        <p:nvSpPr>
          <p:cNvPr id="27652" name="Rectangle 4"/>
          <p:cNvSpPr>
            <a:spLocks noChangeArrowheads="1"/>
          </p:cNvSpPr>
          <p:nvPr/>
        </p:nvSpPr>
        <p:spPr bwMode="auto">
          <a:xfrm>
            <a:off x="3625851" y="2782889"/>
            <a:ext cx="703263" cy="369887"/>
          </a:xfrm>
          <a:prstGeom prst="rect">
            <a:avLst/>
          </a:prstGeom>
          <a:noFill/>
          <a:ln w="9525">
            <a:solidFill>
              <a:srgbClr val="00234A"/>
            </a:solidFill>
            <a:miter lim="800000"/>
            <a:headEnd/>
            <a:tailEnd/>
          </a:ln>
        </p:spPr>
        <p:txBody>
          <a:bodyPr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itchFamily="34" charset="-127"/>
              <a:ea typeface="맑은 고딕" pitchFamily="34" charset="-127"/>
              <a:cs typeface="+mn-cs"/>
            </a:endParaRPr>
          </a:p>
        </p:txBody>
      </p:sp>
      <p:sp>
        <p:nvSpPr>
          <p:cNvPr id="27653" name="Line 5"/>
          <p:cNvSpPr>
            <a:spLocks noChangeShapeType="1"/>
          </p:cNvSpPr>
          <p:nvPr/>
        </p:nvSpPr>
        <p:spPr bwMode="auto">
          <a:xfrm>
            <a:off x="4048126" y="2173288"/>
            <a:ext cx="474663" cy="622300"/>
          </a:xfrm>
          <a:prstGeom prst="line">
            <a:avLst/>
          </a:prstGeom>
          <a:noFill/>
          <a:ln w="25400">
            <a:solidFill>
              <a:schemeClr val="tx1"/>
            </a:solidFill>
            <a:round/>
            <a:headEnd/>
            <a:tailEnd type="triangle" w="med" len="me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621446" name="Rectangle 6"/>
          <p:cNvSpPr>
            <a:spLocks noChangeArrowheads="1"/>
          </p:cNvSpPr>
          <p:nvPr/>
        </p:nvSpPr>
        <p:spPr bwMode="auto">
          <a:xfrm>
            <a:off x="6227764" y="1716088"/>
            <a:ext cx="422275" cy="457200"/>
          </a:xfrm>
          <a:prstGeom prst="rect">
            <a:avLst/>
          </a:prstGeom>
          <a:solidFill>
            <a:srgbClr val="990000"/>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A21</a:t>
            </a:r>
          </a:p>
        </p:txBody>
      </p:sp>
      <p:sp>
        <p:nvSpPr>
          <p:cNvPr id="2621447" name="Rectangle 7"/>
          <p:cNvSpPr>
            <a:spLocks noChangeArrowheads="1"/>
          </p:cNvSpPr>
          <p:nvPr/>
        </p:nvSpPr>
        <p:spPr bwMode="auto">
          <a:xfrm>
            <a:off x="6650039" y="1716088"/>
            <a:ext cx="2109787" cy="457200"/>
          </a:xfrm>
          <a:prstGeom prst="rect">
            <a:avLst/>
          </a:prstGeom>
          <a:no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GB" sz="1600" b="1" i="0" u="none" strike="noStrike" kern="1200" cap="none" spc="0" normalizeH="0" baseline="0" noProof="0">
              <a:ln>
                <a:noFill/>
              </a:ln>
              <a:solidFill>
                <a:prstClr val="white"/>
              </a:solidFill>
              <a:effectLst>
                <a:outerShdw blurRad="38100" dist="38100" dir="2700000" algn="tl">
                  <a:srgbClr val="C0C0C0"/>
                </a:outerShdw>
              </a:effectLst>
              <a:uLnTx/>
              <a:uFillTx/>
              <a:latin typeface="맑은 고딕" panose="020F0502020204030204"/>
              <a:ea typeface="+mn-ea"/>
              <a:cs typeface="Arial" charset="0"/>
            </a:endParaRPr>
          </a:p>
        </p:txBody>
      </p:sp>
      <p:sp>
        <p:nvSpPr>
          <p:cNvPr id="2621448" name="Rectangle 8"/>
          <p:cNvSpPr>
            <a:spLocks noChangeArrowheads="1"/>
          </p:cNvSpPr>
          <p:nvPr/>
        </p:nvSpPr>
        <p:spPr bwMode="auto">
          <a:xfrm>
            <a:off x="3625851" y="1716088"/>
            <a:ext cx="703263" cy="457200"/>
          </a:xfrm>
          <a:prstGeom prst="rect">
            <a:avLst/>
          </a:prstGeom>
          <a:solidFill>
            <a:srgbClr val="0000FF"/>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A11</a:t>
            </a:r>
          </a:p>
        </p:txBody>
      </p:sp>
      <p:sp>
        <p:nvSpPr>
          <p:cNvPr id="2621449" name="Rectangle 9"/>
          <p:cNvSpPr>
            <a:spLocks noChangeArrowheads="1"/>
          </p:cNvSpPr>
          <p:nvPr/>
        </p:nvSpPr>
        <p:spPr bwMode="auto">
          <a:xfrm>
            <a:off x="4329113" y="1716088"/>
            <a:ext cx="1898650" cy="457200"/>
          </a:xfrm>
          <a:prstGeom prst="rect">
            <a:avLst/>
          </a:prstGeom>
          <a:no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GB" sz="1600" b="1" i="0" u="none" strike="noStrike" kern="1200" cap="none" spc="0" normalizeH="0" baseline="0" noProof="0">
              <a:ln>
                <a:noFill/>
              </a:ln>
              <a:solidFill>
                <a:prstClr val="white"/>
              </a:solidFill>
              <a:effectLst>
                <a:outerShdw blurRad="38100" dist="38100" dir="2700000" algn="tl">
                  <a:srgbClr val="C0C0C0"/>
                </a:outerShdw>
              </a:effectLst>
              <a:uLnTx/>
              <a:uFillTx/>
              <a:latin typeface="맑은 고딕" panose="020F0502020204030204"/>
              <a:ea typeface="+mn-ea"/>
              <a:cs typeface="Arial" charset="0"/>
            </a:endParaRPr>
          </a:p>
        </p:txBody>
      </p:sp>
      <p:sp>
        <p:nvSpPr>
          <p:cNvPr id="2621450" name="Rectangle 10"/>
          <p:cNvSpPr>
            <a:spLocks noChangeArrowheads="1"/>
          </p:cNvSpPr>
          <p:nvPr/>
        </p:nvSpPr>
        <p:spPr bwMode="auto">
          <a:xfrm>
            <a:off x="6650038" y="2782888"/>
            <a:ext cx="1547812" cy="457200"/>
          </a:xfrm>
          <a:prstGeom prst="rect">
            <a:avLst/>
          </a:prstGeom>
          <a:solidFill>
            <a:srgbClr val="990000"/>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D21</a:t>
            </a:r>
          </a:p>
        </p:txBody>
      </p:sp>
      <p:sp>
        <p:nvSpPr>
          <p:cNvPr id="2621451" name="Rectangle 11"/>
          <p:cNvSpPr>
            <a:spLocks noChangeArrowheads="1"/>
          </p:cNvSpPr>
          <p:nvPr/>
        </p:nvSpPr>
        <p:spPr bwMode="auto">
          <a:xfrm>
            <a:off x="4329113" y="2782888"/>
            <a:ext cx="1054100" cy="457200"/>
          </a:xfrm>
          <a:prstGeom prst="rect">
            <a:avLst/>
          </a:prstGeom>
          <a:solidFill>
            <a:srgbClr val="0000FF"/>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D11</a:t>
            </a:r>
          </a:p>
        </p:txBody>
      </p:sp>
      <p:sp>
        <p:nvSpPr>
          <p:cNvPr id="2621452" name="Rectangle 12"/>
          <p:cNvSpPr>
            <a:spLocks noChangeArrowheads="1"/>
          </p:cNvSpPr>
          <p:nvPr/>
        </p:nvSpPr>
        <p:spPr bwMode="auto">
          <a:xfrm>
            <a:off x="5383214" y="2782888"/>
            <a:ext cx="422275" cy="457200"/>
          </a:xfrm>
          <a:prstGeom prst="rect">
            <a:avLst/>
          </a:prstGeom>
          <a:solidFill>
            <a:srgbClr val="0066FF"/>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D12</a:t>
            </a:r>
          </a:p>
        </p:txBody>
      </p:sp>
      <p:sp>
        <p:nvSpPr>
          <p:cNvPr id="2621453" name="Rectangle 13"/>
          <p:cNvSpPr>
            <a:spLocks noChangeArrowheads="1"/>
          </p:cNvSpPr>
          <p:nvPr/>
        </p:nvSpPr>
        <p:spPr bwMode="auto">
          <a:xfrm>
            <a:off x="5805489" y="2782888"/>
            <a:ext cx="422275" cy="457200"/>
          </a:xfrm>
          <a:prstGeom prst="rect">
            <a:avLst/>
          </a:prstGeom>
          <a:solidFill>
            <a:srgbClr val="3399FF"/>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D13</a:t>
            </a:r>
          </a:p>
        </p:txBody>
      </p:sp>
      <p:sp>
        <p:nvSpPr>
          <p:cNvPr id="2621454" name="Rectangle 14"/>
          <p:cNvSpPr>
            <a:spLocks noChangeArrowheads="1"/>
          </p:cNvSpPr>
          <p:nvPr/>
        </p:nvSpPr>
        <p:spPr bwMode="auto">
          <a:xfrm>
            <a:off x="6227764" y="2782888"/>
            <a:ext cx="422275" cy="457200"/>
          </a:xfrm>
          <a:prstGeom prst="rect">
            <a:avLst/>
          </a:prstGeom>
          <a:solidFill>
            <a:srgbClr val="66CCFF"/>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D14</a:t>
            </a:r>
          </a:p>
        </p:txBody>
      </p:sp>
      <p:sp>
        <p:nvSpPr>
          <p:cNvPr id="2621455" name="Rectangle 15"/>
          <p:cNvSpPr>
            <a:spLocks noChangeArrowheads="1"/>
          </p:cNvSpPr>
          <p:nvPr/>
        </p:nvSpPr>
        <p:spPr bwMode="auto">
          <a:xfrm>
            <a:off x="8645526" y="1716088"/>
            <a:ext cx="436563" cy="457200"/>
          </a:xfrm>
          <a:prstGeom prst="rect">
            <a:avLst/>
          </a:prstGeom>
          <a:solidFill>
            <a:srgbClr val="009900"/>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A31</a:t>
            </a:r>
          </a:p>
        </p:txBody>
      </p:sp>
      <p:grpSp>
        <p:nvGrpSpPr>
          <p:cNvPr id="27664" name="Group 16"/>
          <p:cNvGrpSpPr>
            <a:grpSpLocks/>
          </p:cNvGrpSpPr>
          <p:nvPr/>
        </p:nvGrpSpPr>
        <p:grpSpPr bwMode="auto">
          <a:xfrm>
            <a:off x="8197850" y="2782888"/>
            <a:ext cx="909638" cy="457200"/>
            <a:chOff x="4204" y="1570"/>
            <a:chExt cx="709" cy="288"/>
          </a:xfrm>
        </p:grpSpPr>
        <p:sp>
          <p:nvSpPr>
            <p:cNvPr id="2621457" name="Rectangle 17"/>
            <p:cNvSpPr>
              <a:spLocks noChangeArrowheads="1"/>
            </p:cNvSpPr>
            <p:nvPr/>
          </p:nvSpPr>
          <p:spPr bwMode="auto">
            <a:xfrm>
              <a:off x="4204" y="1570"/>
              <a:ext cx="354" cy="288"/>
            </a:xfrm>
            <a:prstGeom prst="rect">
              <a:avLst/>
            </a:prstGeom>
            <a:solidFill>
              <a:srgbClr val="FF0000"/>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D22</a:t>
              </a:r>
            </a:p>
          </p:txBody>
        </p:sp>
        <p:sp>
          <p:nvSpPr>
            <p:cNvPr id="2621458" name="Rectangle 18"/>
            <p:cNvSpPr>
              <a:spLocks noChangeArrowheads="1"/>
            </p:cNvSpPr>
            <p:nvPr/>
          </p:nvSpPr>
          <p:spPr bwMode="auto">
            <a:xfrm>
              <a:off x="4558" y="1570"/>
              <a:ext cx="355" cy="288"/>
            </a:xfrm>
            <a:prstGeom prst="rect">
              <a:avLst/>
            </a:prstGeom>
            <a:solidFill>
              <a:srgbClr val="FF5050"/>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D23</a:t>
              </a:r>
            </a:p>
          </p:txBody>
        </p:sp>
      </p:grpSp>
      <p:sp>
        <p:nvSpPr>
          <p:cNvPr id="2621459" name="Rectangle 19"/>
          <p:cNvSpPr>
            <a:spLocks noChangeArrowheads="1"/>
          </p:cNvSpPr>
          <p:nvPr/>
        </p:nvSpPr>
        <p:spPr bwMode="auto">
          <a:xfrm>
            <a:off x="9729789" y="2782888"/>
            <a:ext cx="460375" cy="457200"/>
          </a:xfrm>
          <a:prstGeom prst="rect">
            <a:avLst/>
          </a:prstGeom>
          <a:solidFill>
            <a:srgbClr val="009900"/>
          </a:solidFill>
          <a:ln w="9525">
            <a:solidFill>
              <a:srgbClr val="00234A"/>
            </a:solidFill>
            <a:miter lim="800000"/>
            <a:headEnd/>
            <a:tailE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outerShdw blurRad="38100" dist="38100" dir="2700000" algn="tl">
                    <a:srgbClr val="000000"/>
                  </a:outerShdw>
                </a:effectLst>
                <a:uLnTx/>
                <a:uFillTx/>
                <a:latin typeface="맑은 고딕" panose="020F0502020204030204"/>
                <a:ea typeface="맑은 고딕" panose="020B0503020000020004" pitchFamily="34" charset="-127"/>
                <a:cs typeface="Arial" charset="0"/>
              </a:rPr>
              <a:t>D31</a:t>
            </a:r>
          </a:p>
        </p:txBody>
      </p:sp>
      <p:sp>
        <p:nvSpPr>
          <p:cNvPr id="27666" name="Line 20"/>
          <p:cNvSpPr>
            <a:spLocks noChangeShapeType="1"/>
          </p:cNvSpPr>
          <p:nvPr/>
        </p:nvSpPr>
        <p:spPr bwMode="auto">
          <a:xfrm>
            <a:off x="6580188" y="2173288"/>
            <a:ext cx="258762" cy="635000"/>
          </a:xfrm>
          <a:prstGeom prst="line">
            <a:avLst/>
          </a:prstGeom>
          <a:noFill/>
          <a:ln w="25400">
            <a:solidFill>
              <a:schemeClr val="tx1"/>
            </a:solidFill>
            <a:round/>
            <a:headEnd/>
            <a:tailEnd type="triangle" w="med" len="me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621461" name="Rectangle 21"/>
          <p:cNvSpPr>
            <a:spLocks noChangeArrowheads="1"/>
          </p:cNvSpPr>
          <p:nvPr/>
        </p:nvSpPr>
        <p:spPr bwMode="auto">
          <a:xfrm>
            <a:off x="2308226" y="1716088"/>
            <a:ext cx="1262063" cy="457200"/>
          </a:xfrm>
          <a:prstGeom prst="rect">
            <a:avLst/>
          </a:prstGeom>
          <a:noFill/>
          <a:ln w="9525">
            <a:noFill/>
            <a:miter lim="800000"/>
            <a:headEnd/>
            <a:tailEnd/>
          </a:ln>
          <a:effectLst/>
        </p:spPr>
        <p:txBody>
          <a:bodyPr wrap="none" anchor="ct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black"/>
                </a:solidFill>
                <a:effectLst>
                  <a:outerShdw blurRad="38100" dist="38100" dir="2700000" algn="tl">
                    <a:srgbClr val="C0C0C0"/>
                  </a:outerShdw>
                </a:effectLst>
                <a:uLnTx/>
                <a:uFillTx/>
                <a:latin typeface="맑은 고딕" panose="020F0502020204030204"/>
                <a:ea typeface="+mn-ea"/>
                <a:cs typeface="Arial" charset="0"/>
              </a:rPr>
              <a:t>ADDRESS</a:t>
            </a:r>
          </a:p>
        </p:txBody>
      </p:sp>
      <p:sp>
        <p:nvSpPr>
          <p:cNvPr id="2621462" name="Rectangle 22"/>
          <p:cNvSpPr>
            <a:spLocks noChangeArrowheads="1"/>
          </p:cNvSpPr>
          <p:nvPr/>
        </p:nvSpPr>
        <p:spPr bwMode="auto">
          <a:xfrm>
            <a:off x="2584450" y="2782888"/>
            <a:ext cx="985838" cy="457200"/>
          </a:xfrm>
          <a:prstGeom prst="rect">
            <a:avLst/>
          </a:prstGeom>
          <a:noFill/>
          <a:ln w="9525">
            <a:noFill/>
            <a:miter lim="800000"/>
            <a:headEnd/>
            <a:tailEnd/>
          </a:ln>
          <a:effectLst/>
        </p:spPr>
        <p:txBody>
          <a:bodyPr wrap="none" anchor="ct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black"/>
                </a:solidFill>
                <a:effectLst>
                  <a:outerShdw blurRad="38100" dist="38100" dir="2700000" algn="tl">
                    <a:srgbClr val="C0C0C0"/>
                  </a:outerShdw>
                </a:effectLst>
                <a:uLnTx/>
                <a:uFillTx/>
                <a:latin typeface="맑은 고딕" panose="020F0502020204030204"/>
                <a:ea typeface="+mn-ea"/>
                <a:cs typeface="Arial" charset="0"/>
              </a:rPr>
              <a:t>DATA</a:t>
            </a:r>
          </a:p>
        </p:txBody>
      </p:sp>
      <p:sp>
        <p:nvSpPr>
          <p:cNvPr id="27669" name="Line 23"/>
          <p:cNvSpPr>
            <a:spLocks noChangeShapeType="1"/>
          </p:cNvSpPr>
          <p:nvPr/>
        </p:nvSpPr>
        <p:spPr bwMode="auto">
          <a:xfrm>
            <a:off x="8856663" y="2173288"/>
            <a:ext cx="1033462" cy="609600"/>
          </a:xfrm>
          <a:prstGeom prst="line">
            <a:avLst/>
          </a:prstGeom>
          <a:noFill/>
          <a:ln w="25400">
            <a:solidFill>
              <a:schemeClr val="tx1"/>
            </a:solidFill>
            <a:round/>
            <a:headEnd/>
            <a:tailEnd type="triangle" w="med" len="me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6837559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Can HW Blocks Communicate with Each Other?</a:t>
            </a:r>
            <a:endParaRPr lang="ko-KR" altLang="en-US" dirty="0"/>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3"/>
          <a:stretch>
            <a:fillRect/>
          </a:stretch>
        </p:blipFill>
        <p:spPr>
          <a:xfrm>
            <a:off x="168442" y="1951809"/>
            <a:ext cx="11935828" cy="4225154"/>
          </a:xfrm>
          <a:prstGeom prst="rect">
            <a:avLst/>
          </a:prstGeom>
        </p:spPr>
      </p:pic>
      <p:sp>
        <p:nvSpPr>
          <p:cNvPr id="5" name="모서리가 둥근 직사각형 4"/>
          <p:cNvSpPr/>
          <p:nvPr/>
        </p:nvSpPr>
        <p:spPr>
          <a:xfrm>
            <a:off x="5916386" y="2743200"/>
            <a:ext cx="1284514" cy="3243943"/>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슬라이드 번호 개체 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975400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제목 1"/>
          <p:cNvSpPr>
            <a:spLocks noGrp="1"/>
          </p:cNvSpPr>
          <p:nvPr>
            <p:ph type="title"/>
          </p:nvPr>
        </p:nvSpPr>
        <p:spPr/>
        <p:txBody>
          <a:bodyPr/>
          <a:lstStyle/>
          <a:p>
            <a:pPr eaLnBrk="1" hangingPunct="1"/>
            <a:r>
              <a:rPr lang="en-US" altLang="ko-KR"/>
              <a:t>Read Burst Operation</a:t>
            </a:r>
            <a:endParaRPr lang="ko-KR" altLang="en-US"/>
          </a:p>
        </p:txBody>
      </p:sp>
      <p:pic>
        <p:nvPicPr>
          <p:cNvPr id="29699" name="Picture 2"/>
          <p:cNvPicPr>
            <a:picLocks noChangeAspect="1" noChangeArrowheads="1"/>
          </p:cNvPicPr>
          <p:nvPr/>
        </p:nvPicPr>
        <p:blipFill>
          <a:blip r:embed="rId3" cstate="print"/>
          <a:srcRect/>
          <a:stretch>
            <a:fillRect/>
          </a:stretch>
        </p:blipFill>
        <p:spPr bwMode="auto">
          <a:xfrm>
            <a:off x="1738314" y="1670051"/>
            <a:ext cx="8643937" cy="3044825"/>
          </a:xfrm>
          <a:prstGeom prst="rect">
            <a:avLst/>
          </a:prstGeom>
          <a:noFill/>
          <a:ln w="9525">
            <a:noFill/>
            <a:miter lim="800000"/>
            <a:headEnd/>
            <a:tailEnd/>
          </a:ln>
        </p:spPr>
      </p:pic>
      <p:cxnSp>
        <p:nvCxnSpPr>
          <p:cNvPr id="8" name="직선 연결선 7"/>
          <p:cNvCxnSpPr/>
          <p:nvPr/>
        </p:nvCxnSpPr>
        <p:spPr>
          <a:xfrm rot="5400000">
            <a:off x="1389063" y="3228976"/>
            <a:ext cx="3500438"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rot="5400000">
            <a:off x="1540670" y="3623470"/>
            <a:ext cx="4297363" cy="95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rot="5400000">
            <a:off x="3036888" y="3228976"/>
            <a:ext cx="3500438"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rot="5400000">
            <a:off x="4144963" y="3228976"/>
            <a:ext cx="3500438"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rot="5400000">
            <a:off x="5808663" y="3228976"/>
            <a:ext cx="3500438"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rot="5400000">
            <a:off x="6362700" y="3228975"/>
            <a:ext cx="3500438"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rot="5400000">
            <a:off x="8010525" y="3228975"/>
            <a:ext cx="3500438"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707" name="TextBox 14"/>
          <p:cNvSpPr txBox="1">
            <a:spLocks noChangeArrowheads="1"/>
          </p:cNvSpPr>
          <p:nvPr/>
        </p:nvSpPr>
        <p:spPr bwMode="auto">
          <a:xfrm>
            <a:off x="1954213" y="4994276"/>
            <a:ext cx="1560512"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Read request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initiated</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17" name="TextBox 16"/>
          <p:cNvSpPr txBox="1">
            <a:spLocks noChangeArrowheads="1"/>
          </p:cNvSpPr>
          <p:nvPr/>
        </p:nvSpPr>
        <p:spPr bwMode="auto">
          <a:xfrm>
            <a:off x="2909888" y="5861051"/>
            <a:ext cx="1560512"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Read request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accepted</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18" name="TextBox 17"/>
          <p:cNvSpPr txBox="1">
            <a:spLocks noChangeArrowheads="1"/>
          </p:cNvSpPr>
          <p:nvPr/>
        </p:nvSpPr>
        <p:spPr bwMode="auto">
          <a:xfrm>
            <a:off x="4141789" y="4994276"/>
            <a:ext cx="1296987"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Data read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ready</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19" name="TextBox 18"/>
          <p:cNvSpPr txBox="1">
            <a:spLocks noChangeArrowheads="1"/>
          </p:cNvSpPr>
          <p:nvPr/>
        </p:nvSpPr>
        <p:spPr bwMode="auto">
          <a:xfrm>
            <a:off x="5278439" y="4994276"/>
            <a:ext cx="1557337"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1</a:t>
            </a:r>
            <a:r>
              <a:rPr kumimoji="0" lang="en-US" altLang="ko-KR" sz="1800" b="0" i="0" u="none" strike="noStrike" kern="1200" cap="none" spc="0" normalizeH="0" baseline="30000" noProof="0">
                <a:ln>
                  <a:noFill/>
                </a:ln>
                <a:solidFill>
                  <a:prstClr val="black"/>
                </a:solidFill>
                <a:effectLst/>
                <a:uLnTx/>
                <a:uFillTx/>
                <a:latin typeface="Tahoma" pitchFamily="34" charset="0"/>
                <a:ea typeface="맑은 고딕" pitchFamily="34" charset="-127"/>
                <a:cs typeface="Tahoma" pitchFamily="34" charset="0"/>
              </a:rPr>
              <a:t>st</a:t>
            </a: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 data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transferred</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20" name="TextBox 19"/>
          <p:cNvSpPr txBox="1">
            <a:spLocks noChangeArrowheads="1"/>
          </p:cNvSpPr>
          <p:nvPr/>
        </p:nvSpPr>
        <p:spPr bwMode="auto">
          <a:xfrm>
            <a:off x="8909050" y="4994276"/>
            <a:ext cx="1625600"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The last data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transferred</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29712" name="TextBox 20"/>
          <p:cNvSpPr txBox="1">
            <a:spLocks noChangeArrowheads="1"/>
          </p:cNvSpPr>
          <p:nvPr/>
        </p:nvSpPr>
        <p:spPr bwMode="auto">
          <a:xfrm>
            <a:off x="4727848" y="6169025"/>
            <a:ext cx="5735866" cy="369332"/>
          </a:xfrm>
          <a:prstGeom prst="rect">
            <a:avLst/>
          </a:prstGeom>
          <a:noFill/>
          <a:ln w="9525">
            <a:solidFill>
              <a:srgbClr val="FF0000"/>
            </a:solid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Note: data transfer only when valid = ready = 1</a:t>
            </a:r>
            <a:endParaRPr kumimoji="0" lang="ko-KR" altLang="en-US" sz="1800" b="1"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33059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723899" y="609600"/>
            <a:ext cx="10570029" cy="1143000"/>
          </a:xfrm>
          <a:noFill/>
          <a:ln/>
        </p:spPr>
        <p:txBody>
          <a:bodyPr vert="horz" lIns="90488" tIns="45720" rIns="90488" bIns="45720" rtlCol="0" anchor="ctr">
            <a:normAutofit fontScale="90000"/>
          </a:bodyPr>
          <a:lstStyle/>
          <a:p>
            <a:r>
              <a:rPr lang="en-US" dirty="0"/>
              <a:t>Non-blocking Caches to Reduce Stalls on Misses</a:t>
            </a:r>
          </a:p>
        </p:txBody>
      </p:sp>
      <p:sp>
        <p:nvSpPr>
          <p:cNvPr id="609283" name="Rectangle 3"/>
          <p:cNvSpPr>
            <a:spLocks noGrp="1" noChangeArrowheads="1"/>
          </p:cNvSpPr>
          <p:nvPr>
            <p:ph type="body" idx="1"/>
          </p:nvPr>
        </p:nvSpPr>
        <p:spPr>
          <a:xfrm>
            <a:off x="778329" y="1981200"/>
            <a:ext cx="10940142" cy="4691449"/>
          </a:xfrm>
          <a:noFill/>
          <a:ln/>
        </p:spPr>
        <p:txBody>
          <a:bodyPr vert="horz" lIns="90488" tIns="45720" rIns="90488" bIns="45720" rtlCol="0">
            <a:normAutofit/>
          </a:bodyPr>
          <a:lstStyle/>
          <a:p>
            <a:r>
              <a:rPr lang="en-US" dirty="0"/>
              <a:t>“</a:t>
            </a:r>
            <a:r>
              <a:rPr lang="en-US" i="1" u="sng" dirty="0">
                <a:solidFill>
                  <a:schemeClr val="hlink"/>
                </a:solidFill>
              </a:rPr>
              <a:t>hit under multiple miss</a:t>
            </a:r>
            <a:r>
              <a:rPr lang="en-US" dirty="0"/>
              <a:t>” or “</a:t>
            </a:r>
            <a:r>
              <a:rPr lang="en-US" i="1" u="sng" dirty="0">
                <a:solidFill>
                  <a:schemeClr val="hlink"/>
                </a:solidFill>
              </a:rPr>
              <a:t>miss under miss</a:t>
            </a:r>
            <a:r>
              <a:rPr lang="en-US" dirty="0"/>
              <a:t>”  may further lower the effective miss penalty by overlapping multiple misses</a:t>
            </a:r>
          </a:p>
        </p:txBody>
      </p:sp>
      <p:sp>
        <p:nvSpPr>
          <p:cNvPr id="5" name="TextBox 4"/>
          <p:cNvSpPr txBox="1"/>
          <p:nvPr/>
        </p:nvSpPr>
        <p:spPr>
          <a:xfrm>
            <a:off x="8901676" y="22306"/>
            <a:ext cx="329032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[Source: J. </a:t>
            </a:r>
            <a:r>
              <a:rPr kumimoji="0" lang="en-US" sz="1800" b="0"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Kubiatowicz</a:t>
            </a: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2000]</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6" name="직사각형 5"/>
          <p:cNvSpPr/>
          <p:nvPr/>
        </p:nvSpPr>
        <p:spPr>
          <a:xfrm>
            <a:off x="5379308" y="4201302"/>
            <a:ext cx="1359244" cy="15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Cache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w/ MSHR</a:t>
            </a:r>
          </a:p>
        </p:txBody>
      </p:sp>
      <p:sp>
        <p:nvSpPr>
          <p:cNvPr id="7" name="오른쪽 화살표 6"/>
          <p:cNvSpPr/>
          <p:nvPr/>
        </p:nvSpPr>
        <p:spPr>
          <a:xfrm>
            <a:off x="4168347" y="43640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8" name="직사각형 7"/>
          <p:cNvSpPr/>
          <p:nvPr/>
        </p:nvSpPr>
        <p:spPr>
          <a:xfrm>
            <a:off x="2751438" y="4193064"/>
            <a:ext cx="1359244" cy="15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rPr>
              <a:t>CPU</a:t>
            </a:r>
          </a:p>
        </p:txBody>
      </p:sp>
      <p:sp>
        <p:nvSpPr>
          <p:cNvPr id="9" name="오른쪽 화살표 8"/>
          <p:cNvSpPr/>
          <p:nvPr/>
        </p:nvSpPr>
        <p:spPr>
          <a:xfrm>
            <a:off x="6779742" y="4364000"/>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0" name="TextBox 9"/>
          <p:cNvSpPr txBox="1"/>
          <p:nvPr/>
        </p:nvSpPr>
        <p:spPr>
          <a:xfrm>
            <a:off x="6874475" y="3744100"/>
            <a:ext cx="3383490"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Penalties of multiple misses are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overlapped!!!</a:t>
            </a:r>
          </a:p>
        </p:txBody>
      </p:sp>
      <p:sp>
        <p:nvSpPr>
          <p:cNvPr id="11" name="TextBox 10"/>
          <p:cNvSpPr txBox="1"/>
          <p:nvPr/>
        </p:nvSpPr>
        <p:spPr>
          <a:xfrm>
            <a:off x="6816811" y="5750016"/>
            <a:ext cx="3362395"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Effective miss penalty becomes</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much less than 400 cycles</a:t>
            </a:r>
          </a:p>
        </p:txBody>
      </p:sp>
      <p:sp>
        <p:nvSpPr>
          <p:cNvPr id="13" name="오른쪽 화살표 12"/>
          <p:cNvSpPr/>
          <p:nvPr/>
        </p:nvSpPr>
        <p:spPr>
          <a:xfrm flipH="1">
            <a:off x="4168347" y="53504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15" name="오른쪽 화살표 14"/>
          <p:cNvSpPr/>
          <p:nvPr/>
        </p:nvSpPr>
        <p:spPr>
          <a:xfrm>
            <a:off x="6932142" y="4664684"/>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6" name="오른쪽 화살표 15"/>
          <p:cNvSpPr/>
          <p:nvPr/>
        </p:nvSpPr>
        <p:spPr>
          <a:xfrm>
            <a:off x="7084542" y="4977725"/>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7" name="오른쪽 화살표 16"/>
          <p:cNvSpPr/>
          <p:nvPr/>
        </p:nvSpPr>
        <p:spPr>
          <a:xfrm>
            <a:off x="7236942" y="5290766"/>
            <a:ext cx="2306593" cy="4324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8" name="오른쪽 화살표 17"/>
          <p:cNvSpPr/>
          <p:nvPr/>
        </p:nvSpPr>
        <p:spPr>
          <a:xfrm>
            <a:off x="4320747" y="45164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19" name="오른쪽 화살표 18"/>
          <p:cNvSpPr/>
          <p:nvPr/>
        </p:nvSpPr>
        <p:spPr>
          <a:xfrm>
            <a:off x="4473147" y="46688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20" name="오른쪽 화살표 19"/>
          <p:cNvSpPr/>
          <p:nvPr/>
        </p:nvSpPr>
        <p:spPr>
          <a:xfrm>
            <a:off x="4625547" y="4821200"/>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22" name="오른쪽 화살표 21"/>
          <p:cNvSpPr/>
          <p:nvPr/>
        </p:nvSpPr>
        <p:spPr>
          <a:xfrm flipH="1">
            <a:off x="4320747" y="55028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23" name="오른쪽 화살표 22"/>
          <p:cNvSpPr/>
          <p:nvPr/>
        </p:nvSpPr>
        <p:spPr>
          <a:xfrm flipH="1">
            <a:off x="4473147" y="56552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24" name="오른쪽 화살표 23"/>
          <p:cNvSpPr/>
          <p:nvPr/>
        </p:nvSpPr>
        <p:spPr>
          <a:xfrm flipH="1">
            <a:off x="4625547" y="5807682"/>
            <a:ext cx="1173892" cy="4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rPr>
              <a:t> </a:t>
            </a: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472121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right)">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right)">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right)">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1000" fill="hold"/>
                                        <p:tgtEl>
                                          <p:spTgt spid="11"/>
                                        </p:tgtEl>
                                        <p:attrNameLst>
                                          <p:attrName>ppt_w</p:attrName>
                                        </p:attrNameLst>
                                      </p:cBhvr>
                                      <p:tavLst>
                                        <p:tav tm="0">
                                          <p:val>
                                            <p:strVal val="#ppt_w*0.70"/>
                                          </p:val>
                                        </p:tav>
                                        <p:tav tm="100000">
                                          <p:val>
                                            <p:strVal val="#ppt_w"/>
                                          </p:val>
                                        </p:tav>
                                      </p:tavLst>
                                    </p:anim>
                                    <p:anim calcmode="lin" valueType="num">
                                      <p:cBhvr>
                                        <p:cTn id="71" dur="1000" fill="hold"/>
                                        <p:tgtEl>
                                          <p:spTgt spid="11"/>
                                        </p:tgtEl>
                                        <p:attrNameLst>
                                          <p:attrName>ppt_h</p:attrName>
                                        </p:attrNameLst>
                                      </p:cBhvr>
                                      <p:tavLst>
                                        <p:tav tm="0">
                                          <p:val>
                                            <p:strVal val="#ppt_h"/>
                                          </p:val>
                                        </p:tav>
                                        <p:tav tm="100000">
                                          <p:val>
                                            <p:strVal val="#ppt_h"/>
                                          </p:val>
                                        </p:tav>
                                      </p:tavLst>
                                    </p:anim>
                                    <p:animEffect transition="in" filter="fade">
                                      <p:cBhvr>
                                        <p:cTn id="7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3" grpId="0" animBg="1"/>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제목 1"/>
          <p:cNvSpPr>
            <a:spLocks noGrp="1"/>
          </p:cNvSpPr>
          <p:nvPr>
            <p:ph type="title"/>
          </p:nvPr>
        </p:nvSpPr>
        <p:spPr/>
        <p:txBody>
          <a:bodyPr/>
          <a:lstStyle/>
          <a:p>
            <a:pPr eaLnBrk="1" hangingPunct="1"/>
            <a:r>
              <a:rPr lang="en-US" altLang="ko-KR"/>
              <a:t>Overlapping Read Bursts</a:t>
            </a:r>
            <a:endParaRPr lang="ko-KR" altLang="en-US"/>
          </a:p>
        </p:txBody>
      </p:sp>
      <p:pic>
        <p:nvPicPr>
          <p:cNvPr id="30723" name="Picture 2"/>
          <p:cNvPicPr>
            <a:picLocks noChangeAspect="1" noChangeArrowheads="1"/>
          </p:cNvPicPr>
          <p:nvPr/>
        </p:nvPicPr>
        <p:blipFill>
          <a:blip r:embed="rId3" cstate="print"/>
          <a:srcRect/>
          <a:stretch>
            <a:fillRect/>
          </a:stretch>
        </p:blipFill>
        <p:spPr bwMode="auto">
          <a:xfrm>
            <a:off x="2103439" y="1436689"/>
            <a:ext cx="7977187" cy="3019425"/>
          </a:xfrm>
          <a:prstGeom prst="rect">
            <a:avLst/>
          </a:prstGeom>
          <a:noFill/>
          <a:ln w="9525">
            <a:noFill/>
            <a:miter lim="800000"/>
            <a:headEnd/>
            <a:tailEnd/>
          </a:ln>
        </p:spPr>
      </p:pic>
      <p:cxnSp>
        <p:nvCxnSpPr>
          <p:cNvPr id="6" name="직선 연결선 5"/>
          <p:cNvCxnSpPr/>
          <p:nvPr/>
        </p:nvCxnSpPr>
        <p:spPr>
          <a:xfrm flipH="1">
            <a:off x="4007768" y="1465444"/>
            <a:ext cx="1588" cy="1411108"/>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a:off x="5078414" y="1506538"/>
            <a:ext cx="9477" cy="1370014"/>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0726" name="TextBox 7"/>
          <p:cNvSpPr txBox="1">
            <a:spLocks noChangeArrowheads="1"/>
          </p:cNvSpPr>
          <p:nvPr/>
        </p:nvSpPr>
        <p:spPr bwMode="auto">
          <a:xfrm>
            <a:off x="2816225" y="4994276"/>
            <a:ext cx="1739900"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Read request A</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accepted</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9" name="TextBox 8"/>
          <p:cNvSpPr txBox="1">
            <a:spLocks noChangeArrowheads="1"/>
          </p:cNvSpPr>
          <p:nvPr/>
        </p:nvSpPr>
        <p:spPr bwMode="auto">
          <a:xfrm>
            <a:off x="4248150" y="5345113"/>
            <a:ext cx="2897188" cy="1200150"/>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rPr>
              <a:t>Read request B</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rPr>
              <a:t>is accepted </a:t>
            </a:r>
            <a:r>
              <a:rPr kumimoji="0" lang="en-US" altLang="ko-KR" sz="1800" b="0" i="0" u="none" strike="noStrike" kern="1200" cap="none" spc="0" normalizeH="0" baseline="0" noProof="0" dirty="0">
                <a:ln>
                  <a:noFill/>
                </a:ln>
                <a:solidFill>
                  <a:srgbClr val="0070C0"/>
                </a:solidFill>
                <a:effectLst/>
                <a:uLnTx/>
                <a:uFillTx/>
                <a:latin typeface="Tahoma" pitchFamily="34" charset="0"/>
                <a:ea typeface="맑은 고딕" pitchFamily="34" charset="-127"/>
                <a:cs typeface="Tahoma" pitchFamily="34" charset="0"/>
              </a:rPr>
              <a:t>via AR channel</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rPr>
              <a:t>while data A(0) is</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rPr>
              <a:t>transferred </a:t>
            </a:r>
            <a:r>
              <a:rPr kumimoji="0" lang="en-US" altLang="ko-KR" sz="1800" b="0" i="0" u="none" strike="noStrike" kern="1200" cap="none" spc="0" normalizeH="0" baseline="0" noProof="0" dirty="0">
                <a:ln>
                  <a:noFill/>
                </a:ln>
                <a:solidFill>
                  <a:srgbClr val="FF0000"/>
                </a:solidFill>
                <a:effectLst/>
                <a:uLnTx/>
                <a:uFillTx/>
                <a:latin typeface="Tahoma" pitchFamily="34" charset="0"/>
                <a:ea typeface="맑은 고딕" pitchFamily="34" charset="-127"/>
                <a:cs typeface="Tahoma" pitchFamily="34" charset="0"/>
              </a:rPr>
              <a:t>via R channel</a:t>
            </a:r>
            <a:endParaRPr kumimoji="0" lang="ko-KR" altLang="en-US" sz="1800" b="0" i="0" u="none" strike="noStrike" kern="1200" cap="none" spc="0" normalizeH="0" baseline="0" noProof="0" dirty="0">
              <a:ln>
                <a:noFill/>
              </a:ln>
              <a:solidFill>
                <a:srgbClr val="FF0000"/>
              </a:solidFill>
              <a:effectLst/>
              <a:uLnTx/>
              <a:uFillTx/>
              <a:latin typeface="Tahoma" pitchFamily="34" charset="0"/>
              <a:ea typeface="맑은 고딕" pitchFamily="34" charset="-127"/>
              <a:cs typeface="Tahoma" pitchFamily="34" charset="0"/>
            </a:endParaRPr>
          </a:p>
        </p:txBody>
      </p:sp>
      <p:cxnSp>
        <p:nvCxnSpPr>
          <p:cNvPr id="8" name="직선 연결선 7"/>
          <p:cNvCxnSpPr/>
          <p:nvPr/>
        </p:nvCxnSpPr>
        <p:spPr>
          <a:xfrm>
            <a:off x="5087890" y="2996953"/>
            <a:ext cx="0" cy="1997323"/>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7879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제목 1"/>
          <p:cNvSpPr>
            <a:spLocks noGrp="1"/>
          </p:cNvSpPr>
          <p:nvPr>
            <p:ph type="title"/>
          </p:nvPr>
        </p:nvSpPr>
        <p:spPr/>
        <p:txBody>
          <a:bodyPr/>
          <a:lstStyle/>
          <a:p>
            <a:pPr eaLnBrk="1" hangingPunct="1"/>
            <a:r>
              <a:rPr lang="en-US" altLang="ko-KR"/>
              <a:t>Write Burst Operation</a:t>
            </a:r>
            <a:endParaRPr lang="ko-KR" altLang="en-US"/>
          </a:p>
        </p:txBody>
      </p:sp>
      <p:pic>
        <p:nvPicPr>
          <p:cNvPr id="31747" name="Picture 2"/>
          <p:cNvPicPr>
            <a:picLocks noChangeAspect="1" noChangeArrowheads="1"/>
          </p:cNvPicPr>
          <p:nvPr/>
        </p:nvPicPr>
        <p:blipFill>
          <a:blip r:embed="rId3" cstate="print"/>
          <a:srcRect/>
          <a:stretch>
            <a:fillRect/>
          </a:stretch>
        </p:blipFill>
        <p:spPr bwMode="auto">
          <a:xfrm>
            <a:off x="2357211" y="1865768"/>
            <a:ext cx="7196138" cy="3565525"/>
          </a:xfrm>
          <a:prstGeom prst="rect">
            <a:avLst/>
          </a:prstGeom>
          <a:noFill/>
          <a:ln w="9525">
            <a:noFill/>
            <a:miter lim="800000"/>
            <a:headEnd/>
            <a:tailEnd/>
          </a:ln>
        </p:spPr>
      </p:pic>
      <p:cxnSp>
        <p:nvCxnSpPr>
          <p:cNvPr id="6" name="직선 연결선 5"/>
          <p:cNvCxnSpPr/>
          <p:nvPr/>
        </p:nvCxnSpPr>
        <p:spPr>
          <a:xfrm rot="5400000">
            <a:off x="2558824" y="3740605"/>
            <a:ext cx="3500438"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749" name="TextBox 7"/>
          <p:cNvSpPr txBox="1">
            <a:spLocks noChangeArrowheads="1"/>
          </p:cNvSpPr>
          <p:nvPr/>
        </p:nvSpPr>
        <p:spPr bwMode="auto">
          <a:xfrm>
            <a:off x="3123975" y="5505905"/>
            <a:ext cx="1768475"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Write request A</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is accepted</a:t>
            </a:r>
            <a:endParaRPr kumimoji="0" lang="ko-KR" altLang="en-US"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endParaRPr>
          </a:p>
        </p:txBody>
      </p:sp>
      <p:sp>
        <p:nvSpPr>
          <p:cNvPr id="9" name="TextBox 8"/>
          <p:cNvSpPr txBox="1">
            <a:spLocks noChangeArrowheads="1"/>
          </p:cNvSpPr>
          <p:nvPr/>
        </p:nvSpPr>
        <p:spPr bwMode="auto">
          <a:xfrm>
            <a:off x="7776936" y="5599567"/>
            <a:ext cx="2254250" cy="646112"/>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Response completes</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prstClr val="black"/>
                </a:solidFill>
                <a:effectLst/>
                <a:uLnTx/>
                <a:uFillTx/>
                <a:latin typeface="Tahoma" pitchFamily="34" charset="0"/>
                <a:ea typeface="맑은 고딕" pitchFamily="34" charset="-127"/>
                <a:cs typeface="Tahoma" pitchFamily="34" charset="0"/>
              </a:rPr>
              <a:t>write operation</a:t>
            </a:r>
            <a:endParaRPr kumimoji="0" lang="ko-KR" altLang="en-US" sz="1800" b="0" i="0" u="none" strike="noStrike" kern="1200" cap="none" spc="0" normalizeH="0" baseline="0" noProof="0">
              <a:ln>
                <a:noFill/>
              </a:ln>
              <a:solidFill>
                <a:srgbClr val="FF0000"/>
              </a:solidFill>
              <a:effectLst/>
              <a:uLnTx/>
              <a:uFillTx/>
              <a:latin typeface="Tahoma" pitchFamily="34" charset="0"/>
              <a:ea typeface="맑은 고딕" pitchFamily="34" charset="-127"/>
              <a:cs typeface="Tahoma" pitchFamily="34" charset="0"/>
            </a:endParaRPr>
          </a:p>
        </p:txBody>
      </p:sp>
      <p:cxnSp>
        <p:nvCxnSpPr>
          <p:cNvPr id="10" name="직선 연결선 9"/>
          <p:cNvCxnSpPr/>
          <p:nvPr/>
        </p:nvCxnSpPr>
        <p:spPr>
          <a:xfrm rot="5400000">
            <a:off x="7141143" y="3790611"/>
            <a:ext cx="3502025"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23046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Interface of My IP</a:t>
            </a:r>
            <a:endParaRPr lang="ko-KR" altLang="en-US" dirty="0"/>
          </a:p>
        </p:txBody>
      </p:sp>
      <p:sp>
        <p:nvSpPr>
          <p:cNvPr id="3" name="내용 개체 틀 2"/>
          <p:cNvSpPr>
            <a:spLocks noGrp="1"/>
          </p:cNvSpPr>
          <p:nvPr>
            <p:ph idx="1"/>
          </p:nvPr>
        </p:nvSpPr>
        <p:spPr/>
        <p:txBody>
          <a:bodyPr/>
          <a:lstStyle/>
          <a:p>
            <a:r>
              <a:rPr lang="en-US" altLang="ko-KR" dirty="0"/>
              <a:t>MY_IP</a:t>
            </a:r>
          </a:p>
          <a:p>
            <a:pPr lvl="1"/>
            <a:r>
              <a:rPr lang="en-US" altLang="ko-KR" dirty="0">
                <a:solidFill>
                  <a:srgbClr val="FF0000"/>
                </a:solidFill>
              </a:rPr>
              <a:t>1x AXI-Lite Interface</a:t>
            </a:r>
          </a:p>
          <a:p>
            <a:pPr lvl="1"/>
            <a:r>
              <a:rPr lang="en-US" altLang="ko-KR" dirty="0"/>
              <a:t>1x BRAM Interface</a:t>
            </a:r>
          </a:p>
          <a:p>
            <a:pPr lvl="1"/>
            <a:r>
              <a:rPr lang="en-US" altLang="ko-KR" dirty="0" err="1"/>
              <a:t>Nx</a:t>
            </a:r>
            <a:r>
              <a:rPr lang="en-US" altLang="ko-KR" dirty="0"/>
              <a:t> Processing Elements (N=64 in our lab)</a:t>
            </a:r>
            <a:endParaRPr lang="ko-KR" altLang="en-US" dirty="0"/>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pic>
        <p:nvPicPr>
          <p:cNvPr id="66" name="그림 65"/>
          <p:cNvPicPr>
            <a:picLocks noChangeAspect="1"/>
          </p:cNvPicPr>
          <p:nvPr/>
        </p:nvPicPr>
        <p:blipFill>
          <a:blip r:embed="rId5"/>
          <a:stretch>
            <a:fillRect/>
          </a:stretch>
        </p:blipFill>
        <p:spPr>
          <a:xfrm>
            <a:off x="1696196" y="3705725"/>
            <a:ext cx="6714379" cy="2966405"/>
          </a:xfrm>
          <a:prstGeom prst="rect">
            <a:avLst/>
          </a:prstGeom>
        </p:spPr>
      </p:pic>
      <p:sp>
        <p:nvSpPr>
          <p:cNvPr id="7" name="모서리가 둥근 직사각형 6"/>
          <p:cNvSpPr/>
          <p:nvPr/>
        </p:nvSpPr>
        <p:spPr>
          <a:xfrm>
            <a:off x="8757558" y="1883229"/>
            <a:ext cx="1567542" cy="4394540"/>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모서리가 둥근 직사각형 7"/>
          <p:cNvSpPr/>
          <p:nvPr/>
        </p:nvSpPr>
        <p:spPr>
          <a:xfrm>
            <a:off x="9215436" y="522513"/>
            <a:ext cx="1109664" cy="1072129"/>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모서리가 둥근 직사각형 8"/>
          <p:cNvSpPr/>
          <p:nvPr/>
        </p:nvSpPr>
        <p:spPr>
          <a:xfrm>
            <a:off x="2346550" y="4844143"/>
            <a:ext cx="1120549" cy="925286"/>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슬라이드 번호 개체 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68754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8005762" cy="1325563"/>
          </a:xfrm>
        </p:spPr>
        <p:txBody>
          <a:bodyPr>
            <a:normAutofit/>
          </a:bodyPr>
          <a:lstStyle/>
          <a:p>
            <a:r>
              <a:rPr lang="en-US" altLang="ko-KR" dirty="0"/>
              <a:t>Slave Interface for SW to HW Data Transfer, i.e., Store Instruction</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axi_awready</a:t>
            </a:r>
            <a:r>
              <a:rPr lang="en-US" altLang="ko-KR" sz="2400" dirty="0"/>
              <a:t> &lt;= 1'b0;</a:t>
            </a:r>
          </a:p>
          <a:p>
            <a:pPr marL="0" indent="0">
              <a:buNone/>
            </a:pPr>
            <a:r>
              <a:rPr lang="en-US" altLang="ko-KR" sz="2400" dirty="0"/>
              <a:t>  else</a:t>
            </a:r>
          </a:p>
          <a:p>
            <a:pPr marL="0" indent="0">
              <a:buNone/>
            </a:pPr>
            <a:r>
              <a:rPr lang="en-US" altLang="ko-KR" sz="2400" dirty="0"/>
              <a:t>      if (~</a:t>
            </a:r>
            <a:r>
              <a:rPr lang="en-US" altLang="ko-KR" sz="2400" dirty="0" err="1"/>
              <a:t>axi_awready</a:t>
            </a:r>
            <a:r>
              <a:rPr lang="en-US" altLang="ko-KR" sz="2400" dirty="0"/>
              <a:t> </a:t>
            </a:r>
            <a:br>
              <a:rPr lang="en-US" altLang="ko-KR" sz="2400" dirty="0"/>
            </a:br>
            <a:r>
              <a:rPr lang="en-US" altLang="ko-KR" sz="2400" dirty="0"/>
              <a:t>      &amp;&amp; </a:t>
            </a:r>
            <a:r>
              <a:rPr lang="en-US" altLang="ko-KR" sz="2400" dirty="0">
                <a:solidFill>
                  <a:srgbClr val="FF0000"/>
                </a:solidFill>
              </a:rPr>
              <a:t>S_AXI_AWVALID</a:t>
            </a:r>
            <a:r>
              <a:rPr lang="en-US" altLang="ko-KR" sz="2400" dirty="0"/>
              <a:t> </a:t>
            </a:r>
            <a:br>
              <a:rPr lang="en-US" altLang="ko-KR" sz="2400" dirty="0"/>
            </a:br>
            <a:r>
              <a:rPr lang="en-US" altLang="ko-KR" sz="2400" dirty="0"/>
              <a:t>      &amp;&amp; </a:t>
            </a:r>
            <a:r>
              <a:rPr lang="en-US" altLang="ko-KR" sz="2400" dirty="0">
                <a:solidFill>
                  <a:srgbClr val="FF0000"/>
                </a:solidFill>
              </a:rPr>
              <a:t>S_AXI_WVALID</a:t>
            </a:r>
            <a:r>
              <a:rPr lang="en-US" altLang="ko-KR" sz="2400" dirty="0"/>
              <a:t>)</a:t>
            </a:r>
          </a:p>
          <a:p>
            <a:pPr marL="0" indent="0">
              <a:buNone/>
            </a:pPr>
            <a:r>
              <a:rPr lang="en-US" altLang="ko-KR" sz="2400" dirty="0"/>
              <a:t>          </a:t>
            </a:r>
            <a:r>
              <a:rPr lang="en-US" altLang="ko-KR" sz="2400" dirty="0" err="1"/>
              <a:t>axi_awready</a:t>
            </a:r>
            <a:r>
              <a:rPr lang="en-US" altLang="ko-KR" sz="2400" dirty="0"/>
              <a:t> &lt;= 1'b1;</a:t>
            </a:r>
          </a:p>
          <a:p>
            <a:pPr marL="0" indent="0">
              <a:buNone/>
            </a:pPr>
            <a:r>
              <a:rPr lang="en-US" altLang="ko-KR" sz="2400" dirty="0"/>
              <a:t>      else           </a:t>
            </a:r>
          </a:p>
          <a:p>
            <a:pPr marL="0" indent="0">
              <a:buNone/>
            </a:pPr>
            <a:r>
              <a:rPr lang="en-US" altLang="ko-KR" sz="2400" dirty="0"/>
              <a:t>          </a:t>
            </a:r>
            <a:r>
              <a:rPr lang="en-US" altLang="ko-KR" sz="2400" dirty="0" err="1"/>
              <a:t>axi_awready</a:t>
            </a:r>
            <a:r>
              <a:rPr lang="en-US" altLang="ko-KR" sz="2400" dirty="0"/>
              <a:t> &lt;= 1'b0;</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30389" y="2346158"/>
            <a:ext cx="313573" cy="5654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5121" y="2167235"/>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Address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96954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8020803" cy="1325563"/>
          </a:xfrm>
        </p:spPr>
        <p:txBody>
          <a:bodyPr/>
          <a:lstStyle/>
          <a:p>
            <a:r>
              <a:rPr lang="en-US" altLang="ko-KR" dirty="0"/>
              <a:t>My IP Receives the Data</a:t>
            </a:r>
            <a:br>
              <a:rPr lang="en-US" altLang="ko-KR" dirty="0"/>
            </a:br>
            <a:r>
              <a:rPr lang="en-US" altLang="ko-KR" dirty="0"/>
              <a:t>when Valid &amp; Ready are ‘1’</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 </a:t>
            </a:r>
            <a:r>
              <a:rPr lang="en-US" altLang="ko-KR" sz="2400" dirty="0" err="1">
                <a:solidFill>
                  <a:srgbClr val="FF0000"/>
                </a:solidFill>
              </a:rPr>
              <a:t>run_complete</a:t>
            </a:r>
            <a:r>
              <a:rPr lang="en-US" altLang="ko-KR" sz="2400" dirty="0"/>
              <a:t>)</a:t>
            </a:r>
          </a:p>
          <a:p>
            <a:pPr marL="0" indent="0">
              <a:buNone/>
            </a:pPr>
            <a:r>
              <a:rPr lang="en-US" altLang="ko-KR" sz="2400" dirty="0"/>
              <a:t>      slv_reg0 &lt;= 0; </a:t>
            </a:r>
          </a:p>
          <a:p>
            <a:pPr marL="0" indent="0">
              <a:buNone/>
            </a:pPr>
            <a:r>
              <a:rPr lang="en-US" altLang="ko-KR" sz="2400" dirty="0"/>
              <a:t>  else</a:t>
            </a:r>
          </a:p>
          <a:p>
            <a:pPr marL="0" indent="0">
              <a:buNone/>
            </a:pPr>
            <a:r>
              <a:rPr lang="en-US" altLang="ko-KR" sz="2400" dirty="0"/>
              <a:t>      if (</a:t>
            </a:r>
            <a:r>
              <a:rPr lang="en-US" altLang="ko-KR" sz="2400" dirty="0" err="1">
                <a:solidFill>
                  <a:srgbClr val="00B050"/>
                </a:solidFill>
              </a:rPr>
              <a:t>axi_wready</a:t>
            </a:r>
            <a:br>
              <a:rPr lang="en-US" altLang="ko-KR" sz="2400" dirty="0"/>
            </a:br>
            <a:r>
              <a:rPr lang="en-US" altLang="ko-KR" sz="2400" dirty="0"/>
              <a:t>      &amp;&amp; </a:t>
            </a:r>
            <a:r>
              <a:rPr lang="en-US" altLang="ko-KR" sz="2400" dirty="0">
                <a:solidFill>
                  <a:srgbClr val="00B050"/>
                </a:solidFill>
              </a:rPr>
              <a:t>S_AXI_WVALID</a:t>
            </a:r>
            <a:r>
              <a:rPr lang="en-US" altLang="ko-KR" sz="2400" dirty="0"/>
              <a:t> </a:t>
            </a:r>
          </a:p>
          <a:p>
            <a:pPr marL="0" indent="0">
              <a:buNone/>
            </a:pPr>
            <a:r>
              <a:rPr lang="en-US" altLang="ko-KR" sz="2400" dirty="0"/>
              <a:t>      &amp;&amp; </a:t>
            </a:r>
            <a:r>
              <a:rPr lang="en-US" altLang="ko-KR" sz="2400" dirty="0" err="1">
                <a:solidFill>
                  <a:srgbClr val="0070C0"/>
                </a:solidFill>
              </a:rPr>
              <a:t>axi_awready</a:t>
            </a:r>
            <a:br>
              <a:rPr lang="en-US" altLang="ko-KR" sz="2400" dirty="0"/>
            </a:br>
            <a:r>
              <a:rPr lang="en-US" altLang="ko-KR" sz="2400" dirty="0"/>
              <a:t>      &amp;&amp; </a:t>
            </a:r>
            <a:r>
              <a:rPr lang="en-US" altLang="ko-KR" sz="2400" dirty="0">
                <a:solidFill>
                  <a:srgbClr val="0070C0"/>
                </a:solidFill>
              </a:rPr>
              <a:t>S_AXI_AWVALID</a:t>
            </a:r>
            <a:r>
              <a:rPr lang="en-US" altLang="ko-KR" sz="2400" dirty="0"/>
              <a:t>)</a:t>
            </a:r>
          </a:p>
          <a:p>
            <a:pPr marL="0" indent="0">
              <a:buNone/>
            </a:pPr>
            <a:r>
              <a:rPr lang="en-US" altLang="ko-KR" sz="2400" dirty="0"/>
              <a:t>          slv_reg0 &lt;= S_AXI_WDATA;</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2995864"/>
            <a:ext cx="313573" cy="64970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9259" y="2859051"/>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Data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20881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8020803" cy="1325563"/>
          </a:xfrm>
        </p:spPr>
        <p:txBody>
          <a:bodyPr/>
          <a:lstStyle/>
          <a:p>
            <a:r>
              <a:rPr lang="en-US" altLang="ko-KR" dirty="0"/>
              <a:t>My IP Gives a Response for the Write Request </a:t>
            </a:r>
            <a:endParaRPr lang="ko-KR" altLang="en-US" dirty="0"/>
          </a:p>
        </p:txBody>
      </p:sp>
      <p:sp>
        <p:nvSpPr>
          <p:cNvPr id="3" name="내용 개체 틀 2"/>
          <p:cNvSpPr>
            <a:spLocks noGrp="1"/>
          </p:cNvSpPr>
          <p:nvPr>
            <p:ph idx="1"/>
          </p:nvPr>
        </p:nvSpPr>
        <p:spPr>
          <a:xfrm>
            <a:off x="838200" y="1825625"/>
            <a:ext cx="7415463" cy="4351338"/>
          </a:xfrm>
        </p:spPr>
        <p:txBody>
          <a:bodyPr>
            <a:normAutofit lnSpcReduction="10000"/>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a:t>
            </a:r>
          </a:p>
          <a:p>
            <a:pPr marL="0" indent="0">
              <a:buNone/>
            </a:pPr>
            <a:r>
              <a:rPr lang="en-US" altLang="ko-KR" sz="2400" dirty="0"/>
              <a:t>      </a:t>
            </a:r>
            <a:r>
              <a:rPr lang="en-US" altLang="ko-KR" sz="2400" dirty="0" err="1"/>
              <a:t>axi_bvalid</a:t>
            </a:r>
            <a:r>
              <a:rPr lang="en-US" altLang="ko-KR" sz="2400" dirty="0"/>
              <a:t> &lt;= 0; </a:t>
            </a:r>
          </a:p>
          <a:p>
            <a:pPr marL="0" indent="0">
              <a:buNone/>
            </a:pPr>
            <a:r>
              <a:rPr lang="en-US" altLang="ko-KR" sz="2400" dirty="0"/>
              <a:t>else</a:t>
            </a:r>
          </a:p>
          <a:p>
            <a:pPr marL="0" indent="0">
              <a:buNone/>
            </a:pPr>
            <a:r>
              <a:rPr lang="en-US" altLang="ko-KR" sz="2400" dirty="0"/>
              <a:t>      if (~</a:t>
            </a:r>
            <a:r>
              <a:rPr lang="en-US" altLang="ko-KR" sz="2400" dirty="0" err="1"/>
              <a:t>axi_bvalid</a:t>
            </a:r>
            <a:endParaRPr lang="en-US" altLang="ko-KR" sz="2400" dirty="0"/>
          </a:p>
          <a:p>
            <a:pPr marL="0" indent="0">
              <a:buNone/>
            </a:pPr>
            <a:r>
              <a:rPr lang="en-US" altLang="ko-KR" sz="2400" dirty="0">
                <a:solidFill>
                  <a:srgbClr val="00B050"/>
                </a:solidFill>
              </a:rPr>
              <a:t>      </a:t>
            </a:r>
            <a:r>
              <a:rPr lang="en-US" altLang="ko-KR" sz="2400" dirty="0"/>
              <a:t>&amp;&amp;</a:t>
            </a:r>
            <a:r>
              <a:rPr lang="en-US" altLang="ko-KR" sz="2400" dirty="0">
                <a:solidFill>
                  <a:srgbClr val="00B050"/>
                </a:solidFill>
              </a:rPr>
              <a:t> </a:t>
            </a:r>
            <a:r>
              <a:rPr lang="en-US" altLang="ko-KR" sz="2400" dirty="0" err="1">
                <a:solidFill>
                  <a:srgbClr val="00B050"/>
                </a:solidFill>
              </a:rPr>
              <a:t>axi_wready</a:t>
            </a:r>
            <a:r>
              <a:rPr lang="en-US" altLang="ko-KR" sz="2400" dirty="0"/>
              <a:t> &amp;&amp; </a:t>
            </a:r>
            <a:r>
              <a:rPr lang="en-US" altLang="ko-KR" sz="2400" dirty="0">
                <a:solidFill>
                  <a:srgbClr val="00B050"/>
                </a:solidFill>
              </a:rPr>
              <a:t>S_AXI_WVALID</a:t>
            </a:r>
            <a:r>
              <a:rPr lang="en-US" altLang="ko-KR" sz="2400" dirty="0"/>
              <a:t> </a:t>
            </a:r>
          </a:p>
          <a:p>
            <a:pPr marL="0" indent="0">
              <a:buNone/>
            </a:pPr>
            <a:r>
              <a:rPr lang="en-US" altLang="ko-KR" sz="2400" dirty="0"/>
              <a:t>      &amp;&amp; </a:t>
            </a:r>
            <a:r>
              <a:rPr lang="en-US" altLang="ko-KR" sz="2400" dirty="0" err="1">
                <a:solidFill>
                  <a:srgbClr val="0070C0"/>
                </a:solidFill>
              </a:rPr>
              <a:t>axi_awready</a:t>
            </a:r>
            <a:r>
              <a:rPr lang="en-US" altLang="ko-KR" sz="2400" dirty="0"/>
              <a:t> &amp;&amp; </a:t>
            </a:r>
            <a:r>
              <a:rPr lang="en-US" altLang="ko-KR" sz="2400" dirty="0">
                <a:solidFill>
                  <a:srgbClr val="0070C0"/>
                </a:solidFill>
              </a:rPr>
              <a:t>S_AXI_AWVALID</a:t>
            </a:r>
            <a:r>
              <a:rPr lang="en-US" altLang="ko-KR" sz="2400" dirty="0"/>
              <a:t>)</a:t>
            </a:r>
          </a:p>
          <a:p>
            <a:pPr marL="0" indent="0">
              <a:buNone/>
            </a:pPr>
            <a:r>
              <a:rPr lang="en-US" altLang="ko-KR" sz="2400" dirty="0"/>
              <a:t>          </a:t>
            </a:r>
            <a:r>
              <a:rPr lang="en-US" altLang="ko-KR" sz="2400" dirty="0" err="1"/>
              <a:t>axi_bvalid</a:t>
            </a:r>
            <a:r>
              <a:rPr lang="en-US" altLang="ko-KR" sz="2400" dirty="0"/>
              <a:t> &lt;=1’b1;</a:t>
            </a:r>
          </a:p>
          <a:p>
            <a:pPr marL="0" indent="0">
              <a:buNone/>
            </a:pPr>
            <a:r>
              <a:rPr lang="en-US" altLang="ko-KR" sz="2400" dirty="0"/>
              <a:t>      else if (</a:t>
            </a:r>
            <a:r>
              <a:rPr lang="en-US" altLang="ko-KR" sz="2400" dirty="0">
                <a:solidFill>
                  <a:srgbClr val="FF0000"/>
                </a:solidFill>
              </a:rPr>
              <a:t>S_AXI_BREADY</a:t>
            </a:r>
            <a:r>
              <a:rPr lang="en-US" altLang="ko-KR" sz="2400" dirty="0"/>
              <a:t> &amp;&amp; </a:t>
            </a:r>
            <a:r>
              <a:rPr lang="en-US" altLang="ko-KR" sz="2400" dirty="0" err="1">
                <a:solidFill>
                  <a:srgbClr val="FF0000"/>
                </a:solidFill>
              </a:rPr>
              <a:t>axi_bvalid</a:t>
            </a:r>
            <a:r>
              <a:rPr lang="en-US" altLang="ko-KR" sz="2400" dirty="0"/>
              <a:t>)</a:t>
            </a:r>
          </a:p>
          <a:p>
            <a:pPr marL="0" indent="0">
              <a:buNone/>
            </a:pPr>
            <a:r>
              <a:rPr lang="en-US" altLang="ko-KR" sz="2400" dirty="0"/>
              <a:t>          </a:t>
            </a:r>
            <a:r>
              <a:rPr lang="en-US" altLang="ko-KR" sz="2400" dirty="0" err="1"/>
              <a:t>axi_bvalid</a:t>
            </a:r>
            <a:r>
              <a:rPr lang="en-US" altLang="ko-KR" sz="2400" dirty="0"/>
              <a:t> &lt;=1’b0;</a:t>
            </a:r>
          </a:p>
          <a:p>
            <a:pPr marL="0" indent="0">
              <a:buNone/>
            </a:pPr>
            <a:endParaRPr lang="en-US" altLang="ko-KR" sz="2400" dirty="0"/>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3765887"/>
            <a:ext cx="313573" cy="43313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06917" y="3539629"/>
            <a:ext cx="1189248"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Response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761528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 IP Receives a Read Request</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axi_arready</a:t>
            </a:r>
            <a:r>
              <a:rPr lang="en-US" altLang="ko-KR" sz="2400" dirty="0"/>
              <a:t> &lt;= 1'b0;</a:t>
            </a:r>
          </a:p>
          <a:p>
            <a:pPr marL="0" indent="0">
              <a:buNone/>
            </a:pPr>
            <a:r>
              <a:rPr lang="en-US" altLang="ko-KR" sz="2400" dirty="0"/>
              <a:t>  else</a:t>
            </a:r>
          </a:p>
          <a:p>
            <a:pPr marL="0" indent="0">
              <a:buNone/>
            </a:pPr>
            <a:r>
              <a:rPr lang="en-US" altLang="ko-KR" sz="2400" dirty="0"/>
              <a:t>      if (~</a:t>
            </a:r>
            <a:r>
              <a:rPr lang="en-US" altLang="ko-KR" sz="2400" dirty="0" err="1"/>
              <a:t>axi_arready</a:t>
            </a:r>
            <a:r>
              <a:rPr lang="en-US" altLang="ko-KR" sz="2400" dirty="0"/>
              <a:t> </a:t>
            </a:r>
            <a:br>
              <a:rPr lang="en-US" altLang="ko-KR" sz="2400" dirty="0"/>
            </a:br>
            <a:r>
              <a:rPr lang="en-US" altLang="ko-KR" sz="2400" dirty="0"/>
              <a:t>      &amp;&amp; </a:t>
            </a:r>
            <a:r>
              <a:rPr lang="en-US" altLang="ko-KR" sz="2400" dirty="0">
                <a:solidFill>
                  <a:srgbClr val="FF0000"/>
                </a:solidFill>
              </a:rPr>
              <a:t>S_AXI_ARVALID</a:t>
            </a:r>
            <a:r>
              <a:rPr lang="en-US" altLang="ko-KR" sz="2400" dirty="0"/>
              <a:t>)</a:t>
            </a:r>
          </a:p>
          <a:p>
            <a:pPr marL="0" indent="0">
              <a:buNone/>
            </a:pPr>
            <a:r>
              <a:rPr lang="en-US" altLang="ko-KR" sz="2400" dirty="0"/>
              <a:t>          </a:t>
            </a:r>
            <a:r>
              <a:rPr lang="en-US" altLang="ko-KR" sz="2400" dirty="0" err="1"/>
              <a:t>axi_arready</a:t>
            </a:r>
            <a:r>
              <a:rPr lang="en-US" altLang="ko-KR" sz="2400" dirty="0"/>
              <a:t> &lt;= 1'b1;</a:t>
            </a:r>
          </a:p>
          <a:p>
            <a:pPr marL="0" indent="0">
              <a:buNone/>
            </a:pPr>
            <a:r>
              <a:rPr lang="en-US" altLang="ko-KR" sz="2400" dirty="0"/>
              <a:t>      else           </a:t>
            </a:r>
          </a:p>
          <a:p>
            <a:pPr marL="0" indent="0">
              <a:buNone/>
            </a:pPr>
            <a:r>
              <a:rPr lang="en-US" altLang="ko-KR" sz="2400" dirty="0"/>
              <a:t>          </a:t>
            </a:r>
            <a:r>
              <a:rPr lang="en-US" altLang="ko-KR" sz="2400" dirty="0" err="1"/>
              <a:t>axi_arready</a:t>
            </a:r>
            <a:r>
              <a:rPr lang="en-US" altLang="ko-KR" sz="2400" dirty="0"/>
              <a:t> &lt;= 1'b0;</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30389" y="4295269"/>
            <a:ext cx="313573" cy="5654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5121" y="4092292"/>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Read Address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571811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 IP Gives the Required Data</a:t>
            </a:r>
            <a:endParaRPr lang="ko-KR" altLang="en-US" dirty="0"/>
          </a:p>
        </p:txBody>
      </p:sp>
      <p:sp>
        <p:nvSpPr>
          <p:cNvPr id="3" name="내용 개체 틀 2"/>
          <p:cNvSpPr>
            <a:spLocks noGrp="1"/>
          </p:cNvSpPr>
          <p:nvPr>
            <p:ph idx="1"/>
          </p:nvPr>
        </p:nvSpPr>
        <p:spPr>
          <a:xfrm>
            <a:off x="838200" y="1825625"/>
            <a:ext cx="7415463" cy="4351338"/>
          </a:xfrm>
        </p:spPr>
        <p:txBody>
          <a:bodyPr>
            <a:normAutofit fontScale="92500" lnSpcReduction="20000"/>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axi_rvalid</a:t>
            </a:r>
            <a:r>
              <a:rPr lang="en-US" altLang="ko-KR" sz="2400" dirty="0"/>
              <a:t> &lt;= 1'b0;</a:t>
            </a:r>
          </a:p>
          <a:p>
            <a:pPr marL="0" indent="0">
              <a:buNone/>
            </a:pPr>
            <a:r>
              <a:rPr lang="en-US" altLang="ko-KR" sz="2400" dirty="0"/>
              <a:t>  else</a:t>
            </a:r>
          </a:p>
          <a:p>
            <a:pPr marL="0" indent="0">
              <a:buNone/>
            </a:pPr>
            <a:r>
              <a:rPr lang="en-US" altLang="ko-KR" sz="2400" dirty="0"/>
              <a:t>      if (~</a:t>
            </a:r>
            <a:r>
              <a:rPr lang="en-US" altLang="ko-KR" sz="2400" dirty="0" err="1"/>
              <a:t>axi_rvalid</a:t>
            </a:r>
            <a:r>
              <a:rPr lang="en-US" altLang="ko-KR" sz="2400" dirty="0"/>
              <a:t> </a:t>
            </a:r>
            <a:br>
              <a:rPr lang="en-US" altLang="ko-KR" sz="2400" dirty="0"/>
            </a:br>
            <a:r>
              <a:rPr lang="en-US" altLang="ko-KR" sz="2400" dirty="0"/>
              <a:t>      </a:t>
            </a:r>
            <a:r>
              <a:rPr lang="en-US" altLang="ko-KR" sz="2400" dirty="0" err="1">
                <a:solidFill>
                  <a:srgbClr val="FF0000"/>
                </a:solidFill>
              </a:rPr>
              <a:t>axi_arready</a:t>
            </a:r>
            <a:r>
              <a:rPr lang="en-US" altLang="ko-KR" sz="2400" dirty="0"/>
              <a:t> &amp;&amp; </a:t>
            </a:r>
            <a:r>
              <a:rPr lang="en-US" altLang="ko-KR" sz="2400" dirty="0">
                <a:solidFill>
                  <a:srgbClr val="FF0000"/>
                </a:solidFill>
              </a:rPr>
              <a:t>S_AXI_ARVALID</a:t>
            </a:r>
            <a:r>
              <a:rPr lang="en-US" altLang="ko-KR" sz="2400" dirty="0"/>
              <a:t>)</a:t>
            </a:r>
          </a:p>
          <a:p>
            <a:pPr marL="0" indent="0">
              <a:buNone/>
            </a:pPr>
            <a:r>
              <a:rPr lang="en-US" altLang="ko-KR" sz="2400" dirty="0"/>
              <a:t>          </a:t>
            </a:r>
            <a:r>
              <a:rPr lang="en-US" altLang="ko-KR" sz="2400" dirty="0" err="1"/>
              <a:t>axi_rvalid</a:t>
            </a:r>
            <a:r>
              <a:rPr lang="en-US" altLang="ko-KR" sz="2400" dirty="0"/>
              <a:t> &lt;= 1'b1;</a:t>
            </a:r>
          </a:p>
          <a:p>
            <a:pPr marL="0" indent="0">
              <a:buNone/>
            </a:pPr>
            <a:r>
              <a:rPr lang="en-US" altLang="ko-KR" sz="2400" dirty="0"/>
              <a:t>      else if (</a:t>
            </a:r>
            <a:r>
              <a:rPr lang="en-US" altLang="ko-KR" sz="2400" dirty="0" err="1">
                <a:solidFill>
                  <a:srgbClr val="00B050"/>
                </a:solidFill>
              </a:rPr>
              <a:t>axi_rvalid</a:t>
            </a:r>
            <a:r>
              <a:rPr lang="en-US" altLang="ko-KR" sz="2400" dirty="0"/>
              <a:t> &amp;&amp; </a:t>
            </a:r>
            <a:r>
              <a:rPr lang="en-US" altLang="ko-KR" sz="2400" dirty="0">
                <a:solidFill>
                  <a:srgbClr val="00B050"/>
                </a:solidFill>
              </a:rPr>
              <a:t>S_AXI_RREADY</a:t>
            </a:r>
            <a:r>
              <a:rPr lang="en-US" altLang="ko-KR" sz="2400" dirty="0"/>
              <a:t>)</a:t>
            </a:r>
          </a:p>
          <a:p>
            <a:pPr marL="0" indent="0">
              <a:buNone/>
            </a:pPr>
            <a:r>
              <a:rPr lang="en-US" altLang="ko-KR" sz="2400" dirty="0"/>
              <a:t>          </a:t>
            </a:r>
            <a:r>
              <a:rPr lang="en-US" altLang="ko-KR" sz="2400" dirty="0" err="1"/>
              <a:t>axi_rvalid</a:t>
            </a:r>
            <a:r>
              <a:rPr lang="en-US" altLang="ko-KR" sz="2400" dirty="0"/>
              <a:t> &lt;= 1'b0;</a:t>
            </a:r>
          </a:p>
          <a:p>
            <a:pPr marL="0" indent="0">
              <a:buNone/>
            </a:pPr>
            <a:endParaRPr lang="en-US" altLang="ko-KR" sz="2400" dirty="0"/>
          </a:p>
          <a:p>
            <a:pPr marL="0" indent="0">
              <a:buNone/>
            </a:pPr>
            <a:r>
              <a:rPr lang="en-US" altLang="ko-KR" sz="2400" dirty="0"/>
              <a:t>always @( * )</a:t>
            </a:r>
          </a:p>
          <a:p>
            <a:pPr marL="0" indent="0">
              <a:buNone/>
            </a:pPr>
            <a:r>
              <a:rPr lang="en-US" altLang="ko-KR" sz="2400" dirty="0"/>
              <a:t>  </a:t>
            </a:r>
            <a:r>
              <a:rPr lang="en-US" altLang="ko-KR" sz="2400" dirty="0" err="1"/>
              <a:t>axi_rdata</a:t>
            </a:r>
            <a:r>
              <a:rPr lang="en-US" altLang="ko-KR" sz="2400" dirty="0"/>
              <a:t> &lt;= slv_reg0;</a:t>
            </a:r>
          </a:p>
          <a:p>
            <a:pPr marL="0" indent="0">
              <a:buNone/>
            </a:pPr>
            <a:endParaRPr lang="en-US" altLang="ko-KR" sz="2400" dirty="0"/>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45430" y="5005137"/>
            <a:ext cx="313573" cy="64970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9259" y="4916450"/>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Read Data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32914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IP Design Overview</a:t>
            </a:r>
            <a:endParaRPr lang="ko-KR" altLang="en-US"/>
          </a:p>
        </p:txBody>
      </p:sp>
      <p:sp>
        <p:nvSpPr>
          <p:cNvPr id="3" name="내용 개체 틀 2"/>
          <p:cNvSpPr>
            <a:spLocks noGrp="1"/>
          </p:cNvSpPr>
          <p:nvPr>
            <p:ph idx="1"/>
          </p:nvPr>
        </p:nvSpPr>
        <p:spPr/>
        <p:txBody>
          <a:bodyPr>
            <a:normAutofit fontScale="92500" lnSpcReduction="20000"/>
          </a:bodyPr>
          <a:lstStyle/>
          <a:p>
            <a:r>
              <a:rPr lang="en-US" altLang="ko-KR" dirty="0"/>
              <a:t>What is </a:t>
            </a:r>
            <a:r>
              <a:rPr lang="en-US" altLang="ko-KR" i="1" dirty="0"/>
              <a:t>IP core</a:t>
            </a:r>
            <a:r>
              <a:rPr lang="en-US" altLang="ko-KR" dirty="0"/>
              <a:t> or </a:t>
            </a:r>
            <a:r>
              <a:rPr lang="en-US" altLang="ko-KR" i="1" dirty="0"/>
              <a:t>IP block?</a:t>
            </a:r>
          </a:p>
          <a:p>
            <a:pPr lvl="1"/>
            <a:r>
              <a:rPr lang="en-US" altLang="ko-KR" dirty="0"/>
              <a:t>IP = intellectual property</a:t>
            </a:r>
          </a:p>
          <a:p>
            <a:pPr lvl="1"/>
            <a:r>
              <a:rPr lang="en-US" altLang="ko-KR" dirty="0"/>
              <a:t>IP core or block = hardware component which can be reused in other designs</a:t>
            </a:r>
          </a:p>
          <a:p>
            <a:pPr lvl="2"/>
            <a:r>
              <a:rPr lang="en-US" altLang="ko-KR" dirty="0"/>
              <a:t>CPU, cache, codec, image signal processor, display/camera controller, wireless controller, …</a:t>
            </a:r>
          </a:p>
          <a:p>
            <a:r>
              <a:rPr lang="en-US" altLang="ko-KR" dirty="0"/>
              <a:t>Types – the extent of customization</a:t>
            </a:r>
          </a:p>
          <a:p>
            <a:pPr lvl="1"/>
            <a:r>
              <a:rPr lang="en-US" altLang="ko-KR" dirty="0"/>
              <a:t>Soft IP (= Verilog code)</a:t>
            </a:r>
          </a:p>
          <a:p>
            <a:pPr lvl="2"/>
            <a:r>
              <a:rPr lang="en-US" altLang="ko-KR" dirty="0"/>
              <a:t>RTL/HDL</a:t>
            </a:r>
          </a:p>
          <a:p>
            <a:pPr lvl="2"/>
            <a:r>
              <a:rPr lang="en-US" altLang="ko-KR" dirty="0"/>
              <a:t>Gate-level netlist</a:t>
            </a:r>
          </a:p>
          <a:p>
            <a:pPr lvl="1"/>
            <a:r>
              <a:rPr lang="en-US" altLang="ko-KR" dirty="0"/>
              <a:t>Hard/Firm IP (= a part of chip layout)</a:t>
            </a:r>
          </a:p>
          <a:p>
            <a:pPr lvl="2"/>
            <a:r>
              <a:rPr lang="en-US" altLang="ko-KR" dirty="0"/>
              <a:t>Post-P&amp;R implementation</a:t>
            </a:r>
          </a:p>
          <a:p>
            <a:pPr lvl="2"/>
            <a:r>
              <a:rPr lang="en-US" altLang="ko-KR" dirty="0"/>
              <a:t>Transistor layout</a:t>
            </a:r>
          </a:p>
          <a:p>
            <a:r>
              <a:rPr lang="en-US" altLang="ko-KR" dirty="0"/>
              <a:t>IP providers for </a:t>
            </a:r>
            <a:r>
              <a:rPr lang="en-US" altLang="ko-KR" dirty="0" err="1"/>
              <a:t>Zynq</a:t>
            </a:r>
            <a:endParaRPr lang="en-US" altLang="ko-KR" dirty="0"/>
          </a:p>
          <a:p>
            <a:pPr lvl="1"/>
            <a:r>
              <a:rPr lang="en-US" altLang="ko-KR" dirty="0"/>
              <a:t>Xilinx, Third-party, </a:t>
            </a:r>
            <a:r>
              <a:rPr lang="en-US" altLang="ko-KR" b="1" dirty="0"/>
              <a:t>DIY</a:t>
            </a:r>
            <a:r>
              <a:rPr lang="en-US" altLang="ko-KR" dirty="0"/>
              <a:t>, …</a:t>
            </a:r>
          </a:p>
          <a:p>
            <a:pPr lvl="1"/>
            <a:endParaRPr lang="en-US" altLang="ko-KR" dirty="0"/>
          </a:p>
          <a:p>
            <a:endParaRPr lang="ko-KR" altLang="en-US" i="1" dirty="0"/>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41511349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Interconnects</a:t>
            </a:r>
            <a:endParaRPr lang="ko-KR" altLang="en-US"/>
          </a:p>
        </p:txBody>
      </p:sp>
      <p:sp>
        <p:nvSpPr>
          <p:cNvPr id="3" name="내용 개체 틀 2"/>
          <p:cNvSpPr>
            <a:spLocks noGrp="1"/>
          </p:cNvSpPr>
          <p:nvPr>
            <p:ph idx="1"/>
          </p:nvPr>
        </p:nvSpPr>
        <p:spPr>
          <a:xfrm>
            <a:off x="838200" y="1825625"/>
            <a:ext cx="4040978" cy="4351338"/>
          </a:xfrm>
        </p:spPr>
        <p:txBody>
          <a:bodyPr/>
          <a:lstStyle/>
          <a:p>
            <a:r>
              <a:rPr lang="en-US" altLang="ko-KR" dirty="0"/>
              <a:t>Interconnect switches</a:t>
            </a:r>
          </a:p>
          <a:p>
            <a:pPr lvl="1"/>
            <a:r>
              <a:rPr lang="en-US" altLang="ko-KR" dirty="0"/>
              <a:t>Central Interconnect</a:t>
            </a:r>
          </a:p>
          <a:p>
            <a:pPr lvl="1"/>
            <a:r>
              <a:rPr lang="en-US" altLang="ko-KR" dirty="0">
                <a:solidFill>
                  <a:srgbClr val="0070C0"/>
                </a:solidFill>
              </a:rPr>
              <a:t>Master Interconnect</a:t>
            </a:r>
          </a:p>
          <a:p>
            <a:pPr lvl="1"/>
            <a:r>
              <a:rPr lang="en-US" altLang="ko-KR" dirty="0"/>
              <a:t>Slave Interconnect</a:t>
            </a:r>
          </a:p>
          <a:p>
            <a:pPr lvl="1"/>
            <a:r>
              <a:rPr lang="en-US" altLang="ko-KR" dirty="0"/>
              <a:t>Memory Interconnect</a:t>
            </a:r>
          </a:p>
          <a:p>
            <a:pPr lvl="1"/>
            <a:r>
              <a:rPr lang="en-US" altLang="ko-KR" dirty="0"/>
              <a:t>OCM Interconnect</a:t>
            </a:r>
          </a:p>
        </p:txBody>
      </p:sp>
      <p:pic>
        <p:nvPicPr>
          <p:cNvPr id="4" name="그림 3"/>
          <p:cNvPicPr>
            <a:picLocks noChangeAspect="1"/>
          </p:cNvPicPr>
          <p:nvPr/>
        </p:nvPicPr>
        <p:blipFill>
          <a:blip r:embed="rId3"/>
          <a:stretch>
            <a:fillRect/>
          </a:stretch>
        </p:blipFill>
        <p:spPr>
          <a:xfrm>
            <a:off x="5268516" y="365125"/>
            <a:ext cx="6923483" cy="6492876"/>
          </a:xfrm>
          <a:prstGeom prst="rect">
            <a:avLst/>
          </a:prstGeom>
        </p:spPr>
      </p:pic>
      <p:sp>
        <p:nvSpPr>
          <p:cNvPr id="5" name="TextBox 4"/>
          <p:cNvSpPr txBox="1"/>
          <p:nvPr/>
        </p:nvSpPr>
        <p:spPr>
          <a:xfrm>
            <a:off x="9064487" y="-4207"/>
            <a:ext cx="3127513" cy="369332"/>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[UG585 </a:t>
            </a: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Zynq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TRM, 2016]</a:t>
            </a:r>
          </a:p>
        </p:txBody>
      </p:sp>
      <p:pic>
        <p:nvPicPr>
          <p:cNvPr id="6" name="그림 5"/>
          <p:cNvPicPr>
            <a:picLocks noChangeAspect="1"/>
          </p:cNvPicPr>
          <p:nvPr/>
        </p:nvPicPr>
        <p:blipFill>
          <a:blip r:embed="rId4"/>
          <a:stretch>
            <a:fillRect/>
          </a:stretch>
        </p:blipFill>
        <p:spPr>
          <a:xfrm>
            <a:off x="103128" y="4588329"/>
            <a:ext cx="5348847" cy="1893434"/>
          </a:xfrm>
          <a:prstGeom prst="rect">
            <a:avLst/>
          </a:prstGeom>
        </p:spPr>
      </p:pic>
      <p:sp>
        <p:nvSpPr>
          <p:cNvPr id="8" name="모서리가 둥근 직사각형 7"/>
          <p:cNvSpPr/>
          <p:nvPr/>
        </p:nvSpPr>
        <p:spPr>
          <a:xfrm>
            <a:off x="1900719" y="4588329"/>
            <a:ext cx="2978459" cy="1893434"/>
          </a:xfrm>
          <a:prstGeom prst="round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 name="모서리가 둥근 직사각형 9"/>
          <p:cNvSpPr/>
          <p:nvPr/>
        </p:nvSpPr>
        <p:spPr>
          <a:xfrm>
            <a:off x="244927" y="5483679"/>
            <a:ext cx="1436915" cy="998084"/>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모서리가 둥근 직사각형 10"/>
          <p:cNvSpPr/>
          <p:nvPr/>
        </p:nvSpPr>
        <p:spPr>
          <a:xfrm>
            <a:off x="8245927" y="1825625"/>
            <a:ext cx="1063567" cy="792389"/>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모서리가 둥근 직사각형 12"/>
          <p:cNvSpPr/>
          <p:nvPr/>
        </p:nvSpPr>
        <p:spPr>
          <a:xfrm>
            <a:off x="10685123" y="516496"/>
            <a:ext cx="950787" cy="819144"/>
          </a:xfrm>
          <a:prstGeom prst="round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자유형 6"/>
          <p:cNvSpPr/>
          <p:nvPr/>
        </p:nvSpPr>
        <p:spPr>
          <a:xfrm>
            <a:off x="8640566" y="1109610"/>
            <a:ext cx="3308279" cy="5476126"/>
          </a:xfrm>
          <a:custGeom>
            <a:avLst/>
            <a:gdLst>
              <a:gd name="connsiteX0" fmla="*/ 0 w 3308279"/>
              <a:gd name="connsiteY0" fmla="*/ 1171254 h 5280917"/>
              <a:gd name="connsiteX1" fmla="*/ 20549 w 3308279"/>
              <a:gd name="connsiteY1" fmla="*/ 1284270 h 5280917"/>
              <a:gd name="connsiteX2" fmla="*/ 41097 w 3308279"/>
              <a:gd name="connsiteY2" fmla="*/ 1387011 h 5280917"/>
              <a:gd name="connsiteX3" fmla="*/ 61645 w 3308279"/>
              <a:gd name="connsiteY3" fmla="*/ 1520575 h 5280917"/>
              <a:gd name="connsiteX4" fmla="*/ 71919 w 3308279"/>
              <a:gd name="connsiteY4" fmla="*/ 1582220 h 5280917"/>
              <a:gd name="connsiteX5" fmla="*/ 82194 w 3308279"/>
              <a:gd name="connsiteY5" fmla="*/ 1613043 h 5280917"/>
              <a:gd name="connsiteX6" fmla="*/ 113016 w 3308279"/>
              <a:gd name="connsiteY6" fmla="*/ 1767155 h 5280917"/>
              <a:gd name="connsiteX7" fmla="*/ 123290 w 3308279"/>
              <a:gd name="connsiteY7" fmla="*/ 2208944 h 5280917"/>
              <a:gd name="connsiteX8" fmla="*/ 154113 w 3308279"/>
              <a:gd name="connsiteY8" fmla="*/ 2239766 h 5280917"/>
              <a:gd name="connsiteX9" fmla="*/ 215758 w 3308279"/>
              <a:gd name="connsiteY9" fmla="*/ 2280863 h 5280917"/>
              <a:gd name="connsiteX10" fmla="*/ 246580 w 3308279"/>
              <a:gd name="connsiteY10" fmla="*/ 2301411 h 5280917"/>
              <a:gd name="connsiteX11" fmla="*/ 277403 w 3308279"/>
              <a:gd name="connsiteY11" fmla="*/ 2311685 h 5280917"/>
              <a:gd name="connsiteX12" fmla="*/ 308225 w 3308279"/>
              <a:gd name="connsiteY12" fmla="*/ 2332234 h 5280917"/>
              <a:gd name="connsiteX13" fmla="*/ 359596 w 3308279"/>
              <a:gd name="connsiteY13" fmla="*/ 2383604 h 5280917"/>
              <a:gd name="connsiteX14" fmla="*/ 380144 w 3308279"/>
              <a:gd name="connsiteY14" fmla="*/ 2445249 h 5280917"/>
              <a:gd name="connsiteX15" fmla="*/ 390418 w 3308279"/>
              <a:gd name="connsiteY15" fmla="*/ 2476072 h 5280917"/>
              <a:gd name="connsiteX16" fmla="*/ 400692 w 3308279"/>
              <a:gd name="connsiteY16" fmla="*/ 2527443 h 5280917"/>
              <a:gd name="connsiteX17" fmla="*/ 390418 w 3308279"/>
              <a:gd name="connsiteY17" fmla="*/ 2753474 h 5280917"/>
              <a:gd name="connsiteX18" fmla="*/ 369870 w 3308279"/>
              <a:gd name="connsiteY18" fmla="*/ 2897312 h 5280917"/>
              <a:gd name="connsiteX19" fmla="*/ 359596 w 3308279"/>
              <a:gd name="connsiteY19" fmla="*/ 3041151 h 5280917"/>
              <a:gd name="connsiteX20" fmla="*/ 380144 w 3308279"/>
              <a:gd name="connsiteY20" fmla="*/ 3421294 h 5280917"/>
              <a:gd name="connsiteX21" fmla="*/ 400692 w 3308279"/>
              <a:gd name="connsiteY21" fmla="*/ 3914454 h 5280917"/>
              <a:gd name="connsiteX22" fmla="*/ 410967 w 3308279"/>
              <a:gd name="connsiteY22" fmla="*/ 3955551 h 5280917"/>
              <a:gd name="connsiteX23" fmla="*/ 421241 w 3308279"/>
              <a:gd name="connsiteY23" fmla="*/ 4006921 h 5280917"/>
              <a:gd name="connsiteX24" fmla="*/ 441789 w 3308279"/>
              <a:gd name="connsiteY24" fmla="*/ 4068566 h 5280917"/>
              <a:gd name="connsiteX25" fmla="*/ 452063 w 3308279"/>
              <a:gd name="connsiteY25" fmla="*/ 4099389 h 5280917"/>
              <a:gd name="connsiteX26" fmla="*/ 472612 w 3308279"/>
              <a:gd name="connsiteY26" fmla="*/ 4161034 h 5280917"/>
              <a:gd name="connsiteX27" fmla="*/ 482886 w 3308279"/>
              <a:gd name="connsiteY27" fmla="*/ 4191856 h 5280917"/>
              <a:gd name="connsiteX28" fmla="*/ 503434 w 3308279"/>
              <a:gd name="connsiteY28" fmla="*/ 4315146 h 5280917"/>
              <a:gd name="connsiteX29" fmla="*/ 513708 w 3308279"/>
              <a:gd name="connsiteY29" fmla="*/ 4356243 h 5280917"/>
              <a:gd name="connsiteX30" fmla="*/ 523982 w 3308279"/>
              <a:gd name="connsiteY30" fmla="*/ 4407613 h 5280917"/>
              <a:gd name="connsiteX31" fmla="*/ 544531 w 3308279"/>
              <a:gd name="connsiteY31" fmla="*/ 4438436 h 5280917"/>
              <a:gd name="connsiteX32" fmla="*/ 554805 w 3308279"/>
              <a:gd name="connsiteY32" fmla="*/ 4469258 h 5280917"/>
              <a:gd name="connsiteX33" fmla="*/ 575353 w 3308279"/>
              <a:gd name="connsiteY33" fmla="*/ 4500081 h 5280917"/>
              <a:gd name="connsiteX34" fmla="*/ 585627 w 3308279"/>
              <a:gd name="connsiteY34" fmla="*/ 4541178 h 5280917"/>
              <a:gd name="connsiteX35" fmla="*/ 595901 w 3308279"/>
              <a:gd name="connsiteY35" fmla="*/ 4931595 h 5280917"/>
              <a:gd name="connsiteX36" fmla="*/ 606176 w 3308279"/>
              <a:gd name="connsiteY36" fmla="*/ 4962418 h 5280917"/>
              <a:gd name="connsiteX37" fmla="*/ 626724 w 3308279"/>
              <a:gd name="connsiteY37" fmla="*/ 4993240 h 5280917"/>
              <a:gd name="connsiteX38" fmla="*/ 657546 w 3308279"/>
              <a:gd name="connsiteY38" fmla="*/ 5065160 h 5280917"/>
              <a:gd name="connsiteX39" fmla="*/ 719191 w 3308279"/>
              <a:gd name="connsiteY39" fmla="*/ 5116530 h 5280917"/>
              <a:gd name="connsiteX40" fmla="*/ 750014 w 3308279"/>
              <a:gd name="connsiteY40" fmla="*/ 5126804 h 5280917"/>
              <a:gd name="connsiteX41" fmla="*/ 780836 w 3308279"/>
              <a:gd name="connsiteY41" fmla="*/ 5147353 h 5280917"/>
              <a:gd name="connsiteX42" fmla="*/ 821933 w 3308279"/>
              <a:gd name="connsiteY42" fmla="*/ 5157627 h 5280917"/>
              <a:gd name="connsiteX43" fmla="*/ 914400 w 3308279"/>
              <a:gd name="connsiteY43" fmla="*/ 5188449 h 5280917"/>
              <a:gd name="connsiteX44" fmla="*/ 976045 w 3308279"/>
              <a:gd name="connsiteY44" fmla="*/ 5208998 h 5280917"/>
              <a:gd name="connsiteX45" fmla="*/ 1017142 w 3308279"/>
              <a:gd name="connsiteY45" fmla="*/ 5219272 h 5280917"/>
              <a:gd name="connsiteX46" fmla="*/ 1047964 w 3308279"/>
              <a:gd name="connsiteY46" fmla="*/ 5229546 h 5280917"/>
              <a:gd name="connsiteX47" fmla="*/ 1089061 w 3308279"/>
              <a:gd name="connsiteY47" fmla="*/ 5239820 h 5280917"/>
              <a:gd name="connsiteX48" fmla="*/ 1150706 w 3308279"/>
              <a:gd name="connsiteY48" fmla="*/ 5260369 h 5280917"/>
              <a:gd name="connsiteX49" fmla="*/ 1263722 w 3308279"/>
              <a:gd name="connsiteY49" fmla="*/ 5280917 h 5280917"/>
              <a:gd name="connsiteX50" fmla="*/ 1541124 w 3308279"/>
              <a:gd name="connsiteY50" fmla="*/ 5270643 h 5280917"/>
              <a:gd name="connsiteX51" fmla="*/ 1571946 w 3308279"/>
              <a:gd name="connsiteY51" fmla="*/ 5260369 h 5280917"/>
              <a:gd name="connsiteX52" fmla="*/ 1695236 w 3308279"/>
              <a:gd name="connsiteY52" fmla="*/ 5239820 h 5280917"/>
              <a:gd name="connsiteX53" fmla="*/ 1726059 w 3308279"/>
              <a:gd name="connsiteY53" fmla="*/ 5229546 h 5280917"/>
              <a:gd name="connsiteX54" fmla="*/ 1808252 w 3308279"/>
              <a:gd name="connsiteY54" fmla="*/ 5219272 h 5280917"/>
              <a:gd name="connsiteX55" fmla="*/ 1890445 w 3308279"/>
              <a:gd name="connsiteY55" fmla="*/ 5198724 h 5280917"/>
              <a:gd name="connsiteX56" fmla="*/ 2095928 w 3308279"/>
              <a:gd name="connsiteY56" fmla="*/ 5208998 h 5280917"/>
              <a:gd name="connsiteX57" fmla="*/ 2147299 w 3308279"/>
              <a:gd name="connsiteY57" fmla="*/ 5219272 h 5280917"/>
              <a:gd name="connsiteX58" fmla="*/ 2506895 w 3308279"/>
              <a:gd name="connsiteY58" fmla="*/ 5229546 h 5280917"/>
              <a:gd name="connsiteX59" fmla="*/ 2681555 w 3308279"/>
              <a:gd name="connsiteY59" fmla="*/ 5219272 h 5280917"/>
              <a:gd name="connsiteX60" fmla="*/ 2712378 w 3308279"/>
              <a:gd name="connsiteY60" fmla="*/ 5208998 h 5280917"/>
              <a:gd name="connsiteX61" fmla="*/ 2784297 w 3308279"/>
              <a:gd name="connsiteY61" fmla="*/ 5188449 h 5280917"/>
              <a:gd name="connsiteX62" fmla="*/ 2815119 w 3308279"/>
              <a:gd name="connsiteY62" fmla="*/ 5157627 h 5280917"/>
              <a:gd name="connsiteX63" fmla="*/ 2845942 w 3308279"/>
              <a:gd name="connsiteY63" fmla="*/ 5137079 h 5280917"/>
              <a:gd name="connsiteX64" fmla="*/ 2856216 w 3308279"/>
              <a:gd name="connsiteY64" fmla="*/ 5095982 h 5280917"/>
              <a:gd name="connsiteX65" fmla="*/ 2887038 w 3308279"/>
              <a:gd name="connsiteY65" fmla="*/ 5044611 h 5280917"/>
              <a:gd name="connsiteX66" fmla="*/ 2876764 w 3308279"/>
              <a:gd name="connsiteY66" fmla="*/ 4911047 h 5280917"/>
              <a:gd name="connsiteX67" fmla="*/ 2866490 w 3308279"/>
              <a:gd name="connsiteY67" fmla="*/ 4859676 h 5280917"/>
              <a:gd name="connsiteX68" fmla="*/ 2856216 w 3308279"/>
              <a:gd name="connsiteY68" fmla="*/ 4777483 h 5280917"/>
              <a:gd name="connsiteX69" fmla="*/ 2866490 w 3308279"/>
              <a:gd name="connsiteY69" fmla="*/ 4633645 h 5280917"/>
              <a:gd name="connsiteX70" fmla="*/ 2876764 w 3308279"/>
              <a:gd name="connsiteY70" fmla="*/ 4602822 h 5280917"/>
              <a:gd name="connsiteX71" fmla="*/ 2969232 w 3308279"/>
              <a:gd name="connsiteY71" fmla="*/ 4489807 h 5280917"/>
              <a:gd name="connsiteX72" fmla="*/ 2989780 w 3308279"/>
              <a:gd name="connsiteY72" fmla="*/ 4469258 h 5280917"/>
              <a:gd name="connsiteX73" fmla="*/ 3082247 w 3308279"/>
              <a:gd name="connsiteY73" fmla="*/ 4438436 h 5280917"/>
              <a:gd name="connsiteX74" fmla="*/ 3113070 w 3308279"/>
              <a:gd name="connsiteY74" fmla="*/ 4428162 h 5280917"/>
              <a:gd name="connsiteX75" fmla="*/ 3195263 w 3308279"/>
              <a:gd name="connsiteY75" fmla="*/ 4407613 h 5280917"/>
              <a:gd name="connsiteX76" fmla="*/ 3226086 w 3308279"/>
              <a:gd name="connsiteY76" fmla="*/ 4171308 h 5280917"/>
              <a:gd name="connsiteX77" fmla="*/ 3236360 w 3308279"/>
              <a:gd name="connsiteY77" fmla="*/ 4109663 h 5280917"/>
              <a:gd name="connsiteX78" fmla="*/ 3246634 w 3308279"/>
              <a:gd name="connsiteY78" fmla="*/ 4017195 h 5280917"/>
              <a:gd name="connsiteX79" fmla="*/ 3267182 w 3308279"/>
              <a:gd name="connsiteY79" fmla="*/ 3893906 h 5280917"/>
              <a:gd name="connsiteX80" fmla="*/ 3277456 w 3308279"/>
              <a:gd name="connsiteY80" fmla="*/ 3811712 h 5280917"/>
              <a:gd name="connsiteX81" fmla="*/ 3298005 w 3308279"/>
              <a:gd name="connsiteY81" fmla="*/ 3688422 h 5280917"/>
              <a:gd name="connsiteX82" fmla="*/ 3308279 w 3308279"/>
              <a:gd name="connsiteY82" fmla="*/ 3575407 h 5280917"/>
              <a:gd name="connsiteX83" fmla="*/ 3298005 w 3308279"/>
              <a:gd name="connsiteY83" fmla="*/ 2537717 h 5280917"/>
              <a:gd name="connsiteX84" fmla="*/ 3277456 w 3308279"/>
              <a:gd name="connsiteY84" fmla="*/ 2198670 h 5280917"/>
              <a:gd name="connsiteX85" fmla="*/ 3267182 w 3308279"/>
              <a:gd name="connsiteY85" fmla="*/ 2075380 h 5280917"/>
              <a:gd name="connsiteX86" fmla="*/ 3205537 w 3308279"/>
              <a:gd name="connsiteY86" fmla="*/ 2054831 h 5280917"/>
              <a:gd name="connsiteX87" fmla="*/ 3143892 w 3308279"/>
              <a:gd name="connsiteY87" fmla="*/ 2024009 h 5280917"/>
              <a:gd name="connsiteX88" fmla="*/ 3113070 w 3308279"/>
              <a:gd name="connsiteY88" fmla="*/ 2003461 h 5280917"/>
              <a:gd name="connsiteX89" fmla="*/ 3082247 w 3308279"/>
              <a:gd name="connsiteY89" fmla="*/ 1993186 h 5280917"/>
              <a:gd name="connsiteX90" fmla="*/ 3030877 w 3308279"/>
              <a:gd name="connsiteY90" fmla="*/ 1952090 h 5280917"/>
              <a:gd name="connsiteX91" fmla="*/ 2979506 w 3308279"/>
              <a:gd name="connsiteY91" fmla="*/ 1921267 h 5280917"/>
              <a:gd name="connsiteX92" fmla="*/ 2948683 w 3308279"/>
              <a:gd name="connsiteY92" fmla="*/ 1900719 h 5280917"/>
              <a:gd name="connsiteX93" fmla="*/ 2907587 w 3308279"/>
              <a:gd name="connsiteY93" fmla="*/ 1880171 h 5280917"/>
              <a:gd name="connsiteX94" fmla="*/ 2835668 w 3308279"/>
              <a:gd name="connsiteY94" fmla="*/ 1849348 h 5280917"/>
              <a:gd name="connsiteX95" fmla="*/ 2774023 w 3308279"/>
              <a:gd name="connsiteY95" fmla="*/ 1808252 h 5280917"/>
              <a:gd name="connsiteX96" fmla="*/ 2743200 w 3308279"/>
              <a:gd name="connsiteY96" fmla="*/ 1787703 h 5280917"/>
              <a:gd name="connsiteX97" fmla="*/ 2722652 w 3308279"/>
              <a:gd name="connsiteY97" fmla="*/ 1756881 h 5280917"/>
              <a:gd name="connsiteX98" fmla="*/ 2691830 w 3308279"/>
              <a:gd name="connsiteY98" fmla="*/ 1726058 h 5280917"/>
              <a:gd name="connsiteX99" fmla="*/ 2671281 w 3308279"/>
              <a:gd name="connsiteY99" fmla="*/ 1684962 h 5280917"/>
              <a:gd name="connsiteX100" fmla="*/ 2671281 w 3308279"/>
              <a:gd name="connsiteY100" fmla="*/ 945222 h 5280917"/>
              <a:gd name="connsiteX101" fmla="*/ 2681555 w 3308279"/>
              <a:gd name="connsiteY101" fmla="*/ 914400 h 5280917"/>
              <a:gd name="connsiteX102" fmla="*/ 2691830 w 3308279"/>
              <a:gd name="connsiteY102" fmla="*/ 852755 h 5280917"/>
              <a:gd name="connsiteX103" fmla="*/ 2681555 w 3308279"/>
              <a:gd name="connsiteY103" fmla="*/ 513708 h 5280917"/>
              <a:gd name="connsiteX104" fmla="*/ 2671281 w 3308279"/>
              <a:gd name="connsiteY104" fmla="*/ 472611 h 5280917"/>
              <a:gd name="connsiteX105" fmla="*/ 2630185 w 3308279"/>
              <a:gd name="connsiteY105" fmla="*/ 380144 h 5280917"/>
              <a:gd name="connsiteX106" fmla="*/ 2527443 w 3308279"/>
              <a:gd name="connsiteY106" fmla="*/ 349321 h 5280917"/>
              <a:gd name="connsiteX107" fmla="*/ 2496621 w 3308279"/>
              <a:gd name="connsiteY107" fmla="*/ 339047 h 5280917"/>
              <a:gd name="connsiteX108" fmla="*/ 2424701 w 3308279"/>
              <a:gd name="connsiteY108" fmla="*/ 328773 h 5280917"/>
              <a:gd name="connsiteX109" fmla="*/ 2414427 w 3308279"/>
              <a:gd name="connsiteY109" fmla="*/ 297951 h 5280917"/>
              <a:gd name="connsiteX110" fmla="*/ 2404153 w 3308279"/>
              <a:gd name="connsiteY110" fmla="*/ 0 h 528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3308279" h="5280917">
                <a:moveTo>
                  <a:pt x="0" y="1171254"/>
                </a:moveTo>
                <a:cubicBezTo>
                  <a:pt x="7438" y="1215882"/>
                  <a:pt x="10972" y="1241176"/>
                  <a:pt x="20549" y="1284270"/>
                </a:cubicBezTo>
                <a:cubicBezTo>
                  <a:pt x="33186" y="1341133"/>
                  <a:pt x="32470" y="1317992"/>
                  <a:pt x="41097" y="1387011"/>
                </a:cubicBezTo>
                <a:cubicBezTo>
                  <a:pt x="56989" y="1514151"/>
                  <a:pt x="39058" y="1452815"/>
                  <a:pt x="61645" y="1520575"/>
                </a:cubicBezTo>
                <a:cubicBezTo>
                  <a:pt x="65070" y="1541123"/>
                  <a:pt x="67400" y="1561884"/>
                  <a:pt x="71919" y="1582220"/>
                </a:cubicBezTo>
                <a:cubicBezTo>
                  <a:pt x="74268" y="1592792"/>
                  <a:pt x="80070" y="1602423"/>
                  <a:pt x="82194" y="1613043"/>
                </a:cubicBezTo>
                <a:cubicBezTo>
                  <a:pt x="115689" y="1780514"/>
                  <a:pt x="86664" y="1688100"/>
                  <a:pt x="113016" y="1767155"/>
                </a:cubicBezTo>
                <a:cubicBezTo>
                  <a:pt x="116441" y="1914418"/>
                  <a:pt x="110529" y="2062195"/>
                  <a:pt x="123290" y="2208944"/>
                </a:cubicBezTo>
                <a:cubicBezTo>
                  <a:pt x="124549" y="2223419"/>
                  <a:pt x="142644" y="2230846"/>
                  <a:pt x="154113" y="2239766"/>
                </a:cubicBezTo>
                <a:cubicBezTo>
                  <a:pt x="173607" y="2254928"/>
                  <a:pt x="195210" y="2267164"/>
                  <a:pt x="215758" y="2280863"/>
                </a:cubicBezTo>
                <a:cubicBezTo>
                  <a:pt x="226032" y="2287712"/>
                  <a:pt x="234866" y="2297506"/>
                  <a:pt x="246580" y="2301411"/>
                </a:cubicBezTo>
                <a:lnTo>
                  <a:pt x="277403" y="2311685"/>
                </a:lnTo>
                <a:cubicBezTo>
                  <a:pt x="287677" y="2318535"/>
                  <a:pt x="298932" y="2324103"/>
                  <a:pt x="308225" y="2332234"/>
                </a:cubicBezTo>
                <a:cubicBezTo>
                  <a:pt x="326450" y="2348181"/>
                  <a:pt x="359596" y="2383604"/>
                  <a:pt x="359596" y="2383604"/>
                </a:cubicBezTo>
                <a:lnTo>
                  <a:pt x="380144" y="2445249"/>
                </a:lnTo>
                <a:cubicBezTo>
                  <a:pt x="383569" y="2455523"/>
                  <a:pt x="388294" y="2465452"/>
                  <a:pt x="390418" y="2476072"/>
                </a:cubicBezTo>
                <a:lnTo>
                  <a:pt x="400692" y="2527443"/>
                </a:lnTo>
                <a:cubicBezTo>
                  <a:pt x="397267" y="2602787"/>
                  <a:pt x="395435" y="2678220"/>
                  <a:pt x="390418" y="2753474"/>
                </a:cubicBezTo>
                <a:cubicBezTo>
                  <a:pt x="387561" y="2796334"/>
                  <a:pt x="377138" y="2853704"/>
                  <a:pt x="369870" y="2897312"/>
                </a:cubicBezTo>
                <a:cubicBezTo>
                  <a:pt x="366445" y="2945258"/>
                  <a:pt x="359596" y="2993083"/>
                  <a:pt x="359596" y="3041151"/>
                </a:cubicBezTo>
                <a:cubicBezTo>
                  <a:pt x="359596" y="3152409"/>
                  <a:pt x="371789" y="3304329"/>
                  <a:pt x="380144" y="3421294"/>
                </a:cubicBezTo>
                <a:cubicBezTo>
                  <a:pt x="382918" y="3529463"/>
                  <a:pt x="377589" y="3764290"/>
                  <a:pt x="400692" y="3914454"/>
                </a:cubicBezTo>
                <a:cubicBezTo>
                  <a:pt x="402839" y="3928410"/>
                  <a:pt x="407904" y="3941767"/>
                  <a:pt x="410967" y="3955551"/>
                </a:cubicBezTo>
                <a:cubicBezTo>
                  <a:pt x="414755" y="3972598"/>
                  <a:pt x="416646" y="3990074"/>
                  <a:pt x="421241" y="4006921"/>
                </a:cubicBezTo>
                <a:cubicBezTo>
                  <a:pt x="426940" y="4027818"/>
                  <a:pt x="434940" y="4048018"/>
                  <a:pt x="441789" y="4068566"/>
                </a:cubicBezTo>
                <a:lnTo>
                  <a:pt x="452063" y="4099389"/>
                </a:lnTo>
                <a:lnTo>
                  <a:pt x="472612" y="4161034"/>
                </a:lnTo>
                <a:lnTo>
                  <a:pt x="482886" y="4191856"/>
                </a:lnTo>
                <a:cubicBezTo>
                  <a:pt x="489735" y="4232953"/>
                  <a:pt x="493329" y="4274726"/>
                  <a:pt x="503434" y="4315146"/>
                </a:cubicBezTo>
                <a:cubicBezTo>
                  <a:pt x="506859" y="4328845"/>
                  <a:pt x="510645" y="4342459"/>
                  <a:pt x="513708" y="4356243"/>
                </a:cubicBezTo>
                <a:cubicBezTo>
                  <a:pt x="517496" y="4373290"/>
                  <a:pt x="517850" y="4391262"/>
                  <a:pt x="523982" y="4407613"/>
                </a:cubicBezTo>
                <a:cubicBezTo>
                  <a:pt x="528318" y="4419175"/>
                  <a:pt x="537681" y="4428162"/>
                  <a:pt x="544531" y="4438436"/>
                </a:cubicBezTo>
                <a:cubicBezTo>
                  <a:pt x="547956" y="4448710"/>
                  <a:pt x="549962" y="4459572"/>
                  <a:pt x="554805" y="4469258"/>
                </a:cubicBezTo>
                <a:cubicBezTo>
                  <a:pt x="560327" y="4480303"/>
                  <a:pt x="570489" y="4488731"/>
                  <a:pt x="575353" y="4500081"/>
                </a:cubicBezTo>
                <a:cubicBezTo>
                  <a:pt x="580915" y="4513060"/>
                  <a:pt x="582202" y="4527479"/>
                  <a:pt x="585627" y="4541178"/>
                </a:cubicBezTo>
                <a:cubicBezTo>
                  <a:pt x="589052" y="4671317"/>
                  <a:pt x="589558" y="4801566"/>
                  <a:pt x="595901" y="4931595"/>
                </a:cubicBezTo>
                <a:cubicBezTo>
                  <a:pt x="596429" y="4942412"/>
                  <a:pt x="601333" y="4952731"/>
                  <a:pt x="606176" y="4962418"/>
                </a:cubicBezTo>
                <a:cubicBezTo>
                  <a:pt x="611698" y="4973462"/>
                  <a:pt x="619875" y="4982966"/>
                  <a:pt x="626724" y="4993240"/>
                </a:cubicBezTo>
                <a:cubicBezTo>
                  <a:pt x="635856" y="5020637"/>
                  <a:pt x="640619" y="5039770"/>
                  <a:pt x="657546" y="5065160"/>
                </a:cubicBezTo>
                <a:cubicBezTo>
                  <a:pt x="667303" y="5079796"/>
                  <a:pt x="710827" y="5111751"/>
                  <a:pt x="719191" y="5116530"/>
                </a:cubicBezTo>
                <a:cubicBezTo>
                  <a:pt x="728594" y="5121903"/>
                  <a:pt x="739740" y="5123379"/>
                  <a:pt x="750014" y="5126804"/>
                </a:cubicBezTo>
                <a:cubicBezTo>
                  <a:pt x="760288" y="5133654"/>
                  <a:pt x="769486" y="5142489"/>
                  <a:pt x="780836" y="5147353"/>
                </a:cubicBezTo>
                <a:cubicBezTo>
                  <a:pt x="793815" y="5152915"/>
                  <a:pt x="808408" y="5153570"/>
                  <a:pt x="821933" y="5157627"/>
                </a:cubicBezTo>
                <a:cubicBezTo>
                  <a:pt x="821935" y="5157627"/>
                  <a:pt x="898988" y="5183311"/>
                  <a:pt x="914400" y="5188449"/>
                </a:cubicBezTo>
                <a:cubicBezTo>
                  <a:pt x="914410" y="5188452"/>
                  <a:pt x="976034" y="5208995"/>
                  <a:pt x="976045" y="5208998"/>
                </a:cubicBezTo>
                <a:cubicBezTo>
                  <a:pt x="989744" y="5212423"/>
                  <a:pt x="1003565" y="5215393"/>
                  <a:pt x="1017142" y="5219272"/>
                </a:cubicBezTo>
                <a:cubicBezTo>
                  <a:pt x="1027555" y="5222247"/>
                  <a:pt x="1037551" y="5226571"/>
                  <a:pt x="1047964" y="5229546"/>
                </a:cubicBezTo>
                <a:cubicBezTo>
                  <a:pt x="1061541" y="5233425"/>
                  <a:pt x="1075536" y="5235762"/>
                  <a:pt x="1089061" y="5239820"/>
                </a:cubicBezTo>
                <a:cubicBezTo>
                  <a:pt x="1109807" y="5246044"/>
                  <a:pt x="1129467" y="5256121"/>
                  <a:pt x="1150706" y="5260369"/>
                </a:cubicBezTo>
                <a:cubicBezTo>
                  <a:pt x="1222504" y="5274728"/>
                  <a:pt x="1184852" y="5267772"/>
                  <a:pt x="1263722" y="5280917"/>
                </a:cubicBezTo>
                <a:cubicBezTo>
                  <a:pt x="1356189" y="5277492"/>
                  <a:pt x="1448798" y="5276798"/>
                  <a:pt x="1541124" y="5270643"/>
                </a:cubicBezTo>
                <a:cubicBezTo>
                  <a:pt x="1551930" y="5269923"/>
                  <a:pt x="1561327" y="5262493"/>
                  <a:pt x="1571946" y="5260369"/>
                </a:cubicBezTo>
                <a:cubicBezTo>
                  <a:pt x="1612800" y="5252198"/>
                  <a:pt x="1655710" y="5252995"/>
                  <a:pt x="1695236" y="5239820"/>
                </a:cubicBezTo>
                <a:cubicBezTo>
                  <a:pt x="1705510" y="5236395"/>
                  <a:pt x="1715404" y="5231483"/>
                  <a:pt x="1726059" y="5229546"/>
                </a:cubicBezTo>
                <a:cubicBezTo>
                  <a:pt x="1753225" y="5224607"/>
                  <a:pt x="1780962" y="5223470"/>
                  <a:pt x="1808252" y="5219272"/>
                </a:cubicBezTo>
                <a:cubicBezTo>
                  <a:pt x="1854303" y="5212187"/>
                  <a:pt x="1852942" y="5211225"/>
                  <a:pt x="1890445" y="5198724"/>
                </a:cubicBezTo>
                <a:cubicBezTo>
                  <a:pt x="1958939" y="5202149"/>
                  <a:pt x="2027567" y="5203529"/>
                  <a:pt x="2095928" y="5208998"/>
                </a:cubicBezTo>
                <a:cubicBezTo>
                  <a:pt x="2113335" y="5210391"/>
                  <a:pt x="2129858" y="5218400"/>
                  <a:pt x="2147299" y="5219272"/>
                </a:cubicBezTo>
                <a:cubicBezTo>
                  <a:pt x="2267064" y="5225260"/>
                  <a:pt x="2387030" y="5226121"/>
                  <a:pt x="2506895" y="5229546"/>
                </a:cubicBezTo>
                <a:cubicBezTo>
                  <a:pt x="2565115" y="5226121"/>
                  <a:pt x="2623524" y="5225075"/>
                  <a:pt x="2681555" y="5219272"/>
                </a:cubicBezTo>
                <a:cubicBezTo>
                  <a:pt x="2692331" y="5218194"/>
                  <a:pt x="2701965" y="5211973"/>
                  <a:pt x="2712378" y="5208998"/>
                </a:cubicBezTo>
                <a:cubicBezTo>
                  <a:pt x="2802658" y="5183204"/>
                  <a:pt x="2710413" y="5213078"/>
                  <a:pt x="2784297" y="5188449"/>
                </a:cubicBezTo>
                <a:cubicBezTo>
                  <a:pt x="2794571" y="5178175"/>
                  <a:pt x="2803957" y="5166929"/>
                  <a:pt x="2815119" y="5157627"/>
                </a:cubicBezTo>
                <a:cubicBezTo>
                  <a:pt x="2824605" y="5149722"/>
                  <a:pt x="2839092" y="5147353"/>
                  <a:pt x="2845942" y="5137079"/>
                </a:cubicBezTo>
                <a:cubicBezTo>
                  <a:pt x="2853775" y="5125330"/>
                  <a:pt x="2850481" y="5108886"/>
                  <a:pt x="2856216" y="5095982"/>
                </a:cubicBezTo>
                <a:cubicBezTo>
                  <a:pt x="2864326" y="5077734"/>
                  <a:pt x="2876764" y="5061735"/>
                  <a:pt x="2887038" y="5044611"/>
                </a:cubicBezTo>
                <a:cubicBezTo>
                  <a:pt x="2883613" y="5000090"/>
                  <a:pt x="2881695" y="4955427"/>
                  <a:pt x="2876764" y="4911047"/>
                </a:cubicBezTo>
                <a:cubicBezTo>
                  <a:pt x="2874836" y="4893691"/>
                  <a:pt x="2869145" y="4876936"/>
                  <a:pt x="2866490" y="4859676"/>
                </a:cubicBezTo>
                <a:cubicBezTo>
                  <a:pt x="2862292" y="4832386"/>
                  <a:pt x="2859641" y="4804881"/>
                  <a:pt x="2856216" y="4777483"/>
                </a:cubicBezTo>
                <a:cubicBezTo>
                  <a:pt x="2859641" y="4729537"/>
                  <a:pt x="2860874" y="4681384"/>
                  <a:pt x="2866490" y="4633645"/>
                </a:cubicBezTo>
                <a:cubicBezTo>
                  <a:pt x="2867755" y="4622889"/>
                  <a:pt x="2871504" y="4612289"/>
                  <a:pt x="2876764" y="4602822"/>
                </a:cubicBezTo>
                <a:cubicBezTo>
                  <a:pt x="2910844" y="4541478"/>
                  <a:pt x="2920451" y="4538588"/>
                  <a:pt x="2969232" y="4489807"/>
                </a:cubicBezTo>
                <a:cubicBezTo>
                  <a:pt x="2976081" y="4482957"/>
                  <a:pt x="2980590" y="4472321"/>
                  <a:pt x="2989780" y="4469258"/>
                </a:cubicBezTo>
                <a:lnTo>
                  <a:pt x="3082247" y="4438436"/>
                </a:lnTo>
                <a:cubicBezTo>
                  <a:pt x="3092521" y="4435011"/>
                  <a:pt x="3102563" y="4430789"/>
                  <a:pt x="3113070" y="4428162"/>
                </a:cubicBezTo>
                <a:lnTo>
                  <a:pt x="3195263" y="4407613"/>
                </a:lnTo>
                <a:cubicBezTo>
                  <a:pt x="3237030" y="4282318"/>
                  <a:pt x="3207069" y="4390002"/>
                  <a:pt x="3226086" y="4171308"/>
                </a:cubicBezTo>
                <a:cubicBezTo>
                  <a:pt x="3227891" y="4150555"/>
                  <a:pt x="3233607" y="4130312"/>
                  <a:pt x="3236360" y="4109663"/>
                </a:cubicBezTo>
                <a:cubicBezTo>
                  <a:pt x="3240459" y="4078923"/>
                  <a:pt x="3242248" y="4047896"/>
                  <a:pt x="3246634" y="4017195"/>
                </a:cubicBezTo>
                <a:cubicBezTo>
                  <a:pt x="3252526" y="3975951"/>
                  <a:pt x="3262014" y="3935247"/>
                  <a:pt x="3267182" y="3893906"/>
                </a:cubicBezTo>
                <a:cubicBezTo>
                  <a:pt x="3270607" y="3866508"/>
                  <a:pt x="3273257" y="3839002"/>
                  <a:pt x="3277456" y="3811712"/>
                </a:cubicBezTo>
                <a:cubicBezTo>
                  <a:pt x="3294146" y="3703233"/>
                  <a:pt x="3282953" y="3823896"/>
                  <a:pt x="3298005" y="3688422"/>
                </a:cubicBezTo>
                <a:cubicBezTo>
                  <a:pt x="3302182" y="3650826"/>
                  <a:pt x="3304854" y="3613079"/>
                  <a:pt x="3308279" y="3575407"/>
                </a:cubicBezTo>
                <a:cubicBezTo>
                  <a:pt x="3304854" y="3229510"/>
                  <a:pt x="3303583" y="2883586"/>
                  <a:pt x="3298005" y="2537717"/>
                </a:cubicBezTo>
                <a:cubicBezTo>
                  <a:pt x="3294421" y="2315531"/>
                  <a:pt x="3292004" y="2358688"/>
                  <a:pt x="3277456" y="2198670"/>
                </a:cubicBezTo>
                <a:cubicBezTo>
                  <a:pt x="3273722" y="2157600"/>
                  <a:pt x="3285625" y="2112265"/>
                  <a:pt x="3267182" y="2075380"/>
                </a:cubicBezTo>
                <a:cubicBezTo>
                  <a:pt x="3257495" y="2056007"/>
                  <a:pt x="3223559" y="2066846"/>
                  <a:pt x="3205537" y="2054831"/>
                </a:cubicBezTo>
                <a:cubicBezTo>
                  <a:pt x="3165704" y="2028276"/>
                  <a:pt x="3186429" y="2038188"/>
                  <a:pt x="3143892" y="2024009"/>
                </a:cubicBezTo>
                <a:cubicBezTo>
                  <a:pt x="3133618" y="2017160"/>
                  <a:pt x="3124114" y="2008983"/>
                  <a:pt x="3113070" y="2003461"/>
                </a:cubicBezTo>
                <a:cubicBezTo>
                  <a:pt x="3103383" y="1998618"/>
                  <a:pt x="3090704" y="1999952"/>
                  <a:pt x="3082247" y="1993186"/>
                </a:cubicBezTo>
                <a:cubicBezTo>
                  <a:pt x="3015859" y="1940076"/>
                  <a:pt x="3108348" y="1977914"/>
                  <a:pt x="3030877" y="1952090"/>
                </a:cubicBezTo>
                <a:cubicBezTo>
                  <a:pt x="2990741" y="1911956"/>
                  <a:pt x="3032854" y="1947942"/>
                  <a:pt x="2979506" y="1921267"/>
                </a:cubicBezTo>
                <a:cubicBezTo>
                  <a:pt x="2968462" y="1915745"/>
                  <a:pt x="2959404" y="1906845"/>
                  <a:pt x="2948683" y="1900719"/>
                </a:cubicBezTo>
                <a:cubicBezTo>
                  <a:pt x="2935385" y="1893120"/>
                  <a:pt x="2921530" y="1886509"/>
                  <a:pt x="2907587" y="1880171"/>
                </a:cubicBezTo>
                <a:cubicBezTo>
                  <a:pt x="2883843" y="1869378"/>
                  <a:pt x="2858632" y="1861713"/>
                  <a:pt x="2835668" y="1849348"/>
                </a:cubicBezTo>
                <a:cubicBezTo>
                  <a:pt x="2813924" y="1837640"/>
                  <a:pt x="2794571" y="1821951"/>
                  <a:pt x="2774023" y="1808252"/>
                </a:cubicBezTo>
                <a:lnTo>
                  <a:pt x="2743200" y="1787703"/>
                </a:lnTo>
                <a:cubicBezTo>
                  <a:pt x="2736351" y="1777429"/>
                  <a:pt x="2730557" y="1766367"/>
                  <a:pt x="2722652" y="1756881"/>
                </a:cubicBezTo>
                <a:cubicBezTo>
                  <a:pt x="2713350" y="1745719"/>
                  <a:pt x="2700275" y="1737881"/>
                  <a:pt x="2691830" y="1726058"/>
                </a:cubicBezTo>
                <a:cubicBezTo>
                  <a:pt x="2682928" y="1713595"/>
                  <a:pt x="2678131" y="1698661"/>
                  <a:pt x="2671281" y="1684962"/>
                </a:cubicBezTo>
                <a:cubicBezTo>
                  <a:pt x="2616644" y="1411772"/>
                  <a:pt x="2652319" y="1608913"/>
                  <a:pt x="2671281" y="945222"/>
                </a:cubicBezTo>
                <a:cubicBezTo>
                  <a:pt x="2671590" y="934397"/>
                  <a:pt x="2679206" y="924972"/>
                  <a:pt x="2681555" y="914400"/>
                </a:cubicBezTo>
                <a:cubicBezTo>
                  <a:pt x="2686074" y="894064"/>
                  <a:pt x="2688405" y="873303"/>
                  <a:pt x="2691830" y="852755"/>
                </a:cubicBezTo>
                <a:cubicBezTo>
                  <a:pt x="2688405" y="739739"/>
                  <a:pt x="2687658" y="626611"/>
                  <a:pt x="2681555" y="513708"/>
                </a:cubicBezTo>
                <a:cubicBezTo>
                  <a:pt x="2680793" y="499608"/>
                  <a:pt x="2675338" y="486136"/>
                  <a:pt x="2671281" y="472611"/>
                </a:cubicBezTo>
                <a:cubicBezTo>
                  <a:pt x="2665320" y="452741"/>
                  <a:pt x="2652206" y="398495"/>
                  <a:pt x="2630185" y="380144"/>
                </a:cubicBezTo>
                <a:cubicBezTo>
                  <a:pt x="2600319" y="355256"/>
                  <a:pt x="2563577" y="355343"/>
                  <a:pt x="2527443" y="349321"/>
                </a:cubicBezTo>
                <a:cubicBezTo>
                  <a:pt x="2517169" y="345896"/>
                  <a:pt x="2507240" y="341171"/>
                  <a:pt x="2496621" y="339047"/>
                </a:cubicBezTo>
                <a:cubicBezTo>
                  <a:pt x="2472875" y="334298"/>
                  <a:pt x="2446361" y="339603"/>
                  <a:pt x="2424701" y="328773"/>
                </a:cubicBezTo>
                <a:cubicBezTo>
                  <a:pt x="2415015" y="323930"/>
                  <a:pt x="2417852" y="308225"/>
                  <a:pt x="2414427" y="297951"/>
                </a:cubicBezTo>
                <a:cubicBezTo>
                  <a:pt x="2403440" y="34262"/>
                  <a:pt x="2404153" y="133636"/>
                  <a:pt x="2404153" y="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4" name="자유형 13"/>
          <p:cNvSpPr/>
          <p:nvPr/>
        </p:nvSpPr>
        <p:spPr>
          <a:xfrm>
            <a:off x="3614377" y="5311739"/>
            <a:ext cx="844608" cy="865223"/>
          </a:xfrm>
          <a:custGeom>
            <a:avLst/>
            <a:gdLst>
              <a:gd name="connsiteX0" fmla="*/ 0 w 1654139"/>
              <a:gd name="connsiteY0" fmla="*/ 1920712 h 1920712"/>
              <a:gd name="connsiteX1" fmla="*/ 51371 w 1654139"/>
              <a:gd name="connsiteY1" fmla="*/ 1910438 h 1920712"/>
              <a:gd name="connsiteX2" fmla="*/ 82193 w 1654139"/>
              <a:gd name="connsiteY2" fmla="*/ 1900164 h 1920712"/>
              <a:gd name="connsiteX3" fmla="*/ 195209 w 1654139"/>
              <a:gd name="connsiteY3" fmla="*/ 1879616 h 1920712"/>
              <a:gd name="connsiteX4" fmla="*/ 667820 w 1654139"/>
              <a:gd name="connsiteY4" fmla="*/ 1859067 h 1920712"/>
              <a:gd name="connsiteX5" fmla="*/ 719191 w 1654139"/>
              <a:gd name="connsiteY5" fmla="*/ 1848793 h 1920712"/>
              <a:gd name="connsiteX6" fmla="*/ 791110 w 1654139"/>
              <a:gd name="connsiteY6" fmla="*/ 1838519 h 1920712"/>
              <a:gd name="connsiteX7" fmla="*/ 821932 w 1654139"/>
              <a:gd name="connsiteY7" fmla="*/ 1828245 h 1920712"/>
              <a:gd name="connsiteX8" fmla="*/ 842481 w 1654139"/>
              <a:gd name="connsiteY8" fmla="*/ 1807696 h 1920712"/>
              <a:gd name="connsiteX9" fmla="*/ 893851 w 1654139"/>
              <a:gd name="connsiteY9" fmla="*/ 1756326 h 1920712"/>
              <a:gd name="connsiteX10" fmla="*/ 914400 w 1654139"/>
              <a:gd name="connsiteY10" fmla="*/ 1694681 h 1920712"/>
              <a:gd name="connsiteX11" fmla="*/ 893851 w 1654139"/>
              <a:gd name="connsiteY11" fmla="*/ 996038 h 1920712"/>
              <a:gd name="connsiteX12" fmla="*/ 873303 w 1654139"/>
              <a:gd name="connsiteY12" fmla="*/ 872748 h 1920712"/>
              <a:gd name="connsiteX13" fmla="*/ 863029 w 1654139"/>
              <a:gd name="connsiteY13" fmla="*/ 770007 h 1920712"/>
              <a:gd name="connsiteX14" fmla="*/ 832207 w 1654139"/>
              <a:gd name="connsiteY14" fmla="*/ 574798 h 1920712"/>
              <a:gd name="connsiteX15" fmla="*/ 821932 w 1654139"/>
              <a:gd name="connsiteY15" fmla="*/ 523427 h 1920712"/>
              <a:gd name="connsiteX16" fmla="*/ 811658 w 1654139"/>
              <a:gd name="connsiteY16" fmla="*/ 492604 h 1920712"/>
              <a:gd name="connsiteX17" fmla="*/ 801384 w 1654139"/>
              <a:gd name="connsiteY17" fmla="*/ 451508 h 1920712"/>
              <a:gd name="connsiteX18" fmla="*/ 801384 w 1654139"/>
              <a:gd name="connsiteY18" fmla="*/ 163831 h 1920712"/>
              <a:gd name="connsiteX19" fmla="*/ 821932 w 1654139"/>
              <a:gd name="connsiteY19" fmla="*/ 102186 h 1920712"/>
              <a:gd name="connsiteX20" fmla="*/ 873303 w 1654139"/>
              <a:gd name="connsiteY20" fmla="*/ 61090 h 1920712"/>
              <a:gd name="connsiteX21" fmla="*/ 924674 w 1654139"/>
              <a:gd name="connsiteY21" fmla="*/ 30267 h 1920712"/>
              <a:gd name="connsiteX22" fmla="*/ 1130157 w 1654139"/>
              <a:gd name="connsiteY22" fmla="*/ 19993 h 1920712"/>
              <a:gd name="connsiteX23" fmla="*/ 1654139 w 1654139"/>
              <a:gd name="connsiteY23" fmla="*/ 40541 h 19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4139" h="1920712">
                <a:moveTo>
                  <a:pt x="0" y="1920712"/>
                </a:moveTo>
                <a:cubicBezTo>
                  <a:pt x="17124" y="1917287"/>
                  <a:pt x="34430" y="1914673"/>
                  <a:pt x="51371" y="1910438"/>
                </a:cubicBezTo>
                <a:cubicBezTo>
                  <a:pt x="61877" y="1907811"/>
                  <a:pt x="71780" y="1903139"/>
                  <a:pt x="82193" y="1900164"/>
                </a:cubicBezTo>
                <a:cubicBezTo>
                  <a:pt x="119605" y="1889475"/>
                  <a:pt x="155921" y="1882526"/>
                  <a:pt x="195209" y="1879616"/>
                </a:cubicBezTo>
                <a:cubicBezTo>
                  <a:pt x="290651" y="1872546"/>
                  <a:pt x="590781" y="1862030"/>
                  <a:pt x="667820" y="1859067"/>
                </a:cubicBezTo>
                <a:cubicBezTo>
                  <a:pt x="684944" y="1855642"/>
                  <a:pt x="701966" y="1851664"/>
                  <a:pt x="719191" y="1848793"/>
                </a:cubicBezTo>
                <a:cubicBezTo>
                  <a:pt x="743078" y="1844812"/>
                  <a:pt x="767364" y="1843268"/>
                  <a:pt x="791110" y="1838519"/>
                </a:cubicBezTo>
                <a:cubicBezTo>
                  <a:pt x="801729" y="1836395"/>
                  <a:pt x="811658" y="1831670"/>
                  <a:pt x="821932" y="1828245"/>
                </a:cubicBezTo>
                <a:cubicBezTo>
                  <a:pt x="828782" y="1821395"/>
                  <a:pt x="834917" y="1813747"/>
                  <a:pt x="842481" y="1807696"/>
                </a:cubicBezTo>
                <a:cubicBezTo>
                  <a:pt x="873185" y="1783132"/>
                  <a:pt x="876845" y="1794588"/>
                  <a:pt x="893851" y="1756326"/>
                </a:cubicBezTo>
                <a:cubicBezTo>
                  <a:pt x="902648" y="1736533"/>
                  <a:pt x="914400" y="1694681"/>
                  <a:pt x="914400" y="1694681"/>
                </a:cubicBezTo>
                <a:cubicBezTo>
                  <a:pt x="907550" y="1461800"/>
                  <a:pt x="919579" y="1227595"/>
                  <a:pt x="893851" y="996038"/>
                </a:cubicBezTo>
                <a:cubicBezTo>
                  <a:pt x="882381" y="892807"/>
                  <a:pt x="893384" y="932992"/>
                  <a:pt x="873303" y="872748"/>
                </a:cubicBezTo>
                <a:cubicBezTo>
                  <a:pt x="869878" y="838501"/>
                  <a:pt x="867050" y="804189"/>
                  <a:pt x="863029" y="770007"/>
                </a:cubicBezTo>
                <a:cubicBezTo>
                  <a:pt x="857865" y="726111"/>
                  <a:pt x="837808" y="602803"/>
                  <a:pt x="832207" y="574798"/>
                </a:cubicBezTo>
                <a:cubicBezTo>
                  <a:pt x="828782" y="557674"/>
                  <a:pt x="826167" y="540368"/>
                  <a:pt x="821932" y="523427"/>
                </a:cubicBezTo>
                <a:cubicBezTo>
                  <a:pt x="819305" y="512920"/>
                  <a:pt x="814633" y="503017"/>
                  <a:pt x="811658" y="492604"/>
                </a:cubicBezTo>
                <a:cubicBezTo>
                  <a:pt x="807779" y="479027"/>
                  <a:pt x="804809" y="465207"/>
                  <a:pt x="801384" y="451508"/>
                </a:cubicBezTo>
                <a:cubicBezTo>
                  <a:pt x="788740" y="325065"/>
                  <a:pt x="782432" y="315446"/>
                  <a:pt x="801384" y="163831"/>
                </a:cubicBezTo>
                <a:cubicBezTo>
                  <a:pt x="804071" y="142338"/>
                  <a:pt x="806616" y="117501"/>
                  <a:pt x="821932" y="102186"/>
                </a:cubicBezTo>
                <a:cubicBezTo>
                  <a:pt x="871557" y="52563"/>
                  <a:pt x="808487" y="112944"/>
                  <a:pt x="873303" y="61090"/>
                </a:cubicBezTo>
                <a:cubicBezTo>
                  <a:pt x="913598" y="28853"/>
                  <a:pt x="871145" y="48109"/>
                  <a:pt x="924674" y="30267"/>
                </a:cubicBezTo>
                <a:cubicBezTo>
                  <a:pt x="1003254" y="-22120"/>
                  <a:pt x="946796" y="6577"/>
                  <a:pt x="1130157" y="19993"/>
                </a:cubicBezTo>
                <a:cubicBezTo>
                  <a:pt x="1515931" y="48220"/>
                  <a:pt x="1241515" y="40541"/>
                  <a:pt x="1654139" y="40541"/>
                </a:cubicBezTo>
              </a:path>
            </a:pathLst>
          </a:custGeom>
          <a:noFill/>
          <a:ln w="38100">
            <a:solidFill>
              <a:srgbClr val="7030A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6" name="자유형 15"/>
          <p:cNvSpPr/>
          <p:nvPr/>
        </p:nvSpPr>
        <p:spPr>
          <a:xfrm>
            <a:off x="943774" y="4756935"/>
            <a:ext cx="3515211" cy="1163828"/>
          </a:xfrm>
          <a:custGeom>
            <a:avLst/>
            <a:gdLst>
              <a:gd name="connsiteX0" fmla="*/ 0 w 8219326"/>
              <a:gd name="connsiteY0" fmla="*/ 2363057 h 2428689"/>
              <a:gd name="connsiteX1" fmla="*/ 914400 w 8219326"/>
              <a:gd name="connsiteY1" fmla="*/ 2383605 h 2428689"/>
              <a:gd name="connsiteX2" fmla="*/ 1027416 w 8219326"/>
              <a:gd name="connsiteY2" fmla="*/ 2393879 h 2428689"/>
              <a:gd name="connsiteX3" fmla="*/ 1099335 w 8219326"/>
              <a:gd name="connsiteY3" fmla="*/ 2404153 h 2428689"/>
              <a:gd name="connsiteX4" fmla="*/ 1407560 w 8219326"/>
              <a:gd name="connsiteY4" fmla="*/ 2414427 h 2428689"/>
              <a:gd name="connsiteX5" fmla="*/ 1890445 w 8219326"/>
              <a:gd name="connsiteY5" fmla="*/ 2414427 h 2428689"/>
              <a:gd name="connsiteX6" fmla="*/ 1952090 w 8219326"/>
              <a:gd name="connsiteY6" fmla="*/ 2393879 h 2428689"/>
              <a:gd name="connsiteX7" fmla="*/ 1982913 w 8219326"/>
              <a:gd name="connsiteY7" fmla="*/ 2383605 h 2428689"/>
              <a:gd name="connsiteX8" fmla="*/ 2054832 w 8219326"/>
              <a:gd name="connsiteY8" fmla="*/ 2321960 h 2428689"/>
              <a:gd name="connsiteX9" fmla="*/ 2085654 w 8219326"/>
              <a:gd name="connsiteY9" fmla="*/ 2291137 h 2428689"/>
              <a:gd name="connsiteX10" fmla="*/ 2095928 w 8219326"/>
              <a:gd name="connsiteY10" fmla="*/ 2260315 h 2428689"/>
              <a:gd name="connsiteX11" fmla="*/ 2106203 w 8219326"/>
              <a:gd name="connsiteY11" fmla="*/ 2188396 h 2428689"/>
              <a:gd name="connsiteX12" fmla="*/ 2116477 w 8219326"/>
              <a:gd name="connsiteY12" fmla="*/ 2137025 h 2428689"/>
              <a:gd name="connsiteX13" fmla="*/ 2126751 w 8219326"/>
              <a:gd name="connsiteY13" fmla="*/ 1849349 h 2428689"/>
              <a:gd name="connsiteX14" fmla="*/ 2137025 w 8219326"/>
              <a:gd name="connsiteY14" fmla="*/ 1746607 h 2428689"/>
              <a:gd name="connsiteX15" fmla="*/ 2116477 w 8219326"/>
              <a:gd name="connsiteY15" fmla="*/ 267128 h 2428689"/>
              <a:gd name="connsiteX16" fmla="*/ 2126751 w 8219326"/>
              <a:gd name="connsiteY16" fmla="*/ 61645 h 2428689"/>
              <a:gd name="connsiteX17" fmla="*/ 2157573 w 8219326"/>
              <a:gd name="connsiteY17" fmla="*/ 10274 h 2428689"/>
              <a:gd name="connsiteX18" fmla="*/ 2188396 w 8219326"/>
              <a:gd name="connsiteY18" fmla="*/ 0 h 2428689"/>
              <a:gd name="connsiteX19" fmla="*/ 2352782 w 8219326"/>
              <a:gd name="connsiteY19" fmla="*/ 10274 h 2428689"/>
              <a:gd name="connsiteX20" fmla="*/ 2373331 w 8219326"/>
              <a:gd name="connsiteY20" fmla="*/ 30823 h 2428689"/>
              <a:gd name="connsiteX21" fmla="*/ 2434976 w 8219326"/>
              <a:gd name="connsiteY21" fmla="*/ 41097 h 2428689"/>
              <a:gd name="connsiteX22" fmla="*/ 2496620 w 8219326"/>
              <a:gd name="connsiteY22" fmla="*/ 61645 h 2428689"/>
              <a:gd name="connsiteX23" fmla="*/ 2527443 w 8219326"/>
              <a:gd name="connsiteY23" fmla="*/ 71919 h 2428689"/>
              <a:gd name="connsiteX24" fmla="*/ 2568540 w 8219326"/>
              <a:gd name="connsiteY24" fmla="*/ 92468 h 2428689"/>
              <a:gd name="connsiteX25" fmla="*/ 2609636 w 8219326"/>
              <a:gd name="connsiteY25" fmla="*/ 102742 h 2428689"/>
              <a:gd name="connsiteX26" fmla="*/ 2640459 w 8219326"/>
              <a:gd name="connsiteY26" fmla="*/ 113016 h 2428689"/>
              <a:gd name="connsiteX27" fmla="*/ 2732926 w 8219326"/>
              <a:gd name="connsiteY27" fmla="*/ 143839 h 2428689"/>
              <a:gd name="connsiteX28" fmla="*/ 2804845 w 8219326"/>
              <a:gd name="connsiteY28" fmla="*/ 174661 h 2428689"/>
              <a:gd name="connsiteX29" fmla="*/ 2866490 w 8219326"/>
              <a:gd name="connsiteY29" fmla="*/ 195209 h 2428689"/>
              <a:gd name="connsiteX30" fmla="*/ 3071973 w 8219326"/>
              <a:gd name="connsiteY30" fmla="*/ 215758 h 2428689"/>
              <a:gd name="connsiteX31" fmla="*/ 3236360 w 8219326"/>
              <a:gd name="connsiteY31" fmla="*/ 246580 h 2428689"/>
              <a:gd name="connsiteX32" fmla="*/ 3349376 w 8219326"/>
              <a:gd name="connsiteY32" fmla="*/ 267128 h 2428689"/>
              <a:gd name="connsiteX33" fmla="*/ 3513762 w 8219326"/>
              <a:gd name="connsiteY33" fmla="*/ 287677 h 2428689"/>
              <a:gd name="connsiteX34" fmla="*/ 3616504 w 8219326"/>
              <a:gd name="connsiteY34" fmla="*/ 308225 h 2428689"/>
              <a:gd name="connsiteX35" fmla="*/ 3647326 w 8219326"/>
              <a:gd name="connsiteY35" fmla="*/ 318499 h 2428689"/>
              <a:gd name="connsiteX36" fmla="*/ 3708971 w 8219326"/>
              <a:gd name="connsiteY36" fmla="*/ 359596 h 2428689"/>
              <a:gd name="connsiteX37" fmla="*/ 3770616 w 8219326"/>
              <a:gd name="connsiteY37" fmla="*/ 400692 h 2428689"/>
              <a:gd name="connsiteX38" fmla="*/ 3801438 w 8219326"/>
              <a:gd name="connsiteY38" fmla="*/ 462337 h 2428689"/>
              <a:gd name="connsiteX39" fmla="*/ 3811713 w 8219326"/>
              <a:gd name="connsiteY39" fmla="*/ 493160 h 2428689"/>
              <a:gd name="connsiteX40" fmla="*/ 3893906 w 8219326"/>
              <a:gd name="connsiteY40" fmla="*/ 565079 h 2428689"/>
              <a:gd name="connsiteX41" fmla="*/ 3955551 w 8219326"/>
              <a:gd name="connsiteY41" fmla="*/ 585627 h 2428689"/>
              <a:gd name="connsiteX42" fmla="*/ 4027470 w 8219326"/>
              <a:gd name="connsiteY42" fmla="*/ 616450 h 2428689"/>
              <a:gd name="connsiteX43" fmla="*/ 4068567 w 8219326"/>
              <a:gd name="connsiteY43" fmla="*/ 636998 h 2428689"/>
              <a:gd name="connsiteX44" fmla="*/ 4171308 w 8219326"/>
              <a:gd name="connsiteY44" fmla="*/ 667821 h 2428689"/>
              <a:gd name="connsiteX45" fmla="*/ 4202131 w 8219326"/>
              <a:gd name="connsiteY45" fmla="*/ 678095 h 2428689"/>
              <a:gd name="connsiteX46" fmla="*/ 4500081 w 8219326"/>
              <a:gd name="connsiteY46" fmla="*/ 667821 h 2428689"/>
              <a:gd name="connsiteX47" fmla="*/ 4685016 w 8219326"/>
              <a:gd name="connsiteY47" fmla="*/ 678095 h 2428689"/>
              <a:gd name="connsiteX48" fmla="*/ 4736387 w 8219326"/>
              <a:gd name="connsiteY48" fmla="*/ 688369 h 2428689"/>
              <a:gd name="connsiteX49" fmla="*/ 5054886 w 8219326"/>
              <a:gd name="connsiteY49" fmla="*/ 698643 h 2428689"/>
              <a:gd name="connsiteX50" fmla="*/ 5126805 w 8219326"/>
              <a:gd name="connsiteY50" fmla="*/ 708917 h 2428689"/>
              <a:gd name="connsiteX51" fmla="*/ 5208998 w 8219326"/>
              <a:gd name="connsiteY51" fmla="*/ 719191 h 2428689"/>
              <a:gd name="connsiteX52" fmla="*/ 5322014 w 8219326"/>
              <a:gd name="connsiteY52" fmla="*/ 750014 h 2428689"/>
              <a:gd name="connsiteX53" fmla="*/ 5373385 w 8219326"/>
              <a:gd name="connsiteY53" fmla="*/ 760288 h 2428689"/>
              <a:gd name="connsiteX54" fmla="*/ 5404207 w 8219326"/>
              <a:gd name="connsiteY54" fmla="*/ 770562 h 2428689"/>
              <a:gd name="connsiteX55" fmla="*/ 5517223 w 8219326"/>
              <a:gd name="connsiteY55" fmla="*/ 791110 h 2428689"/>
              <a:gd name="connsiteX56" fmla="*/ 5619964 w 8219326"/>
              <a:gd name="connsiteY56" fmla="*/ 821933 h 2428689"/>
              <a:gd name="connsiteX57" fmla="*/ 5650787 w 8219326"/>
              <a:gd name="connsiteY57" fmla="*/ 832207 h 2428689"/>
              <a:gd name="connsiteX58" fmla="*/ 5722706 w 8219326"/>
              <a:gd name="connsiteY58" fmla="*/ 842481 h 2428689"/>
              <a:gd name="connsiteX59" fmla="*/ 5866544 w 8219326"/>
              <a:gd name="connsiteY59" fmla="*/ 883578 h 2428689"/>
              <a:gd name="connsiteX60" fmla="*/ 5948737 w 8219326"/>
              <a:gd name="connsiteY60" fmla="*/ 893852 h 2428689"/>
              <a:gd name="connsiteX61" fmla="*/ 6061753 w 8219326"/>
              <a:gd name="connsiteY61" fmla="*/ 924674 h 2428689"/>
              <a:gd name="connsiteX62" fmla="*/ 6113124 w 8219326"/>
              <a:gd name="connsiteY62" fmla="*/ 945223 h 2428689"/>
              <a:gd name="connsiteX63" fmla="*/ 6256962 w 8219326"/>
              <a:gd name="connsiteY63" fmla="*/ 965771 h 2428689"/>
              <a:gd name="connsiteX64" fmla="*/ 6524090 w 8219326"/>
              <a:gd name="connsiteY64" fmla="*/ 945223 h 2428689"/>
              <a:gd name="connsiteX65" fmla="*/ 6626832 w 8219326"/>
              <a:gd name="connsiteY65" fmla="*/ 914400 h 2428689"/>
              <a:gd name="connsiteX66" fmla="*/ 6657654 w 8219326"/>
              <a:gd name="connsiteY66" fmla="*/ 904126 h 2428689"/>
              <a:gd name="connsiteX67" fmla="*/ 6852863 w 8219326"/>
              <a:gd name="connsiteY67" fmla="*/ 883578 h 2428689"/>
              <a:gd name="connsiteX68" fmla="*/ 7325474 w 8219326"/>
              <a:gd name="connsiteY68" fmla="*/ 893852 h 2428689"/>
              <a:gd name="connsiteX69" fmla="*/ 7438490 w 8219326"/>
              <a:gd name="connsiteY69" fmla="*/ 904126 h 2428689"/>
              <a:gd name="connsiteX70" fmla="*/ 8219326 w 8219326"/>
              <a:gd name="connsiteY70" fmla="*/ 914400 h 242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219326" h="2428689">
                <a:moveTo>
                  <a:pt x="0" y="2363057"/>
                </a:moveTo>
                <a:lnTo>
                  <a:pt x="914400" y="2383605"/>
                </a:lnTo>
                <a:cubicBezTo>
                  <a:pt x="952198" y="2385087"/>
                  <a:pt x="989820" y="2389702"/>
                  <a:pt x="1027416" y="2393879"/>
                </a:cubicBezTo>
                <a:cubicBezTo>
                  <a:pt x="1051484" y="2396553"/>
                  <a:pt x="1075154" y="2402846"/>
                  <a:pt x="1099335" y="2404153"/>
                </a:cubicBezTo>
                <a:cubicBezTo>
                  <a:pt x="1201984" y="2409702"/>
                  <a:pt x="1304818" y="2411002"/>
                  <a:pt x="1407560" y="2414427"/>
                </a:cubicBezTo>
                <a:cubicBezTo>
                  <a:pt x="1611068" y="2431386"/>
                  <a:pt x="1603850" y="2435397"/>
                  <a:pt x="1890445" y="2414427"/>
                </a:cubicBezTo>
                <a:cubicBezTo>
                  <a:pt x="1912047" y="2412846"/>
                  <a:pt x="1931542" y="2400728"/>
                  <a:pt x="1952090" y="2393879"/>
                </a:cubicBezTo>
                <a:lnTo>
                  <a:pt x="1982913" y="2383605"/>
                </a:lnTo>
                <a:cubicBezTo>
                  <a:pt x="2029853" y="2352312"/>
                  <a:pt x="2005006" y="2371787"/>
                  <a:pt x="2054832" y="2321960"/>
                </a:cubicBezTo>
                <a:lnTo>
                  <a:pt x="2085654" y="2291137"/>
                </a:lnTo>
                <a:cubicBezTo>
                  <a:pt x="2089079" y="2280863"/>
                  <a:pt x="2093804" y="2270934"/>
                  <a:pt x="2095928" y="2260315"/>
                </a:cubicBezTo>
                <a:cubicBezTo>
                  <a:pt x="2100677" y="2236569"/>
                  <a:pt x="2102222" y="2212283"/>
                  <a:pt x="2106203" y="2188396"/>
                </a:cubicBezTo>
                <a:cubicBezTo>
                  <a:pt x="2109074" y="2171171"/>
                  <a:pt x="2113052" y="2154149"/>
                  <a:pt x="2116477" y="2137025"/>
                </a:cubicBezTo>
                <a:cubicBezTo>
                  <a:pt x="2119902" y="2041133"/>
                  <a:pt x="2121708" y="1945170"/>
                  <a:pt x="2126751" y="1849349"/>
                </a:cubicBezTo>
                <a:cubicBezTo>
                  <a:pt x="2128560" y="1814978"/>
                  <a:pt x="2137025" y="1781025"/>
                  <a:pt x="2137025" y="1746607"/>
                </a:cubicBezTo>
                <a:cubicBezTo>
                  <a:pt x="2137025" y="731914"/>
                  <a:pt x="2139851" y="874860"/>
                  <a:pt x="2116477" y="267128"/>
                </a:cubicBezTo>
                <a:cubicBezTo>
                  <a:pt x="2119902" y="198634"/>
                  <a:pt x="2120810" y="129967"/>
                  <a:pt x="2126751" y="61645"/>
                </a:cubicBezTo>
                <a:cubicBezTo>
                  <a:pt x="2128530" y="41183"/>
                  <a:pt x="2139705" y="20995"/>
                  <a:pt x="2157573" y="10274"/>
                </a:cubicBezTo>
                <a:cubicBezTo>
                  <a:pt x="2166860" y="4702"/>
                  <a:pt x="2178122" y="3425"/>
                  <a:pt x="2188396" y="0"/>
                </a:cubicBezTo>
                <a:cubicBezTo>
                  <a:pt x="2243191" y="3425"/>
                  <a:pt x="2298627" y="1248"/>
                  <a:pt x="2352782" y="10274"/>
                </a:cubicBezTo>
                <a:cubicBezTo>
                  <a:pt x="2362337" y="11867"/>
                  <a:pt x="2364261" y="27422"/>
                  <a:pt x="2373331" y="30823"/>
                </a:cubicBezTo>
                <a:cubicBezTo>
                  <a:pt x="2392836" y="38138"/>
                  <a:pt x="2414428" y="37672"/>
                  <a:pt x="2434976" y="41097"/>
                </a:cubicBezTo>
                <a:lnTo>
                  <a:pt x="2496620" y="61645"/>
                </a:lnTo>
                <a:cubicBezTo>
                  <a:pt x="2506894" y="65070"/>
                  <a:pt x="2517756" y="67076"/>
                  <a:pt x="2527443" y="71919"/>
                </a:cubicBezTo>
                <a:cubicBezTo>
                  <a:pt x="2541142" y="78769"/>
                  <a:pt x="2554199" y="87090"/>
                  <a:pt x="2568540" y="92468"/>
                </a:cubicBezTo>
                <a:cubicBezTo>
                  <a:pt x="2581761" y="97426"/>
                  <a:pt x="2596059" y="98863"/>
                  <a:pt x="2609636" y="102742"/>
                </a:cubicBezTo>
                <a:cubicBezTo>
                  <a:pt x="2620049" y="105717"/>
                  <a:pt x="2630318" y="109213"/>
                  <a:pt x="2640459" y="113016"/>
                </a:cubicBezTo>
                <a:cubicBezTo>
                  <a:pt x="2717841" y="142034"/>
                  <a:pt x="2664060" y="126621"/>
                  <a:pt x="2732926" y="143839"/>
                </a:cubicBezTo>
                <a:cubicBezTo>
                  <a:pt x="2781827" y="176439"/>
                  <a:pt x="2744532" y="156567"/>
                  <a:pt x="2804845" y="174661"/>
                </a:cubicBezTo>
                <a:cubicBezTo>
                  <a:pt x="2825591" y="180885"/>
                  <a:pt x="2845942" y="188360"/>
                  <a:pt x="2866490" y="195209"/>
                </a:cubicBezTo>
                <a:cubicBezTo>
                  <a:pt x="2952640" y="223925"/>
                  <a:pt x="2886508" y="204847"/>
                  <a:pt x="3071973" y="215758"/>
                </a:cubicBezTo>
                <a:cubicBezTo>
                  <a:pt x="3126769" y="226032"/>
                  <a:pt x="3182274" y="233059"/>
                  <a:pt x="3236360" y="246580"/>
                </a:cubicBezTo>
                <a:cubicBezTo>
                  <a:pt x="3293797" y="260939"/>
                  <a:pt x="3275744" y="257924"/>
                  <a:pt x="3349376" y="267128"/>
                </a:cubicBezTo>
                <a:cubicBezTo>
                  <a:pt x="3411516" y="274896"/>
                  <a:pt x="3453618" y="277064"/>
                  <a:pt x="3513762" y="287677"/>
                </a:cubicBezTo>
                <a:cubicBezTo>
                  <a:pt x="3548156" y="293746"/>
                  <a:pt x="3583371" y="297181"/>
                  <a:pt x="3616504" y="308225"/>
                </a:cubicBezTo>
                <a:lnTo>
                  <a:pt x="3647326" y="318499"/>
                </a:lnTo>
                <a:cubicBezTo>
                  <a:pt x="3686570" y="357745"/>
                  <a:pt x="3646772" y="322277"/>
                  <a:pt x="3708971" y="359596"/>
                </a:cubicBezTo>
                <a:cubicBezTo>
                  <a:pt x="3730148" y="372302"/>
                  <a:pt x="3770616" y="400692"/>
                  <a:pt x="3770616" y="400692"/>
                </a:cubicBezTo>
                <a:cubicBezTo>
                  <a:pt x="3796438" y="478161"/>
                  <a:pt x="3761607" y="382677"/>
                  <a:pt x="3801438" y="462337"/>
                </a:cubicBezTo>
                <a:cubicBezTo>
                  <a:pt x="3806281" y="472024"/>
                  <a:pt x="3805215" y="484496"/>
                  <a:pt x="3811713" y="493160"/>
                </a:cubicBezTo>
                <a:cubicBezTo>
                  <a:pt x="3824288" y="509927"/>
                  <a:pt x="3867167" y="553195"/>
                  <a:pt x="3893906" y="565079"/>
                </a:cubicBezTo>
                <a:cubicBezTo>
                  <a:pt x="3913699" y="573876"/>
                  <a:pt x="3935643" y="577095"/>
                  <a:pt x="3955551" y="585627"/>
                </a:cubicBezTo>
                <a:cubicBezTo>
                  <a:pt x="3979524" y="595901"/>
                  <a:pt x="4003726" y="605657"/>
                  <a:pt x="4027470" y="616450"/>
                </a:cubicBezTo>
                <a:cubicBezTo>
                  <a:pt x="4041413" y="622788"/>
                  <a:pt x="4054347" y="631310"/>
                  <a:pt x="4068567" y="636998"/>
                </a:cubicBezTo>
                <a:cubicBezTo>
                  <a:pt x="4129596" y="661410"/>
                  <a:pt x="4118332" y="652685"/>
                  <a:pt x="4171308" y="667821"/>
                </a:cubicBezTo>
                <a:cubicBezTo>
                  <a:pt x="4181721" y="670796"/>
                  <a:pt x="4191857" y="674670"/>
                  <a:pt x="4202131" y="678095"/>
                </a:cubicBezTo>
                <a:cubicBezTo>
                  <a:pt x="4301448" y="674670"/>
                  <a:pt x="4400705" y="667821"/>
                  <a:pt x="4500081" y="667821"/>
                </a:cubicBezTo>
                <a:cubicBezTo>
                  <a:pt x="4561821" y="667821"/>
                  <a:pt x="4623508" y="672747"/>
                  <a:pt x="4685016" y="678095"/>
                </a:cubicBezTo>
                <a:cubicBezTo>
                  <a:pt x="4702413" y="679608"/>
                  <a:pt x="4718951" y="687400"/>
                  <a:pt x="4736387" y="688369"/>
                </a:cubicBezTo>
                <a:cubicBezTo>
                  <a:pt x="4842445" y="694261"/>
                  <a:pt x="4948720" y="695218"/>
                  <a:pt x="5054886" y="698643"/>
                </a:cubicBezTo>
                <a:lnTo>
                  <a:pt x="5126805" y="708917"/>
                </a:lnTo>
                <a:cubicBezTo>
                  <a:pt x="5154174" y="712566"/>
                  <a:pt x="5181763" y="714652"/>
                  <a:pt x="5208998" y="719191"/>
                </a:cubicBezTo>
                <a:cubicBezTo>
                  <a:pt x="5229735" y="722647"/>
                  <a:pt x="5315173" y="748304"/>
                  <a:pt x="5322014" y="750014"/>
                </a:cubicBezTo>
                <a:cubicBezTo>
                  <a:pt x="5338955" y="754249"/>
                  <a:pt x="5356444" y="756053"/>
                  <a:pt x="5373385" y="760288"/>
                </a:cubicBezTo>
                <a:cubicBezTo>
                  <a:pt x="5383891" y="762915"/>
                  <a:pt x="5393701" y="767935"/>
                  <a:pt x="5404207" y="770562"/>
                </a:cubicBezTo>
                <a:cubicBezTo>
                  <a:pt x="5432925" y="777742"/>
                  <a:pt x="5489744" y="786530"/>
                  <a:pt x="5517223" y="791110"/>
                </a:cubicBezTo>
                <a:cubicBezTo>
                  <a:pt x="5663688" y="839933"/>
                  <a:pt x="5511293" y="790884"/>
                  <a:pt x="5619964" y="821933"/>
                </a:cubicBezTo>
                <a:cubicBezTo>
                  <a:pt x="5630377" y="824908"/>
                  <a:pt x="5640167" y="830083"/>
                  <a:pt x="5650787" y="832207"/>
                </a:cubicBezTo>
                <a:cubicBezTo>
                  <a:pt x="5674533" y="836956"/>
                  <a:pt x="5698733" y="839056"/>
                  <a:pt x="5722706" y="842481"/>
                </a:cubicBezTo>
                <a:cubicBezTo>
                  <a:pt x="5777222" y="860654"/>
                  <a:pt x="5807565" y="872519"/>
                  <a:pt x="5866544" y="883578"/>
                </a:cubicBezTo>
                <a:cubicBezTo>
                  <a:pt x="5893682" y="888666"/>
                  <a:pt x="5921599" y="888764"/>
                  <a:pt x="5948737" y="893852"/>
                </a:cubicBezTo>
                <a:cubicBezTo>
                  <a:pt x="5977149" y="899179"/>
                  <a:pt x="6028792" y="912313"/>
                  <a:pt x="6061753" y="924674"/>
                </a:cubicBezTo>
                <a:cubicBezTo>
                  <a:pt x="6079022" y="931150"/>
                  <a:pt x="6095077" y="941424"/>
                  <a:pt x="6113124" y="945223"/>
                </a:cubicBezTo>
                <a:cubicBezTo>
                  <a:pt x="6160518" y="955201"/>
                  <a:pt x="6256962" y="965771"/>
                  <a:pt x="6256962" y="965771"/>
                </a:cubicBezTo>
                <a:cubicBezTo>
                  <a:pt x="6335353" y="961160"/>
                  <a:pt x="6441312" y="957958"/>
                  <a:pt x="6524090" y="945223"/>
                </a:cubicBezTo>
                <a:cubicBezTo>
                  <a:pt x="6552931" y="940786"/>
                  <a:pt x="6602824" y="922403"/>
                  <a:pt x="6626832" y="914400"/>
                </a:cubicBezTo>
                <a:cubicBezTo>
                  <a:pt x="6637106" y="910975"/>
                  <a:pt x="6647035" y="906250"/>
                  <a:pt x="6657654" y="904126"/>
                </a:cubicBezTo>
                <a:cubicBezTo>
                  <a:pt x="6756160" y="884425"/>
                  <a:pt x="6691607" y="895096"/>
                  <a:pt x="6852863" y="883578"/>
                </a:cubicBezTo>
                <a:lnTo>
                  <a:pt x="7325474" y="893852"/>
                </a:lnTo>
                <a:cubicBezTo>
                  <a:pt x="7363278" y="895178"/>
                  <a:pt x="7400673" y="903236"/>
                  <a:pt x="7438490" y="904126"/>
                </a:cubicBezTo>
                <a:cubicBezTo>
                  <a:pt x="7698719" y="910249"/>
                  <a:pt x="7959025" y="914400"/>
                  <a:pt x="8219326" y="91440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자유형 16"/>
          <p:cNvSpPr/>
          <p:nvPr/>
        </p:nvSpPr>
        <p:spPr>
          <a:xfrm>
            <a:off x="10838800" y="754562"/>
            <a:ext cx="616885" cy="223782"/>
          </a:xfrm>
          <a:custGeom>
            <a:avLst/>
            <a:gdLst>
              <a:gd name="connsiteX0" fmla="*/ 0 w 1654139"/>
              <a:gd name="connsiteY0" fmla="*/ 1920712 h 1920712"/>
              <a:gd name="connsiteX1" fmla="*/ 51371 w 1654139"/>
              <a:gd name="connsiteY1" fmla="*/ 1910438 h 1920712"/>
              <a:gd name="connsiteX2" fmla="*/ 82193 w 1654139"/>
              <a:gd name="connsiteY2" fmla="*/ 1900164 h 1920712"/>
              <a:gd name="connsiteX3" fmla="*/ 195209 w 1654139"/>
              <a:gd name="connsiteY3" fmla="*/ 1879616 h 1920712"/>
              <a:gd name="connsiteX4" fmla="*/ 667820 w 1654139"/>
              <a:gd name="connsiteY4" fmla="*/ 1859067 h 1920712"/>
              <a:gd name="connsiteX5" fmla="*/ 719191 w 1654139"/>
              <a:gd name="connsiteY5" fmla="*/ 1848793 h 1920712"/>
              <a:gd name="connsiteX6" fmla="*/ 791110 w 1654139"/>
              <a:gd name="connsiteY6" fmla="*/ 1838519 h 1920712"/>
              <a:gd name="connsiteX7" fmla="*/ 821932 w 1654139"/>
              <a:gd name="connsiteY7" fmla="*/ 1828245 h 1920712"/>
              <a:gd name="connsiteX8" fmla="*/ 842481 w 1654139"/>
              <a:gd name="connsiteY8" fmla="*/ 1807696 h 1920712"/>
              <a:gd name="connsiteX9" fmla="*/ 893851 w 1654139"/>
              <a:gd name="connsiteY9" fmla="*/ 1756326 h 1920712"/>
              <a:gd name="connsiteX10" fmla="*/ 914400 w 1654139"/>
              <a:gd name="connsiteY10" fmla="*/ 1694681 h 1920712"/>
              <a:gd name="connsiteX11" fmla="*/ 893851 w 1654139"/>
              <a:gd name="connsiteY11" fmla="*/ 996038 h 1920712"/>
              <a:gd name="connsiteX12" fmla="*/ 873303 w 1654139"/>
              <a:gd name="connsiteY12" fmla="*/ 872748 h 1920712"/>
              <a:gd name="connsiteX13" fmla="*/ 863029 w 1654139"/>
              <a:gd name="connsiteY13" fmla="*/ 770007 h 1920712"/>
              <a:gd name="connsiteX14" fmla="*/ 832207 w 1654139"/>
              <a:gd name="connsiteY14" fmla="*/ 574798 h 1920712"/>
              <a:gd name="connsiteX15" fmla="*/ 821932 w 1654139"/>
              <a:gd name="connsiteY15" fmla="*/ 523427 h 1920712"/>
              <a:gd name="connsiteX16" fmla="*/ 811658 w 1654139"/>
              <a:gd name="connsiteY16" fmla="*/ 492604 h 1920712"/>
              <a:gd name="connsiteX17" fmla="*/ 801384 w 1654139"/>
              <a:gd name="connsiteY17" fmla="*/ 451508 h 1920712"/>
              <a:gd name="connsiteX18" fmla="*/ 801384 w 1654139"/>
              <a:gd name="connsiteY18" fmla="*/ 163831 h 1920712"/>
              <a:gd name="connsiteX19" fmla="*/ 821932 w 1654139"/>
              <a:gd name="connsiteY19" fmla="*/ 102186 h 1920712"/>
              <a:gd name="connsiteX20" fmla="*/ 873303 w 1654139"/>
              <a:gd name="connsiteY20" fmla="*/ 61090 h 1920712"/>
              <a:gd name="connsiteX21" fmla="*/ 924674 w 1654139"/>
              <a:gd name="connsiteY21" fmla="*/ 30267 h 1920712"/>
              <a:gd name="connsiteX22" fmla="*/ 1130157 w 1654139"/>
              <a:gd name="connsiteY22" fmla="*/ 19993 h 1920712"/>
              <a:gd name="connsiteX23" fmla="*/ 1654139 w 1654139"/>
              <a:gd name="connsiteY23" fmla="*/ 40541 h 19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4139" h="1920712">
                <a:moveTo>
                  <a:pt x="0" y="1920712"/>
                </a:moveTo>
                <a:cubicBezTo>
                  <a:pt x="17124" y="1917287"/>
                  <a:pt x="34430" y="1914673"/>
                  <a:pt x="51371" y="1910438"/>
                </a:cubicBezTo>
                <a:cubicBezTo>
                  <a:pt x="61877" y="1907811"/>
                  <a:pt x="71780" y="1903139"/>
                  <a:pt x="82193" y="1900164"/>
                </a:cubicBezTo>
                <a:cubicBezTo>
                  <a:pt x="119605" y="1889475"/>
                  <a:pt x="155921" y="1882526"/>
                  <a:pt x="195209" y="1879616"/>
                </a:cubicBezTo>
                <a:cubicBezTo>
                  <a:pt x="290651" y="1872546"/>
                  <a:pt x="590781" y="1862030"/>
                  <a:pt x="667820" y="1859067"/>
                </a:cubicBezTo>
                <a:cubicBezTo>
                  <a:pt x="684944" y="1855642"/>
                  <a:pt x="701966" y="1851664"/>
                  <a:pt x="719191" y="1848793"/>
                </a:cubicBezTo>
                <a:cubicBezTo>
                  <a:pt x="743078" y="1844812"/>
                  <a:pt x="767364" y="1843268"/>
                  <a:pt x="791110" y="1838519"/>
                </a:cubicBezTo>
                <a:cubicBezTo>
                  <a:pt x="801729" y="1836395"/>
                  <a:pt x="811658" y="1831670"/>
                  <a:pt x="821932" y="1828245"/>
                </a:cubicBezTo>
                <a:cubicBezTo>
                  <a:pt x="828782" y="1821395"/>
                  <a:pt x="834917" y="1813747"/>
                  <a:pt x="842481" y="1807696"/>
                </a:cubicBezTo>
                <a:cubicBezTo>
                  <a:pt x="873185" y="1783132"/>
                  <a:pt x="876845" y="1794588"/>
                  <a:pt x="893851" y="1756326"/>
                </a:cubicBezTo>
                <a:cubicBezTo>
                  <a:pt x="902648" y="1736533"/>
                  <a:pt x="914400" y="1694681"/>
                  <a:pt x="914400" y="1694681"/>
                </a:cubicBezTo>
                <a:cubicBezTo>
                  <a:pt x="907550" y="1461800"/>
                  <a:pt x="919579" y="1227595"/>
                  <a:pt x="893851" y="996038"/>
                </a:cubicBezTo>
                <a:cubicBezTo>
                  <a:pt x="882381" y="892807"/>
                  <a:pt x="893384" y="932992"/>
                  <a:pt x="873303" y="872748"/>
                </a:cubicBezTo>
                <a:cubicBezTo>
                  <a:pt x="869878" y="838501"/>
                  <a:pt x="867050" y="804189"/>
                  <a:pt x="863029" y="770007"/>
                </a:cubicBezTo>
                <a:cubicBezTo>
                  <a:pt x="857865" y="726111"/>
                  <a:pt x="837808" y="602803"/>
                  <a:pt x="832207" y="574798"/>
                </a:cubicBezTo>
                <a:cubicBezTo>
                  <a:pt x="828782" y="557674"/>
                  <a:pt x="826167" y="540368"/>
                  <a:pt x="821932" y="523427"/>
                </a:cubicBezTo>
                <a:cubicBezTo>
                  <a:pt x="819305" y="512920"/>
                  <a:pt x="814633" y="503017"/>
                  <a:pt x="811658" y="492604"/>
                </a:cubicBezTo>
                <a:cubicBezTo>
                  <a:pt x="807779" y="479027"/>
                  <a:pt x="804809" y="465207"/>
                  <a:pt x="801384" y="451508"/>
                </a:cubicBezTo>
                <a:cubicBezTo>
                  <a:pt x="788740" y="325065"/>
                  <a:pt x="782432" y="315446"/>
                  <a:pt x="801384" y="163831"/>
                </a:cubicBezTo>
                <a:cubicBezTo>
                  <a:pt x="804071" y="142338"/>
                  <a:pt x="806616" y="117501"/>
                  <a:pt x="821932" y="102186"/>
                </a:cubicBezTo>
                <a:cubicBezTo>
                  <a:pt x="871557" y="52563"/>
                  <a:pt x="808487" y="112944"/>
                  <a:pt x="873303" y="61090"/>
                </a:cubicBezTo>
                <a:cubicBezTo>
                  <a:pt x="913598" y="28853"/>
                  <a:pt x="871145" y="48109"/>
                  <a:pt x="924674" y="30267"/>
                </a:cubicBezTo>
                <a:cubicBezTo>
                  <a:pt x="1003254" y="-22120"/>
                  <a:pt x="946796" y="6577"/>
                  <a:pt x="1130157" y="19993"/>
                </a:cubicBezTo>
                <a:cubicBezTo>
                  <a:pt x="1515931" y="48220"/>
                  <a:pt x="1241515" y="40541"/>
                  <a:pt x="1654139" y="40541"/>
                </a:cubicBezTo>
              </a:path>
            </a:pathLst>
          </a:custGeom>
          <a:noFill/>
          <a:ln w="38100">
            <a:solidFill>
              <a:srgbClr val="7030A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8" name="자유형 17"/>
          <p:cNvSpPr/>
          <p:nvPr/>
        </p:nvSpPr>
        <p:spPr>
          <a:xfrm>
            <a:off x="963385" y="4756934"/>
            <a:ext cx="2230800" cy="1420027"/>
          </a:xfrm>
          <a:custGeom>
            <a:avLst/>
            <a:gdLst>
              <a:gd name="connsiteX0" fmla="*/ 0 w 5137079"/>
              <a:gd name="connsiteY0" fmla="*/ 2346228 h 2880484"/>
              <a:gd name="connsiteX1" fmla="*/ 92468 w 5137079"/>
              <a:gd name="connsiteY1" fmla="*/ 2356502 h 2880484"/>
              <a:gd name="connsiteX2" fmla="*/ 154113 w 5137079"/>
              <a:gd name="connsiteY2" fmla="*/ 2377050 h 2880484"/>
              <a:gd name="connsiteX3" fmla="*/ 195209 w 5137079"/>
              <a:gd name="connsiteY3" fmla="*/ 2387324 h 2880484"/>
              <a:gd name="connsiteX4" fmla="*/ 256854 w 5137079"/>
              <a:gd name="connsiteY4" fmla="*/ 2407873 h 2880484"/>
              <a:gd name="connsiteX5" fmla="*/ 349322 w 5137079"/>
              <a:gd name="connsiteY5" fmla="*/ 2418147 h 2880484"/>
              <a:gd name="connsiteX6" fmla="*/ 452063 w 5137079"/>
              <a:gd name="connsiteY6" fmla="*/ 2438695 h 2880484"/>
              <a:gd name="connsiteX7" fmla="*/ 493160 w 5137079"/>
              <a:gd name="connsiteY7" fmla="*/ 2448969 h 2880484"/>
              <a:gd name="connsiteX8" fmla="*/ 636998 w 5137079"/>
              <a:gd name="connsiteY8" fmla="*/ 2459243 h 2880484"/>
              <a:gd name="connsiteX9" fmla="*/ 719191 w 5137079"/>
              <a:gd name="connsiteY9" fmla="*/ 2479792 h 2880484"/>
              <a:gd name="connsiteX10" fmla="*/ 780836 w 5137079"/>
              <a:gd name="connsiteY10" fmla="*/ 2490066 h 2880484"/>
              <a:gd name="connsiteX11" fmla="*/ 852756 w 5137079"/>
              <a:gd name="connsiteY11" fmla="*/ 2500340 h 2880484"/>
              <a:gd name="connsiteX12" fmla="*/ 934949 w 5137079"/>
              <a:gd name="connsiteY12" fmla="*/ 2520888 h 2880484"/>
              <a:gd name="connsiteX13" fmla="*/ 1037690 w 5137079"/>
              <a:gd name="connsiteY13" fmla="*/ 2551711 h 2880484"/>
              <a:gd name="connsiteX14" fmla="*/ 1089061 w 5137079"/>
              <a:gd name="connsiteY14" fmla="*/ 2561985 h 2880484"/>
              <a:gd name="connsiteX15" fmla="*/ 1304818 w 5137079"/>
              <a:gd name="connsiteY15" fmla="*/ 2572259 h 2880484"/>
              <a:gd name="connsiteX16" fmla="*/ 1500027 w 5137079"/>
              <a:gd name="connsiteY16" fmla="*/ 2561985 h 2880484"/>
              <a:gd name="connsiteX17" fmla="*/ 1561672 w 5137079"/>
              <a:gd name="connsiteY17" fmla="*/ 2551711 h 2880484"/>
              <a:gd name="connsiteX18" fmla="*/ 1633591 w 5137079"/>
              <a:gd name="connsiteY18" fmla="*/ 2541437 h 2880484"/>
              <a:gd name="connsiteX19" fmla="*/ 1787704 w 5137079"/>
              <a:gd name="connsiteY19" fmla="*/ 2520888 h 2880484"/>
              <a:gd name="connsiteX20" fmla="*/ 1828800 w 5137079"/>
              <a:gd name="connsiteY20" fmla="*/ 2510614 h 2880484"/>
              <a:gd name="connsiteX21" fmla="*/ 1859623 w 5137079"/>
              <a:gd name="connsiteY21" fmla="*/ 2490066 h 2880484"/>
              <a:gd name="connsiteX22" fmla="*/ 1910994 w 5137079"/>
              <a:gd name="connsiteY22" fmla="*/ 2438695 h 2880484"/>
              <a:gd name="connsiteX23" fmla="*/ 1931542 w 5137079"/>
              <a:gd name="connsiteY23" fmla="*/ 2377050 h 2880484"/>
              <a:gd name="connsiteX24" fmla="*/ 1972639 w 5137079"/>
              <a:gd name="connsiteY24" fmla="*/ 2305131 h 2880484"/>
              <a:gd name="connsiteX25" fmla="*/ 1993187 w 5137079"/>
              <a:gd name="connsiteY25" fmla="*/ 2212664 h 2880484"/>
              <a:gd name="connsiteX26" fmla="*/ 2003461 w 5137079"/>
              <a:gd name="connsiteY26" fmla="*/ 2181841 h 2880484"/>
              <a:gd name="connsiteX27" fmla="*/ 2024009 w 5137079"/>
              <a:gd name="connsiteY27" fmla="*/ 2099648 h 2880484"/>
              <a:gd name="connsiteX28" fmla="*/ 2034284 w 5137079"/>
              <a:gd name="connsiteY28" fmla="*/ 2058551 h 2880484"/>
              <a:gd name="connsiteX29" fmla="*/ 2044558 w 5137079"/>
              <a:gd name="connsiteY29" fmla="*/ 2017455 h 2880484"/>
              <a:gd name="connsiteX30" fmla="*/ 2065106 w 5137079"/>
              <a:gd name="connsiteY30" fmla="*/ 1842794 h 2880484"/>
              <a:gd name="connsiteX31" fmla="*/ 2075380 w 5137079"/>
              <a:gd name="connsiteY31" fmla="*/ 1791423 h 2880484"/>
              <a:gd name="connsiteX32" fmla="*/ 2085654 w 5137079"/>
              <a:gd name="connsiteY32" fmla="*/ 1729778 h 2880484"/>
              <a:gd name="connsiteX33" fmla="*/ 2095929 w 5137079"/>
              <a:gd name="connsiteY33" fmla="*/ 1698956 h 2880484"/>
              <a:gd name="connsiteX34" fmla="*/ 2106203 w 5137079"/>
              <a:gd name="connsiteY34" fmla="*/ 1647585 h 2880484"/>
              <a:gd name="connsiteX35" fmla="*/ 2116477 w 5137079"/>
              <a:gd name="connsiteY35" fmla="*/ 1616762 h 2880484"/>
              <a:gd name="connsiteX36" fmla="*/ 2126751 w 5137079"/>
              <a:gd name="connsiteY36" fmla="*/ 1565392 h 2880484"/>
              <a:gd name="connsiteX37" fmla="*/ 2137025 w 5137079"/>
              <a:gd name="connsiteY37" fmla="*/ 1524295 h 2880484"/>
              <a:gd name="connsiteX38" fmla="*/ 2147299 w 5137079"/>
              <a:gd name="connsiteY38" fmla="*/ 1442102 h 2880484"/>
              <a:gd name="connsiteX39" fmla="*/ 2157573 w 5137079"/>
              <a:gd name="connsiteY39" fmla="*/ 1380457 h 2880484"/>
              <a:gd name="connsiteX40" fmla="*/ 2137025 w 5137079"/>
              <a:gd name="connsiteY40" fmla="*/ 897571 h 2880484"/>
              <a:gd name="connsiteX41" fmla="*/ 2106203 w 5137079"/>
              <a:gd name="connsiteY41" fmla="*/ 764007 h 2880484"/>
              <a:gd name="connsiteX42" fmla="*/ 2095929 w 5137079"/>
              <a:gd name="connsiteY42" fmla="*/ 692088 h 2880484"/>
              <a:gd name="connsiteX43" fmla="*/ 2085654 w 5137079"/>
              <a:gd name="connsiteY43" fmla="*/ 661266 h 2880484"/>
              <a:gd name="connsiteX44" fmla="*/ 2075380 w 5137079"/>
              <a:gd name="connsiteY44" fmla="*/ 579073 h 2880484"/>
              <a:gd name="connsiteX45" fmla="*/ 2085654 w 5137079"/>
              <a:gd name="connsiteY45" fmla="*/ 34542 h 2880484"/>
              <a:gd name="connsiteX46" fmla="*/ 2352782 w 5137079"/>
              <a:gd name="connsiteY46" fmla="*/ 44816 h 2880484"/>
              <a:gd name="connsiteX47" fmla="*/ 2383605 w 5137079"/>
              <a:gd name="connsiteY47" fmla="*/ 65365 h 2880484"/>
              <a:gd name="connsiteX48" fmla="*/ 2414427 w 5137079"/>
              <a:gd name="connsiteY48" fmla="*/ 75639 h 2880484"/>
              <a:gd name="connsiteX49" fmla="*/ 2476072 w 5137079"/>
              <a:gd name="connsiteY49" fmla="*/ 106461 h 2880484"/>
              <a:gd name="connsiteX50" fmla="*/ 2547991 w 5137079"/>
              <a:gd name="connsiteY50" fmla="*/ 188655 h 2880484"/>
              <a:gd name="connsiteX51" fmla="*/ 2578814 w 5137079"/>
              <a:gd name="connsiteY51" fmla="*/ 198929 h 2880484"/>
              <a:gd name="connsiteX52" fmla="*/ 2609636 w 5137079"/>
              <a:gd name="connsiteY52" fmla="*/ 219477 h 2880484"/>
              <a:gd name="connsiteX53" fmla="*/ 2661007 w 5137079"/>
              <a:gd name="connsiteY53" fmla="*/ 260574 h 2880484"/>
              <a:gd name="connsiteX54" fmla="*/ 2702104 w 5137079"/>
              <a:gd name="connsiteY54" fmla="*/ 270848 h 2880484"/>
              <a:gd name="connsiteX55" fmla="*/ 2753475 w 5137079"/>
              <a:gd name="connsiteY55" fmla="*/ 311944 h 2880484"/>
              <a:gd name="connsiteX56" fmla="*/ 2784297 w 5137079"/>
              <a:gd name="connsiteY56" fmla="*/ 332493 h 2880484"/>
              <a:gd name="connsiteX57" fmla="*/ 2815120 w 5137079"/>
              <a:gd name="connsiteY57" fmla="*/ 363315 h 2880484"/>
              <a:gd name="connsiteX58" fmla="*/ 2856216 w 5137079"/>
              <a:gd name="connsiteY58" fmla="*/ 383864 h 2880484"/>
              <a:gd name="connsiteX59" fmla="*/ 2887039 w 5137079"/>
              <a:gd name="connsiteY59" fmla="*/ 404412 h 2880484"/>
              <a:gd name="connsiteX60" fmla="*/ 2928135 w 5137079"/>
              <a:gd name="connsiteY60" fmla="*/ 435234 h 2880484"/>
              <a:gd name="connsiteX61" fmla="*/ 2989780 w 5137079"/>
              <a:gd name="connsiteY61" fmla="*/ 476331 h 2880484"/>
              <a:gd name="connsiteX62" fmla="*/ 3010329 w 5137079"/>
              <a:gd name="connsiteY62" fmla="*/ 496879 h 2880484"/>
              <a:gd name="connsiteX63" fmla="*/ 3092522 w 5137079"/>
              <a:gd name="connsiteY63" fmla="*/ 537976 h 2880484"/>
              <a:gd name="connsiteX64" fmla="*/ 3174715 w 5137079"/>
              <a:gd name="connsiteY64" fmla="*/ 589347 h 2880484"/>
              <a:gd name="connsiteX65" fmla="*/ 3328827 w 5137079"/>
              <a:gd name="connsiteY65" fmla="*/ 630443 h 2880484"/>
              <a:gd name="connsiteX66" fmla="*/ 3369924 w 5137079"/>
              <a:gd name="connsiteY66" fmla="*/ 640718 h 2880484"/>
              <a:gd name="connsiteX67" fmla="*/ 3472666 w 5137079"/>
              <a:gd name="connsiteY67" fmla="*/ 661266 h 2880484"/>
              <a:gd name="connsiteX68" fmla="*/ 3616504 w 5137079"/>
              <a:gd name="connsiteY68" fmla="*/ 692088 h 2880484"/>
              <a:gd name="connsiteX69" fmla="*/ 3811713 w 5137079"/>
              <a:gd name="connsiteY69" fmla="*/ 712637 h 2880484"/>
              <a:gd name="connsiteX70" fmla="*/ 3986373 w 5137079"/>
              <a:gd name="connsiteY70" fmla="*/ 722911 h 2880484"/>
              <a:gd name="connsiteX71" fmla="*/ 4048018 w 5137079"/>
              <a:gd name="connsiteY71" fmla="*/ 733185 h 2880484"/>
              <a:gd name="connsiteX72" fmla="*/ 4119938 w 5137079"/>
              <a:gd name="connsiteY72" fmla="*/ 743459 h 2880484"/>
              <a:gd name="connsiteX73" fmla="*/ 4150760 w 5137079"/>
              <a:gd name="connsiteY73" fmla="*/ 764007 h 2880484"/>
              <a:gd name="connsiteX74" fmla="*/ 4202131 w 5137079"/>
              <a:gd name="connsiteY74" fmla="*/ 774282 h 2880484"/>
              <a:gd name="connsiteX75" fmla="*/ 4232953 w 5137079"/>
              <a:gd name="connsiteY75" fmla="*/ 794830 h 2880484"/>
              <a:gd name="connsiteX76" fmla="*/ 4263776 w 5137079"/>
              <a:gd name="connsiteY76" fmla="*/ 805104 h 2880484"/>
              <a:gd name="connsiteX77" fmla="*/ 4325421 w 5137079"/>
              <a:gd name="connsiteY77" fmla="*/ 856475 h 2880484"/>
              <a:gd name="connsiteX78" fmla="*/ 4345969 w 5137079"/>
              <a:gd name="connsiteY78" fmla="*/ 887297 h 2880484"/>
              <a:gd name="connsiteX79" fmla="*/ 4356243 w 5137079"/>
              <a:gd name="connsiteY79" fmla="*/ 918120 h 2880484"/>
              <a:gd name="connsiteX80" fmla="*/ 4335695 w 5137079"/>
              <a:gd name="connsiteY80" fmla="*/ 1452376 h 2880484"/>
              <a:gd name="connsiteX81" fmla="*/ 4345969 w 5137079"/>
              <a:gd name="connsiteY81" fmla="*/ 1904439 h 2880484"/>
              <a:gd name="connsiteX82" fmla="*/ 4366517 w 5137079"/>
              <a:gd name="connsiteY82" fmla="*/ 2212664 h 2880484"/>
              <a:gd name="connsiteX83" fmla="*/ 4387066 w 5137079"/>
              <a:gd name="connsiteY83" fmla="*/ 2438695 h 2880484"/>
              <a:gd name="connsiteX84" fmla="*/ 4397340 w 5137079"/>
              <a:gd name="connsiteY84" fmla="*/ 2469518 h 2880484"/>
              <a:gd name="connsiteX85" fmla="*/ 4428162 w 5137079"/>
              <a:gd name="connsiteY85" fmla="*/ 2603082 h 2880484"/>
              <a:gd name="connsiteX86" fmla="*/ 4438436 w 5137079"/>
              <a:gd name="connsiteY86" fmla="*/ 2726371 h 2880484"/>
              <a:gd name="connsiteX87" fmla="*/ 4448711 w 5137079"/>
              <a:gd name="connsiteY87" fmla="*/ 2757194 h 2880484"/>
              <a:gd name="connsiteX88" fmla="*/ 4479533 w 5137079"/>
              <a:gd name="connsiteY88" fmla="*/ 2777742 h 2880484"/>
              <a:gd name="connsiteX89" fmla="*/ 4541178 w 5137079"/>
              <a:gd name="connsiteY89" fmla="*/ 2798291 h 2880484"/>
              <a:gd name="connsiteX90" fmla="*/ 4572000 w 5137079"/>
              <a:gd name="connsiteY90" fmla="*/ 2808565 h 2880484"/>
              <a:gd name="connsiteX91" fmla="*/ 4654194 w 5137079"/>
              <a:gd name="connsiteY91" fmla="*/ 2818839 h 2880484"/>
              <a:gd name="connsiteX92" fmla="*/ 4685016 w 5137079"/>
              <a:gd name="connsiteY92" fmla="*/ 2829113 h 2880484"/>
              <a:gd name="connsiteX93" fmla="*/ 5024063 w 5137079"/>
              <a:gd name="connsiteY93" fmla="*/ 2849661 h 2880484"/>
              <a:gd name="connsiteX94" fmla="*/ 5054886 w 5137079"/>
              <a:gd name="connsiteY94" fmla="*/ 2859935 h 2880484"/>
              <a:gd name="connsiteX95" fmla="*/ 5137079 w 5137079"/>
              <a:gd name="connsiteY95" fmla="*/ 2880484 h 288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137079" h="2880484">
                <a:moveTo>
                  <a:pt x="0" y="2346228"/>
                </a:moveTo>
                <a:cubicBezTo>
                  <a:pt x="30823" y="2349653"/>
                  <a:pt x="62058" y="2350420"/>
                  <a:pt x="92468" y="2356502"/>
                </a:cubicBezTo>
                <a:cubicBezTo>
                  <a:pt x="113707" y="2360750"/>
                  <a:pt x="133100" y="2371797"/>
                  <a:pt x="154113" y="2377050"/>
                </a:cubicBezTo>
                <a:cubicBezTo>
                  <a:pt x="167812" y="2380475"/>
                  <a:pt x="181684" y="2383266"/>
                  <a:pt x="195209" y="2387324"/>
                </a:cubicBezTo>
                <a:cubicBezTo>
                  <a:pt x="215955" y="2393548"/>
                  <a:pt x="235615" y="2403625"/>
                  <a:pt x="256854" y="2407873"/>
                </a:cubicBezTo>
                <a:cubicBezTo>
                  <a:pt x="287264" y="2413955"/>
                  <a:pt x="318499" y="2414722"/>
                  <a:pt x="349322" y="2418147"/>
                </a:cubicBezTo>
                <a:cubicBezTo>
                  <a:pt x="412620" y="2439246"/>
                  <a:pt x="348174" y="2419806"/>
                  <a:pt x="452063" y="2438695"/>
                </a:cubicBezTo>
                <a:cubicBezTo>
                  <a:pt x="465956" y="2441221"/>
                  <a:pt x="479126" y="2447410"/>
                  <a:pt x="493160" y="2448969"/>
                </a:cubicBezTo>
                <a:cubicBezTo>
                  <a:pt x="540934" y="2454277"/>
                  <a:pt x="589052" y="2455818"/>
                  <a:pt x="636998" y="2459243"/>
                </a:cubicBezTo>
                <a:cubicBezTo>
                  <a:pt x="664396" y="2466093"/>
                  <a:pt x="691334" y="2475149"/>
                  <a:pt x="719191" y="2479792"/>
                </a:cubicBezTo>
                <a:lnTo>
                  <a:pt x="780836" y="2490066"/>
                </a:lnTo>
                <a:cubicBezTo>
                  <a:pt x="804771" y="2493748"/>
                  <a:pt x="829010" y="2495591"/>
                  <a:pt x="852756" y="2500340"/>
                </a:cubicBezTo>
                <a:cubicBezTo>
                  <a:pt x="880448" y="2505878"/>
                  <a:pt x="908157" y="2511957"/>
                  <a:pt x="934949" y="2520888"/>
                </a:cubicBezTo>
                <a:cubicBezTo>
                  <a:pt x="986172" y="2537963"/>
                  <a:pt x="991108" y="2541359"/>
                  <a:pt x="1037690" y="2551711"/>
                </a:cubicBezTo>
                <a:cubicBezTo>
                  <a:pt x="1054737" y="2555499"/>
                  <a:pt x="1071650" y="2560646"/>
                  <a:pt x="1089061" y="2561985"/>
                </a:cubicBezTo>
                <a:cubicBezTo>
                  <a:pt x="1160849" y="2567507"/>
                  <a:pt x="1232899" y="2568834"/>
                  <a:pt x="1304818" y="2572259"/>
                </a:cubicBezTo>
                <a:cubicBezTo>
                  <a:pt x="1369888" y="2568834"/>
                  <a:pt x="1435075" y="2567181"/>
                  <a:pt x="1500027" y="2561985"/>
                </a:cubicBezTo>
                <a:cubicBezTo>
                  <a:pt x="1520792" y="2560324"/>
                  <a:pt x="1541082" y="2554879"/>
                  <a:pt x="1561672" y="2551711"/>
                </a:cubicBezTo>
                <a:cubicBezTo>
                  <a:pt x="1585607" y="2548029"/>
                  <a:pt x="1609587" y="2544638"/>
                  <a:pt x="1633591" y="2541437"/>
                </a:cubicBezTo>
                <a:cubicBezTo>
                  <a:pt x="1667113" y="2536967"/>
                  <a:pt x="1752214" y="2527341"/>
                  <a:pt x="1787704" y="2520888"/>
                </a:cubicBezTo>
                <a:cubicBezTo>
                  <a:pt x="1801597" y="2518362"/>
                  <a:pt x="1815101" y="2514039"/>
                  <a:pt x="1828800" y="2510614"/>
                </a:cubicBezTo>
                <a:cubicBezTo>
                  <a:pt x="1839074" y="2503765"/>
                  <a:pt x="1850330" y="2498197"/>
                  <a:pt x="1859623" y="2490066"/>
                </a:cubicBezTo>
                <a:cubicBezTo>
                  <a:pt x="1877848" y="2474119"/>
                  <a:pt x="1910994" y="2438695"/>
                  <a:pt x="1910994" y="2438695"/>
                </a:cubicBezTo>
                <a:cubicBezTo>
                  <a:pt x="1917843" y="2418147"/>
                  <a:pt x="1919527" y="2395072"/>
                  <a:pt x="1931542" y="2377050"/>
                </a:cubicBezTo>
                <a:cubicBezTo>
                  <a:pt x="1960586" y="2333484"/>
                  <a:pt x="1946568" y="2357272"/>
                  <a:pt x="1972639" y="2305131"/>
                </a:cubicBezTo>
                <a:cubicBezTo>
                  <a:pt x="1979702" y="2269817"/>
                  <a:pt x="1983513" y="2246522"/>
                  <a:pt x="1993187" y="2212664"/>
                </a:cubicBezTo>
                <a:cubicBezTo>
                  <a:pt x="1996162" y="2202251"/>
                  <a:pt x="2000611" y="2192289"/>
                  <a:pt x="2003461" y="2181841"/>
                </a:cubicBezTo>
                <a:cubicBezTo>
                  <a:pt x="2010892" y="2154595"/>
                  <a:pt x="2017159" y="2127046"/>
                  <a:pt x="2024009" y="2099648"/>
                </a:cubicBezTo>
                <a:lnTo>
                  <a:pt x="2034284" y="2058551"/>
                </a:lnTo>
                <a:lnTo>
                  <a:pt x="2044558" y="2017455"/>
                </a:lnTo>
                <a:cubicBezTo>
                  <a:pt x="2051862" y="1944417"/>
                  <a:pt x="2053750" y="1910932"/>
                  <a:pt x="2065106" y="1842794"/>
                </a:cubicBezTo>
                <a:cubicBezTo>
                  <a:pt x="2067977" y="1825569"/>
                  <a:pt x="2072256" y="1808604"/>
                  <a:pt x="2075380" y="1791423"/>
                </a:cubicBezTo>
                <a:cubicBezTo>
                  <a:pt x="2079106" y="1770927"/>
                  <a:pt x="2081135" y="1750114"/>
                  <a:pt x="2085654" y="1729778"/>
                </a:cubicBezTo>
                <a:cubicBezTo>
                  <a:pt x="2088003" y="1719206"/>
                  <a:pt x="2093302" y="1709462"/>
                  <a:pt x="2095929" y="1698956"/>
                </a:cubicBezTo>
                <a:cubicBezTo>
                  <a:pt x="2100164" y="1682015"/>
                  <a:pt x="2101968" y="1664526"/>
                  <a:pt x="2106203" y="1647585"/>
                </a:cubicBezTo>
                <a:cubicBezTo>
                  <a:pt x="2108830" y="1637078"/>
                  <a:pt x="2113850" y="1627269"/>
                  <a:pt x="2116477" y="1616762"/>
                </a:cubicBezTo>
                <a:cubicBezTo>
                  <a:pt x="2120712" y="1599821"/>
                  <a:pt x="2122963" y="1582439"/>
                  <a:pt x="2126751" y="1565392"/>
                </a:cubicBezTo>
                <a:cubicBezTo>
                  <a:pt x="2129814" y="1551608"/>
                  <a:pt x="2134704" y="1538223"/>
                  <a:pt x="2137025" y="1524295"/>
                </a:cubicBezTo>
                <a:cubicBezTo>
                  <a:pt x="2141564" y="1497060"/>
                  <a:pt x="2143394" y="1469435"/>
                  <a:pt x="2147299" y="1442102"/>
                </a:cubicBezTo>
                <a:cubicBezTo>
                  <a:pt x="2150245" y="1421480"/>
                  <a:pt x="2154148" y="1401005"/>
                  <a:pt x="2157573" y="1380457"/>
                </a:cubicBezTo>
                <a:cubicBezTo>
                  <a:pt x="2153210" y="1205947"/>
                  <a:pt x="2165526" y="1059080"/>
                  <a:pt x="2137025" y="897571"/>
                </a:cubicBezTo>
                <a:cubicBezTo>
                  <a:pt x="2120021" y="801216"/>
                  <a:pt x="2125763" y="822690"/>
                  <a:pt x="2106203" y="764007"/>
                </a:cubicBezTo>
                <a:cubicBezTo>
                  <a:pt x="2102778" y="740034"/>
                  <a:pt x="2100678" y="715834"/>
                  <a:pt x="2095929" y="692088"/>
                </a:cubicBezTo>
                <a:cubicBezTo>
                  <a:pt x="2093805" y="681468"/>
                  <a:pt x="2087591" y="671921"/>
                  <a:pt x="2085654" y="661266"/>
                </a:cubicBezTo>
                <a:cubicBezTo>
                  <a:pt x="2080715" y="634101"/>
                  <a:pt x="2078805" y="606471"/>
                  <a:pt x="2075380" y="579073"/>
                </a:cubicBezTo>
                <a:cubicBezTo>
                  <a:pt x="2078805" y="397563"/>
                  <a:pt x="2001997" y="195660"/>
                  <a:pt x="2085654" y="34542"/>
                </a:cubicBezTo>
                <a:cubicBezTo>
                  <a:pt x="2126716" y="-44541"/>
                  <a:pt x="2264147" y="35647"/>
                  <a:pt x="2352782" y="44816"/>
                </a:cubicBezTo>
                <a:cubicBezTo>
                  <a:pt x="2365065" y="46087"/>
                  <a:pt x="2372560" y="59843"/>
                  <a:pt x="2383605" y="65365"/>
                </a:cubicBezTo>
                <a:cubicBezTo>
                  <a:pt x="2393291" y="70208"/>
                  <a:pt x="2404741" y="70796"/>
                  <a:pt x="2414427" y="75639"/>
                </a:cubicBezTo>
                <a:cubicBezTo>
                  <a:pt x="2494094" y="115472"/>
                  <a:pt x="2398601" y="80637"/>
                  <a:pt x="2476072" y="106461"/>
                </a:cubicBezTo>
                <a:cubicBezTo>
                  <a:pt x="2492541" y="131163"/>
                  <a:pt x="2522235" y="180070"/>
                  <a:pt x="2547991" y="188655"/>
                </a:cubicBezTo>
                <a:lnTo>
                  <a:pt x="2578814" y="198929"/>
                </a:lnTo>
                <a:cubicBezTo>
                  <a:pt x="2589088" y="205778"/>
                  <a:pt x="2599994" y="211763"/>
                  <a:pt x="2609636" y="219477"/>
                </a:cubicBezTo>
                <a:cubicBezTo>
                  <a:pt x="2635126" y="239869"/>
                  <a:pt x="2626957" y="245981"/>
                  <a:pt x="2661007" y="260574"/>
                </a:cubicBezTo>
                <a:cubicBezTo>
                  <a:pt x="2673986" y="266136"/>
                  <a:pt x="2688405" y="267423"/>
                  <a:pt x="2702104" y="270848"/>
                </a:cubicBezTo>
                <a:cubicBezTo>
                  <a:pt x="2796956" y="334083"/>
                  <a:pt x="2680287" y="253393"/>
                  <a:pt x="2753475" y="311944"/>
                </a:cubicBezTo>
                <a:cubicBezTo>
                  <a:pt x="2763117" y="319658"/>
                  <a:pt x="2774811" y="324588"/>
                  <a:pt x="2784297" y="332493"/>
                </a:cubicBezTo>
                <a:cubicBezTo>
                  <a:pt x="2795459" y="341795"/>
                  <a:pt x="2803297" y="354870"/>
                  <a:pt x="2815120" y="363315"/>
                </a:cubicBezTo>
                <a:cubicBezTo>
                  <a:pt x="2827583" y="372217"/>
                  <a:pt x="2842918" y="376265"/>
                  <a:pt x="2856216" y="383864"/>
                </a:cubicBezTo>
                <a:cubicBezTo>
                  <a:pt x="2866937" y="389990"/>
                  <a:pt x="2876991" y="397235"/>
                  <a:pt x="2887039" y="404412"/>
                </a:cubicBezTo>
                <a:cubicBezTo>
                  <a:pt x="2900973" y="414365"/>
                  <a:pt x="2914107" y="425414"/>
                  <a:pt x="2928135" y="435234"/>
                </a:cubicBezTo>
                <a:cubicBezTo>
                  <a:pt x="2948367" y="449396"/>
                  <a:pt x="2972317" y="458869"/>
                  <a:pt x="2989780" y="476331"/>
                </a:cubicBezTo>
                <a:cubicBezTo>
                  <a:pt x="2996630" y="483180"/>
                  <a:pt x="3002023" y="491895"/>
                  <a:pt x="3010329" y="496879"/>
                </a:cubicBezTo>
                <a:cubicBezTo>
                  <a:pt x="3036595" y="512639"/>
                  <a:pt x="3068017" y="519597"/>
                  <a:pt x="3092522" y="537976"/>
                </a:cubicBezTo>
                <a:cubicBezTo>
                  <a:pt x="3134401" y="569386"/>
                  <a:pt x="3128561" y="568834"/>
                  <a:pt x="3174715" y="589347"/>
                </a:cubicBezTo>
                <a:cubicBezTo>
                  <a:pt x="3255769" y="625371"/>
                  <a:pt x="3213199" y="601534"/>
                  <a:pt x="3328827" y="630443"/>
                </a:cubicBezTo>
                <a:cubicBezTo>
                  <a:pt x="3342526" y="633868"/>
                  <a:pt x="3356117" y="637759"/>
                  <a:pt x="3369924" y="640718"/>
                </a:cubicBezTo>
                <a:cubicBezTo>
                  <a:pt x="3404074" y="648036"/>
                  <a:pt x="3439533" y="650222"/>
                  <a:pt x="3472666" y="661266"/>
                </a:cubicBezTo>
                <a:cubicBezTo>
                  <a:pt x="3560505" y="690545"/>
                  <a:pt x="3512818" y="679127"/>
                  <a:pt x="3616504" y="692088"/>
                </a:cubicBezTo>
                <a:cubicBezTo>
                  <a:pt x="3706522" y="714592"/>
                  <a:pt x="3647252" y="702358"/>
                  <a:pt x="3811713" y="712637"/>
                </a:cubicBezTo>
                <a:lnTo>
                  <a:pt x="3986373" y="722911"/>
                </a:lnTo>
                <a:lnTo>
                  <a:pt x="4048018" y="733185"/>
                </a:lnTo>
                <a:cubicBezTo>
                  <a:pt x="4071953" y="736867"/>
                  <a:pt x="4096743" y="736501"/>
                  <a:pt x="4119938" y="743459"/>
                </a:cubicBezTo>
                <a:cubicBezTo>
                  <a:pt x="4131765" y="747007"/>
                  <a:pt x="4139198" y="759671"/>
                  <a:pt x="4150760" y="764007"/>
                </a:cubicBezTo>
                <a:cubicBezTo>
                  <a:pt x="4167111" y="770139"/>
                  <a:pt x="4185007" y="770857"/>
                  <a:pt x="4202131" y="774282"/>
                </a:cubicBezTo>
                <a:cubicBezTo>
                  <a:pt x="4212405" y="781131"/>
                  <a:pt x="4221909" y="789308"/>
                  <a:pt x="4232953" y="794830"/>
                </a:cubicBezTo>
                <a:cubicBezTo>
                  <a:pt x="4242640" y="799673"/>
                  <a:pt x="4254373" y="799731"/>
                  <a:pt x="4263776" y="805104"/>
                </a:cubicBezTo>
                <a:cubicBezTo>
                  <a:pt x="4278500" y="813517"/>
                  <a:pt x="4312067" y="839783"/>
                  <a:pt x="4325421" y="856475"/>
                </a:cubicBezTo>
                <a:cubicBezTo>
                  <a:pt x="4333135" y="866117"/>
                  <a:pt x="4339120" y="877023"/>
                  <a:pt x="4345969" y="887297"/>
                </a:cubicBezTo>
                <a:cubicBezTo>
                  <a:pt x="4349394" y="897571"/>
                  <a:pt x="4356243" y="907290"/>
                  <a:pt x="4356243" y="918120"/>
                </a:cubicBezTo>
                <a:cubicBezTo>
                  <a:pt x="4356243" y="1347196"/>
                  <a:pt x="4370456" y="1243809"/>
                  <a:pt x="4335695" y="1452376"/>
                </a:cubicBezTo>
                <a:cubicBezTo>
                  <a:pt x="4339120" y="1603064"/>
                  <a:pt x="4341538" y="1753778"/>
                  <a:pt x="4345969" y="1904439"/>
                </a:cubicBezTo>
                <a:cubicBezTo>
                  <a:pt x="4353131" y="2147958"/>
                  <a:pt x="4343727" y="2075919"/>
                  <a:pt x="4366517" y="2212664"/>
                </a:cubicBezTo>
                <a:cubicBezTo>
                  <a:pt x="4370446" y="2267671"/>
                  <a:pt x="4375603" y="2375650"/>
                  <a:pt x="4387066" y="2438695"/>
                </a:cubicBezTo>
                <a:cubicBezTo>
                  <a:pt x="4389003" y="2449350"/>
                  <a:pt x="4394905" y="2458965"/>
                  <a:pt x="4397340" y="2469518"/>
                </a:cubicBezTo>
                <a:cubicBezTo>
                  <a:pt x="4431348" y="2616888"/>
                  <a:pt x="4403329" y="2528580"/>
                  <a:pt x="4428162" y="2603082"/>
                </a:cubicBezTo>
                <a:cubicBezTo>
                  <a:pt x="4431587" y="2644178"/>
                  <a:pt x="4432986" y="2685494"/>
                  <a:pt x="4438436" y="2726371"/>
                </a:cubicBezTo>
                <a:cubicBezTo>
                  <a:pt x="4439867" y="2737106"/>
                  <a:pt x="4441945" y="2748737"/>
                  <a:pt x="4448711" y="2757194"/>
                </a:cubicBezTo>
                <a:cubicBezTo>
                  <a:pt x="4456425" y="2766836"/>
                  <a:pt x="4468249" y="2772727"/>
                  <a:pt x="4479533" y="2777742"/>
                </a:cubicBezTo>
                <a:cubicBezTo>
                  <a:pt x="4499326" y="2786539"/>
                  <a:pt x="4520630" y="2791441"/>
                  <a:pt x="4541178" y="2798291"/>
                </a:cubicBezTo>
                <a:cubicBezTo>
                  <a:pt x="4551452" y="2801716"/>
                  <a:pt x="4561254" y="2807222"/>
                  <a:pt x="4572000" y="2808565"/>
                </a:cubicBezTo>
                <a:lnTo>
                  <a:pt x="4654194" y="2818839"/>
                </a:lnTo>
                <a:cubicBezTo>
                  <a:pt x="4664468" y="2822264"/>
                  <a:pt x="4674510" y="2826486"/>
                  <a:pt x="4685016" y="2829113"/>
                </a:cubicBezTo>
                <a:cubicBezTo>
                  <a:pt x="4796535" y="2856992"/>
                  <a:pt x="4905437" y="2845424"/>
                  <a:pt x="5024063" y="2849661"/>
                </a:cubicBezTo>
                <a:cubicBezTo>
                  <a:pt x="5034337" y="2853086"/>
                  <a:pt x="5044438" y="2857085"/>
                  <a:pt x="5054886" y="2859935"/>
                </a:cubicBezTo>
                <a:cubicBezTo>
                  <a:pt x="5082132" y="2867366"/>
                  <a:pt x="5137079" y="2880484"/>
                  <a:pt x="5137079" y="2880484"/>
                </a:cubicBez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자유형 18"/>
          <p:cNvSpPr/>
          <p:nvPr/>
        </p:nvSpPr>
        <p:spPr>
          <a:xfrm>
            <a:off x="8883721" y="1109610"/>
            <a:ext cx="3308279" cy="5476126"/>
          </a:xfrm>
          <a:custGeom>
            <a:avLst/>
            <a:gdLst>
              <a:gd name="connsiteX0" fmla="*/ 0 w 3308279"/>
              <a:gd name="connsiteY0" fmla="*/ 1171254 h 5280917"/>
              <a:gd name="connsiteX1" fmla="*/ 20549 w 3308279"/>
              <a:gd name="connsiteY1" fmla="*/ 1284270 h 5280917"/>
              <a:gd name="connsiteX2" fmla="*/ 41097 w 3308279"/>
              <a:gd name="connsiteY2" fmla="*/ 1387011 h 5280917"/>
              <a:gd name="connsiteX3" fmla="*/ 61645 w 3308279"/>
              <a:gd name="connsiteY3" fmla="*/ 1520575 h 5280917"/>
              <a:gd name="connsiteX4" fmla="*/ 71919 w 3308279"/>
              <a:gd name="connsiteY4" fmla="*/ 1582220 h 5280917"/>
              <a:gd name="connsiteX5" fmla="*/ 82194 w 3308279"/>
              <a:gd name="connsiteY5" fmla="*/ 1613043 h 5280917"/>
              <a:gd name="connsiteX6" fmla="*/ 113016 w 3308279"/>
              <a:gd name="connsiteY6" fmla="*/ 1767155 h 5280917"/>
              <a:gd name="connsiteX7" fmla="*/ 123290 w 3308279"/>
              <a:gd name="connsiteY7" fmla="*/ 2208944 h 5280917"/>
              <a:gd name="connsiteX8" fmla="*/ 154113 w 3308279"/>
              <a:gd name="connsiteY8" fmla="*/ 2239766 h 5280917"/>
              <a:gd name="connsiteX9" fmla="*/ 215758 w 3308279"/>
              <a:gd name="connsiteY9" fmla="*/ 2280863 h 5280917"/>
              <a:gd name="connsiteX10" fmla="*/ 246580 w 3308279"/>
              <a:gd name="connsiteY10" fmla="*/ 2301411 h 5280917"/>
              <a:gd name="connsiteX11" fmla="*/ 277403 w 3308279"/>
              <a:gd name="connsiteY11" fmla="*/ 2311685 h 5280917"/>
              <a:gd name="connsiteX12" fmla="*/ 308225 w 3308279"/>
              <a:gd name="connsiteY12" fmla="*/ 2332234 h 5280917"/>
              <a:gd name="connsiteX13" fmla="*/ 359596 w 3308279"/>
              <a:gd name="connsiteY13" fmla="*/ 2383604 h 5280917"/>
              <a:gd name="connsiteX14" fmla="*/ 380144 w 3308279"/>
              <a:gd name="connsiteY14" fmla="*/ 2445249 h 5280917"/>
              <a:gd name="connsiteX15" fmla="*/ 390418 w 3308279"/>
              <a:gd name="connsiteY15" fmla="*/ 2476072 h 5280917"/>
              <a:gd name="connsiteX16" fmla="*/ 400692 w 3308279"/>
              <a:gd name="connsiteY16" fmla="*/ 2527443 h 5280917"/>
              <a:gd name="connsiteX17" fmla="*/ 390418 w 3308279"/>
              <a:gd name="connsiteY17" fmla="*/ 2753474 h 5280917"/>
              <a:gd name="connsiteX18" fmla="*/ 369870 w 3308279"/>
              <a:gd name="connsiteY18" fmla="*/ 2897312 h 5280917"/>
              <a:gd name="connsiteX19" fmla="*/ 359596 w 3308279"/>
              <a:gd name="connsiteY19" fmla="*/ 3041151 h 5280917"/>
              <a:gd name="connsiteX20" fmla="*/ 380144 w 3308279"/>
              <a:gd name="connsiteY20" fmla="*/ 3421294 h 5280917"/>
              <a:gd name="connsiteX21" fmla="*/ 400692 w 3308279"/>
              <a:gd name="connsiteY21" fmla="*/ 3914454 h 5280917"/>
              <a:gd name="connsiteX22" fmla="*/ 410967 w 3308279"/>
              <a:gd name="connsiteY22" fmla="*/ 3955551 h 5280917"/>
              <a:gd name="connsiteX23" fmla="*/ 421241 w 3308279"/>
              <a:gd name="connsiteY23" fmla="*/ 4006921 h 5280917"/>
              <a:gd name="connsiteX24" fmla="*/ 441789 w 3308279"/>
              <a:gd name="connsiteY24" fmla="*/ 4068566 h 5280917"/>
              <a:gd name="connsiteX25" fmla="*/ 452063 w 3308279"/>
              <a:gd name="connsiteY25" fmla="*/ 4099389 h 5280917"/>
              <a:gd name="connsiteX26" fmla="*/ 472612 w 3308279"/>
              <a:gd name="connsiteY26" fmla="*/ 4161034 h 5280917"/>
              <a:gd name="connsiteX27" fmla="*/ 482886 w 3308279"/>
              <a:gd name="connsiteY27" fmla="*/ 4191856 h 5280917"/>
              <a:gd name="connsiteX28" fmla="*/ 503434 w 3308279"/>
              <a:gd name="connsiteY28" fmla="*/ 4315146 h 5280917"/>
              <a:gd name="connsiteX29" fmla="*/ 513708 w 3308279"/>
              <a:gd name="connsiteY29" fmla="*/ 4356243 h 5280917"/>
              <a:gd name="connsiteX30" fmla="*/ 523982 w 3308279"/>
              <a:gd name="connsiteY30" fmla="*/ 4407613 h 5280917"/>
              <a:gd name="connsiteX31" fmla="*/ 544531 w 3308279"/>
              <a:gd name="connsiteY31" fmla="*/ 4438436 h 5280917"/>
              <a:gd name="connsiteX32" fmla="*/ 554805 w 3308279"/>
              <a:gd name="connsiteY32" fmla="*/ 4469258 h 5280917"/>
              <a:gd name="connsiteX33" fmla="*/ 575353 w 3308279"/>
              <a:gd name="connsiteY33" fmla="*/ 4500081 h 5280917"/>
              <a:gd name="connsiteX34" fmla="*/ 585627 w 3308279"/>
              <a:gd name="connsiteY34" fmla="*/ 4541178 h 5280917"/>
              <a:gd name="connsiteX35" fmla="*/ 595901 w 3308279"/>
              <a:gd name="connsiteY35" fmla="*/ 4931595 h 5280917"/>
              <a:gd name="connsiteX36" fmla="*/ 606176 w 3308279"/>
              <a:gd name="connsiteY36" fmla="*/ 4962418 h 5280917"/>
              <a:gd name="connsiteX37" fmla="*/ 626724 w 3308279"/>
              <a:gd name="connsiteY37" fmla="*/ 4993240 h 5280917"/>
              <a:gd name="connsiteX38" fmla="*/ 657546 w 3308279"/>
              <a:gd name="connsiteY38" fmla="*/ 5065160 h 5280917"/>
              <a:gd name="connsiteX39" fmla="*/ 719191 w 3308279"/>
              <a:gd name="connsiteY39" fmla="*/ 5116530 h 5280917"/>
              <a:gd name="connsiteX40" fmla="*/ 750014 w 3308279"/>
              <a:gd name="connsiteY40" fmla="*/ 5126804 h 5280917"/>
              <a:gd name="connsiteX41" fmla="*/ 780836 w 3308279"/>
              <a:gd name="connsiteY41" fmla="*/ 5147353 h 5280917"/>
              <a:gd name="connsiteX42" fmla="*/ 821933 w 3308279"/>
              <a:gd name="connsiteY42" fmla="*/ 5157627 h 5280917"/>
              <a:gd name="connsiteX43" fmla="*/ 914400 w 3308279"/>
              <a:gd name="connsiteY43" fmla="*/ 5188449 h 5280917"/>
              <a:gd name="connsiteX44" fmla="*/ 976045 w 3308279"/>
              <a:gd name="connsiteY44" fmla="*/ 5208998 h 5280917"/>
              <a:gd name="connsiteX45" fmla="*/ 1017142 w 3308279"/>
              <a:gd name="connsiteY45" fmla="*/ 5219272 h 5280917"/>
              <a:gd name="connsiteX46" fmla="*/ 1047964 w 3308279"/>
              <a:gd name="connsiteY46" fmla="*/ 5229546 h 5280917"/>
              <a:gd name="connsiteX47" fmla="*/ 1089061 w 3308279"/>
              <a:gd name="connsiteY47" fmla="*/ 5239820 h 5280917"/>
              <a:gd name="connsiteX48" fmla="*/ 1150706 w 3308279"/>
              <a:gd name="connsiteY48" fmla="*/ 5260369 h 5280917"/>
              <a:gd name="connsiteX49" fmla="*/ 1263722 w 3308279"/>
              <a:gd name="connsiteY49" fmla="*/ 5280917 h 5280917"/>
              <a:gd name="connsiteX50" fmla="*/ 1541124 w 3308279"/>
              <a:gd name="connsiteY50" fmla="*/ 5270643 h 5280917"/>
              <a:gd name="connsiteX51" fmla="*/ 1571946 w 3308279"/>
              <a:gd name="connsiteY51" fmla="*/ 5260369 h 5280917"/>
              <a:gd name="connsiteX52" fmla="*/ 1695236 w 3308279"/>
              <a:gd name="connsiteY52" fmla="*/ 5239820 h 5280917"/>
              <a:gd name="connsiteX53" fmla="*/ 1726059 w 3308279"/>
              <a:gd name="connsiteY53" fmla="*/ 5229546 h 5280917"/>
              <a:gd name="connsiteX54" fmla="*/ 1808252 w 3308279"/>
              <a:gd name="connsiteY54" fmla="*/ 5219272 h 5280917"/>
              <a:gd name="connsiteX55" fmla="*/ 1890445 w 3308279"/>
              <a:gd name="connsiteY55" fmla="*/ 5198724 h 5280917"/>
              <a:gd name="connsiteX56" fmla="*/ 2095928 w 3308279"/>
              <a:gd name="connsiteY56" fmla="*/ 5208998 h 5280917"/>
              <a:gd name="connsiteX57" fmla="*/ 2147299 w 3308279"/>
              <a:gd name="connsiteY57" fmla="*/ 5219272 h 5280917"/>
              <a:gd name="connsiteX58" fmla="*/ 2506895 w 3308279"/>
              <a:gd name="connsiteY58" fmla="*/ 5229546 h 5280917"/>
              <a:gd name="connsiteX59" fmla="*/ 2681555 w 3308279"/>
              <a:gd name="connsiteY59" fmla="*/ 5219272 h 5280917"/>
              <a:gd name="connsiteX60" fmla="*/ 2712378 w 3308279"/>
              <a:gd name="connsiteY60" fmla="*/ 5208998 h 5280917"/>
              <a:gd name="connsiteX61" fmla="*/ 2784297 w 3308279"/>
              <a:gd name="connsiteY61" fmla="*/ 5188449 h 5280917"/>
              <a:gd name="connsiteX62" fmla="*/ 2815119 w 3308279"/>
              <a:gd name="connsiteY62" fmla="*/ 5157627 h 5280917"/>
              <a:gd name="connsiteX63" fmla="*/ 2845942 w 3308279"/>
              <a:gd name="connsiteY63" fmla="*/ 5137079 h 5280917"/>
              <a:gd name="connsiteX64" fmla="*/ 2856216 w 3308279"/>
              <a:gd name="connsiteY64" fmla="*/ 5095982 h 5280917"/>
              <a:gd name="connsiteX65" fmla="*/ 2887038 w 3308279"/>
              <a:gd name="connsiteY65" fmla="*/ 5044611 h 5280917"/>
              <a:gd name="connsiteX66" fmla="*/ 2876764 w 3308279"/>
              <a:gd name="connsiteY66" fmla="*/ 4911047 h 5280917"/>
              <a:gd name="connsiteX67" fmla="*/ 2866490 w 3308279"/>
              <a:gd name="connsiteY67" fmla="*/ 4859676 h 5280917"/>
              <a:gd name="connsiteX68" fmla="*/ 2856216 w 3308279"/>
              <a:gd name="connsiteY68" fmla="*/ 4777483 h 5280917"/>
              <a:gd name="connsiteX69" fmla="*/ 2866490 w 3308279"/>
              <a:gd name="connsiteY69" fmla="*/ 4633645 h 5280917"/>
              <a:gd name="connsiteX70" fmla="*/ 2876764 w 3308279"/>
              <a:gd name="connsiteY70" fmla="*/ 4602822 h 5280917"/>
              <a:gd name="connsiteX71" fmla="*/ 2969232 w 3308279"/>
              <a:gd name="connsiteY71" fmla="*/ 4489807 h 5280917"/>
              <a:gd name="connsiteX72" fmla="*/ 2989780 w 3308279"/>
              <a:gd name="connsiteY72" fmla="*/ 4469258 h 5280917"/>
              <a:gd name="connsiteX73" fmla="*/ 3082247 w 3308279"/>
              <a:gd name="connsiteY73" fmla="*/ 4438436 h 5280917"/>
              <a:gd name="connsiteX74" fmla="*/ 3113070 w 3308279"/>
              <a:gd name="connsiteY74" fmla="*/ 4428162 h 5280917"/>
              <a:gd name="connsiteX75" fmla="*/ 3195263 w 3308279"/>
              <a:gd name="connsiteY75" fmla="*/ 4407613 h 5280917"/>
              <a:gd name="connsiteX76" fmla="*/ 3226086 w 3308279"/>
              <a:gd name="connsiteY76" fmla="*/ 4171308 h 5280917"/>
              <a:gd name="connsiteX77" fmla="*/ 3236360 w 3308279"/>
              <a:gd name="connsiteY77" fmla="*/ 4109663 h 5280917"/>
              <a:gd name="connsiteX78" fmla="*/ 3246634 w 3308279"/>
              <a:gd name="connsiteY78" fmla="*/ 4017195 h 5280917"/>
              <a:gd name="connsiteX79" fmla="*/ 3267182 w 3308279"/>
              <a:gd name="connsiteY79" fmla="*/ 3893906 h 5280917"/>
              <a:gd name="connsiteX80" fmla="*/ 3277456 w 3308279"/>
              <a:gd name="connsiteY80" fmla="*/ 3811712 h 5280917"/>
              <a:gd name="connsiteX81" fmla="*/ 3298005 w 3308279"/>
              <a:gd name="connsiteY81" fmla="*/ 3688422 h 5280917"/>
              <a:gd name="connsiteX82" fmla="*/ 3308279 w 3308279"/>
              <a:gd name="connsiteY82" fmla="*/ 3575407 h 5280917"/>
              <a:gd name="connsiteX83" fmla="*/ 3298005 w 3308279"/>
              <a:gd name="connsiteY83" fmla="*/ 2537717 h 5280917"/>
              <a:gd name="connsiteX84" fmla="*/ 3277456 w 3308279"/>
              <a:gd name="connsiteY84" fmla="*/ 2198670 h 5280917"/>
              <a:gd name="connsiteX85" fmla="*/ 3267182 w 3308279"/>
              <a:gd name="connsiteY85" fmla="*/ 2075380 h 5280917"/>
              <a:gd name="connsiteX86" fmla="*/ 3205537 w 3308279"/>
              <a:gd name="connsiteY86" fmla="*/ 2054831 h 5280917"/>
              <a:gd name="connsiteX87" fmla="*/ 3143892 w 3308279"/>
              <a:gd name="connsiteY87" fmla="*/ 2024009 h 5280917"/>
              <a:gd name="connsiteX88" fmla="*/ 3113070 w 3308279"/>
              <a:gd name="connsiteY88" fmla="*/ 2003461 h 5280917"/>
              <a:gd name="connsiteX89" fmla="*/ 3082247 w 3308279"/>
              <a:gd name="connsiteY89" fmla="*/ 1993186 h 5280917"/>
              <a:gd name="connsiteX90" fmla="*/ 3030877 w 3308279"/>
              <a:gd name="connsiteY90" fmla="*/ 1952090 h 5280917"/>
              <a:gd name="connsiteX91" fmla="*/ 2979506 w 3308279"/>
              <a:gd name="connsiteY91" fmla="*/ 1921267 h 5280917"/>
              <a:gd name="connsiteX92" fmla="*/ 2948683 w 3308279"/>
              <a:gd name="connsiteY92" fmla="*/ 1900719 h 5280917"/>
              <a:gd name="connsiteX93" fmla="*/ 2907587 w 3308279"/>
              <a:gd name="connsiteY93" fmla="*/ 1880171 h 5280917"/>
              <a:gd name="connsiteX94" fmla="*/ 2835668 w 3308279"/>
              <a:gd name="connsiteY94" fmla="*/ 1849348 h 5280917"/>
              <a:gd name="connsiteX95" fmla="*/ 2774023 w 3308279"/>
              <a:gd name="connsiteY95" fmla="*/ 1808252 h 5280917"/>
              <a:gd name="connsiteX96" fmla="*/ 2743200 w 3308279"/>
              <a:gd name="connsiteY96" fmla="*/ 1787703 h 5280917"/>
              <a:gd name="connsiteX97" fmla="*/ 2722652 w 3308279"/>
              <a:gd name="connsiteY97" fmla="*/ 1756881 h 5280917"/>
              <a:gd name="connsiteX98" fmla="*/ 2691830 w 3308279"/>
              <a:gd name="connsiteY98" fmla="*/ 1726058 h 5280917"/>
              <a:gd name="connsiteX99" fmla="*/ 2671281 w 3308279"/>
              <a:gd name="connsiteY99" fmla="*/ 1684962 h 5280917"/>
              <a:gd name="connsiteX100" fmla="*/ 2671281 w 3308279"/>
              <a:gd name="connsiteY100" fmla="*/ 945222 h 5280917"/>
              <a:gd name="connsiteX101" fmla="*/ 2681555 w 3308279"/>
              <a:gd name="connsiteY101" fmla="*/ 914400 h 5280917"/>
              <a:gd name="connsiteX102" fmla="*/ 2691830 w 3308279"/>
              <a:gd name="connsiteY102" fmla="*/ 852755 h 5280917"/>
              <a:gd name="connsiteX103" fmla="*/ 2681555 w 3308279"/>
              <a:gd name="connsiteY103" fmla="*/ 513708 h 5280917"/>
              <a:gd name="connsiteX104" fmla="*/ 2671281 w 3308279"/>
              <a:gd name="connsiteY104" fmla="*/ 472611 h 5280917"/>
              <a:gd name="connsiteX105" fmla="*/ 2630185 w 3308279"/>
              <a:gd name="connsiteY105" fmla="*/ 380144 h 5280917"/>
              <a:gd name="connsiteX106" fmla="*/ 2527443 w 3308279"/>
              <a:gd name="connsiteY106" fmla="*/ 349321 h 5280917"/>
              <a:gd name="connsiteX107" fmla="*/ 2496621 w 3308279"/>
              <a:gd name="connsiteY107" fmla="*/ 339047 h 5280917"/>
              <a:gd name="connsiteX108" fmla="*/ 2424701 w 3308279"/>
              <a:gd name="connsiteY108" fmla="*/ 328773 h 5280917"/>
              <a:gd name="connsiteX109" fmla="*/ 2414427 w 3308279"/>
              <a:gd name="connsiteY109" fmla="*/ 297951 h 5280917"/>
              <a:gd name="connsiteX110" fmla="*/ 2404153 w 3308279"/>
              <a:gd name="connsiteY110" fmla="*/ 0 h 528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3308279" h="5280917">
                <a:moveTo>
                  <a:pt x="0" y="1171254"/>
                </a:moveTo>
                <a:cubicBezTo>
                  <a:pt x="7438" y="1215882"/>
                  <a:pt x="10972" y="1241176"/>
                  <a:pt x="20549" y="1284270"/>
                </a:cubicBezTo>
                <a:cubicBezTo>
                  <a:pt x="33186" y="1341133"/>
                  <a:pt x="32470" y="1317992"/>
                  <a:pt x="41097" y="1387011"/>
                </a:cubicBezTo>
                <a:cubicBezTo>
                  <a:pt x="56989" y="1514151"/>
                  <a:pt x="39058" y="1452815"/>
                  <a:pt x="61645" y="1520575"/>
                </a:cubicBezTo>
                <a:cubicBezTo>
                  <a:pt x="65070" y="1541123"/>
                  <a:pt x="67400" y="1561884"/>
                  <a:pt x="71919" y="1582220"/>
                </a:cubicBezTo>
                <a:cubicBezTo>
                  <a:pt x="74268" y="1592792"/>
                  <a:pt x="80070" y="1602423"/>
                  <a:pt x="82194" y="1613043"/>
                </a:cubicBezTo>
                <a:cubicBezTo>
                  <a:pt x="115689" y="1780514"/>
                  <a:pt x="86664" y="1688100"/>
                  <a:pt x="113016" y="1767155"/>
                </a:cubicBezTo>
                <a:cubicBezTo>
                  <a:pt x="116441" y="1914418"/>
                  <a:pt x="110529" y="2062195"/>
                  <a:pt x="123290" y="2208944"/>
                </a:cubicBezTo>
                <a:cubicBezTo>
                  <a:pt x="124549" y="2223419"/>
                  <a:pt x="142644" y="2230846"/>
                  <a:pt x="154113" y="2239766"/>
                </a:cubicBezTo>
                <a:cubicBezTo>
                  <a:pt x="173607" y="2254928"/>
                  <a:pt x="195210" y="2267164"/>
                  <a:pt x="215758" y="2280863"/>
                </a:cubicBezTo>
                <a:cubicBezTo>
                  <a:pt x="226032" y="2287712"/>
                  <a:pt x="234866" y="2297506"/>
                  <a:pt x="246580" y="2301411"/>
                </a:cubicBezTo>
                <a:lnTo>
                  <a:pt x="277403" y="2311685"/>
                </a:lnTo>
                <a:cubicBezTo>
                  <a:pt x="287677" y="2318535"/>
                  <a:pt x="298932" y="2324103"/>
                  <a:pt x="308225" y="2332234"/>
                </a:cubicBezTo>
                <a:cubicBezTo>
                  <a:pt x="326450" y="2348181"/>
                  <a:pt x="359596" y="2383604"/>
                  <a:pt x="359596" y="2383604"/>
                </a:cubicBezTo>
                <a:lnTo>
                  <a:pt x="380144" y="2445249"/>
                </a:lnTo>
                <a:cubicBezTo>
                  <a:pt x="383569" y="2455523"/>
                  <a:pt x="388294" y="2465452"/>
                  <a:pt x="390418" y="2476072"/>
                </a:cubicBezTo>
                <a:lnTo>
                  <a:pt x="400692" y="2527443"/>
                </a:lnTo>
                <a:cubicBezTo>
                  <a:pt x="397267" y="2602787"/>
                  <a:pt x="395435" y="2678220"/>
                  <a:pt x="390418" y="2753474"/>
                </a:cubicBezTo>
                <a:cubicBezTo>
                  <a:pt x="387561" y="2796334"/>
                  <a:pt x="377138" y="2853704"/>
                  <a:pt x="369870" y="2897312"/>
                </a:cubicBezTo>
                <a:cubicBezTo>
                  <a:pt x="366445" y="2945258"/>
                  <a:pt x="359596" y="2993083"/>
                  <a:pt x="359596" y="3041151"/>
                </a:cubicBezTo>
                <a:cubicBezTo>
                  <a:pt x="359596" y="3152409"/>
                  <a:pt x="371789" y="3304329"/>
                  <a:pt x="380144" y="3421294"/>
                </a:cubicBezTo>
                <a:cubicBezTo>
                  <a:pt x="382918" y="3529463"/>
                  <a:pt x="377589" y="3764290"/>
                  <a:pt x="400692" y="3914454"/>
                </a:cubicBezTo>
                <a:cubicBezTo>
                  <a:pt x="402839" y="3928410"/>
                  <a:pt x="407904" y="3941767"/>
                  <a:pt x="410967" y="3955551"/>
                </a:cubicBezTo>
                <a:cubicBezTo>
                  <a:pt x="414755" y="3972598"/>
                  <a:pt x="416646" y="3990074"/>
                  <a:pt x="421241" y="4006921"/>
                </a:cubicBezTo>
                <a:cubicBezTo>
                  <a:pt x="426940" y="4027818"/>
                  <a:pt x="434940" y="4048018"/>
                  <a:pt x="441789" y="4068566"/>
                </a:cubicBezTo>
                <a:lnTo>
                  <a:pt x="452063" y="4099389"/>
                </a:lnTo>
                <a:lnTo>
                  <a:pt x="472612" y="4161034"/>
                </a:lnTo>
                <a:lnTo>
                  <a:pt x="482886" y="4191856"/>
                </a:lnTo>
                <a:cubicBezTo>
                  <a:pt x="489735" y="4232953"/>
                  <a:pt x="493329" y="4274726"/>
                  <a:pt x="503434" y="4315146"/>
                </a:cubicBezTo>
                <a:cubicBezTo>
                  <a:pt x="506859" y="4328845"/>
                  <a:pt x="510645" y="4342459"/>
                  <a:pt x="513708" y="4356243"/>
                </a:cubicBezTo>
                <a:cubicBezTo>
                  <a:pt x="517496" y="4373290"/>
                  <a:pt x="517850" y="4391262"/>
                  <a:pt x="523982" y="4407613"/>
                </a:cubicBezTo>
                <a:cubicBezTo>
                  <a:pt x="528318" y="4419175"/>
                  <a:pt x="537681" y="4428162"/>
                  <a:pt x="544531" y="4438436"/>
                </a:cubicBezTo>
                <a:cubicBezTo>
                  <a:pt x="547956" y="4448710"/>
                  <a:pt x="549962" y="4459572"/>
                  <a:pt x="554805" y="4469258"/>
                </a:cubicBezTo>
                <a:cubicBezTo>
                  <a:pt x="560327" y="4480303"/>
                  <a:pt x="570489" y="4488731"/>
                  <a:pt x="575353" y="4500081"/>
                </a:cubicBezTo>
                <a:cubicBezTo>
                  <a:pt x="580915" y="4513060"/>
                  <a:pt x="582202" y="4527479"/>
                  <a:pt x="585627" y="4541178"/>
                </a:cubicBezTo>
                <a:cubicBezTo>
                  <a:pt x="589052" y="4671317"/>
                  <a:pt x="589558" y="4801566"/>
                  <a:pt x="595901" y="4931595"/>
                </a:cubicBezTo>
                <a:cubicBezTo>
                  <a:pt x="596429" y="4942412"/>
                  <a:pt x="601333" y="4952731"/>
                  <a:pt x="606176" y="4962418"/>
                </a:cubicBezTo>
                <a:cubicBezTo>
                  <a:pt x="611698" y="4973462"/>
                  <a:pt x="619875" y="4982966"/>
                  <a:pt x="626724" y="4993240"/>
                </a:cubicBezTo>
                <a:cubicBezTo>
                  <a:pt x="635856" y="5020637"/>
                  <a:pt x="640619" y="5039770"/>
                  <a:pt x="657546" y="5065160"/>
                </a:cubicBezTo>
                <a:cubicBezTo>
                  <a:pt x="667303" y="5079796"/>
                  <a:pt x="710827" y="5111751"/>
                  <a:pt x="719191" y="5116530"/>
                </a:cubicBezTo>
                <a:cubicBezTo>
                  <a:pt x="728594" y="5121903"/>
                  <a:pt x="739740" y="5123379"/>
                  <a:pt x="750014" y="5126804"/>
                </a:cubicBezTo>
                <a:cubicBezTo>
                  <a:pt x="760288" y="5133654"/>
                  <a:pt x="769486" y="5142489"/>
                  <a:pt x="780836" y="5147353"/>
                </a:cubicBezTo>
                <a:cubicBezTo>
                  <a:pt x="793815" y="5152915"/>
                  <a:pt x="808408" y="5153570"/>
                  <a:pt x="821933" y="5157627"/>
                </a:cubicBezTo>
                <a:cubicBezTo>
                  <a:pt x="821935" y="5157627"/>
                  <a:pt x="898988" y="5183311"/>
                  <a:pt x="914400" y="5188449"/>
                </a:cubicBezTo>
                <a:cubicBezTo>
                  <a:pt x="914410" y="5188452"/>
                  <a:pt x="976034" y="5208995"/>
                  <a:pt x="976045" y="5208998"/>
                </a:cubicBezTo>
                <a:cubicBezTo>
                  <a:pt x="989744" y="5212423"/>
                  <a:pt x="1003565" y="5215393"/>
                  <a:pt x="1017142" y="5219272"/>
                </a:cubicBezTo>
                <a:cubicBezTo>
                  <a:pt x="1027555" y="5222247"/>
                  <a:pt x="1037551" y="5226571"/>
                  <a:pt x="1047964" y="5229546"/>
                </a:cubicBezTo>
                <a:cubicBezTo>
                  <a:pt x="1061541" y="5233425"/>
                  <a:pt x="1075536" y="5235762"/>
                  <a:pt x="1089061" y="5239820"/>
                </a:cubicBezTo>
                <a:cubicBezTo>
                  <a:pt x="1109807" y="5246044"/>
                  <a:pt x="1129467" y="5256121"/>
                  <a:pt x="1150706" y="5260369"/>
                </a:cubicBezTo>
                <a:cubicBezTo>
                  <a:pt x="1222504" y="5274728"/>
                  <a:pt x="1184852" y="5267772"/>
                  <a:pt x="1263722" y="5280917"/>
                </a:cubicBezTo>
                <a:cubicBezTo>
                  <a:pt x="1356189" y="5277492"/>
                  <a:pt x="1448798" y="5276798"/>
                  <a:pt x="1541124" y="5270643"/>
                </a:cubicBezTo>
                <a:cubicBezTo>
                  <a:pt x="1551930" y="5269923"/>
                  <a:pt x="1561327" y="5262493"/>
                  <a:pt x="1571946" y="5260369"/>
                </a:cubicBezTo>
                <a:cubicBezTo>
                  <a:pt x="1612800" y="5252198"/>
                  <a:pt x="1655710" y="5252995"/>
                  <a:pt x="1695236" y="5239820"/>
                </a:cubicBezTo>
                <a:cubicBezTo>
                  <a:pt x="1705510" y="5236395"/>
                  <a:pt x="1715404" y="5231483"/>
                  <a:pt x="1726059" y="5229546"/>
                </a:cubicBezTo>
                <a:cubicBezTo>
                  <a:pt x="1753225" y="5224607"/>
                  <a:pt x="1780962" y="5223470"/>
                  <a:pt x="1808252" y="5219272"/>
                </a:cubicBezTo>
                <a:cubicBezTo>
                  <a:pt x="1854303" y="5212187"/>
                  <a:pt x="1852942" y="5211225"/>
                  <a:pt x="1890445" y="5198724"/>
                </a:cubicBezTo>
                <a:cubicBezTo>
                  <a:pt x="1958939" y="5202149"/>
                  <a:pt x="2027567" y="5203529"/>
                  <a:pt x="2095928" y="5208998"/>
                </a:cubicBezTo>
                <a:cubicBezTo>
                  <a:pt x="2113335" y="5210391"/>
                  <a:pt x="2129858" y="5218400"/>
                  <a:pt x="2147299" y="5219272"/>
                </a:cubicBezTo>
                <a:cubicBezTo>
                  <a:pt x="2267064" y="5225260"/>
                  <a:pt x="2387030" y="5226121"/>
                  <a:pt x="2506895" y="5229546"/>
                </a:cubicBezTo>
                <a:cubicBezTo>
                  <a:pt x="2565115" y="5226121"/>
                  <a:pt x="2623524" y="5225075"/>
                  <a:pt x="2681555" y="5219272"/>
                </a:cubicBezTo>
                <a:cubicBezTo>
                  <a:pt x="2692331" y="5218194"/>
                  <a:pt x="2701965" y="5211973"/>
                  <a:pt x="2712378" y="5208998"/>
                </a:cubicBezTo>
                <a:cubicBezTo>
                  <a:pt x="2802658" y="5183204"/>
                  <a:pt x="2710413" y="5213078"/>
                  <a:pt x="2784297" y="5188449"/>
                </a:cubicBezTo>
                <a:cubicBezTo>
                  <a:pt x="2794571" y="5178175"/>
                  <a:pt x="2803957" y="5166929"/>
                  <a:pt x="2815119" y="5157627"/>
                </a:cubicBezTo>
                <a:cubicBezTo>
                  <a:pt x="2824605" y="5149722"/>
                  <a:pt x="2839092" y="5147353"/>
                  <a:pt x="2845942" y="5137079"/>
                </a:cubicBezTo>
                <a:cubicBezTo>
                  <a:pt x="2853775" y="5125330"/>
                  <a:pt x="2850481" y="5108886"/>
                  <a:pt x="2856216" y="5095982"/>
                </a:cubicBezTo>
                <a:cubicBezTo>
                  <a:pt x="2864326" y="5077734"/>
                  <a:pt x="2876764" y="5061735"/>
                  <a:pt x="2887038" y="5044611"/>
                </a:cubicBezTo>
                <a:cubicBezTo>
                  <a:pt x="2883613" y="5000090"/>
                  <a:pt x="2881695" y="4955427"/>
                  <a:pt x="2876764" y="4911047"/>
                </a:cubicBezTo>
                <a:cubicBezTo>
                  <a:pt x="2874836" y="4893691"/>
                  <a:pt x="2869145" y="4876936"/>
                  <a:pt x="2866490" y="4859676"/>
                </a:cubicBezTo>
                <a:cubicBezTo>
                  <a:pt x="2862292" y="4832386"/>
                  <a:pt x="2859641" y="4804881"/>
                  <a:pt x="2856216" y="4777483"/>
                </a:cubicBezTo>
                <a:cubicBezTo>
                  <a:pt x="2859641" y="4729537"/>
                  <a:pt x="2860874" y="4681384"/>
                  <a:pt x="2866490" y="4633645"/>
                </a:cubicBezTo>
                <a:cubicBezTo>
                  <a:pt x="2867755" y="4622889"/>
                  <a:pt x="2871504" y="4612289"/>
                  <a:pt x="2876764" y="4602822"/>
                </a:cubicBezTo>
                <a:cubicBezTo>
                  <a:pt x="2910844" y="4541478"/>
                  <a:pt x="2920451" y="4538588"/>
                  <a:pt x="2969232" y="4489807"/>
                </a:cubicBezTo>
                <a:cubicBezTo>
                  <a:pt x="2976081" y="4482957"/>
                  <a:pt x="2980590" y="4472321"/>
                  <a:pt x="2989780" y="4469258"/>
                </a:cubicBezTo>
                <a:lnTo>
                  <a:pt x="3082247" y="4438436"/>
                </a:lnTo>
                <a:cubicBezTo>
                  <a:pt x="3092521" y="4435011"/>
                  <a:pt x="3102563" y="4430789"/>
                  <a:pt x="3113070" y="4428162"/>
                </a:cubicBezTo>
                <a:lnTo>
                  <a:pt x="3195263" y="4407613"/>
                </a:lnTo>
                <a:cubicBezTo>
                  <a:pt x="3237030" y="4282318"/>
                  <a:pt x="3207069" y="4390002"/>
                  <a:pt x="3226086" y="4171308"/>
                </a:cubicBezTo>
                <a:cubicBezTo>
                  <a:pt x="3227891" y="4150555"/>
                  <a:pt x="3233607" y="4130312"/>
                  <a:pt x="3236360" y="4109663"/>
                </a:cubicBezTo>
                <a:cubicBezTo>
                  <a:pt x="3240459" y="4078923"/>
                  <a:pt x="3242248" y="4047896"/>
                  <a:pt x="3246634" y="4017195"/>
                </a:cubicBezTo>
                <a:cubicBezTo>
                  <a:pt x="3252526" y="3975951"/>
                  <a:pt x="3262014" y="3935247"/>
                  <a:pt x="3267182" y="3893906"/>
                </a:cubicBezTo>
                <a:cubicBezTo>
                  <a:pt x="3270607" y="3866508"/>
                  <a:pt x="3273257" y="3839002"/>
                  <a:pt x="3277456" y="3811712"/>
                </a:cubicBezTo>
                <a:cubicBezTo>
                  <a:pt x="3294146" y="3703233"/>
                  <a:pt x="3282953" y="3823896"/>
                  <a:pt x="3298005" y="3688422"/>
                </a:cubicBezTo>
                <a:cubicBezTo>
                  <a:pt x="3302182" y="3650826"/>
                  <a:pt x="3304854" y="3613079"/>
                  <a:pt x="3308279" y="3575407"/>
                </a:cubicBezTo>
                <a:cubicBezTo>
                  <a:pt x="3304854" y="3229510"/>
                  <a:pt x="3303583" y="2883586"/>
                  <a:pt x="3298005" y="2537717"/>
                </a:cubicBezTo>
                <a:cubicBezTo>
                  <a:pt x="3294421" y="2315531"/>
                  <a:pt x="3292004" y="2358688"/>
                  <a:pt x="3277456" y="2198670"/>
                </a:cubicBezTo>
                <a:cubicBezTo>
                  <a:pt x="3273722" y="2157600"/>
                  <a:pt x="3285625" y="2112265"/>
                  <a:pt x="3267182" y="2075380"/>
                </a:cubicBezTo>
                <a:cubicBezTo>
                  <a:pt x="3257495" y="2056007"/>
                  <a:pt x="3223559" y="2066846"/>
                  <a:pt x="3205537" y="2054831"/>
                </a:cubicBezTo>
                <a:cubicBezTo>
                  <a:pt x="3165704" y="2028276"/>
                  <a:pt x="3186429" y="2038188"/>
                  <a:pt x="3143892" y="2024009"/>
                </a:cubicBezTo>
                <a:cubicBezTo>
                  <a:pt x="3133618" y="2017160"/>
                  <a:pt x="3124114" y="2008983"/>
                  <a:pt x="3113070" y="2003461"/>
                </a:cubicBezTo>
                <a:cubicBezTo>
                  <a:pt x="3103383" y="1998618"/>
                  <a:pt x="3090704" y="1999952"/>
                  <a:pt x="3082247" y="1993186"/>
                </a:cubicBezTo>
                <a:cubicBezTo>
                  <a:pt x="3015859" y="1940076"/>
                  <a:pt x="3108348" y="1977914"/>
                  <a:pt x="3030877" y="1952090"/>
                </a:cubicBezTo>
                <a:cubicBezTo>
                  <a:pt x="2990741" y="1911956"/>
                  <a:pt x="3032854" y="1947942"/>
                  <a:pt x="2979506" y="1921267"/>
                </a:cubicBezTo>
                <a:cubicBezTo>
                  <a:pt x="2968462" y="1915745"/>
                  <a:pt x="2959404" y="1906845"/>
                  <a:pt x="2948683" y="1900719"/>
                </a:cubicBezTo>
                <a:cubicBezTo>
                  <a:pt x="2935385" y="1893120"/>
                  <a:pt x="2921530" y="1886509"/>
                  <a:pt x="2907587" y="1880171"/>
                </a:cubicBezTo>
                <a:cubicBezTo>
                  <a:pt x="2883843" y="1869378"/>
                  <a:pt x="2858632" y="1861713"/>
                  <a:pt x="2835668" y="1849348"/>
                </a:cubicBezTo>
                <a:cubicBezTo>
                  <a:pt x="2813924" y="1837640"/>
                  <a:pt x="2794571" y="1821951"/>
                  <a:pt x="2774023" y="1808252"/>
                </a:cubicBezTo>
                <a:lnTo>
                  <a:pt x="2743200" y="1787703"/>
                </a:lnTo>
                <a:cubicBezTo>
                  <a:pt x="2736351" y="1777429"/>
                  <a:pt x="2730557" y="1766367"/>
                  <a:pt x="2722652" y="1756881"/>
                </a:cubicBezTo>
                <a:cubicBezTo>
                  <a:pt x="2713350" y="1745719"/>
                  <a:pt x="2700275" y="1737881"/>
                  <a:pt x="2691830" y="1726058"/>
                </a:cubicBezTo>
                <a:cubicBezTo>
                  <a:pt x="2682928" y="1713595"/>
                  <a:pt x="2678131" y="1698661"/>
                  <a:pt x="2671281" y="1684962"/>
                </a:cubicBezTo>
                <a:cubicBezTo>
                  <a:pt x="2616644" y="1411772"/>
                  <a:pt x="2652319" y="1608913"/>
                  <a:pt x="2671281" y="945222"/>
                </a:cubicBezTo>
                <a:cubicBezTo>
                  <a:pt x="2671590" y="934397"/>
                  <a:pt x="2679206" y="924972"/>
                  <a:pt x="2681555" y="914400"/>
                </a:cubicBezTo>
                <a:cubicBezTo>
                  <a:pt x="2686074" y="894064"/>
                  <a:pt x="2688405" y="873303"/>
                  <a:pt x="2691830" y="852755"/>
                </a:cubicBezTo>
                <a:cubicBezTo>
                  <a:pt x="2688405" y="739739"/>
                  <a:pt x="2687658" y="626611"/>
                  <a:pt x="2681555" y="513708"/>
                </a:cubicBezTo>
                <a:cubicBezTo>
                  <a:pt x="2680793" y="499608"/>
                  <a:pt x="2675338" y="486136"/>
                  <a:pt x="2671281" y="472611"/>
                </a:cubicBezTo>
                <a:cubicBezTo>
                  <a:pt x="2665320" y="452741"/>
                  <a:pt x="2652206" y="398495"/>
                  <a:pt x="2630185" y="380144"/>
                </a:cubicBezTo>
                <a:cubicBezTo>
                  <a:pt x="2600319" y="355256"/>
                  <a:pt x="2563577" y="355343"/>
                  <a:pt x="2527443" y="349321"/>
                </a:cubicBezTo>
                <a:cubicBezTo>
                  <a:pt x="2517169" y="345896"/>
                  <a:pt x="2507240" y="341171"/>
                  <a:pt x="2496621" y="339047"/>
                </a:cubicBezTo>
                <a:cubicBezTo>
                  <a:pt x="2472875" y="334298"/>
                  <a:pt x="2446361" y="339603"/>
                  <a:pt x="2424701" y="328773"/>
                </a:cubicBezTo>
                <a:cubicBezTo>
                  <a:pt x="2415015" y="323930"/>
                  <a:pt x="2417852" y="308225"/>
                  <a:pt x="2414427" y="297951"/>
                </a:cubicBezTo>
                <a:cubicBezTo>
                  <a:pt x="2403440" y="34262"/>
                  <a:pt x="2404153" y="133636"/>
                  <a:pt x="2404153" y="0"/>
                </a:cubicBez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슬라이드 번호 개체 틀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5411897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On-Chip Bus Implementation</a:t>
            </a:r>
            <a:endParaRPr lang="ko-KR"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716" y="2966448"/>
            <a:ext cx="5112568" cy="372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325199" y="-4207"/>
            <a:ext cx="180350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[Stevens, 2011]</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3" name="내용 개체 틀 2"/>
          <p:cNvSpPr>
            <a:spLocks noGrp="1"/>
          </p:cNvSpPr>
          <p:nvPr>
            <p:ph idx="1"/>
          </p:nvPr>
        </p:nvSpPr>
        <p:spPr>
          <a:xfrm>
            <a:off x="838200" y="1916833"/>
            <a:ext cx="9670976" cy="1440160"/>
          </a:xfrm>
        </p:spPr>
        <p:txBody>
          <a:bodyPr/>
          <a:lstStyle/>
          <a:p>
            <a:r>
              <a:rPr lang="en-US" altLang="ko-KR" dirty="0"/>
              <a:t>AMBA3 or 4 is a protocol</a:t>
            </a:r>
          </a:p>
          <a:p>
            <a:r>
              <a:rPr lang="en-US" altLang="ko-KR" dirty="0"/>
              <a:t>There can be different implementations</a:t>
            </a:r>
            <a:endParaRPr lang="ko-KR" altLang="en-US" dirty="0"/>
          </a:p>
        </p:txBody>
      </p:sp>
      <p:sp>
        <p:nvSpPr>
          <p:cNvPr id="4" name="모서리가 둥근 직사각형 3"/>
          <p:cNvSpPr/>
          <p:nvPr/>
        </p:nvSpPr>
        <p:spPr>
          <a:xfrm>
            <a:off x="3503712" y="4653136"/>
            <a:ext cx="5184576" cy="864096"/>
          </a:xfrm>
          <a:prstGeom prst="roundRect">
            <a:avLst/>
          </a:prstGeom>
          <a:noFill/>
          <a:ln>
            <a:solidFill>
              <a:srgbClr val="FF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슬라이드 번호 개체 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19296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p>
            <a:pPr>
              <a:defRPr/>
            </a:pPr>
            <a:r>
              <a:rPr lang="en-US" altLang="ko-KR" dirty="0"/>
              <a:t>AXI Crossbar Bus</a:t>
            </a:r>
            <a:br>
              <a:rPr lang="en-US" altLang="ko-KR" dirty="0"/>
            </a:br>
            <a:r>
              <a:rPr lang="en-US" altLang="ko-KR" dirty="0"/>
              <a:t>ARM </a:t>
            </a:r>
            <a:r>
              <a:rPr lang="en-US" altLang="ko-KR" dirty="0" err="1"/>
              <a:t>PrimeCell</a:t>
            </a:r>
            <a:r>
              <a:rPr lang="en-US" altLang="ko-KR" dirty="0"/>
              <a:t> PL301</a:t>
            </a:r>
            <a:endParaRPr lang="ko-KR" altLang="en-US" dirty="0"/>
          </a:p>
        </p:txBody>
      </p:sp>
      <p:sp>
        <p:nvSpPr>
          <p:cNvPr id="41987" name="내용 개체 틀 2"/>
          <p:cNvSpPr>
            <a:spLocks noGrp="1"/>
          </p:cNvSpPr>
          <p:nvPr>
            <p:ph idx="1"/>
          </p:nvPr>
        </p:nvSpPr>
        <p:spPr>
          <a:xfrm>
            <a:off x="838200" y="1600201"/>
            <a:ext cx="9829800" cy="4525963"/>
          </a:xfrm>
        </p:spPr>
        <p:txBody>
          <a:bodyPr/>
          <a:lstStyle/>
          <a:p>
            <a:pPr eaLnBrk="1" hangingPunct="1"/>
            <a:r>
              <a:rPr lang="en-US" altLang="ko-KR" dirty="0"/>
              <a:t>PL301: </a:t>
            </a:r>
            <a:r>
              <a:rPr lang="en-US" altLang="ko-KR" dirty="0" err="1"/>
              <a:t>PrimeCell</a:t>
            </a:r>
            <a:r>
              <a:rPr lang="en-US" altLang="ko-KR" dirty="0"/>
              <a:t> High Performance Matrix</a:t>
            </a:r>
          </a:p>
        </p:txBody>
      </p:sp>
      <p:pic>
        <p:nvPicPr>
          <p:cNvPr id="41988" name="Picture 1"/>
          <p:cNvPicPr>
            <a:picLocks noChangeAspect="1" noChangeArrowheads="1"/>
          </p:cNvPicPr>
          <p:nvPr/>
        </p:nvPicPr>
        <p:blipFill>
          <a:blip r:embed="rId2" cstate="print"/>
          <a:srcRect/>
          <a:stretch>
            <a:fillRect/>
          </a:stretch>
        </p:blipFill>
        <p:spPr bwMode="auto">
          <a:xfrm>
            <a:off x="2452688" y="2428876"/>
            <a:ext cx="7264400" cy="3743325"/>
          </a:xfrm>
          <a:prstGeom prst="rect">
            <a:avLst/>
          </a:prstGeom>
          <a:noFill/>
          <a:ln w="9525">
            <a:noFill/>
            <a:miter lim="800000"/>
            <a:headEnd/>
            <a:tailEnd/>
          </a:ln>
        </p:spPr>
      </p:pic>
      <p:sp>
        <p:nvSpPr>
          <p:cNvPr id="41989" name="TextBox 4"/>
          <p:cNvSpPr txBox="1">
            <a:spLocks noChangeArrowheads="1"/>
          </p:cNvSpPr>
          <p:nvPr/>
        </p:nvSpPr>
        <p:spPr bwMode="auto">
          <a:xfrm>
            <a:off x="3546476" y="6065838"/>
            <a:ext cx="1711325" cy="646112"/>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Slave Interface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(SI)</a:t>
            </a:r>
            <a:endParaRPr kumimoji="0" lang="ko-KR" altLang="en-US"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endParaRPr>
          </a:p>
        </p:txBody>
      </p:sp>
      <p:sp>
        <p:nvSpPr>
          <p:cNvPr id="41990" name="TextBox 5"/>
          <p:cNvSpPr txBox="1">
            <a:spLocks noChangeArrowheads="1"/>
          </p:cNvSpPr>
          <p:nvPr/>
        </p:nvSpPr>
        <p:spPr bwMode="auto">
          <a:xfrm>
            <a:off x="7742238" y="6076951"/>
            <a:ext cx="1890712"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Master Interface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(SI)</a:t>
            </a:r>
            <a:endParaRPr kumimoji="0" lang="ko-KR" altLang="en-US"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endParaRPr>
          </a:p>
        </p:txBody>
      </p:sp>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40776517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5268516" y="365125"/>
            <a:ext cx="6923483" cy="6492876"/>
          </a:xfrm>
          <a:prstGeom prst="rect">
            <a:avLst/>
          </a:prstGeom>
        </p:spPr>
      </p:pic>
      <p:sp>
        <p:nvSpPr>
          <p:cNvPr id="2" name="제목 1"/>
          <p:cNvSpPr>
            <a:spLocks noGrp="1"/>
          </p:cNvSpPr>
          <p:nvPr>
            <p:ph type="title"/>
          </p:nvPr>
        </p:nvSpPr>
        <p:spPr>
          <a:xfrm>
            <a:off x="838200" y="365125"/>
            <a:ext cx="5023757" cy="1325563"/>
          </a:xfrm>
        </p:spPr>
        <p:txBody>
          <a:bodyPr/>
          <a:lstStyle/>
          <a:p>
            <a:r>
              <a:rPr lang="en-US" altLang="ko-KR" dirty="0"/>
              <a:t>Connectivity in </a:t>
            </a:r>
            <a:r>
              <a:rPr lang="en-US" altLang="ko-KR" dirty="0" err="1"/>
              <a:t>Zynq</a:t>
            </a:r>
            <a:endParaRPr lang="ko-KR" altLang="en-US" dirty="0"/>
          </a:p>
        </p:txBody>
      </p:sp>
      <p:pic>
        <p:nvPicPr>
          <p:cNvPr id="4" name="그림 3"/>
          <p:cNvPicPr>
            <a:picLocks noChangeAspect="1"/>
          </p:cNvPicPr>
          <p:nvPr/>
        </p:nvPicPr>
        <p:blipFill>
          <a:blip r:embed="rId4"/>
          <a:stretch>
            <a:fillRect/>
          </a:stretch>
        </p:blipFill>
        <p:spPr>
          <a:xfrm>
            <a:off x="0" y="3742193"/>
            <a:ext cx="5919537" cy="3068792"/>
          </a:xfrm>
          <a:prstGeom prst="rect">
            <a:avLst/>
          </a:prstGeom>
        </p:spPr>
      </p:pic>
      <p:sp>
        <p:nvSpPr>
          <p:cNvPr id="6" name="내용 개체 틀 2"/>
          <p:cNvSpPr>
            <a:spLocks noGrp="1"/>
          </p:cNvSpPr>
          <p:nvPr>
            <p:ph idx="1"/>
          </p:nvPr>
        </p:nvSpPr>
        <p:spPr>
          <a:xfrm>
            <a:off x="838200" y="1825625"/>
            <a:ext cx="4040978" cy="1880101"/>
          </a:xfrm>
        </p:spPr>
        <p:txBody>
          <a:bodyPr/>
          <a:lstStyle/>
          <a:p>
            <a:r>
              <a:rPr lang="en-US" altLang="ko-KR" dirty="0"/>
              <a:t>Not a full cross-bar!</a:t>
            </a:r>
          </a:p>
        </p:txBody>
      </p:sp>
      <p:sp>
        <p:nvSpPr>
          <p:cNvPr id="7" name="TextBox 6"/>
          <p:cNvSpPr txBox="1"/>
          <p:nvPr/>
        </p:nvSpPr>
        <p:spPr>
          <a:xfrm>
            <a:off x="9064487" y="-4207"/>
            <a:ext cx="3127513" cy="369332"/>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[UG585 </a:t>
            </a: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Zynq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TRM, 2016]</a:t>
            </a:r>
          </a:p>
        </p:txBody>
      </p:sp>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052349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p>
            <a:pPr>
              <a:defRPr/>
            </a:pPr>
            <a:r>
              <a:rPr lang="en-US" altLang="ko-KR" dirty="0"/>
              <a:t>AXI Crossbar Bus</a:t>
            </a:r>
            <a:br>
              <a:rPr lang="en-US" altLang="ko-KR" dirty="0"/>
            </a:br>
            <a:r>
              <a:rPr lang="en-US" altLang="ko-KR" dirty="0"/>
              <a:t>ARM </a:t>
            </a:r>
            <a:r>
              <a:rPr lang="en-US" altLang="ko-KR" dirty="0" err="1"/>
              <a:t>PrimeCell</a:t>
            </a:r>
            <a:r>
              <a:rPr lang="en-US" altLang="ko-KR" dirty="0"/>
              <a:t> PL301</a:t>
            </a:r>
            <a:endParaRPr lang="ko-KR" altLang="en-US" dirty="0"/>
          </a:p>
        </p:txBody>
      </p:sp>
      <p:sp>
        <p:nvSpPr>
          <p:cNvPr id="41987" name="내용 개체 틀 2"/>
          <p:cNvSpPr>
            <a:spLocks noGrp="1"/>
          </p:cNvSpPr>
          <p:nvPr>
            <p:ph idx="1"/>
          </p:nvPr>
        </p:nvSpPr>
        <p:spPr>
          <a:xfrm>
            <a:off x="838200" y="1600201"/>
            <a:ext cx="9829800" cy="4525963"/>
          </a:xfrm>
        </p:spPr>
        <p:txBody>
          <a:bodyPr/>
          <a:lstStyle/>
          <a:p>
            <a:pPr eaLnBrk="1" hangingPunct="1"/>
            <a:r>
              <a:rPr lang="en-US" altLang="ko-KR" dirty="0"/>
              <a:t>PL301: </a:t>
            </a:r>
            <a:r>
              <a:rPr lang="en-US" altLang="ko-KR" dirty="0" err="1"/>
              <a:t>PrimeCell</a:t>
            </a:r>
            <a:r>
              <a:rPr lang="en-US" altLang="ko-KR" dirty="0"/>
              <a:t> High Performance Matrix</a:t>
            </a:r>
          </a:p>
        </p:txBody>
      </p:sp>
      <p:pic>
        <p:nvPicPr>
          <p:cNvPr id="41988" name="Picture 1"/>
          <p:cNvPicPr>
            <a:picLocks noChangeAspect="1" noChangeArrowheads="1"/>
          </p:cNvPicPr>
          <p:nvPr/>
        </p:nvPicPr>
        <p:blipFill>
          <a:blip r:embed="rId2" cstate="print"/>
          <a:srcRect/>
          <a:stretch>
            <a:fillRect/>
          </a:stretch>
        </p:blipFill>
        <p:spPr bwMode="auto">
          <a:xfrm>
            <a:off x="2452688" y="2428876"/>
            <a:ext cx="7264400" cy="3743325"/>
          </a:xfrm>
          <a:prstGeom prst="rect">
            <a:avLst/>
          </a:prstGeom>
          <a:noFill/>
          <a:ln w="9525">
            <a:noFill/>
            <a:miter lim="800000"/>
            <a:headEnd/>
            <a:tailEnd/>
          </a:ln>
        </p:spPr>
      </p:pic>
      <p:sp>
        <p:nvSpPr>
          <p:cNvPr id="41989" name="TextBox 4"/>
          <p:cNvSpPr txBox="1">
            <a:spLocks noChangeArrowheads="1"/>
          </p:cNvSpPr>
          <p:nvPr/>
        </p:nvSpPr>
        <p:spPr bwMode="auto">
          <a:xfrm>
            <a:off x="3546476" y="6065838"/>
            <a:ext cx="1711325" cy="646112"/>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Slave Interface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(SI)</a:t>
            </a:r>
            <a:endParaRPr kumimoji="0" lang="ko-KR" altLang="en-US"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endParaRPr>
          </a:p>
        </p:txBody>
      </p:sp>
      <p:sp>
        <p:nvSpPr>
          <p:cNvPr id="41990" name="TextBox 5"/>
          <p:cNvSpPr txBox="1">
            <a:spLocks noChangeArrowheads="1"/>
          </p:cNvSpPr>
          <p:nvPr/>
        </p:nvSpPr>
        <p:spPr bwMode="auto">
          <a:xfrm>
            <a:off x="7742238" y="6076951"/>
            <a:ext cx="1890712" cy="646113"/>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Master Interface</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rPr>
              <a:t>(SI)</a:t>
            </a:r>
            <a:endParaRPr kumimoji="0" lang="ko-KR" altLang="en-US" sz="1800" b="0" i="0" u="none" strike="noStrike" kern="1200" cap="none" spc="0" normalizeH="0" baseline="0" noProof="0">
              <a:ln>
                <a:noFill/>
              </a:ln>
              <a:solidFill>
                <a:srgbClr val="00B0F0"/>
              </a:solidFill>
              <a:effectLst/>
              <a:uLnTx/>
              <a:uFillTx/>
              <a:latin typeface="Tahoma" pitchFamily="34" charset="0"/>
              <a:ea typeface="맑은 고딕" pitchFamily="34" charset="-127"/>
              <a:cs typeface="Tahoma" pitchFamily="34" charset="0"/>
            </a:endParaRPr>
          </a:p>
        </p:txBody>
      </p:sp>
      <p:sp>
        <p:nvSpPr>
          <p:cNvPr id="3" name="TextBox 2"/>
          <p:cNvSpPr txBox="1"/>
          <p:nvPr/>
        </p:nvSpPr>
        <p:spPr>
          <a:xfrm>
            <a:off x="7092044" y="5138058"/>
            <a:ext cx="397866" cy="58477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2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X</a:t>
            </a:r>
            <a:endParaRPr kumimoji="0" lang="ko-KR" altLang="en-US" sz="32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362417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5268516" y="365125"/>
            <a:ext cx="6923483" cy="6492876"/>
          </a:xfrm>
          <a:prstGeom prst="rect">
            <a:avLst/>
          </a:prstGeom>
        </p:spPr>
      </p:pic>
      <p:sp>
        <p:nvSpPr>
          <p:cNvPr id="2" name="제목 1"/>
          <p:cNvSpPr>
            <a:spLocks noGrp="1"/>
          </p:cNvSpPr>
          <p:nvPr>
            <p:ph type="title"/>
          </p:nvPr>
        </p:nvSpPr>
        <p:spPr>
          <a:xfrm>
            <a:off x="838200" y="365125"/>
            <a:ext cx="5023757" cy="1325563"/>
          </a:xfrm>
        </p:spPr>
        <p:txBody>
          <a:bodyPr/>
          <a:lstStyle/>
          <a:p>
            <a:r>
              <a:rPr lang="en-US" altLang="ko-KR" dirty="0"/>
              <a:t>Connectivity in </a:t>
            </a:r>
            <a:r>
              <a:rPr lang="en-US" altLang="ko-KR" dirty="0" err="1"/>
              <a:t>Zynq</a:t>
            </a:r>
            <a:endParaRPr lang="ko-KR" altLang="en-US" dirty="0"/>
          </a:p>
        </p:txBody>
      </p:sp>
      <p:sp>
        <p:nvSpPr>
          <p:cNvPr id="6" name="내용 개체 틀 2"/>
          <p:cNvSpPr>
            <a:spLocks noGrp="1"/>
          </p:cNvSpPr>
          <p:nvPr>
            <p:ph idx="1"/>
          </p:nvPr>
        </p:nvSpPr>
        <p:spPr>
          <a:xfrm>
            <a:off x="838200" y="1825625"/>
            <a:ext cx="4040978" cy="1880101"/>
          </a:xfrm>
        </p:spPr>
        <p:txBody>
          <a:bodyPr/>
          <a:lstStyle/>
          <a:p>
            <a:r>
              <a:rPr lang="en-US" altLang="ko-KR" dirty="0"/>
              <a:t>What if multiple masters access the same slave at the same time?</a:t>
            </a:r>
          </a:p>
        </p:txBody>
      </p:sp>
      <p:sp>
        <p:nvSpPr>
          <p:cNvPr id="7" name="TextBox 6"/>
          <p:cNvSpPr txBox="1"/>
          <p:nvPr/>
        </p:nvSpPr>
        <p:spPr>
          <a:xfrm>
            <a:off x="9064487" y="-4207"/>
            <a:ext cx="3127513" cy="369332"/>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[UG585 </a:t>
            </a: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Zynq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TRM, 2016]</a:t>
            </a:r>
          </a:p>
        </p:txBody>
      </p:sp>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pic>
        <p:nvPicPr>
          <p:cNvPr id="8" name="Picture 1"/>
          <p:cNvPicPr>
            <a:picLocks noChangeAspect="1" noChangeArrowheads="1"/>
          </p:cNvPicPr>
          <p:nvPr/>
        </p:nvPicPr>
        <p:blipFill>
          <a:blip r:embed="rId4" cstate="print"/>
          <a:srcRect/>
          <a:stretch>
            <a:fillRect/>
          </a:stretch>
        </p:blipFill>
        <p:spPr bwMode="auto">
          <a:xfrm>
            <a:off x="242889" y="3797120"/>
            <a:ext cx="4966512" cy="2559230"/>
          </a:xfrm>
          <a:prstGeom prst="rect">
            <a:avLst/>
          </a:prstGeom>
          <a:noFill/>
          <a:ln w="9525">
            <a:noFill/>
            <a:miter lim="800000"/>
            <a:headEnd/>
            <a:tailEnd/>
          </a:ln>
        </p:spPr>
      </p:pic>
      <p:sp>
        <p:nvSpPr>
          <p:cNvPr id="9" name="자유형 8"/>
          <p:cNvSpPr/>
          <p:nvPr/>
        </p:nvSpPr>
        <p:spPr>
          <a:xfrm>
            <a:off x="440871" y="4637314"/>
            <a:ext cx="3328913" cy="261257"/>
          </a:xfrm>
          <a:custGeom>
            <a:avLst/>
            <a:gdLst>
              <a:gd name="connsiteX0" fmla="*/ 0 w 3328913"/>
              <a:gd name="connsiteY0" fmla="*/ 250372 h 261257"/>
              <a:gd name="connsiteX1" fmla="*/ 381000 w 3328913"/>
              <a:gd name="connsiteY1" fmla="*/ 250372 h 261257"/>
              <a:gd name="connsiteX2" fmla="*/ 1066800 w 3328913"/>
              <a:gd name="connsiteY2" fmla="*/ 261257 h 261257"/>
              <a:gd name="connsiteX3" fmla="*/ 1208315 w 3328913"/>
              <a:gd name="connsiteY3" fmla="*/ 250372 h 261257"/>
              <a:gd name="connsiteX4" fmla="*/ 1763486 w 3328913"/>
              <a:gd name="connsiteY4" fmla="*/ 228600 h 261257"/>
              <a:gd name="connsiteX5" fmla="*/ 1796143 w 3328913"/>
              <a:gd name="connsiteY5" fmla="*/ 217715 h 261257"/>
              <a:gd name="connsiteX6" fmla="*/ 1883229 w 3328913"/>
              <a:gd name="connsiteY6" fmla="*/ 195943 h 261257"/>
              <a:gd name="connsiteX7" fmla="*/ 1926772 w 3328913"/>
              <a:gd name="connsiteY7" fmla="*/ 174172 h 261257"/>
              <a:gd name="connsiteX8" fmla="*/ 1970315 w 3328913"/>
              <a:gd name="connsiteY8" fmla="*/ 152400 h 261257"/>
              <a:gd name="connsiteX9" fmla="*/ 1992086 w 3328913"/>
              <a:gd name="connsiteY9" fmla="*/ 141515 h 261257"/>
              <a:gd name="connsiteX10" fmla="*/ 2013858 w 3328913"/>
              <a:gd name="connsiteY10" fmla="*/ 130629 h 261257"/>
              <a:gd name="connsiteX11" fmla="*/ 2046515 w 3328913"/>
              <a:gd name="connsiteY11" fmla="*/ 119743 h 261257"/>
              <a:gd name="connsiteX12" fmla="*/ 2090058 w 3328913"/>
              <a:gd name="connsiteY12" fmla="*/ 108857 h 261257"/>
              <a:gd name="connsiteX13" fmla="*/ 2111829 w 3328913"/>
              <a:gd name="connsiteY13" fmla="*/ 97972 h 261257"/>
              <a:gd name="connsiteX14" fmla="*/ 2155372 w 3328913"/>
              <a:gd name="connsiteY14" fmla="*/ 87086 h 261257"/>
              <a:gd name="connsiteX15" fmla="*/ 2231572 w 3328913"/>
              <a:gd name="connsiteY15" fmla="*/ 54429 h 261257"/>
              <a:gd name="connsiteX16" fmla="*/ 2253343 w 3328913"/>
              <a:gd name="connsiteY16" fmla="*/ 43543 h 261257"/>
              <a:gd name="connsiteX17" fmla="*/ 2318658 w 3328913"/>
              <a:gd name="connsiteY17" fmla="*/ 21772 h 261257"/>
              <a:gd name="connsiteX18" fmla="*/ 2405743 w 3328913"/>
              <a:gd name="connsiteY18" fmla="*/ 0 h 261257"/>
              <a:gd name="connsiteX19" fmla="*/ 3102429 w 3328913"/>
              <a:gd name="connsiteY19" fmla="*/ 10886 h 261257"/>
              <a:gd name="connsiteX20" fmla="*/ 3287486 w 3328913"/>
              <a:gd name="connsiteY20" fmla="*/ 21772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28913" h="261257">
                <a:moveTo>
                  <a:pt x="0" y="250372"/>
                </a:moveTo>
                <a:cubicBezTo>
                  <a:pt x="164362" y="217499"/>
                  <a:pt x="17509" y="242555"/>
                  <a:pt x="381000" y="250372"/>
                </a:cubicBezTo>
                <a:lnTo>
                  <a:pt x="1066800" y="261257"/>
                </a:lnTo>
                <a:cubicBezTo>
                  <a:pt x="1113972" y="257629"/>
                  <a:pt x="1161039" y="252190"/>
                  <a:pt x="1208315" y="250372"/>
                </a:cubicBezTo>
                <a:cubicBezTo>
                  <a:pt x="1810290" y="227220"/>
                  <a:pt x="1450503" y="254683"/>
                  <a:pt x="1763486" y="228600"/>
                </a:cubicBezTo>
                <a:cubicBezTo>
                  <a:pt x="1774372" y="224972"/>
                  <a:pt x="1785011" y="220498"/>
                  <a:pt x="1796143" y="217715"/>
                </a:cubicBezTo>
                <a:cubicBezTo>
                  <a:pt x="1837037" y="207492"/>
                  <a:pt x="1848391" y="210874"/>
                  <a:pt x="1883229" y="195943"/>
                </a:cubicBezTo>
                <a:cubicBezTo>
                  <a:pt x="1898144" y="189551"/>
                  <a:pt x="1912258" y="181429"/>
                  <a:pt x="1926772" y="174172"/>
                </a:cubicBezTo>
                <a:lnTo>
                  <a:pt x="1970315" y="152400"/>
                </a:lnTo>
                <a:lnTo>
                  <a:pt x="1992086" y="141515"/>
                </a:lnTo>
                <a:cubicBezTo>
                  <a:pt x="1999343" y="137886"/>
                  <a:pt x="2006160" y="133195"/>
                  <a:pt x="2013858" y="130629"/>
                </a:cubicBezTo>
                <a:cubicBezTo>
                  <a:pt x="2024744" y="127000"/>
                  <a:pt x="2035482" y="122895"/>
                  <a:pt x="2046515" y="119743"/>
                </a:cubicBezTo>
                <a:cubicBezTo>
                  <a:pt x="2060900" y="115633"/>
                  <a:pt x="2075865" y="113588"/>
                  <a:pt x="2090058" y="108857"/>
                </a:cubicBezTo>
                <a:cubicBezTo>
                  <a:pt x="2097755" y="106291"/>
                  <a:pt x="2104132" y="100538"/>
                  <a:pt x="2111829" y="97972"/>
                </a:cubicBezTo>
                <a:cubicBezTo>
                  <a:pt x="2126022" y="93241"/>
                  <a:pt x="2140858" y="90715"/>
                  <a:pt x="2155372" y="87086"/>
                </a:cubicBezTo>
                <a:cubicBezTo>
                  <a:pt x="2212773" y="48819"/>
                  <a:pt x="2161276" y="77862"/>
                  <a:pt x="2231572" y="54429"/>
                </a:cubicBezTo>
                <a:cubicBezTo>
                  <a:pt x="2239269" y="51863"/>
                  <a:pt x="2245746" y="46392"/>
                  <a:pt x="2253343" y="43543"/>
                </a:cubicBezTo>
                <a:cubicBezTo>
                  <a:pt x="2274831" y="35485"/>
                  <a:pt x="2296394" y="27338"/>
                  <a:pt x="2318658" y="21772"/>
                </a:cubicBezTo>
                <a:lnTo>
                  <a:pt x="2405743" y="0"/>
                </a:lnTo>
                <a:lnTo>
                  <a:pt x="3102429" y="10886"/>
                </a:lnTo>
                <a:cubicBezTo>
                  <a:pt x="3551483" y="22255"/>
                  <a:pt x="3174112" y="21772"/>
                  <a:pt x="3287486" y="21772"/>
                </a:cubicBezTo>
              </a:path>
            </a:pathLst>
          </a:custGeom>
          <a:noFill/>
          <a:ln w="38100">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 name="자유형 9"/>
          <p:cNvSpPr/>
          <p:nvPr/>
        </p:nvSpPr>
        <p:spPr>
          <a:xfrm>
            <a:off x="560614" y="4974771"/>
            <a:ext cx="3145972" cy="977469"/>
          </a:xfrm>
          <a:custGeom>
            <a:avLst/>
            <a:gdLst>
              <a:gd name="connsiteX0" fmla="*/ 0 w 3145972"/>
              <a:gd name="connsiteY0" fmla="*/ 925286 h 977469"/>
              <a:gd name="connsiteX1" fmla="*/ 762000 w 3145972"/>
              <a:gd name="connsiteY1" fmla="*/ 925286 h 977469"/>
              <a:gd name="connsiteX2" fmla="*/ 1077686 w 3145972"/>
              <a:gd name="connsiteY2" fmla="*/ 936172 h 977469"/>
              <a:gd name="connsiteX3" fmla="*/ 1578429 w 3145972"/>
              <a:gd name="connsiteY3" fmla="*/ 957943 h 977469"/>
              <a:gd name="connsiteX4" fmla="*/ 2057400 w 3145972"/>
              <a:gd name="connsiteY4" fmla="*/ 957943 h 977469"/>
              <a:gd name="connsiteX5" fmla="*/ 2100943 w 3145972"/>
              <a:gd name="connsiteY5" fmla="*/ 936172 h 977469"/>
              <a:gd name="connsiteX6" fmla="*/ 2122715 w 3145972"/>
              <a:gd name="connsiteY6" fmla="*/ 925286 h 977469"/>
              <a:gd name="connsiteX7" fmla="*/ 2188029 w 3145972"/>
              <a:gd name="connsiteY7" fmla="*/ 881743 h 977469"/>
              <a:gd name="connsiteX8" fmla="*/ 2503715 w 3145972"/>
              <a:gd name="connsiteY8" fmla="*/ 870858 h 977469"/>
              <a:gd name="connsiteX9" fmla="*/ 2547257 w 3145972"/>
              <a:gd name="connsiteY9" fmla="*/ 838200 h 977469"/>
              <a:gd name="connsiteX10" fmla="*/ 2590800 w 3145972"/>
              <a:gd name="connsiteY10" fmla="*/ 783772 h 977469"/>
              <a:gd name="connsiteX11" fmla="*/ 2601686 w 3145972"/>
              <a:gd name="connsiteY11" fmla="*/ 762000 h 977469"/>
              <a:gd name="connsiteX12" fmla="*/ 2623457 w 3145972"/>
              <a:gd name="connsiteY12" fmla="*/ 729343 h 977469"/>
              <a:gd name="connsiteX13" fmla="*/ 2645229 w 3145972"/>
              <a:gd name="connsiteY13" fmla="*/ 653143 h 977469"/>
              <a:gd name="connsiteX14" fmla="*/ 2656115 w 3145972"/>
              <a:gd name="connsiteY14" fmla="*/ 620486 h 977469"/>
              <a:gd name="connsiteX15" fmla="*/ 2688772 w 3145972"/>
              <a:gd name="connsiteY15" fmla="*/ 457200 h 977469"/>
              <a:gd name="connsiteX16" fmla="*/ 2699657 w 3145972"/>
              <a:gd name="connsiteY16" fmla="*/ 435429 h 977469"/>
              <a:gd name="connsiteX17" fmla="*/ 2721429 w 3145972"/>
              <a:gd name="connsiteY17" fmla="*/ 370115 h 977469"/>
              <a:gd name="connsiteX18" fmla="*/ 2743200 w 3145972"/>
              <a:gd name="connsiteY18" fmla="*/ 326572 h 977469"/>
              <a:gd name="connsiteX19" fmla="*/ 2764972 w 3145972"/>
              <a:gd name="connsiteY19" fmla="*/ 272143 h 977469"/>
              <a:gd name="connsiteX20" fmla="*/ 2775857 w 3145972"/>
              <a:gd name="connsiteY20" fmla="*/ 206829 h 977469"/>
              <a:gd name="connsiteX21" fmla="*/ 2797629 w 3145972"/>
              <a:gd name="connsiteY21" fmla="*/ 65315 h 977469"/>
              <a:gd name="connsiteX22" fmla="*/ 2808515 w 3145972"/>
              <a:gd name="connsiteY22" fmla="*/ 43543 h 977469"/>
              <a:gd name="connsiteX23" fmla="*/ 2852057 w 3145972"/>
              <a:gd name="connsiteY23" fmla="*/ 21772 h 977469"/>
              <a:gd name="connsiteX24" fmla="*/ 2873829 w 3145972"/>
              <a:gd name="connsiteY24" fmla="*/ 10886 h 977469"/>
              <a:gd name="connsiteX25" fmla="*/ 3145972 w 3145972"/>
              <a:gd name="connsiteY25" fmla="*/ 0 h 97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5972" h="977469">
                <a:moveTo>
                  <a:pt x="0" y="925286"/>
                </a:moveTo>
                <a:cubicBezTo>
                  <a:pt x="274907" y="856558"/>
                  <a:pt x="44551" y="910181"/>
                  <a:pt x="762000" y="925286"/>
                </a:cubicBezTo>
                <a:cubicBezTo>
                  <a:pt x="867268" y="927502"/>
                  <a:pt x="972479" y="931964"/>
                  <a:pt x="1077686" y="936172"/>
                </a:cubicBezTo>
                <a:lnTo>
                  <a:pt x="1578429" y="957943"/>
                </a:lnTo>
                <a:cubicBezTo>
                  <a:pt x="1770104" y="985326"/>
                  <a:pt x="1720488" y="982595"/>
                  <a:pt x="2057400" y="957943"/>
                </a:cubicBezTo>
                <a:cubicBezTo>
                  <a:pt x="2073584" y="956759"/>
                  <a:pt x="2086429" y="943429"/>
                  <a:pt x="2100943" y="936172"/>
                </a:cubicBezTo>
                <a:cubicBezTo>
                  <a:pt x="2108200" y="932543"/>
                  <a:pt x="2116978" y="931023"/>
                  <a:pt x="2122715" y="925286"/>
                </a:cubicBezTo>
                <a:cubicBezTo>
                  <a:pt x="2139884" y="908117"/>
                  <a:pt x="2160727" y="882684"/>
                  <a:pt x="2188029" y="881743"/>
                </a:cubicBezTo>
                <a:lnTo>
                  <a:pt x="2503715" y="870858"/>
                </a:lnTo>
                <a:cubicBezTo>
                  <a:pt x="2556814" y="853158"/>
                  <a:pt x="2522229" y="873239"/>
                  <a:pt x="2547257" y="838200"/>
                </a:cubicBezTo>
                <a:cubicBezTo>
                  <a:pt x="2560761" y="819294"/>
                  <a:pt x="2577295" y="802678"/>
                  <a:pt x="2590800" y="783772"/>
                </a:cubicBezTo>
                <a:cubicBezTo>
                  <a:pt x="2595516" y="777169"/>
                  <a:pt x="2597511" y="768958"/>
                  <a:pt x="2601686" y="762000"/>
                </a:cubicBezTo>
                <a:cubicBezTo>
                  <a:pt x="2608417" y="750781"/>
                  <a:pt x="2617606" y="741045"/>
                  <a:pt x="2623457" y="729343"/>
                </a:cubicBezTo>
                <a:cubicBezTo>
                  <a:pt x="2632158" y="711941"/>
                  <a:pt x="2640578" y="669421"/>
                  <a:pt x="2645229" y="653143"/>
                </a:cubicBezTo>
                <a:cubicBezTo>
                  <a:pt x="2648381" y="642110"/>
                  <a:pt x="2652486" y="631372"/>
                  <a:pt x="2656115" y="620486"/>
                </a:cubicBezTo>
                <a:cubicBezTo>
                  <a:pt x="2661631" y="581873"/>
                  <a:pt x="2671973" y="490799"/>
                  <a:pt x="2688772" y="457200"/>
                </a:cubicBezTo>
                <a:cubicBezTo>
                  <a:pt x="2692400" y="449943"/>
                  <a:pt x="2696808" y="443026"/>
                  <a:pt x="2699657" y="435429"/>
                </a:cubicBezTo>
                <a:cubicBezTo>
                  <a:pt x="2707715" y="413941"/>
                  <a:pt x="2711166" y="390641"/>
                  <a:pt x="2721429" y="370115"/>
                </a:cubicBezTo>
                <a:cubicBezTo>
                  <a:pt x="2728686" y="355601"/>
                  <a:pt x="2738068" y="341967"/>
                  <a:pt x="2743200" y="326572"/>
                </a:cubicBezTo>
                <a:cubicBezTo>
                  <a:pt x="2756652" y="286217"/>
                  <a:pt x="2748954" y="304178"/>
                  <a:pt x="2764972" y="272143"/>
                </a:cubicBezTo>
                <a:cubicBezTo>
                  <a:pt x="2768600" y="250372"/>
                  <a:pt x="2773119" y="228730"/>
                  <a:pt x="2775857" y="206829"/>
                </a:cubicBezTo>
                <a:cubicBezTo>
                  <a:pt x="2785781" y="127432"/>
                  <a:pt x="2775873" y="119705"/>
                  <a:pt x="2797629" y="65315"/>
                </a:cubicBezTo>
                <a:cubicBezTo>
                  <a:pt x="2800642" y="57781"/>
                  <a:pt x="2802179" y="48612"/>
                  <a:pt x="2808515" y="43543"/>
                </a:cubicBezTo>
                <a:cubicBezTo>
                  <a:pt x="2821186" y="33406"/>
                  <a:pt x="2837543" y="29029"/>
                  <a:pt x="2852057" y="21772"/>
                </a:cubicBezTo>
                <a:cubicBezTo>
                  <a:pt x="2859314" y="18143"/>
                  <a:pt x="2865722" y="11210"/>
                  <a:pt x="2873829" y="10886"/>
                </a:cubicBezTo>
                <a:lnTo>
                  <a:pt x="3145972" y="0"/>
                </a:ln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007828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p>
            <a:pPr>
              <a:defRPr/>
            </a:pPr>
            <a:r>
              <a:rPr lang="en-US" altLang="ko-KR" dirty="0"/>
              <a:t>Arbitration Scheme: Fixed Priority</a:t>
            </a:r>
            <a:endParaRPr lang="ko-KR" altLang="en-US" dirty="0"/>
          </a:p>
        </p:txBody>
      </p:sp>
      <p:graphicFrame>
        <p:nvGraphicFramePr>
          <p:cNvPr id="3074" name="Object 2"/>
          <p:cNvGraphicFramePr>
            <a:graphicFrameLocks noChangeAspect="1"/>
          </p:cNvGraphicFramePr>
          <p:nvPr>
            <p:extLst/>
          </p:nvPr>
        </p:nvGraphicFramePr>
        <p:xfrm>
          <a:off x="-391999" y="1903160"/>
          <a:ext cx="7070385" cy="4445050"/>
        </p:xfrm>
        <a:graphic>
          <a:graphicData uri="http://schemas.openxmlformats.org/presentationml/2006/ole">
            <mc:AlternateContent xmlns:mc="http://schemas.openxmlformats.org/markup-compatibility/2006">
              <mc:Choice xmlns:v="urn:schemas-microsoft-com:vml" Requires="v">
                <p:oleObj spid="_x0000_s13314" name="Visio" r:id="rId3" imgW="3339000" imgH="2098800" progId="">
                  <p:embed/>
                </p:oleObj>
              </mc:Choice>
              <mc:Fallback>
                <p:oleObj name="Visio" r:id="rId3" imgW="3339000" imgH="2098800" progId="">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99" y="1903160"/>
                        <a:ext cx="7070385" cy="4445050"/>
                      </a:xfrm>
                      <a:prstGeom prst="rect">
                        <a:avLst/>
                      </a:prstGeom>
                      <a:noFill/>
                      <a:extLst/>
                    </p:spPr>
                  </p:pic>
                </p:oleObj>
              </mc:Fallback>
            </mc:AlternateContent>
          </a:graphicData>
        </a:graphic>
      </p:graphicFrame>
      <p:pic>
        <p:nvPicPr>
          <p:cNvPr id="4" name="Picture 1"/>
          <p:cNvPicPr>
            <a:picLocks noChangeAspect="1" noChangeArrowheads="1"/>
          </p:cNvPicPr>
          <p:nvPr/>
        </p:nvPicPr>
        <p:blipFill>
          <a:blip r:embed="rId5" cstate="print"/>
          <a:srcRect/>
          <a:stretch>
            <a:fillRect/>
          </a:stretch>
        </p:blipFill>
        <p:spPr bwMode="auto">
          <a:xfrm>
            <a:off x="6981146" y="2846070"/>
            <a:ext cx="4966512" cy="2559230"/>
          </a:xfrm>
          <a:prstGeom prst="rect">
            <a:avLst/>
          </a:prstGeom>
          <a:noFill/>
          <a:ln w="9525">
            <a:noFill/>
            <a:miter lim="800000"/>
            <a:headEnd/>
            <a:tailEnd/>
          </a:ln>
        </p:spPr>
      </p:pic>
      <p:sp>
        <p:nvSpPr>
          <p:cNvPr id="5" name="자유형 4"/>
          <p:cNvSpPr/>
          <p:nvPr/>
        </p:nvSpPr>
        <p:spPr>
          <a:xfrm>
            <a:off x="7179128" y="3686264"/>
            <a:ext cx="3328913" cy="261257"/>
          </a:xfrm>
          <a:custGeom>
            <a:avLst/>
            <a:gdLst>
              <a:gd name="connsiteX0" fmla="*/ 0 w 3328913"/>
              <a:gd name="connsiteY0" fmla="*/ 250372 h 261257"/>
              <a:gd name="connsiteX1" fmla="*/ 381000 w 3328913"/>
              <a:gd name="connsiteY1" fmla="*/ 250372 h 261257"/>
              <a:gd name="connsiteX2" fmla="*/ 1066800 w 3328913"/>
              <a:gd name="connsiteY2" fmla="*/ 261257 h 261257"/>
              <a:gd name="connsiteX3" fmla="*/ 1208315 w 3328913"/>
              <a:gd name="connsiteY3" fmla="*/ 250372 h 261257"/>
              <a:gd name="connsiteX4" fmla="*/ 1763486 w 3328913"/>
              <a:gd name="connsiteY4" fmla="*/ 228600 h 261257"/>
              <a:gd name="connsiteX5" fmla="*/ 1796143 w 3328913"/>
              <a:gd name="connsiteY5" fmla="*/ 217715 h 261257"/>
              <a:gd name="connsiteX6" fmla="*/ 1883229 w 3328913"/>
              <a:gd name="connsiteY6" fmla="*/ 195943 h 261257"/>
              <a:gd name="connsiteX7" fmla="*/ 1926772 w 3328913"/>
              <a:gd name="connsiteY7" fmla="*/ 174172 h 261257"/>
              <a:gd name="connsiteX8" fmla="*/ 1970315 w 3328913"/>
              <a:gd name="connsiteY8" fmla="*/ 152400 h 261257"/>
              <a:gd name="connsiteX9" fmla="*/ 1992086 w 3328913"/>
              <a:gd name="connsiteY9" fmla="*/ 141515 h 261257"/>
              <a:gd name="connsiteX10" fmla="*/ 2013858 w 3328913"/>
              <a:gd name="connsiteY10" fmla="*/ 130629 h 261257"/>
              <a:gd name="connsiteX11" fmla="*/ 2046515 w 3328913"/>
              <a:gd name="connsiteY11" fmla="*/ 119743 h 261257"/>
              <a:gd name="connsiteX12" fmla="*/ 2090058 w 3328913"/>
              <a:gd name="connsiteY12" fmla="*/ 108857 h 261257"/>
              <a:gd name="connsiteX13" fmla="*/ 2111829 w 3328913"/>
              <a:gd name="connsiteY13" fmla="*/ 97972 h 261257"/>
              <a:gd name="connsiteX14" fmla="*/ 2155372 w 3328913"/>
              <a:gd name="connsiteY14" fmla="*/ 87086 h 261257"/>
              <a:gd name="connsiteX15" fmla="*/ 2231572 w 3328913"/>
              <a:gd name="connsiteY15" fmla="*/ 54429 h 261257"/>
              <a:gd name="connsiteX16" fmla="*/ 2253343 w 3328913"/>
              <a:gd name="connsiteY16" fmla="*/ 43543 h 261257"/>
              <a:gd name="connsiteX17" fmla="*/ 2318658 w 3328913"/>
              <a:gd name="connsiteY17" fmla="*/ 21772 h 261257"/>
              <a:gd name="connsiteX18" fmla="*/ 2405743 w 3328913"/>
              <a:gd name="connsiteY18" fmla="*/ 0 h 261257"/>
              <a:gd name="connsiteX19" fmla="*/ 3102429 w 3328913"/>
              <a:gd name="connsiteY19" fmla="*/ 10886 h 261257"/>
              <a:gd name="connsiteX20" fmla="*/ 3287486 w 3328913"/>
              <a:gd name="connsiteY20" fmla="*/ 21772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28913" h="261257">
                <a:moveTo>
                  <a:pt x="0" y="250372"/>
                </a:moveTo>
                <a:cubicBezTo>
                  <a:pt x="164362" y="217499"/>
                  <a:pt x="17509" y="242555"/>
                  <a:pt x="381000" y="250372"/>
                </a:cubicBezTo>
                <a:lnTo>
                  <a:pt x="1066800" y="261257"/>
                </a:lnTo>
                <a:cubicBezTo>
                  <a:pt x="1113972" y="257629"/>
                  <a:pt x="1161039" y="252190"/>
                  <a:pt x="1208315" y="250372"/>
                </a:cubicBezTo>
                <a:cubicBezTo>
                  <a:pt x="1810290" y="227220"/>
                  <a:pt x="1450503" y="254683"/>
                  <a:pt x="1763486" y="228600"/>
                </a:cubicBezTo>
                <a:cubicBezTo>
                  <a:pt x="1774372" y="224972"/>
                  <a:pt x="1785011" y="220498"/>
                  <a:pt x="1796143" y="217715"/>
                </a:cubicBezTo>
                <a:cubicBezTo>
                  <a:pt x="1837037" y="207492"/>
                  <a:pt x="1848391" y="210874"/>
                  <a:pt x="1883229" y="195943"/>
                </a:cubicBezTo>
                <a:cubicBezTo>
                  <a:pt x="1898144" y="189551"/>
                  <a:pt x="1912258" y="181429"/>
                  <a:pt x="1926772" y="174172"/>
                </a:cubicBezTo>
                <a:lnTo>
                  <a:pt x="1970315" y="152400"/>
                </a:lnTo>
                <a:lnTo>
                  <a:pt x="1992086" y="141515"/>
                </a:lnTo>
                <a:cubicBezTo>
                  <a:pt x="1999343" y="137886"/>
                  <a:pt x="2006160" y="133195"/>
                  <a:pt x="2013858" y="130629"/>
                </a:cubicBezTo>
                <a:cubicBezTo>
                  <a:pt x="2024744" y="127000"/>
                  <a:pt x="2035482" y="122895"/>
                  <a:pt x="2046515" y="119743"/>
                </a:cubicBezTo>
                <a:cubicBezTo>
                  <a:pt x="2060900" y="115633"/>
                  <a:pt x="2075865" y="113588"/>
                  <a:pt x="2090058" y="108857"/>
                </a:cubicBezTo>
                <a:cubicBezTo>
                  <a:pt x="2097755" y="106291"/>
                  <a:pt x="2104132" y="100538"/>
                  <a:pt x="2111829" y="97972"/>
                </a:cubicBezTo>
                <a:cubicBezTo>
                  <a:pt x="2126022" y="93241"/>
                  <a:pt x="2140858" y="90715"/>
                  <a:pt x="2155372" y="87086"/>
                </a:cubicBezTo>
                <a:cubicBezTo>
                  <a:pt x="2212773" y="48819"/>
                  <a:pt x="2161276" y="77862"/>
                  <a:pt x="2231572" y="54429"/>
                </a:cubicBezTo>
                <a:cubicBezTo>
                  <a:pt x="2239269" y="51863"/>
                  <a:pt x="2245746" y="46392"/>
                  <a:pt x="2253343" y="43543"/>
                </a:cubicBezTo>
                <a:cubicBezTo>
                  <a:pt x="2274831" y="35485"/>
                  <a:pt x="2296394" y="27338"/>
                  <a:pt x="2318658" y="21772"/>
                </a:cubicBezTo>
                <a:lnTo>
                  <a:pt x="2405743" y="0"/>
                </a:lnTo>
                <a:lnTo>
                  <a:pt x="3102429" y="10886"/>
                </a:lnTo>
                <a:cubicBezTo>
                  <a:pt x="3551483" y="22255"/>
                  <a:pt x="3174112" y="21772"/>
                  <a:pt x="3287486" y="21772"/>
                </a:cubicBezTo>
              </a:path>
            </a:pathLst>
          </a:custGeom>
          <a:noFill/>
          <a:ln w="38100">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자유형 5"/>
          <p:cNvSpPr/>
          <p:nvPr/>
        </p:nvSpPr>
        <p:spPr>
          <a:xfrm>
            <a:off x="7298871" y="4023721"/>
            <a:ext cx="3145972" cy="977469"/>
          </a:xfrm>
          <a:custGeom>
            <a:avLst/>
            <a:gdLst>
              <a:gd name="connsiteX0" fmla="*/ 0 w 3145972"/>
              <a:gd name="connsiteY0" fmla="*/ 925286 h 977469"/>
              <a:gd name="connsiteX1" fmla="*/ 762000 w 3145972"/>
              <a:gd name="connsiteY1" fmla="*/ 925286 h 977469"/>
              <a:gd name="connsiteX2" fmla="*/ 1077686 w 3145972"/>
              <a:gd name="connsiteY2" fmla="*/ 936172 h 977469"/>
              <a:gd name="connsiteX3" fmla="*/ 1578429 w 3145972"/>
              <a:gd name="connsiteY3" fmla="*/ 957943 h 977469"/>
              <a:gd name="connsiteX4" fmla="*/ 2057400 w 3145972"/>
              <a:gd name="connsiteY4" fmla="*/ 957943 h 977469"/>
              <a:gd name="connsiteX5" fmla="*/ 2100943 w 3145972"/>
              <a:gd name="connsiteY5" fmla="*/ 936172 h 977469"/>
              <a:gd name="connsiteX6" fmla="*/ 2122715 w 3145972"/>
              <a:gd name="connsiteY6" fmla="*/ 925286 h 977469"/>
              <a:gd name="connsiteX7" fmla="*/ 2188029 w 3145972"/>
              <a:gd name="connsiteY7" fmla="*/ 881743 h 977469"/>
              <a:gd name="connsiteX8" fmla="*/ 2503715 w 3145972"/>
              <a:gd name="connsiteY8" fmla="*/ 870858 h 977469"/>
              <a:gd name="connsiteX9" fmla="*/ 2547257 w 3145972"/>
              <a:gd name="connsiteY9" fmla="*/ 838200 h 977469"/>
              <a:gd name="connsiteX10" fmla="*/ 2590800 w 3145972"/>
              <a:gd name="connsiteY10" fmla="*/ 783772 h 977469"/>
              <a:gd name="connsiteX11" fmla="*/ 2601686 w 3145972"/>
              <a:gd name="connsiteY11" fmla="*/ 762000 h 977469"/>
              <a:gd name="connsiteX12" fmla="*/ 2623457 w 3145972"/>
              <a:gd name="connsiteY12" fmla="*/ 729343 h 977469"/>
              <a:gd name="connsiteX13" fmla="*/ 2645229 w 3145972"/>
              <a:gd name="connsiteY13" fmla="*/ 653143 h 977469"/>
              <a:gd name="connsiteX14" fmla="*/ 2656115 w 3145972"/>
              <a:gd name="connsiteY14" fmla="*/ 620486 h 977469"/>
              <a:gd name="connsiteX15" fmla="*/ 2688772 w 3145972"/>
              <a:gd name="connsiteY15" fmla="*/ 457200 h 977469"/>
              <a:gd name="connsiteX16" fmla="*/ 2699657 w 3145972"/>
              <a:gd name="connsiteY16" fmla="*/ 435429 h 977469"/>
              <a:gd name="connsiteX17" fmla="*/ 2721429 w 3145972"/>
              <a:gd name="connsiteY17" fmla="*/ 370115 h 977469"/>
              <a:gd name="connsiteX18" fmla="*/ 2743200 w 3145972"/>
              <a:gd name="connsiteY18" fmla="*/ 326572 h 977469"/>
              <a:gd name="connsiteX19" fmla="*/ 2764972 w 3145972"/>
              <a:gd name="connsiteY19" fmla="*/ 272143 h 977469"/>
              <a:gd name="connsiteX20" fmla="*/ 2775857 w 3145972"/>
              <a:gd name="connsiteY20" fmla="*/ 206829 h 977469"/>
              <a:gd name="connsiteX21" fmla="*/ 2797629 w 3145972"/>
              <a:gd name="connsiteY21" fmla="*/ 65315 h 977469"/>
              <a:gd name="connsiteX22" fmla="*/ 2808515 w 3145972"/>
              <a:gd name="connsiteY22" fmla="*/ 43543 h 977469"/>
              <a:gd name="connsiteX23" fmla="*/ 2852057 w 3145972"/>
              <a:gd name="connsiteY23" fmla="*/ 21772 h 977469"/>
              <a:gd name="connsiteX24" fmla="*/ 2873829 w 3145972"/>
              <a:gd name="connsiteY24" fmla="*/ 10886 h 977469"/>
              <a:gd name="connsiteX25" fmla="*/ 3145972 w 3145972"/>
              <a:gd name="connsiteY25" fmla="*/ 0 h 97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5972" h="977469">
                <a:moveTo>
                  <a:pt x="0" y="925286"/>
                </a:moveTo>
                <a:cubicBezTo>
                  <a:pt x="274907" y="856558"/>
                  <a:pt x="44551" y="910181"/>
                  <a:pt x="762000" y="925286"/>
                </a:cubicBezTo>
                <a:cubicBezTo>
                  <a:pt x="867268" y="927502"/>
                  <a:pt x="972479" y="931964"/>
                  <a:pt x="1077686" y="936172"/>
                </a:cubicBezTo>
                <a:lnTo>
                  <a:pt x="1578429" y="957943"/>
                </a:lnTo>
                <a:cubicBezTo>
                  <a:pt x="1770104" y="985326"/>
                  <a:pt x="1720488" y="982595"/>
                  <a:pt x="2057400" y="957943"/>
                </a:cubicBezTo>
                <a:cubicBezTo>
                  <a:pt x="2073584" y="956759"/>
                  <a:pt x="2086429" y="943429"/>
                  <a:pt x="2100943" y="936172"/>
                </a:cubicBezTo>
                <a:cubicBezTo>
                  <a:pt x="2108200" y="932543"/>
                  <a:pt x="2116978" y="931023"/>
                  <a:pt x="2122715" y="925286"/>
                </a:cubicBezTo>
                <a:cubicBezTo>
                  <a:pt x="2139884" y="908117"/>
                  <a:pt x="2160727" y="882684"/>
                  <a:pt x="2188029" y="881743"/>
                </a:cubicBezTo>
                <a:lnTo>
                  <a:pt x="2503715" y="870858"/>
                </a:lnTo>
                <a:cubicBezTo>
                  <a:pt x="2556814" y="853158"/>
                  <a:pt x="2522229" y="873239"/>
                  <a:pt x="2547257" y="838200"/>
                </a:cubicBezTo>
                <a:cubicBezTo>
                  <a:pt x="2560761" y="819294"/>
                  <a:pt x="2577295" y="802678"/>
                  <a:pt x="2590800" y="783772"/>
                </a:cubicBezTo>
                <a:cubicBezTo>
                  <a:pt x="2595516" y="777169"/>
                  <a:pt x="2597511" y="768958"/>
                  <a:pt x="2601686" y="762000"/>
                </a:cubicBezTo>
                <a:cubicBezTo>
                  <a:pt x="2608417" y="750781"/>
                  <a:pt x="2617606" y="741045"/>
                  <a:pt x="2623457" y="729343"/>
                </a:cubicBezTo>
                <a:cubicBezTo>
                  <a:pt x="2632158" y="711941"/>
                  <a:pt x="2640578" y="669421"/>
                  <a:pt x="2645229" y="653143"/>
                </a:cubicBezTo>
                <a:cubicBezTo>
                  <a:pt x="2648381" y="642110"/>
                  <a:pt x="2652486" y="631372"/>
                  <a:pt x="2656115" y="620486"/>
                </a:cubicBezTo>
                <a:cubicBezTo>
                  <a:pt x="2661631" y="581873"/>
                  <a:pt x="2671973" y="490799"/>
                  <a:pt x="2688772" y="457200"/>
                </a:cubicBezTo>
                <a:cubicBezTo>
                  <a:pt x="2692400" y="449943"/>
                  <a:pt x="2696808" y="443026"/>
                  <a:pt x="2699657" y="435429"/>
                </a:cubicBezTo>
                <a:cubicBezTo>
                  <a:pt x="2707715" y="413941"/>
                  <a:pt x="2711166" y="390641"/>
                  <a:pt x="2721429" y="370115"/>
                </a:cubicBezTo>
                <a:cubicBezTo>
                  <a:pt x="2728686" y="355601"/>
                  <a:pt x="2738068" y="341967"/>
                  <a:pt x="2743200" y="326572"/>
                </a:cubicBezTo>
                <a:cubicBezTo>
                  <a:pt x="2756652" y="286217"/>
                  <a:pt x="2748954" y="304178"/>
                  <a:pt x="2764972" y="272143"/>
                </a:cubicBezTo>
                <a:cubicBezTo>
                  <a:pt x="2768600" y="250372"/>
                  <a:pt x="2773119" y="228730"/>
                  <a:pt x="2775857" y="206829"/>
                </a:cubicBezTo>
                <a:cubicBezTo>
                  <a:pt x="2785781" y="127432"/>
                  <a:pt x="2775873" y="119705"/>
                  <a:pt x="2797629" y="65315"/>
                </a:cubicBezTo>
                <a:cubicBezTo>
                  <a:pt x="2800642" y="57781"/>
                  <a:pt x="2802179" y="48612"/>
                  <a:pt x="2808515" y="43543"/>
                </a:cubicBezTo>
                <a:cubicBezTo>
                  <a:pt x="2821186" y="33406"/>
                  <a:pt x="2837543" y="29029"/>
                  <a:pt x="2852057" y="21772"/>
                </a:cubicBezTo>
                <a:cubicBezTo>
                  <a:pt x="2859314" y="18143"/>
                  <a:pt x="2865722" y="11210"/>
                  <a:pt x="2873829" y="10886"/>
                </a:cubicBezTo>
                <a:lnTo>
                  <a:pt x="3145972" y="0"/>
                </a:ln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3" name="TextBox 2"/>
          <p:cNvSpPr txBox="1"/>
          <p:nvPr/>
        </p:nvSpPr>
        <p:spPr>
          <a:xfrm>
            <a:off x="6678386" y="3210696"/>
            <a:ext cx="1356462"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High priority</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 name="TextBox 7"/>
          <p:cNvSpPr txBox="1"/>
          <p:nvPr/>
        </p:nvSpPr>
        <p:spPr>
          <a:xfrm>
            <a:off x="6678386" y="5232969"/>
            <a:ext cx="1312282"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002060"/>
                </a:solidFill>
                <a:effectLst/>
                <a:uLnTx/>
                <a:uFillTx/>
                <a:latin typeface="Calibri" panose="020F0502020204030204" pitchFamily="34" charset="0"/>
                <a:ea typeface="맑은 고딕" panose="020B0503020000020004" pitchFamily="34" charset="-127"/>
                <a:cs typeface="Calibri" panose="020F0502020204030204" pitchFamily="34" charset="0"/>
              </a:rPr>
              <a:t>Low priority</a:t>
            </a:r>
            <a:endParaRPr kumimoji="0" lang="ko-KR" altLang="en-US" sz="1800" b="0" i="0" u="none" strike="noStrike" kern="1200" cap="none" spc="0" normalizeH="0" baseline="0" noProof="0" dirty="0">
              <a:ln>
                <a:noFill/>
              </a:ln>
              <a:solidFill>
                <a:srgbClr val="00206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7" name="슬라이드 번호 개체 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8161699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Starvation Problem of Fixed Priority Scheme</a:t>
            </a:r>
            <a:endParaRPr lang="ko-KR" altLang="en-US" dirty="0"/>
          </a:p>
        </p:txBody>
      </p:sp>
      <p:sp>
        <p:nvSpPr>
          <p:cNvPr id="3" name="내용 개체 틀 2"/>
          <p:cNvSpPr>
            <a:spLocks noGrp="1"/>
          </p:cNvSpPr>
          <p:nvPr>
            <p:ph idx="1"/>
          </p:nvPr>
        </p:nvSpPr>
        <p:spPr>
          <a:xfrm>
            <a:off x="838200" y="1825625"/>
            <a:ext cx="10515600" cy="4847318"/>
          </a:xfrm>
        </p:spPr>
        <p:txBody>
          <a:bodyPr>
            <a:normAutofit/>
          </a:bodyPr>
          <a:lstStyle/>
          <a:p>
            <a:r>
              <a:rPr lang="en-US" altLang="ko-KR" dirty="0"/>
              <a:t>Starvation</a:t>
            </a:r>
          </a:p>
          <a:p>
            <a:pPr lvl="1"/>
            <a:r>
              <a:rPr lang="en-US" altLang="ko-KR" dirty="0"/>
              <a:t>Requests from low priority masters can be delayed due to high priority requests</a:t>
            </a:r>
          </a:p>
          <a:p>
            <a:pPr lvl="1"/>
            <a:r>
              <a:rPr lang="en-US" altLang="ko-KR" dirty="0"/>
              <a:t>In the worst case, low priority masters cannot send their requests to the slave, which will finally make the system fail</a:t>
            </a:r>
          </a:p>
          <a:p>
            <a:r>
              <a:rPr lang="en-US" altLang="ko-KR" dirty="0"/>
              <a:t>How to resolve the starvation problem?</a:t>
            </a:r>
          </a:p>
          <a:p>
            <a:pPr lvl="1"/>
            <a:r>
              <a:rPr lang="en-US" altLang="ko-KR" dirty="0"/>
              <a:t>Fair arbitration?</a:t>
            </a: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312785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p>
            <a:pPr>
              <a:defRPr/>
            </a:pPr>
            <a:r>
              <a:rPr lang="en-US" altLang="ko-KR" dirty="0"/>
              <a:t>Arbitration Scheme: Round Robin</a:t>
            </a:r>
            <a:endParaRPr lang="ko-KR" altLang="en-US" dirty="0"/>
          </a:p>
        </p:txBody>
      </p:sp>
      <p:pic>
        <p:nvPicPr>
          <p:cNvPr id="46083" name="Picture 2"/>
          <p:cNvPicPr>
            <a:picLocks noChangeAspect="1" noChangeArrowheads="1"/>
          </p:cNvPicPr>
          <p:nvPr/>
        </p:nvPicPr>
        <p:blipFill>
          <a:blip r:embed="rId2" cstate="print"/>
          <a:srcRect/>
          <a:stretch>
            <a:fillRect/>
          </a:stretch>
        </p:blipFill>
        <p:spPr bwMode="auto">
          <a:xfrm>
            <a:off x="2738439" y="1920875"/>
            <a:ext cx="6734175" cy="4514850"/>
          </a:xfrm>
          <a:prstGeom prst="rect">
            <a:avLst/>
          </a:prstGeom>
          <a:noFill/>
          <a:ln w="9525">
            <a:noFill/>
            <a:miter lim="800000"/>
            <a:headEnd/>
            <a:tailEnd/>
          </a:ln>
        </p:spPr>
      </p:pic>
      <p:sp>
        <p:nvSpPr>
          <p:cNvPr id="46084" name="TextBox 6"/>
          <p:cNvSpPr txBox="1">
            <a:spLocks noChangeArrowheads="1"/>
          </p:cNvSpPr>
          <p:nvPr/>
        </p:nvSpPr>
        <p:spPr bwMode="auto">
          <a:xfrm>
            <a:off x="10029825" y="-4763"/>
            <a:ext cx="2162175" cy="369888"/>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rPr>
              <a:t>[Source: PL301 TS]</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endParaRPr>
          </a:p>
        </p:txBody>
      </p:sp>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818640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p>
            <a:pPr>
              <a:defRPr/>
            </a:pPr>
            <a:r>
              <a:rPr lang="en-US" altLang="ko-KR" dirty="0"/>
              <a:t>Arbitration Scheme: Hybrid</a:t>
            </a:r>
            <a:endParaRPr lang="ko-KR" altLang="en-US" dirty="0"/>
          </a:p>
        </p:txBody>
      </p:sp>
      <p:sp>
        <p:nvSpPr>
          <p:cNvPr id="4100" name="내용 개체 틀 2"/>
          <p:cNvSpPr>
            <a:spLocks noGrp="1"/>
          </p:cNvSpPr>
          <p:nvPr>
            <p:ph idx="1"/>
          </p:nvPr>
        </p:nvSpPr>
        <p:spPr>
          <a:xfrm>
            <a:off x="838200" y="1530351"/>
            <a:ext cx="9372600" cy="4525963"/>
          </a:xfrm>
        </p:spPr>
        <p:txBody>
          <a:bodyPr/>
          <a:lstStyle/>
          <a:p>
            <a:pPr eaLnBrk="1" hangingPunct="1"/>
            <a:r>
              <a:rPr lang="en-US" altLang="ko-KR" dirty="0"/>
              <a:t>Combination of round robin and fixed priority</a:t>
            </a:r>
            <a:endParaRPr lang="ko-KR" altLang="en-US" dirty="0"/>
          </a:p>
        </p:txBody>
      </p:sp>
      <p:graphicFrame>
        <p:nvGraphicFramePr>
          <p:cNvPr id="4098" name="Object 2"/>
          <p:cNvGraphicFramePr>
            <a:graphicFrameLocks noChangeAspect="1"/>
          </p:cNvGraphicFramePr>
          <p:nvPr/>
        </p:nvGraphicFramePr>
        <p:xfrm>
          <a:off x="2328863" y="2582864"/>
          <a:ext cx="7535862" cy="4232275"/>
        </p:xfrm>
        <a:graphic>
          <a:graphicData uri="http://schemas.openxmlformats.org/presentationml/2006/ole">
            <mc:AlternateContent xmlns:mc="http://schemas.openxmlformats.org/markup-compatibility/2006">
              <mc:Choice xmlns:v="urn:schemas-microsoft-com:vml" Requires="v">
                <p:oleObj spid="_x0000_s14338" name="Visio" r:id="rId3" imgW="3736800" imgH="2098800" progId="">
                  <p:embed/>
                </p:oleObj>
              </mc:Choice>
              <mc:Fallback>
                <p:oleObj name="Visio" r:id="rId3" imgW="3736800" imgH="2098800" progId="">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2582864"/>
                        <a:ext cx="7535862" cy="4232275"/>
                      </a:xfrm>
                      <a:prstGeom prst="rect">
                        <a:avLst/>
                      </a:prstGeom>
                      <a:noFill/>
                      <a:extLst>
                        <a:ext uri="{909E8E84-426E-40DD-AFC4-6F175D3DCCD1}">
                          <a14:hiddenFill xmlns:a14="http://schemas.microsoft.com/office/drawing/2010/main">
                            <a:solidFill>
                              <a:srgbClr val="00CC66"/>
                            </a:solidFill>
                          </a14:hiddenFill>
                        </a:ext>
                      </a:extLst>
                    </p:spPr>
                  </p:pic>
                </p:oleObj>
              </mc:Fallback>
            </mc:AlternateContent>
          </a:graphicData>
        </a:graphic>
      </p:graphicFrame>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50166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MV Accelerator (</a:t>
            </a:r>
            <a:r>
              <a:rPr lang="en-US" altLang="ko-KR" dirty="0" err="1"/>
              <a:t>myip</a:t>
            </a:r>
            <a:r>
              <a:rPr lang="en-US" altLang="ko-KR" dirty="0"/>
              <a:t>)</a:t>
            </a:r>
            <a:endParaRPr lang="ko-KR" altLang="en-US" dirty="0"/>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3"/>
          <a:stretch>
            <a:fillRect/>
          </a:stretch>
        </p:blipFill>
        <p:spPr>
          <a:xfrm>
            <a:off x="168442" y="1951809"/>
            <a:ext cx="11935828" cy="4225154"/>
          </a:xfrm>
          <a:prstGeom prst="rect">
            <a:avLst/>
          </a:prstGeom>
        </p:spPr>
      </p:pic>
      <p:sp>
        <p:nvSpPr>
          <p:cNvPr id="5" name="모서리가 둥근 직사각형 4"/>
          <p:cNvSpPr/>
          <p:nvPr/>
        </p:nvSpPr>
        <p:spPr>
          <a:xfrm>
            <a:off x="6754585" y="4942114"/>
            <a:ext cx="2155371" cy="1164772"/>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슬라이드 번호 개체 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161139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제목 1"/>
          <p:cNvSpPr>
            <a:spLocks noGrp="1"/>
          </p:cNvSpPr>
          <p:nvPr>
            <p:ph type="title"/>
          </p:nvPr>
        </p:nvSpPr>
        <p:spPr/>
        <p:txBody>
          <a:bodyPr/>
          <a:lstStyle/>
          <a:p>
            <a:pPr eaLnBrk="1" hangingPunct="1"/>
            <a:r>
              <a:rPr lang="en-US" altLang="ko-KR"/>
              <a:t>Arbitration Scheme</a:t>
            </a:r>
            <a:endParaRPr lang="ko-KR" altLang="en-US"/>
          </a:p>
        </p:txBody>
      </p:sp>
      <p:sp>
        <p:nvSpPr>
          <p:cNvPr id="47107" name="내용 개체 틀 2"/>
          <p:cNvSpPr>
            <a:spLocks noGrp="1"/>
          </p:cNvSpPr>
          <p:nvPr>
            <p:ph idx="1"/>
          </p:nvPr>
        </p:nvSpPr>
        <p:spPr/>
        <p:txBody>
          <a:bodyPr/>
          <a:lstStyle/>
          <a:p>
            <a:pPr eaLnBrk="1" hangingPunct="1"/>
            <a:r>
              <a:rPr lang="en-US" altLang="ko-KR"/>
              <a:t>LRG (least recently granted) scheme</a:t>
            </a:r>
            <a:endParaRPr lang="ko-KR" altLang="en-US"/>
          </a:p>
        </p:txBody>
      </p:sp>
      <p:pic>
        <p:nvPicPr>
          <p:cNvPr id="47108" name="Picture 2"/>
          <p:cNvPicPr>
            <a:picLocks noChangeAspect="1" noChangeArrowheads="1"/>
          </p:cNvPicPr>
          <p:nvPr/>
        </p:nvPicPr>
        <p:blipFill>
          <a:blip r:embed="rId2" cstate="print"/>
          <a:srcRect/>
          <a:stretch>
            <a:fillRect/>
          </a:stretch>
        </p:blipFill>
        <p:spPr bwMode="auto">
          <a:xfrm>
            <a:off x="2295525" y="2330450"/>
            <a:ext cx="7600950" cy="4527550"/>
          </a:xfrm>
          <a:prstGeom prst="rect">
            <a:avLst/>
          </a:prstGeom>
          <a:noFill/>
          <a:ln w="9525">
            <a:noFill/>
            <a:miter lim="800000"/>
            <a:headEnd/>
            <a:tailEnd/>
          </a:ln>
        </p:spPr>
      </p:pic>
      <p:sp>
        <p:nvSpPr>
          <p:cNvPr id="47109" name="TextBox 5"/>
          <p:cNvSpPr txBox="1">
            <a:spLocks noChangeArrowheads="1"/>
          </p:cNvSpPr>
          <p:nvPr/>
        </p:nvSpPr>
        <p:spPr bwMode="auto">
          <a:xfrm>
            <a:off x="10029825" y="-4763"/>
            <a:ext cx="2162175" cy="369888"/>
          </a:xfrm>
          <a:prstGeom prst="rect">
            <a:avLst/>
          </a:prstGeom>
          <a:noFill/>
          <a:ln w="9525">
            <a:noFill/>
            <a:miter lim="800000"/>
            <a:headEnd/>
            <a:tailEnd/>
          </a:ln>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rPr>
              <a:t>[Source: PL301 TS]</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itchFamily="34" charset="-127"/>
              <a:cs typeface="Tahoma" pitchFamily="34" charset="0"/>
            </a:endParaRPr>
          </a:p>
        </p:txBody>
      </p:sp>
      <p:sp>
        <p:nvSpPr>
          <p:cNvPr id="2" name="슬라이드 번호 개체 틀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1311767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Interconnects</a:t>
            </a:r>
            <a:endParaRPr lang="ko-KR" altLang="en-US"/>
          </a:p>
        </p:txBody>
      </p:sp>
      <p:sp>
        <p:nvSpPr>
          <p:cNvPr id="3" name="내용 개체 틀 2"/>
          <p:cNvSpPr>
            <a:spLocks noGrp="1"/>
          </p:cNvSpPr>
          <p:nvPr>
            <p:ph idx="1"/>
          </p:nvPr>
        </p:nvSpPr>
        <p:spPr>
          <a:xfrm>
            <a:off x="838200" y="1825625"/>
            <a:ext cx="4040978" cy="4351338"/>
          </a:xfrm>
        </p:spPr>
        <p:txBody>
          <a:bodyPr/>
          <a:lstStyle/>
          <a:p>
            <a:r>
              <a:rPr lang="en-US" altLang="ko-KR" dirty="0"/>
              <a:t>Interconnect switches</a:t>
            </a:r>
          </a:p>
          <a:p>
            <a:pPr lvl="1"/>
            <a:r>
              <a:rPr lang="en-US" altLang="ko-KR" dirty="0"/>
              <a:t>Central Interconnect</a:t>
            </a:r>
          </a:p>
          <a:p>
            <a:pPr lvl="1"/>
            <a:r>
              <a:rPr lang="en-US" altLang="ko-KR" dirty="0">
                <a:solidFill>
                  <a:srgbClr val="0070C0"/>
                </a:solidFill>
              </a:rPr>
              <a:t>Master Interconnect</a:t>
            </a:r>
          </a:p>
          <a:p>
            <a:pPr lvl="1"/>
            <a:r>
              <a:rPr lang="en-US" altLang="ko-KR" dirty="0"/>
              <a:t>Slave Interconnect</a:t>
            </a:r>
          </a:p>
          <a:p>
            <a:pPr lvl="1"/>
            <a:r>
              <a:rPr lang="en-US" altLang="ko-KR" dirty="0"/>
              <a:t>Memory Interconnect</a:t>
            </a:r>
          </a:p>
          <a:p>
            <a:pPr lvl="1"/>
            <a:r>
              <a:rPr lang="en-US" altLang="ko-KR" dirty="0"/>
              <a:t>OCM Interconnect</a:t>
            </a:r>
          </a:p>
        </p:txBody>
      </p:sp>
      <p:pic>
        <p:nvPicPr>
          <p:cNvPr id="4" name="그림 3"/>
          <p:cNvPicPr>
            <a:picLocks noChangeAspect="1"/>
          </p:cNvPicPr>
          <p:nvPr/>
        </p:nvPicPr>
        <p:blipFill>
          <a:blip r:embed="rId3"/>
          <a:stretch>
            <a:fillRect/>
          </a:stretch>
        </p:blipFill>
        <p:spPr>
          <a:xfrm>
            <a:off x="5268516" y="365125"/>
            <a:ext cx="6923483" cy="6492876"/>
          </a:xfrm>
          <a:prstGeom prst="rect">
            <a:avLst/>
          </a:prstGeom>
        </p:spPr>
      </p:pic>
      <p:sp>
        <p:nvSpPr>
          <p:cNvPr id="5" name="TextBox 4"/>
          <p:cNvSpPr txBox="1"/>
          <p:nvPr/>
        </p:nvSpPr>
        <p:spPr>
          <a:xfrm>
            <a:off x="9064487" y="-4207"/>
            <a:ext cx="3127513" cy="369332"/>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[UG585 </a:t>
            </a: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Zynq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TRM, 2016]</a:t>
            </a:r>
          </a:p>
        </p:txBody>
      </p:sp>
      <p:pic>
        <p:nvPicPr>
          <p:cNvPr id="6" name="그림 5"/>
          <p:cNvPicPr>
            <a:picLocks noChangeAspect="1"/>
          </p:cNvPicPr>
          <p:nvPr/>
        </p:nvPicPr>
        <p:blipFill>
          <a:blip r:embed="rId4"/>
          <a:stretch>
            <a:fillRect/>
          </a:stretch>
        </p:blipFill>
        <p:spPr>
          <a:xfrm>
            <a:off x="103128" y="4588329"/>
            <a:ext cx="5348847" cy="1893434"/>
          </a:xfrm>
          <a:prstGeom prst="rect">
            <a:avLst/>
          </a:prstGeom>
        </p:spPr>
      </p:pic>
      <p:sp>
        <p:nvSpPr>
          <p:cNvPr id="8" name="모서리가 둥근 직사각형 7"/>
          <p:cNvSpPr/>
          <p:nvPr/>
        </p:nvSpPr>
        <p:spPr>
          <a:xfrm>
            <a:off x="1900719" y="4588329"/>
            <a:ext cx="2978459" cy="1893434"/>
          </a:xfrm>
          <a:prstGeom prst="round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 name="모서리가 둥근 직사각형 9"/>
          <p:cNvSpPr/>
          <p:nvPr/>
        </p:nvSpPr>
        <p:spPr>
          <a:xfrm>
            <a:off x="244927" y="5483679"/>
            <a:ext cx="1436915" cy="998084"/>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1" name="모서리가 둥근 직사각형 10"/>
          <p:cNvSpPr/>
          <p:nvPr/>
        </p:nvSpPr>
        <p:spPr>
          <a:xfrm>
            <a:off x="8245927" y="1825625"/>
            <a:ext cx="1063567" cy="792389"/>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모서리가 둥근 직사각형 12"/>
          <p:cNvSpPr/>
          <p:nvPr/>
        </p:nvSpPr>
        <p:spPr>
          <a:xfrm>
            <a:off x="10685123" y="516496"/>
            <a:ext cx="950787" cy="819144"/>
          </a:xfrm>
          <a:prstGeom prst="round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자유형 6"/>
          <p:cNvSpPr/>
          <p:nvPr/>
        </p:nvSpPr>
        <p:spPr>
          <a:xfrm>
            <a:off x="8640566" y="1109610"/>
            <a:ext cx="3308279" cy="5476126"/>
          </a:xfrm>
          <a:custGeom>
            <a:avLst/>
            <a:gdLst>
              <a:gd name="connsiteX0" fmla="*/ 0 w 3308279"/>
              <a:gd name="connsiteY0" fmla="*/ 1171254 h 5280917"/>
              <a:gd name="connsiteX1" fmla="*/ 20549 w 3308279"/>
              <a:gd name="connsiteY1" fmla="*/ 1284270 h 5280917"/>
              <a:gd name="connsiteX2" fmla="*/ 41097 w 3308279"/>
              <a:gd name="connsiteY2" fmla="*/ 1387011 h 5280917"/>
              <a:gd name="connsiteX3" fmla="*/ 61645 w 3308279"/>
              <a:gd name="connsiteY3" fmla="*/ 1520575 h 5280917"/>
              <a:gd name="connsiteX4" fmla="*/ 71919 w 3308279"/>
              <a:gd name="connsiteY4" fmla="*/ 1582220 h 5280917"/>
              <a:gd name="connsiteX5" fmla="*/ 82194 w 3308279"/>
              <a:gd name="connsiteY5" fmla="*/ 1613043 h 5280917"/>
              <a:gd name="connsiteX6" fmla="*/ 113016 w 3308279"/>
              <a:gd name="connsiteY6" fmla="*/ 1767155 h 5280917"/>
              <a:gd name="connsiteX7" fmla="*/ 123290 w 3308279"/>
              <a:gd name="connsiteY7" fmla="*/ 2208944 h 5280917"/>
              <a:gd name="connsiteX8" fmla="*/ 154113 w 3308279"/>
              <a:gd name="connsiteY8" fmla="*/ 2239766 h 5280917"/>
              <a:gd name="connsiteX9" fmla="*/ 215758 w 3308279"/>
              <a:gd name="connsiteY9" fmla="*/ 2280863 h 5280917"/>
              <a:gd name="connsiteX10" fmla="*/ 246580 w 3308279"/>
              <a:gd name="connsiteY10" fmla="*/ 2301411 h 5280917"/>
              <a:gd name="connsiteX11" fmla="*/ 277403 w 3308279"/>
              <a:gd name="connsiteY11" fmla="*/ 2311685 h 5280917"/>
              <a:gd name="connsiteX12" fmla="*/ 308225 w 3308279"/>
              <a:gd name="connsiteY12" fmla="*/ 2332234 h 5280917"/>
              <a:gd name="connsiteX13" fmla="*/ 359596 w 3308279"/>
              <a:gd name="connsiteY13" fmla="*/ 2383604 h 5280917"/>
              <a:gd name="connsiteX14" fmla="*/ 380144 w 3308279"/>
              <a:gd name="connsiteY14" fmla="*/ 2445249 h 5280917"/>
              <a:gd name="connsiteX15" fmla="*/ 390418 w 3308279"/>
              <a:gd name="connsiteY15" fmla="*/ 2476072 h 5280917"/>
              <a:gd name="connsiteX16" fmla="*/ 400692 w 3308279"/>
              <a:gd name="connsiteY16" fmla="*/ 2527443 h 5280917"/>
              <a:gd name="connsiteX17" fmla="*/ 390418 w 3308279"/>
              <a:gd name="connsiteY17" fmla="*/ 2753474 h 5280917"/>
              <a:gd name="connsiteX18" fmla="*/ 369870 w 3308279"/>
              <a:gd name="connsiteY18" fmla="*/ 2897312 h 5280917"/>
              <a:gd name="connsiteX19" fmla="*/ 359596 w 3308279"/>
              <a:gd name="connsiteY19" fmla="*/ 3041151 h 5280917"/>
              <a:gd name="connsiteX20" fmla="*/ 380144 w 3308279"/>
              <a:gd name="connsiteY20" fmla="*/ 3421294 h 5280917"/>
              <a:gd name="connsiteX21" fmla="*/ 400692 w 3308279"/>
              <a:gd name="connsiteY21" fmla="*/ 3914454 h 5280917"/>
              <a:gd name="connsiteX22" fmla="*/ 410967 w 3308279"/>
              <a:gd name="connsiteY22" fmla="*/ 3955551 h 5280917"/>
              <a:gd name="connsiteX23" fmla="*/ 421241 w 3308279"/>
              <a:gd name="connsiteY23" fmla="*/ 4006921 h 5280917"/>
              <a:gd name="connsiteX24" fmla="*/ 441789 w 3308279"/>
              <a:gd name="connsiteY24" fmla="*/ 4068566 h 5280917"/>
              <a:gd name="connsiteX25" fmla="*/ 452063 w 3308279"/>
              <a:gd name="connsiteY25" fmla="*/ 4099389 h 5280917"/>
              <a:gd name="connsiteX26" fmla="*/ 472612 w 3308279"/>
              <a:gd name="connsiteY26" fmla="*/ 4161034 h 5280917"/>
              <a:gd name="connsiteX27" fmla="*/ 482886 w 3308279"/>
              <a:gd name="connsiteY27" fmla="*/ 4191856 h 5280917"/>
              <a:gd name="connsiteX28" fmla="*/ 503434 w 3308279"/>
              <a:gd name="connsiteY28" fmla="*/ 4315146 h 5280917"/>
              <a:gd name="connsiteX29" fmla="*/ 513708 w 3308279"/>
              <a:gd name="connsiteY29" fmla="*/ 4356243 h 5280917"/>
              <a:gd name="connsiteX30" fmla="*/ 523982 w 3308279"/>
              <a:gd name="connsiteY30" fmla="*/ 4407613 h 5280917"/>
              <a:gd name="connsiteX31" fmla="*/ 544531 w 3308279"/>
              <a:gd name="connsiteY31" fmla="*/ 4438436 h 5280917"/>
              <a:gd name="connsiteX32" fmla="*/ 554805 w 3308279"/>
              <a:gd name="connsiteY32" fmla="*/ 4469258 h 5280917"/>
              <a:gd name="connsiteX33" fmla="*/ 575353 w 3308279"/>
              <a:gd name="connsiteY33" fmla="*/ 4500081 h 5280917"/>
              <a:gd name="connsiteX34" fmla="*/ 585627 w 3308279"/>
              <a:gd name="connsiteY34" fmla="*/ 4541178 h 5280917"/>
              <a:gd name="connsiteX35" fmla="*/ 595901 w 3308279"/>
              <a:gd name="connsiteY35" fmla="*/ 4931595 h 5280917"/>
              <a:gd name="connsiteX36" fmla="*/ 606176 w 3308279"/>
              <a:gd name="connsiteY36" fmla="*/ 4962418 h 5280917"/>
              <a:gd name="connsiteX37" fmla="*/ 626724 w 3308279"/>
              <a:gd name="connsiteY37" fmla="*/ 4993240 h 5280917"/>
              <a:gd name="connsiteX38" fmla="*/ 657546 w 3308279"/>
              <a:gd name="connsiteY38" fmla="*/ 5065160 h 5280917"/>
              <a:gd name="connsiteX39" fmla="*/ 719191 w 3308279"/>
              <a:gd name="connsiteY39" fmla="*/ 5116530 h 5280917"/>
              <a:gd name="connsiteX40" fmla="*/ 750014 w 3308279"/>
              <a:gd name="connsiteY40" fmla="*/ 5126804 h 5280917"/>
              <a:gd name="connsiteX41" fmla="*/ 780836 w 3308279"/>
              <a:gd name="connsiteY41" fmla="*/ 5147353 h 5280917"/>
              <a:gd name="connsiteX42" fmla="*/ 821933 w 3308279"/>
              <a:gd name="connsiteY42" fmla="*/ 5157627 h 5280917"/>
              <a:gd name="connsiteX43" fmla="*/ 914400 w 3308279"/>
              <a:gd name="connsiteY43" fmla="*/ 5188449 h 5280917"/>
              <a:gd name="connsiteX44" fmla="*/ 976045 w 3308279"/>
              <a:gd name="connsiteY44" fmla="*/ 5208998 h 5280917"/>
              <a:gd name="connsiteX45" fmla="*/ 1017142 w 3308279"/>
              <a:gd name="connsiteY45" fmla="*/ 5219272 h 5280917"/>
              <a:gd name="connsiteX46" fmla="*/ 1047964 w 3308279"/>
              <a:gd name="connsiteY46" fmla="*/ 5229546 h 5280917"/>
              <a:gd name="connsiteX47" fmla="*/ 1089061 w 3308279"/>
              <a:gd name="connsiteY47" fmla="*/ 5239820 h 5280917"/>
              <a:gd name="connsiteX48" fmla="*/ 1150706 w 3308279"/>
              <a:gd name="connsiteY48" fmla="*/ 5260369 h 5280917"/>
              <a:gd name="connsiteX49" fmla="*/ 1263722 w 3308279"/>
              <a:gd name="connsiteY49" fmla="*/ 5280917 h 5280917"/>
              <a:gd name="connsiteX50" fmla="*/ 1541124 w 3308279"/>
              <a:gd name="connsiteY50" fmla="*/ 5270643 h 5280917"/>
              <a:gd name="connsiteX51" fmla="*/ 1571946 w 3308279"/>
              <a:gd name="connsiteY51" fmla="*/ 5260369 h 5280917"/>
              <a:gd name="connsiteX52" fmla="*/ 1695236 w 3308279"/>
              <a:gd name="connsiteY52" fmla="*/ 5239820 h 5280917"/>
              <a:gd name="connsiteX53" fmla="*/ 1726059 w 3308279"/>
              <a:gd name="connsiteY53" fmla="*/ 5229546 h 5280917"/>
              <a:gd name="connsiteX54" fmla="*/ 1808252 w 3308279"/>
              <a:gd name="connsiteY54" fmla="*/ 5219272 h 5280917"/>
              <a:gd name="connsiteX55" fmla="*/ 1890445 w 3308279"/>
              <a:gd name="connsiteY55" fmla="*/ 5198724 h 5280917"/>
              <a:gd name="connsiteX56" fmla="*/ 2095928 w 3308279"/>
              <a:gd name="connsiteY56" fmla="*/ 5208998 h 5280917"/>
              <a:gd name="connsiteX57" fmla="*/ 2147299 w 3308279"/>
              <a:gd name="connsiteY57" fmla="*/ 5219272 h 5280917"/>
              <a:gd name="connsiteX58" fmla="*/ 2506895 w 3308279"/>
              <a:gd name="connsiteY58" fmla="*/ 5229546 h 5280917"/>
              <a:gd name="connsiteX59" fmla="*/ 2681555 w 3308279"/>
              <a:gd name="connsiteY59" fmla="*/ 5219272 h 5280917"/>
              <a:gd name="connsiteX60" fmla="*/ 2712378 w 3308279"/>
              <a:gd name="connsiteY60" fmla="*/ 5208998 h 5280917"/>
              <a:gd name="connsiteX61" fmla="*/ 2784297 w 3308279"/>
              <a:gd name="connsiteY61" fmla="*/ 5188449 h 5280917"/>
              <a:gd name="connsiteX62" fmla="*/ 2815119 w 3308279"/>
              <a:gd name="connsiteY62" fmla="*/ 5157627 h 5280917"/>
              <a:gd name="connsiteX63" fmla="*/ 2845942 w 3308279"/>
              <a:gd name="connsiteY63" fmla="*/ 5137079 h 5280917"/>
              <a:gd name="connsiteX64" fmla="*/ 2856216 w 3308279"/>
              <a:gd name="connsiteY64" fmla="*/ 5095982 h 5280917"/>
              <a:gd name="connsiteX65" fmla="*/ 2887038 w 3308279"/>
              <a:gd name="connsiteY65" fmla="*/ 5044611 h 5280917"/>
              <a:gd name="connsiteX66" fmla="*/ 2876764 w 3308279"/>
              <a:gd name="connsiteY66" fmla="*/ 4911047 h 5280917"/>
              <a:gd name="connsiteX67" fmla="*/ 2866490 w 3308279"/>
              <a:gd name="connsiteY67" fmla="*/ 4859676 h 5280917"/>
              <a:gd name="connsiteX68" fmla="*/ 2856216 w 3308279"/>
              <a:gd name="connsiteY68" fmla="*/ 4777483 h 5280917"/>
              <a:gd name="connsiteX69" fmla="*/ 2866490 w 3308279"/>
              <a:gd name="connsiteY69" fmla="*/ 4633645 h 5280917"/>
              <a:gd name="connsiteX70" fmla="*/ 2876764 w 3308279"/>
              <a:gd name="connsiteY70" fmla="*/ 4602822 h 5280917"/>
              <a:gd name="connsiteX71" fmla="*/ 2969232 w 3308279"/>
              <a:gd name="connsiteY71" fmla="*/ 4489807 h 5280917"/>
              <a:gd name="connsiteX72" fmla="*/ 2989780 w 3308279"/>
              <a:gd name="connsiteY72" fmla="*/ 4469258 h 5280917"/>
              <a:gd name="connsiteX73" fmla="*/ 3082247 w 3308279"/>
              <a:gd name="connsiteY73" fmla="*/ 4438436 h 5280917"/>
              <a:gd name="connsiteX74" fmla="*/ 3113070 w 3308279"/>
              <a:gd name="connsiteY74" fmla="*/ 4428162 h 5280917"/>
              <a:gd name="connsiteX75" fmla="*/ 3195263 w 3308279"/>
              <a:gd name="connsiteY75" fmla="*/ 4407613 h 5280917"/>
              <a:gd name="connsiteX76" fmla="*/ 3226086 w 3308279"/>
              <a:gd name="connsiteY76" fmla="*/ 4171308 h 5280917"/>
              <a:gd name="connsiteX77" fmla="*/ 3236360 w 3308279"/>
              <a:gd name="connsiteY77" fmla="*/ 4109663 h 5280917"/>
              <a:gd name="connsiteX78" fmla="*/ 3246634 w 3308279"/>
              <a:gd name="connsiteY78" fmla="*/ 4017195 h 5280917"/>
              <a:gd name="connsiteX79" fmla="*/ 3267182 w 3308279"/>
              <a:gd name="connsiteY79" fmla="*/ 3893906 h 5280917"/>
              <a:gd name="connsiteX80" fmla="*/ 3277456 w 3308279"/>
              <a:gd name="connsiteY80" fmla="*/ 3811712 h 5280917"/>
              <a:gd name="connsiteX81" fmla="*/ 3298005 w 3308279"/>
              <a:gd name="connsiteY81" fmla="*/ 3688422 h 5280917"/>
              <a:gd name="connsiteX82" fmla="*/ 3308279 w 3308279"/>
              <a:gd name="connsiteY82" fmla="*/ 3575407 h 5280917"/>
              <a:gd name="connsiteX83" fmla="*/ 3298005 w 3308279"/>
              <a:gd name="connsiteY83" fmla="*/ 2537717 h 5280917"/>
              <a:gd name="connsiteX84" fmla="*/ 3277456 w 3308279"/>
              <a:gd name="connsiteY84" fmla="*/ 2198670 h 5280917"/>
              <a:gd name="connsiteX85" fmla="*/ 3267182 w 3308279"/>
              <a:gd name="connsiteY85" fmla="*/ 2075380 h 5280917"/>
              <a:gd name="connsiteX86" fmla="*/ 3205537 w 3308279"/>
              <a:gd name="connsiteY86" fmla="*/ 2054831 h 5280917"/>
              <a:gd name="connsiteX87" fmla="*/ 3143892 w 3308279"/>
              <a:gd name="connsiteY87" fmla="*/ 2024009 h 5280917"/>
              <a:gd name="connsiteX88" fmla="*/ 3113070 w 3308279"/>
              <a:gd name="connsiteY88" fmla="*/ 2003461 h 5280917"/>
              <a:gd name="connsiteX89" fmla="*/ 3082247 w 3308279"/>
              <a:gd name="connsiteY89" fmla="*/ 1993186 h 5280917"/>
              <a:gd name="connsiteX90" fmla="*/ 3030877 w 3308279"/>
              <a:gd name="connsiteY90" fmla="*/ 1952090 h 5280917"/>
              <a:gd name="connsiteX91" fmla="*/ 2979506 w 3308279"/>
              <a:gd name="connsiteY91" fmla="*/ 1921267 h 5280917"/>
              <a:gd name="connsiteX92" fmla="*/ 2948683 w 3308279"/>
              <a:gd name="connsiteY92" fmla="*/ 1900719 h 5280917"/>
              <a:gd name="connsiteX93" fmla="*/ 2907587 w 3308279"/>
              <a:gd name="connsiteY93" fmla="*/ 1880171 h 5280917"/>
              <a:gd name="connsiteX94" fmla="*/ 2835668 w 3308279"/>
              <a:gd name="connsiteY94" fmla="*/ 1849348 h 5280917"/>
              <a:gd name="connsiteX95" fmla="*/ 2774023 w 3308279"/>
              <a:gd name="connsiteY95" fmla="*/ 1808252 h 5280917"/>
              <a:gd name="connsiteX96" fmla="*/ 2743200 w 3308279"/>
              <a:gd name="connsiteY96" fmla="*/ 1787703 h 5280917"/>
              <a:gd name="connsiteX97" fmla="*/ 2722652 w 3308279"/>
              <a:gd name="connsiteY97" fmla="*/ 1756881 h 5280917"/>
              <a:gd name="connsiteX98" fmla="*/ 2691830 w 3308279"/>
              <a:gd name="connsiteY98" fmla="*/ 1726058 h 5280917"/>
              <a:gd name="connsiteX99" fmla="*/ 2671281 w 3308279"/>
              <a:gd name="connsiteY99" fmla="*/ 1684962 h 5280917"/>
              <a:gd name="connsiteX100" fmla="*/ 2671281 w 3308279"/>
              <a:gd name="connsiteY100" fmla="*/ 945222 h 5280917"/>
              <a:gd name="connsiteX101" fmla="*/ 2681555 w 3308279"/>
              <a:gd name="connsiteY101" fmla="*/ 914400 h 5280917"/>
              <a:gd name="connsiteX102" fmla="*/ 2691830 w 3308279"/>
              <a:gd name="connsiteY102" fmla="*/ 852755 h 5280917"/>
              <a:gd name="connsiteX103" fmla="*/ 2681555 w 3308279"/>
              <a:gd name="connsiteY103" fmla="*/ 513708 h 5280917"/>
              <a:gd name="connsiteX104" fmla="*/ 2671281 w 3308279"/>
              <a:gd name="connsiteY104" fmla="*/ 472611 h 5280917"/>
              <a:gd name="connsiteX105" fmla="*/ 2630185 w 3308279"/>
              <a:gd name="connsiteY105" fmla="*/ 380144 h 5280917"/>
              <a:gd name="connsiteX106" fmla="*/ 2527443 w 3308279"/>
              <a:gd name="connsiteY106" fmla="*/ 349321 h 5280917"/>
              <a:gd name="connsiteX107" fmla="*/ 2496621 w 3308279"/>
              <a:gd name="connsiteY107" fmla="*/ 339047 h 5280917"/>
              <a:gd name="connsiteX108" fmla="*/ 2424701 w 3308279"/>
              <a:gd name="connsiteY108" fmla="*/ 328773 h 5280917"/>
              <a:gd name="connsiteX109" fmla="*/ 2414427 w 3308279"/>
              <a:gd name="connsiteY109" fmla="*/ 297951 h 5280917"/>
              <a:gd name="connsiteX110" fmla="*/ 2404153 w 3308279"/>
              <a:gd name="connsiteY110" fmla="*/ 0 h 528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3308279" h="5280917">
                <a:moveTo>
                  <a:pt x="0" y="1171254"/>
                </a:moveTo>
                <a:cubicBezTo>
                  <a:pt x="7438" y="1215882"/>
                  <a:pt x="10972" y="1241176"/>
                  <a:pt x="20549" y="1284270"/>
                </a:cubicBezTo>
                <a:cubicBezTo>
                  <a:pt x="33186" y="1341133"/>
                  <a:pt x="32470" y="1317992"/>
                  <a:pt x="41097" y="1387011"/>
                </a:cubicBezTo>
                <a:cubicBezTo>
                  <a:pt x="56989" y="1514151"/>
                  <a:pt x="39058" y="1452815"/>
                  <a:pt x="61645" y="1520575"/>
                </a:cubicBezTo>
                <a:cubicBezTo>
                  <a:pt x="65070" y="1541123"/>
                  <a:pt x="67400" y="1561884"/>
                  <a:pt x="71919" y="1582220"/>
                </a:cubicBezTo>
                <a:cubicBezTo>
                  <a:pt x="74268" y="1592792"/>
                  <a:pt x="80070" y="1602423"/>
                  <a:pt x="82194" y="1613043"/>
                </a:cubicBezTo>
                <a:cubicBezTo>
                  <a:pt x="115689" y="1780514"/>
                  <a:pt x="86664" y="1688100"/>
                  <a:pt x="113016" y="1767155"/>
                </a:cubicBezTo>
                <a:cubicBezTo>
                  <a:pt x="116441" y="1914418"/>
                  <a:pt x="110529" y="2062195"/>
                  <a:pt x="123290" y="2208944"/>
                </a:cubicBezTo>
                <a:cubicBezTo>
                  <a:pt x="124549" y="2223419"/>
                  <a:pt x="142644" y="2230846"/>
                  <a:pt x="154113" y="2239766"/>
                </a:cubicBezTo>
                <a:cubicBezTo>
                  <a:pt x="173607" y="2254928"/>
                  <a:pt x="195210" y="2267164"/>
                  <a:pt x="215758" y="2280863"/>
                </a:cubicBezTo>
                <a:cubicBezTo>
                  <a:pt x="226032" y="2287712"/>
                  <a:pt x="234866" y="2297506"/>
                  <a:pt x="246580" y="2301411"/>
                </a:cubicBezTo>
                <a:lnTo>
                  <a:pt x="277403" y="2311685"/>
                </a:lnTo>
                <a:cubicBezTo>
                  <a:pt x="287677" y="2318535"/>
                  <a:pt x="298932" y="2324103"/>
                  <a:pt x="308225" y="2332234"/>
                </a:cubicBezTo>
                <a:cubicBezTo>
                  <a:pt x="326450" y="2348181"/>
                  <a:pt x="359596" y="2383604"/>
                  <a:pt x="359596" y="2383604"/>
                </a:cubicBezTo>
                <a:lnTo>
                  <a:pt x="380144" y="2445249"/>
                </a:lnTo>
                <a:cubicBezTo>
                  <a:pt x="383569" y="2455523"/>
                  <a:pt x="388294" y="2465452"/>
                  <a:pt x="390418" y="2476072"/>
                </a:cubicBezTo>
                <a:lnTo>
                  <a:pt x="400692" y="2527443"/>
                </a:lnTo>
                <a:cubicBezTo>
                  <a:pt x="397267" y="2602787"/>
                  <a:pt x="395435" y="2678220"/>
                  <a:pt x="390418" y="2753474"/>
                </a:cubicBezTo>
                <a:cubicBezTo>
                  <a:pt x="387561" y="2796334"/>
                  <a:pt x="377138" y="2853704"/>
                  <a:pt x="369870" y="2897312"/>
                </a:cubicBezTo>
                <a:cubicBezTo>
                  <a:pt x="366445" y="2945258"/>
                  <a:pt x="359596" y="2993083"/>
                  <a:pt x="359596" y="3041151"/>
                </a:cubicBezTo>
                <a:cubicBezTo>
                  <a:pt x="359596" y="3152409"/>
                  <a:pt x="371789" y="3304329"/>
                  <a:pt x="380144" y="3421294"/>
                </a:cubicBezTo>
                <a:cubicBezTo>
                  <a:pt x="382918" y="3529463"/>
                  <a:pt x="377589" y="3764290"/>
                  <a:pt x="400692" y="3914454"/>
                </a:cubicBezTo>
                <a:cubicBezTo>
                  <a:pt x="402839" y="3928410"/>
                  <a:pt x="407904" y="3941767"/>
                  <a:pt x="410967" y="3955551"/>
                </a:cubicBezTo>
                <a:cubicBezTo>
                  <a:pt x="414755" y="3972598"/>
                  <a:pt x="416646" y="3990074"/>
                  <a:pt x="421241" y="4006921"/>
                </a:cubicBezTo>
                <a:cubicBezTo>
                  <a:pt x="426940" y="4027818"/>
                  <a:pt x="434940" y="4048018"/>
                  <a:pt x="441789" y="4068566"/>
                </a:cubicBezTo>
                <a:lnTo>
                  <a:pt x="452063" y="4099389"/>
                </a:lnTo>
                <a:lnTo>
                  <a:pt x="472612" y="4161034"/>
                </a:lnTo>
                <a:lnTo>
                  <a:pt x="482886" y="4191856"/>
                </a:lnTo>
                <a:cubicBezTo>
                  <a:pt x="489735" y="4232953"/>
                  <a:pt x="493329" y="4274726"/>
                  <a:pt x="503434" y="4315146"/>
                </a:cubicBezTo>
                <a:cubicBezTo>
                  <a:pt x="506859" y="4328845"/>
                  <a:pt x="510645" y="4342459"/>
                  <a:pt x="513708" y="4356243"/>
                </a:cubicBezTo>
                <a:cubicBezTo>
                  <a:pt x="517496" y="4373290"/>
                  <a:pt x="517850" y="4391262"/>
                  <a:pt x="523982" y="4407613"/>
                </a:cubicBezTo>
                <a:cubicBezTo>
                  <a:pt x="528318" y="4419175"/>
                  <a:pt x="537681" y="4428162"/>
                  <a:pt x="544531" y="4438436"/>
                </a:cubicBezTo>
                <a:cubicBezTo>
                  <a:pt x="547956" y="4448710"/>
                  <a:pt x="549962" y="4459572"/>
                  <a:pt x="554805" y="4469258"/>
                </a:cubicBezTo>
                <a:cubicBezTo>
                  <a:pt x="560327" y="4480303"/>
                  <a:pt x="570489" y="4488731"/>
                  <a:pt x="575353" y="4500081"/>
                </a:cubicBezTo>
                <a:cubicBezTo>
                  <a:pt x="580915" y="4513060"/>
                  <a:pt x="582202" y="4527479"/>
                  <a:pt x="585627" y="4541178"/>
                </a:cubicBezTo>
                <a:cubicBezTo>
                  <a:pt x="589052" y="4671317"/>
                  <a:pt x="589558" y="4801566"/>
                  <a:pt x="595901" y="4931595"/>
                </a:cubicBezTo>
                <a:cubicBezTo>
                  <a:pt x="596429" y="4942412"/>
                  <a:pt x="601333" y="4952731"/>
                  <a:pt x="606176" y="4962418"/>
                </a:cubicBezTo>
                <a:cubicBezTo>
                  <a:pt x="611698" y="4973462"/>
                  <a:pt x="619875" y="4982966"/>
                  <a:pt x="626724" y="4993240"/>
                </a:cubicBezTo>
                <a:cubicBezTo>
                  <a:pt x="635856" y="5020637"/>
                  <a:pt x="640619" y="5039770"/>
                  <a:pt x="657546" y="5065160"/>
                </a:cubicBezTo>
                <a:cubicBezTo>
                  <a:pt x="667303" y="5079796"/>
                  <a:pt x="710827" y="5111751"/>
                  <a:pt x="719191" y="5116530"/>
                </a:cubicBezTo>
                <a:cubicBezTo>
                  <a:pt x="728594" y="5121903"/>
                  <a:pt x="739740" y="5123379"/>
                  <a:pt x="750014" y="5126804"/>
                </a:cubicBezTo>
                <a:cubicBezTo>
                  <a:pt x="760288" y="5133654"/>
                  <a:pt x="769486" y="5142489"/>
                  <a:pt x="780836" y="5147353"/>
                </a:cubicBezTo>
                <a:cubicBezTo>
                  <a:pt x="793815" y="5152915"/>
                  <a:pt x="808408" y="5153570"/>
                  <a:pt x="821933" y="5157627"/>
                </a:cubicBezTo>
                <a:cubicBezTo>
                  <a:pt x="821935" y="5157627"/>
                  <a:pt x="898988" y="5183311"/>
                  <a:pt x="914400" y="5188449"/>
                </a:cubicBezTo>
                <a:cubicBezTo>
                  <a:pt x="914410" y="5188452"/>
                  <a:pt x="976034" y="5208995"/>
                  <a:pt x="976045" y="5208998"/>
                </a:cubicBezTo>
                <a:cubicBezTo>
                  <a:pt x="989744" y="5212423"/>
                  <a:pt x="1003565" y="5215393"/>
                  <a:pt x="1017142" y="5219272"/>
                </a:cubicBezTo>
                <a:cubicBezTo>
                  <a:pt x="1027555" y="5222247"/>
                  <a:pt x="1037551" y="5226571"/>
                  <a:pt x="1047964" y="5229546"/>
                </a:cubicBezTo>
                <a:cubicBezTo>
                  <a:pt x="1061541" y="5233425"/>
                  <a:pt x="1075536" y="5235762"/>
                  <a:pt x="1089061" y="5239820"/>
                </a:cubicBezTo>
                <a:cubicBezTo>
                  <a:pt x="1109807" y="5246044"/>
                  <a:pt x="1129467" y="5256121"/>
                  <a:pt x="1150706" y="5260369"/>
                </a:cubicBezTo>
                <a:cubicBezTo>
                  <a:pt x="1222504" y="5274728"/>
                  <a:pt x="1184852" y="5267772"/>
                  <a:pt x="1263722" y="5280917"/>
                </a:cubicBezTo>
                <a:cubicBezTo>
                  <a:pt x="1356189" y="5277492"/>
                  <a:pt x="1448798" y="5276798"/>
                  <a:pt x="1541124" y="5270643"/>
                </a:cubicBezTo>
                <a:cubicBezTo>
                  <a:pt x="1551930" y="5269923"/>
                  <a:pt x="1561327" y="5262493"/>
                  <a:pt x="1571946" y="5260369"/>
                </a:cubicBezTo>
                <a:cubicBezTo>
                  <a:pt x="1612800" y="5252198"/>
                  <a:pt x="1655710" y="5252995"/>
                  <a:pt x="1695236" y="5239820"/>
                </a:cubicBezTo>
                <a:cubicBezTo>
                  <a:pt x="1705510" y="5236395"/>
                  <a:pt x="1715404" y="5231483"/>
                  <a:pt x="1726059" y="5229546"/>
                </a:cubicBezTo>
                <a:cubicBezTo>
                  <a:pt x="1753225" y="5224607"/>
                  <a:pt x="1780962" y="5223470"/>
                  <a:pt x="1808252" y="5219272"/>
                </a:cubicBezTo>
                <a:cubicBezTo>
                  <a:pt x="1854303" y="5212187"/>
                  <a:pt x="1852942" y="5211225"/>
                  <a:pt x="1890445" y="5198724"/>
                </a:cubicBezTo>
                <a:cubicBezTo>
                  <a:pt x="1958939" y="5202149"/>
                  <a:pt x="2027567" y="5203529"/>
                  <a:pt x="2095928" y="5208998"/>
                </a:cubicBezTo>
                <a:cubicBezTo>
                  <a:pt x="2113335" y="5210391"/>
                  <a:pt x="2129858" y="5218400"/>
                  <a:pt x="2147299" y="5219272"/>
                </a:cubicBezTo>
                <a:cubicBezTo>
                  <a:pt x="2267064" y="5225260"/>
                  <a:pt x="2387030" y="5226121"/>
                  <a:pt x="2506895" y="5229546"/>
                </a:cubicBezTo>
                <a:cubicBezTo>
                  <a:pt x="2565115" y="5226121"/>
                  <a:pt x="2623524" y="5225075"/>
                  <a:pt x="2681555" y="5219272"/>
                </a:cubicBezTo>
                <a:cubicBezTo>
                  <a:pt x="2692331" y="5218194"/>
                  <a:pt x="2701965" y="5211973"/>
                  <a:pt x="2712378" y="5208998"/>
                </a:cubicBezTo>
                <a:cubicBezTo>
                  <a:pt x="2802658" y="5183204"/>
                  <a:pt x="2710413" y="5213078"/>
                  <a:pt x="2784297" y="5188449"/>
                </a:cubicBezTo>
                <a:cubicBezTo>
                  <a:pt x="2794571" y="5178175"/>
                  <a:pt x="2803957" y="5166929"/>
                  <a:pt x="2815119" y="5157627"/>
                </a:cubicBezTo>
                <a:cubicBezTo>
                  <a:pt x="2824605" y="5149722"/>
                  <a:pt x="2839092" y="5147353"/>
                  <a:pt x="2845942" y="5137079"/>
                </a:cubicBezTo>
                <a:cubicBezTo>
                  <a:pt x="2853775" y="5125330"/>
                  <a:pt x="2850481" y="5108886"/>
                  <a:pt x="2856216" y="5095982"/>
                </a:cubicBezTo>
                <a:cubicBezTo>
                  <a:pt x="2864326" y="5077734"/>
                  <a:pt x="2876764" y="5061735"/>
                  <a:pt x="2887038" y="5044611"/>
                </a:cubicBezTo>
                <a:cubicBezTo>
                  <a:pt x="2883613" y="5000090"/>
                  <a:pt x="2881695" y="4955427"/>
                  <a:pt x="2876764" y="4911047"/>
                </a:cubicBezTo>
                <a:cubicBezTo>
                  <a:pt x="2874836" y="4893691"/>
                  <a:pt x="2869145" y="4876936"/>
                  <a:pt x="2866490" y="4859676"/>
                </a:cubicBezTo>
                <a:cubicBezTo>
                  <a:pt x="2862292" y="4832386"/>
                  <a:pt x="2859641" y="4804881"/>
                  <a:pt x="2856216" y="4777483"/>
                </a:cubicBezTo>
                <a:cubicBezTo>
                  <a:pt x="2859641" y="4729537"/>
                  <a:pt x="2860874" y="4681384"/>
                  <a:pt x="2866490" y="4633645"/>
                </a:cubicBezTo>
                <a:cubicBezTo>
                  <a:pt x="2867755" y="4622889"/>
                  <a:pt x="2871504" y="4612289"/>
                  <a:pt x="2876764" y="4602822"/>
                </a:cubicBezTo>
                <a:cubicBezTo>
                  <a:pt x="2910844" y="4541478"/>
                  <a:pt x="2920451" y="4538588"/>
                  <a:pt x="2969232" y="4489807"/>
                </a:cubicBezTo>
                <a:cubicBezTo>
                  <a:pt x="2976081" y="4482957"/>
                  <a:pt x="2980590" y="4472321"/>
                  <a:pt x="2989780" y="4469258"/>
                </a:cubicBezTo>
                <a:lnTo>
                  <a:pt x="3082247" y="4438436"/>
                </a:lnTo>
                <a:cubicBezTo>
                  <a:pt x="3092521" y="4435011"/>
                  <a:pt x="3102563" y="4430789"/>
                  <a:pt x="3113070" y="4428162"/>
                </a:cubicBezTo>
                <a:lnTo>
                  <a:pt x="3195263" y="4407613"/>
                </a:lnTo>
                <a:cubicBezTo>
                  <a:pt x="3237030" y="4282318"/>
                  <a:pt x="3207069" y="4390002"/>
                  <a:pt x="3226086" y="4171308"/>
                </a:cubicBezTo>
                <a:cubicBezTo>
                  <a:pt x="3227891" y="4150555"/>
                  <a:pt x="3233607" y="4130312"/>
                  <a:pt x="3236360" y="4109663"/>
                </a:cubicBezTo>
                <a:cubicBezTo>
                  <a:pt x="3240459" y="4078923"/>
                  <a:pt x="3242248" y="4047896"/>
                  <a:pt x="3246634" y="4017195"/>
                </a:cubicBezTo>
                <a:cubicBezTo>
                  <a:pt x="3252526" y="3975951"/>
                  <a:pt x="3262014" y="3935247"/>
                  <a:pt x="3267182" y="3893906"/>
                </a:cubicBezTo>
                <a:cubicBezTo>
                  <a:pt x="3270607" y="3866508"/>
                  <a:pt x="3273257" y="3839002"/>
                  <a:pt x="3277456" y="3811712"/>
                </a:cubicBezTo>
                <a:cubicBezTo>
                  <a:pt x="3294146" y="3703233"/>
                  <a:pt x="3282953" y="3823896"/>
                  <a:pt x="3298005" y="3688422"/>
                </a:cubicBezTo>
                <a:cubicBezTo>
                  <a:pt x="3302182" y="3650826"/>
                  <a:pt x="3304854" y="3613079"/>
                  <a:pt x="3308279" y="3575407"/>
                </a:cubicBezTo>
                <a:cubicBezTo>
                  <a:pt x="3304854" y="3229510"/>
                  <a:pt x="3303583" y="2883586"/>
                  <a:pt x="3298005" y="2537717"/>
                </a:cubicBezTo>
                <a:cubicBezTo>
                  <a:pt x="3294421" y="2315531"/>
                  <a:pt x="3292004" y="2358688"/>
                  <a:pt x="3277456" y="2198670"/>
                </a:cubicBezTo>
                <a:cubicBezTo>
                  <a:pt x="3273722" y="2157600"/>
                  <a:pt x="3285625" y="2112265"/>
                  <a:pt x="3267182" y="2075380"/>
                </a:cubicBezTo>
                <a:cubicBezTo>
                  <a:pt x="3257495" y="2056007"/>
                  <a:pt x="3223559" y="2066846"/>
                  <a:pt x="3205537" y="2054831"/>
                </a:cubicBezTo>
                <a:cubicBezTo>
                  <a:pt x="3165704" y="2028276"/>
                  <a:pt x="3186429" y="2038188"/>
                  <a:pt x="3143892" y="2024009"/>
                </a:cubicBezTo>
                <a:cubicBezTo>
                  <a:pt x="3133618" y="2017160"/>
                  <a:pt x="3124114" y="2008983"/>
                  <a:pt x="3113070" y="2003461"/>
                </a:cubicBezTo>
                <a:cubicBezTo>
                  <a:pt x="3103383" y="1998618"/>
                  <a:pt x="3090704" y="1999952"/>
                  <a:pt x="3082247" y="1993186"/>
                </a:cubicBezTo>
                <a:cubicBezTo>
                  <a:pt x="3015859" y="1940076"/>
                  <a:pt x="3108348" y="1977914"/>
                  <a:pt x="3030877" y="1952090"/>
                </a:cubicBezTo>
                <a:cubicBezTo>
                  <a:pt x="2990741" y="1911956"/>
                  <a:pt x="3032854" y="1947942"/>
                  <a:pt x="2979506" y="1921267"/>
                </a:cubicBezTo>
                <a:cubicBezTo>
                  <a:pt x="2968462" y="1915745"/>
                  <a:pt x="2959404" y="1906845"/>
                  <a:pt x="2948683" y="1900719"/>
                </a:cubicBezTo>
                <a:cubicBezTo>
                  <a:pt x="2935385" y="1893120"/>
                  <a:pt x="2921530" y="1886509"/>
                  <a:pt x="2907587" y="1880171"/>
                </a:cubicBezTo>
                <a:cubicBezTo>
                  <a:pt x="2883843" y="1869378"/>
                  <a:pt x="2858632" y="1861713"/>
                  <a:pt x="2835668" y="1849348"/>
                </a:cubicBezTo>
                <a:cubicBezTo>
                  <a:pt x="2813924" y="1837640"/>
                  <a:pt x="2794571" y="1821951"/>
                  <a:pt x="2774023" y="1808252"/>
                </a:cubicBezTo>
                <a:lnTo>
                  <a:pt x="2743200" y="1787703"/>
                </a:lnTo>
                <a:cubicBezTo>
                  <a:pt x="2736351" y="1777429"/>
                  <a:pt x="2730557" y="1766367"/>
                  <a:pt x="2722652" y="1756881"/>
                </a:cubicBezTo>
                <a:cubicBezTo>
                  <a:pt x="2713350" y="1745719"/>
                  <a:pt x="2700275" y="1737881"/>
                  <a:pt x="2691830" y="1726058"/>
                </a:cubicBezTo>
                <a:cubicBezTo>
                  <a:pt x="2682928" y="1713595"/>
                  <a:pt x="2678131" y="1698661"/>
                  <a:pt x="2671281" y="1684962"/>
                </a:cubicBezTo>
                <a:cubicBezTo>
                  <a:pt x="2616644" y="1411772"/>
                  <a:pt x="2652319" y="1608913"/>
                  <a:pt x="2671281" y="945222"/>
                </a:cubicBezTo>
                <a:cubicBezTo>
                  <a:pt x="2671590" y="934397"/>
                  <a:pt x="2679206" y="924972"/>
                  <a:pt x="2681555" y="914400"/>
                </a:cubicBezTo>
                <a:cubicBezTo>
                  <a:pt x="2686074" y="894064"/>
                  <a:pt x="2688405" y="873303"/>
                  <a:pt x="2691830" y="852755"/>
                </a:cubicBezTo>
                <a:cubicBezTo>
                  <a:pt x="2688405" y="739739"/>
                  <a:pt x="2687658" y="626611"/>
                  <a:pt x="2681555" y="513708"/>
                </a:cubicBezTo>
                <a:cubicBezTo>
                  <a:pt x="2680793" y="499608"/>
                  <a:pt x="2675338" y="486136"/>
                  <a:pt x="2671281" y="472611"/>
                </a:cubicBezTo>
                <a:cubicBezTo>
                  <a:pt x="2665320" y="452741"/>
                  <a:pt x="2652206" y="398495"/>
                  <a:pt x="2630185" y="380144"/>
                </a:cubicBezTo>
                <a:cubicBezTo>
                  <a:pt x="2600319" y="355256"/>
                  <a:pt x="2563577" y="355343"/>
                  <a:pt x="2527443" y="349321"/>
                </a:cubicBezTo>
                <a:cubicBezTo>
                  <a:pt x="2517169" y="345896"/>
                  <a:pt x="2507240" y="341171"/>
                  <a:pt x="2496621" y="339047"/>
                </a:cubicBezTo>
                <a:cubicBezTo>
                  <a:pt x="2472875" y="334298"/>
                  <a:pt x="2446361" y="339603"/>
                  <a:pt x="2424701" y="328773"/>
                </a:cubicBezTo>
                <a:cubicBezTo>
                  <a:pt x="2415015" y="323930"/>
                  <a:pt x="2417852" y="308225"/>
                  <a:pt x="2414427" y="297951"/>
                </a:cubicBezTo>
                <a:cubicBezTo>
                  <a:pt x="2403440" y="34262"/>
                  <a:pt x="2404153" y="133636"/>
                  <a:pt x="2404153" y="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4" name="자유형 13"/>
          <p:cNvSpPr/>
          <p:nvPr/>
        </p:nvSpPr>
        <p:spPr>
          <a:xfrm>
            <a:off x="3614377" y="5311739"/>
            <a:ext cx="844608" cy="865223"/>
          </a:xfrm>
          <a:custGeom>
            <a:avLst/>
            <a:gdLst>
              <a:gd name="connsiteX0" fmla="*/ 0 w 1654139"/>
              <a:gd name="connsiteY0" fmla="*/ 1920712 h 1920712"/>
              <a:gd name="connsiteX1" fmla="*/ 51371 w 1654139"/>
              <a:gd name="connsiteY1" fmla="*/ 1910438 h 1920712"/>
              <a:gd name="connsiteX2" fmla="*/ 82193 w 1654139"/>
              <a:gd name="connsiteY2" fmla="*/ 1900164 h 1920712"/>
              <a:gd name="connsiteX3" fmla="*/ 195209 w 1654139"/>
              <a:gd name="connsiteY3" fmla="*/ 1879616 h 1920712"/>
              <a:gd name="connsiteX4" fmla="*/ 667820 w 1654139"/>
              <a:gd name="connsiteY4" fmla="*/ 1859067 h 1920712"/>
              <a:gd name="connsiteX5" fmla="*/ 719191 w 1654139"/>
              <a:gd name="connsiteY5" fmla="*/ 1848793 h 1920712"/>
              <a:gd name="connsiteX6" fmla="*/ 791110 w 1654139"/>
              <a:gd name="connsiteY6" fmla="*/ 1838519 h 1920712"/>
              <a:gd name="connsiteX7" fmla="*/ 821932 w 1654139"/>
              <a:gd name="connsiteY7" fmla="*/ 1828245 h 1920712"/>
              <a:gd name="connsiteX8" fmla="*/ 842481 w 1654139"/>
              <a:gd name="connsiteY8" fmla="*/ 1807696 h 1920712"/>
              <a:gd name="connsiteX9" fmla="*/ 893851 w 1654139"/>
              <a:gd name="connsiteY9" fmla="*/ 1756326 h 1920712"/>
              <a:gd name="connsiteX10" fmla="*/ 914400 w 1654139"/>
              <a:gd name="connsiteY10" fmla="*/ 1694681 h 1920712"/>
              <a:gd name="connsiteX11" fmla="*/ 893851 w 1654139"/>
              <a:gd name="connsiteY11" fmla="*/ 996038 h 1920712"/>
              <a:gd name="connsiteX12" fmla="*/ 873303 w 1654139"/>
              <a:gd name="connsiteY12" fmla="*/ 872748 h 1920712"/>
              <a:gd name="connsiteX13" fmla="*/ 863029 w 1654139"/>
              <a:gd name="connsiteY13" fmla="*/ 770007 h 1920712"/>
              <a:gd name="connsiteX14" fmla="*/ 832207 w 1654139"/>
              <a:gd name="connsiteY14" fmla="*/ 574798 h 1920712"/>
              <a:gd name="connsiteX15" fmla="*/ 821932 w 1654139"/>
              <a:gd name="connsiteY15" fmla="*/ 523427 h 1920712"/>
              <a:gd name="connsiteX16" fmla="*/ 811658 w 1654139"/>
              <a:gd name="connsiteY16" fmla="*/ 492604 h 1920712"/>
              <a:gd name="connsiteX17" fmla="*/ 801384 w 1654139"/>
              <a:gd name="connsiteY17" fmla="*/ 451508 h 1920712"/>
              <a:gd name="connsiteX18" fmla="*/ 801384 w 1654139"/>
              <a:gd name="connsiteY18" fmla="*/ 163831 h 1920712"/>
              <a:gd name="connsiteX19" fmla="*/ 821932 w 1654139"/>
              <a:gd name="connsiteY19" fmla="*/ 102186 h 1920712"/>
              <a:gd name="connsiteX20" fmla="*/ 873303 w 1654139"/>
              <a:gd name="connsiteY20" fmla="*/ 61090 h 1920712"/>
              <a:gd name="connsiteX21" fmla="*/ 924674 w 1654139"/>
              <a:gd name="connsiteY21" fmla="*/ 30267 h 1920712"/>
              <a:gd name="connsiteX22" fmla="*/ 1130157 w 1654139"/>
              <a:gd name="connsiteY22" fmla="*/ 19993 h 1920712"/>
              <a:gd name="connsiteX23" fmla="*/ 1654139 w 1654139"/>
              <a:gd name="connsiteY23" fmla="*/ 40541 h 19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4139" h="1920712">
                <a:moveTo>
                  <a:pt x="0" y="1920712"/>
                </a:moveTo>
                <a:cubicBezTo>
                  <a:pt x="17124" y="1917287"/>
                  <a:pt x="34430" y="1914673"/>
                  <a:pt x="51371" y="1910438"/>
                </a:cubicBezTo>
                <a:cubicBezTo>
                  <a:pt x="61877" y="1907811"/>
                  <a:pt x="71780" y="1903139"/>
                  <a:pt x="82193" y="1900164"/>
                </a:cubicBezTo>
                <a:cubicBezTo>
                  <a:pt x="119605" y="1889475"/>
                  <a:pt x="155921" y="1882526"/>
                  <a:pt x="195209" y="1879616"/>
                </a:cubicBezTo>
                <a:cubicBezTo>
                  <a:pt x="290651" y="1872546"/>
                  <a:pt x="590781" y="1862030"/>
                  <a:pt x="667820" y="1859067"/>
                </a:cubicBezTo>
                <a:cubicBezTo>
                  <a:pt x="684944" y="1855642"/>
                  <a:pt x="701966" y="1851664"/>
                  <a:pt x="719191" y="1848793"/>
                </a:cubicBezTo>
                <a:cubicBezTo>
                  <a:pt x="743078" y="1844812"/>
                  <a:pt x="767364" y="1843268"/>
                  <a:pt x="791110" y="1838519"/>
                </a:cubicBezTo>
                <a:cubicBezTo>
                  <a:pt x="801729" y="1836395"/>
                  <a:pt x="811658" y="1831670"/>
                  <a:pt x="821932" y="1828245"/>
                </a:cubicBezTo>
                <a:cubicBezTo>
                  <a:pt x="828782" y="1821395"/>
                  <a:pt x="834917" y="1813747"/>
                  <a:pt x="842481" y="1807696"/>
                </a:cubicBezTo>
                <a:cubicBezTo>
                  <a:pt x="873185" y="1783132"/>
                  <a:pt x="876845" y="1794588"/>
                  <a:pt x="893851" y="1756326"/>
                </a:cubicBezTo>
                <a:cubicBezTo>
                  <a:pt x="902648" y="1736533"/>
                  <a:pt x="914400" y="1694681"/>
                  <a:pt x="914400" y="1694681"/>
                </a:cubicBezTo>
                <a:cubicBezTo>
                  <a:pt x="907550" y="1461800"/>
                  <a:pt x="919579" y="1227595"/>
                  <a:pt x="893851" y="996038"/>
                </a:cubicBezTo>
                <a:cubicBezTo>
                  <a:pt x="882381" y="892807"/>
                  <a:pt x="893384" y="932992"/>
                  <a:pt x="873303" y="872748"/>
                </a:cubicBezTo>
                <a:cubicBezTo>
                  <a:pt x="869878" y="838501"/>
                  <a:pt x="867050" y="804189"/>
                  <a:pt x="863029" y="770007"/>
                </a:cubicBezTo>
                <a:cubicBezTo>
                  <a:pt x="857865" y="726111"/>
                  <a:pt x="837808" y="602803"/>
                  <a:pt x="832207" y="574798"/>
                </a:cubicBezTo>
                <a:cubicBezTo>
                  <a:pt x="828782" y="557674"/>
                  <a:pt x="826167" y="540368"/>
                  <a:pt x="821932" y="523427"/>
                </a:cubicBezTo>
                <a:cubicBezTo>
                  <a:pt x="819305" y="512920"/>
                  <a:pt x="814633" y="503017"/>
                  <a:pt x="811658" y="492604"/>
                </a:cubicBezTo>
                <a:cubicBezTo>
                  <a:pt x="807779" y="479027"/>
                  <a:pt x="804809" y="465207"/>
                  <a:pt x="801384" y="451508"/>
                </a:cubicBezTo>
                <a:cubicBezTo>
                  <a:pt x="788740" y="325065"/>
                  <a:pt x="782432" y="315446"/>
                  <a:pt x="801384" y="163831"/>
                </a:cubicBezTo>
                <a:cubicBezTo>
                  <a:pt x="804071" y="142338"/>
                  <a:pt x="806616" y="117501"/>
                  <a:pt x="821932" y="102186"/>
                </a:cubicBezTo>
                <a:cubicBezTo>
                  <a:pt x="871557" y="52563"/>
                  <a:pt x="808487" y="112944"/>
                  <a:pt x="873303" y="61090"/>
                </a:cubicBezTo>
                <a:cubicBezTo>
                  <a:pt x="913598" y="28853"/>
                  <a:pt x="871145" y="48109"/>
                  <a:pt x="924674" y="30267"/>
                </a:cubicBezTo>
                <a:cubicBezTo>
                  <a:pt x="1003254" y="-22120"/>
                  <a:pt x="946796" y="6577"/>
                  <a:pt x="1130157" y="19993"/>
                </a:cubicBezTo>
                <a:cubicBezTo>
                  <a:pt x="1515931" y="48220"/>
                  <a:pt x="1241515" y="40541"/>
                  <a:pt x="1654139" y="40541"/>
                </a:cubicBezTo>
              </a:path>
            </a:pathLst>
          </a:custGeom>
          <a:noFill/>
          <a:ln w="38100">
            <a:solidFill>
              <a:srgbClr val="7030A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6" name="자유형 15"/>
          <p:cNvSpPr/>
          <p:nvPr/>
        </p:nvSpPr>
        <p:spPr>
          <a:xfrm>
            <a:off x="943774" y="4756935"/>
            <a:ext cx="3515211" cy="1163828"/>
          </a:xfrm>
          <a:custGeom>
            <a:avLst/>
            <a:gdLst>
              <a:gd name="connsiteX0" fmla="*/ 0 w 8219326"/>
              <a:gd name="connsiteY0" fmla="*/ 2363057 h 2428689"/>
              <a:gd name="connsiteX1" fmla="*/ 914400 w 8219326"/>
              <a:gd name="connsiteY1" fmla="*/ 2383605 h 2428689"/>
              <a:gd name="connsiteX2" fmla="*/ 1027416 w 8219326"/>
              <a:gd name="connsiteY2" fmla="*/ 2393879 h 2428689"/>
              <a:gd name="connsiteX3" fmla="*/ 1099335 w 8219326"/>
              <a:gd name="connsiteY3" fmla="*/ 2404153 h 2428689"/>
              <a:gd name="connsiteX4" fmla="*/ 1407560 w 8219326"/>
              <a:gd name="connsiteY4" fmla="*/ 2414427 h 2428689"/>
              <a:gd name="connsiteX5" fmla="*/ 1890445 w 8219326"/>
              <a:gd name="connsiteY5" fmla="*/ 2414427 h 2428689"/>
              <a:gd name="connsiteX6" fmla="*/ 1952090 w 8219326"/>
              <a:gd name="connsiteY6" fmla="*/ 2393879 h 2428689"/>
              <a:gd name="connsiteX7" fmla="*/ 1982913 w 8219326"/>
              <a:gd name="connsiteY7" fmla="*/ 2383605 h 2428689"/>
              <a:gd name="connsiteX8" fmla="*/ 2054832 w 8219326"/>
              <a:gd name="connsiteY8" fmla="*/ 2321960 h 2428689"/>
              <a:gd name="connsiteX9" fmla="*/ 2085654 w 8219326"/>
              <a:gd name="connsiteY9" fmla="*/ 2291137 h 2428689"/>
              <a:gd name="connsiteX10" fmla="*/ 2095928 w 8219326"/>
              <a:gd name="connsiteY10" fmla="*/ 2260315 h 2428689"/>
              <a:gd name="connsiteX11" fmla="*/ 2106203 w 8219326"/>
              <a:gd name="connsiteY11" fmla="*/ 2188396 h 2428689"/>
              <a:gd name="connsiteX12" fmla="*/ 2116477 w 8219326"/>
              <a:gd name="connsiteY12" fmla="*/ 2137025 h 2428689"/>
              <a:gd name="connsiteX13" fmla="*/ 2126751 w 8219326"/>
              <a:gd name="connsiteY13" fmla="*/ 1849349 h 2428689"/>
              <a:gd name="connsiteX14" fmla="*/ 2137025 w 8219326"/>
              <a:gd name="connsiteY14" fmla="*/ 1746607 h 2428689"/>
              <a:gd name="connsiteX15" fmla="*/ 2116477 w 8219326"/>
              <a:gd name="connsiteY15" fmla="*/ 267128 h 2428689"/>
              <a:gd name="connsiteX16" fmla="*/ 2126751 w 8219326"/>
              <a:gd name="connsiteY16" fmla="*/ 61645 h 2428689"/>
              <a:gd name="connsiteX17" fmla="*/ 2157573 w 8219326"/>
              <a:gd name="connsiteY17" fmla="*/ 10274 h 2428689"/>
              <a:gd name="connsiteX18" fmla="*/ 2188396 w 8219326"/>
              <a:gd name="connsiteY18" fmla="*/ 0 h 2428689"/>
              <a:gd name="connsiteX19" fmla="*/ 2352782 w 8219326"/>
              <a:gd name="connsiteY19" fmla="*/ 10274 h 2428689"/>
              <a:gd name="connsiteX20" fmla="*/ 2373331 w 8219326"/>
              <a:gd name="connsiteY20" fmla="*/ 30823 h 2428689"/>
              <a:gd name="connsiteX21" fmla="*/ 2434976 w 8219326"/>
              <a:gd name="connsiteY21" fmla="*/ 41097 h 2428689"/>
              <a:gd name="connsiteX22" fmla="*/ 2496620 w 8219326"/>
              <a:gd name="connsiteY22" fmla="*/ 61645 h 2428689"/>
              <a:gd name="connsiteX23" fmla="*/ 2527443 w 8219326"/>
              <a:gd name="connsiteY23" fmla="*/ 71919 h 2428689"/>
              <a:gd name="connsiteX24" fmla="*/ 2568540 w 8219326"/>
              <a:gd name="connsiteY24" fmla="*/ 92468 h 2428689"/>
              <a:gd name="connsiteX25" fmla="*/ 2609636 w 8219326"/>
              <a:gd name="connsiteY25" fmla="*/ 102742 h 2428689"/>
              <a:gd name="connsiteX26" fmla="*/ 2640459 w 8219326"/>
              <a:gd name="connsiteY26" fmla="*/ 113016 h 2428689"/>
              <a:gd name="connsiteX27" fmla="*/ 2732926 w 8219326"/>
              <a:gd name="connsiteY27" fmla="*/ 143839 h 2428689"/>
              <a:gd name="connsiteX28" fmla="*/ 2804845 w 8219326"/>
              <a:gd name="connsiteY28" fmla="*/ 174661 h 2428689"/>
              <a:gd name="connsiteX29" fmla="*/ 2866490 w 8219326"/>
              <a:gd name="connsiteY29" fmla="*/ 195209 h 2428689"/>
              <a:gd name="connsiteX30" fmla="*/ 3071973 w 8219326"/>
              <a:gd name="connsiteY30" fmla="*/ 215758 h 2428689"/>
              <a:gd name="connsiteX31" fmla="*/ 3236360 w 8219326"/>
              <a:gd name="connsiteY31" fmla="*/ 246580 h 2428689"/>
              <a:gd name="connsiteX32" fmla="*/ 3349376 w 8219326"/>
              <a:gd name="connsiteY32" fmla="*/ 267128 h 2428689"/>
              <a:gd name="connsiteX33" fmla="*/ 3513762 w 8219326"/>
              <a:gd name="connsiteY33" fmla="*/ 287677 h 2428689"/>
              <a:gd name="connsiteX34" fmla="*/ 3616504 w 8219326"/>
              <a:gd name="connsiteY34" fmla="*/ 308225 h 2428689"/>
              <a:gd name="connsiteX35" fmla="*/ 3647326 w 8219326"/>
              <a:gd name="connsiteY35" fmla="*/ 318499 h 2428689"/>
              <a:gd name="connsiteX36" fmla="*/ 3708971 w 8219326"/>
              <a:gd name="connsiteY36" fmla="*/ 359596 h 2428689"/>
              <a:gd name="connsiteX37" fmla="*/ 3770616 w 8219326"/>
              <a:gd name="connsiteY37" fmla="*/ 400692 h 2428689"/>
              <a:gd name="connsiteX38" fmla="*/ 3801438 w 8219326"/>
              <a:gd name="connsiteY38" fmla="*/ 462337 h 2428689"/>
              <a:gd name="connsiteX39" fmla="*/ 3811713 w 8219326"/>
              <a:gd name="connsiteY39" fmla="*/ 493160 h 2428689"/>
              <a:gd name="connsiteX40" fmla="*/ 3893906 w 8219326"/>
              <a:gd name="connsiteY40" fmla="*/ 565079 h 2428689"/>
              <a:gd name="connsiteX41" fmla="*/ 3955551 w 8219326"/>
              <a:gd name="connsiteY41" fmla="*/ 585627 h 2428689"/>
              <a:gd name="connsiteX42" fmla="*/ 4027470 w 8219326"/>
              <a:gd name="connsiteY42" fmla="*/ 616450 h 2428689"/>
              <a:gd name="connsiteX43" fmla="*/ 4068567 w 8219326"/>
              <a:gd name="connsiteY43" fmla="*/ 636998 h 2428689"/>
              <a:gd name="connsiteX44" fmla="*/ 4171308 w 8219326"/>
              <a:gd name="connsiteY44" fmla="*/ 667821 h 2428689"/>
              <a:gd name="connsiteX45" fmla="*/ 4202131 w 8219326"/>
              <a:gd name="connsiteY45" fmla="*/ 678095 h 2428689"/>
              <a:gd name="connsiteX46" fmla="*/ 4500081 w 8219326"/>
              <a:gd name="connsiteY46" fmla="*/ 667821 h 2428689"/>
              <a:gd name="connsiteX47" fmla="*/ 4685016 w 8219326"/>
              <a:gd name="connsiteY47" fmla="*/ 678095 h 2428689"/>
              <a:gd name="connsiteX48" fmla="*/ 4736387 w 8219326"/>
              <a:gd name="connsiteY48" fmla="*/ 688369 h 2428689"/>
              <a:gd name="connsiteX49" fmla="*/ 5054886 w 8219326"/>
              <a:gd name="connsiteY49" fmla="*/ 698643 h 2428689"/>
              <a:gd name="connsiteX50" fmla="*/ 5126805 w 8219326"/>
              <a:gd name="connsiteY50" fmla="*/ 708917 h 2428689"/>
              <a:gd name="connsiteX51" fmla="*/ 5208998 w 8219326"/>
              <a:gd name="connsiteY51" fmla="*/ 719191 h 2428689"/>
              <a:gd name="connsiteX52" fmla="*/ 5322014 w 8219326"/>
              <a:gd name="connsiteY52" fmla="*/ 750014 h 2428689"/>
              <a:gd name="connsiteX53" fmla="*/ 5373385 w 8219326"/>
              <a:gd name="connsiteY53" fmla="*/ 760288 h 2428689"/>
              <a:gd name="connsiteX54" fmla="*/ 5404207 w 8219326"/>
              <a:gd name="connsiteY54" fmla="*/ 770562 h 2428689"/>
              <a:gd name="connsiteX55" fmla="*/ 5517223 w 8219326"/>
              <a:gd name="connsiteY55" fmla="*/ 791110 h 2428689"/>
              <a:gd name="connsiteX56" fmla="*/ 5619964 w 8219326"/>
              <a:gd name="connsiteY56" fmla="*/ 821933 h 2428689"/>
              <a:gd name="connsiteX57" fmla="*/ 5650787 w 8219326"/>
              <a:gd name="connsiteY57" fmla="*/ 832207 h 2428689"/>
              <a:gd name="connsiteX58" fmla="*/ 5722706 w 8219326"/>
              <a:gd name="connsiteY58" fmla="*/ 842481 h 2428689"/>
              <a:gd name="connsiteX59" fmla="*/ 5866544 w 8219326"/>
              <a:gd name="connsiteY59" fmla="*/ 883578 h 2428689"/>
              <a:gd name="connsiteX60" fmla="*/ 5948737 w 8219326"/>
              <a:gd name="connsiteY60" fmla="*/ 893852 h 2428689"/>
              <a:gd name="connsiteX61" fmla="*/ 6061753 w 8219326"/>
              <a:gd name="connsiteY61" fmla="*/ 924674 h 2428689"/>
              <a:gd name="connsiteX62" fmla="*/ 6113124 w 8219326"/>
              <a:gd name="connsiteY62" fmla="*/ 945223 h 2428689"/>
              <a:gd name="connsiteX63" fmla="*/ 6256962 w 8219326"/>
              <a:gd name="connsiteY63" fmla="*/ 965771 h 2428689"/>
              <a:gd name="connsiteX64" fmla="*/ 6524090 w 8219326"/>
              <a:gd name="connsiteY64" fmla="*/ 945223 h 2428689"/>
              <a:gd name="connsiteX65" fmla="*/ 6626832 w 8219326"/>
              <a:gd name="connsiteY65" fmla="*/ 914400 h 2428689"/>
              <a:gd name="connsiteX66" fmla="*/ 6657654 w 8219326"/>
              <a:gd name="connsiteY66" fmla="*/ 904126 h 2428689"/>
              <a:gd name="connsiteX67" fmla="*/ 6852863 w 8219326"/>
              <a:gd name="connsiteY67" fmla="*/ 883578 h 2428689"/>
              <a:gd name="connsiteX68" fmla="*/ 7325474 w 8219326"/>
              <a:gd name="connsiteY68" fmla="*/ 893852 h 2428689"/>
              <a:gd name="connsiteX69" fmla="*/ 7438490 w 8219326"/>
              <a:gd name="connsiteY69" fmla="*/ 904126 h 2428689"/>
              <a:gd name="connsiteX70" fmla="*/ 8219326 w 8219326"/>
              <a:gd name="connsiteY70" fmla="*/ 914400 h 242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219326" h="2428689">
                <a:moveTo>
                  <a:pt x="0" y="2363057"/>
                </a:moveTo>
                <a:lnTo>
                  <a:pt x="914400" y="2383605"/>
                </a:lnTo>
                <a:cubicBezTo>
                  <a:pt x="952198" y="2385087"/>
                  <a:pt x="989820" y="2389702"/>
                  <a:pt x="1027416" y="2393879"/>
                </a:cubicBezTo>
                <a:cubicBezTo>
                  <a:pt x="1051484" y="2396553"/>
                  <a:pt x="1075154" y="2402846"/>
                  <a:pt x="1099335" y="2404153"/>
                </a:cubicBezTo>
                <a:cubicBezTo>
                  <a:pt x="1201984" y="2409702"/>
                  <a:pt x="1304818" y="2411002"/>
                  <a:pt x="1407560" y="2414427"/>
                </a:cubicBezTo>
                <a:cubicBezTo>
                  <a:pt x="1611068" y="2431386"/>
                  <a:pt x="1603850" y="2435397"/>
                  <a:pt x="1890445" y="2414427"/>
                </a:cubicBezTo>
                <a:cubicBezTo>
                  <a:pt x="1912047" y="2412846"/>
                  <a:pt x="1931542" y="2400728"/>
                  <a:pt x="1952090" y="2393879"/>
                </a:cubicBezTo>
                <a:lnTo>
                  <a:pt x="1982913" y="2383605"/>
                </a:lnTo>
                <a:cubicBezTo>
                  <a:pt x="2029853" y="2352312"/>
                  <a:pt x="2005006" y="2371787"/>
                  <a:pt x="2054832" y="2321960"/>
                </a:cubicBezTo>
                <a:lnTo>
                  <a:pt x="2085654" y="2291137"/>
                </a:lnTo>
                <a:cubicBezTo>
                  <a:pt x="2089079" y="2280863"/>
                  <a:pt x="2093804" y="2270934"/>
                  <a:pt x="2095928" y="2260315"/>
                </a:cubicBezTo>
                <a:cubicBezTo>
                  <a:pt x="2100677" y="2236569"/>
                  <a:pt x="2102222" y="2212283"/>
                  <a:pt x="2106203" y="2188396"/>
                </a:cubicBezTo>
                <a:cubicBezTo>
                  <a:pt x="2109074" y="2171171"/>
                  <a:pt x="2113052" y="2154149"/>
                  <a:pt x="2116477" y="2137025"/>
                </a:cubicBezTo>
                <a:cubicBezTo>
                  <a:pt x="2119902" y="2041133"/>
                  <a:pt x="2121708" y="1945170"/>
                  <a:pt x="2126751" y="1849349"/>
                </a:cubicBezTo>
                <a:cubicBezTo>
                  <a:pt x="2128560" y="1814978"/>
                  <a:pt x="2137025" y="1781025"/>
                  <a:pt x="2137025" y="1746607"/>
                </a:cubicBezTo>
                <a:cubicBezTo>
                  <a:pt x="2137025" y="731914"/>
                  <a:pt x="2139851" y="874860"/>
                  <a:pt x="2116477" y="267128"/>
                </a:cubicBezTo>
                <a:cubicBezTo>
                  <a:pt x="2119902" y="198634"/>
                  <a:pt x="2120810" y="129967"/>
                  <a:pt x="2126751" y="61645"/>
                </a:cubicBezTo>
                <a:cubicBezTo>
                  <a:pt x="2128530" y="41183"/>
                  <a:pt x="2139705" y="20995"/>
                  <a:pt x="2157573" y="10274"/>
                </a:cubicBezTo>
                <a:cubicBezTo>
                  <a:pt x="2166860" y="4702"/>
                  <a:pt x="2178122" y="3425"/>
                  <a:pt x="2188396" y="0"/>
                </a:cubicBezTo>
                <a:cubicBezTo>
                  <a:pt x="2243191" y="3425"/>
                  <a:pt x="2298627" y="1248"/>
                  <a:pt x="2352782" y="10274"/>
                </a:cubicBezTo>
                <a:cubicBezTo>
                  <a:pt x="2362337" y="11867"/>
                  <a:pt x="2364261" y="27422"/>
                  <a:pt x="2373331" y="30823"/>
                </a:cubicBezTo>
                <a:cubicBezTo>
                  <a:pt x="2392836" y="38138"/>
                  <a:pt x="2414428" y="37672"/>
                  <a:pt x="2434976" y="41097"/>
                </a:cubicBezTo>
                <a:lnTo>
                  <a:pt x="2496620" y="61645"/>
                </a:lnTo>
                <a:cubicBezTo>
                  <a:pt x="2506894" y="65070"/>
                  <a:pt x="2517756" y="67076"/>
                  <a:pt x="2527443" y="71919"/>
                </a:cubicBezTo>
                <a:cubicBezTo>
                  <a:pt x="2541142" y="78769"/>
                  <a:pt x="2554199" y="87090"/>
                  <a:pt x="2568540" y="92468"/>
                </a:cubicBezTo>
                <a:cubicBezTo>
                  <a:pt x="2581761" y="97426"/>
                  <a:pt x="2596059" y="98863"/>
                  <a:pt x="2609636" y="102742"/>
                </a:cubicBezTo>
                <a:cubicBezTo>
                  <a:pt x="2620049" y="105717"/>
                  <a:pt x="2630318" y="109213"/>
                  <a:pt x="2640459" y="113016"/>
                </a:cubicBezTo>
                <a:cubicBezTo>
                  <a:pt x="2717841" y="142034"/>
                  <a:pt x="2664060" y="126621"/>
                  <a:pt x="2732926" y="143839"/>
                </a:cubicBezTo>
                <a:cubicBezTo>
                  <a:pt x="2781827" y="176439"/>
                  <a:pt x="2744532" y="156567"/>
                  <a:pt x="2804845" y="174661"/>
                </a:cubicBezTo>
                <a:cubicBezTo>
                  <a:pt x="2825591" y="180885"/>
                  <a:pt x="2845942" y="188360"/>
                  <a:pt x="2866490" y="195209"/>
                </a:cubicBezTo>
                <a:cubicBezTo>
                  <a:pt x="2952640" y="223925"/>
                  <a:pt x="2886508" y="204847"/>
                  <a:pt x="3071973" y="215758"/>
                </a:cubicBezTo>
                <a:cubicBezTo>
                  <a:pt x="3126769" y="226032"/>
                  <a:pt x="3182274" y="233059"/>
                  <a:pt x="3236360" y="246580"/>
                </a:cubicBezTo>
                <a:cubicBezTo>
                  <a:pt x="3293797" y="260939"/>
                  <a:pt x="3275744" y="257924"/>
                  <a:pt x="3349376" y="267128"/>
                </a:cubicBezTo>
                <a:cubicBezTo>
                  <a:pt x="3411516" y="274896"/>
                  <a:pt x="3453618" y="277064"/>
                  <a:pt x="3513762" y="287677"/>
                </a:cubicBezTo>
                <a:cubicBezTo>
                  <a:pt x="3548156" y="293746"/>
                  <a:pt x="3583371" y="297181"/>
                  <a:pt x="3616504" y="308225"/>
                </a:cubicBezTo>
                <a:lnTo>
                  <a:pt x="3647326" y="318499"/>
                </a:lnTo>
                <a:cubicBezTo>
                  <a:pt x="3686570" y="357745"/>
                  <a:pt x="3646772" y="322277"/>
                  <a:pt x="3708971" y="359596"/>
                </a:cubicBezTo>
                <a:cubicBezTo>
                  <a:pt x="3730148" y="372302"/>
                  <a:pt x="3770616" y="400692"/>
                  <a:pt x="3770616" y="400692"/>
                </a:cubicBezTo>
                <a:cubicBezTo>
                  <a:pt x="3796438" y="478161"/>
                  <a:pt x="3761607" y="382677"/>
                  <a:pt x="3801438" y="462337"/>
                </a:cubicBezTo>
                <a:cubicBezTo>
                  <a:pt x="3806281" y="472024"/>
                  <a:pt x="3805215" y="484496"/>
                  <a:pt x="3811713" y="493160"/>
                </a:cubicBezTo>
                <a:cubicBezTo>
                  <a:pt x="3824288" y="509927"/>
                  <a:pt x="3867167" y="553195"/>
                  <a:pt x="3893906" y="565079"/>
                </a:cubicBezTo>
                <a:cubicBezTo>
                  <a:pt x="3913699" y="573876"/>
                  <a:pt x="3935643" y="577095"/>
                  <a:pt x="3955551" y="585627"/>
                </a:cubicBezTo>
                <a:cubicBezTo>
                  <a:pt x="3979524" y="595901"/>
                  <a:pt x="4003726" y="605657"/>
                  <a:pt x="4027470" y="616450"/>
                </a:cubicBezTo>
                <a:cubicBezTo>
                  <a:pt x="4041413" y="622788"/>
                  <a:pt x="4054347" y="631310"/>
                  <a:pt x="4068567" y="636998"/>
                </a:cubicBezTo>
                <a:cubicBezTo>
                  <a:pt x="4129596" y="661410"/>
                  <a:pt x="4118332" y="652685"/>
                  <a:pt x="4171308" y="667821"/>
                </a:cubicBezTo>
                <a:cubicBezTo>
                  <a:pt x="4181721" y="670796"/>
                  <a:pt x="4191857" y="674670"/>
                  <a:pt x="4202131" y="678095"/>
                </a:cubicBezTo>
                <a:cubicBezTo>
                  <a:pt x="4301448" y="674670"/>
                  <a:pt x="4400705" y="667821"/>
                  <a:pt x="4500081" y="667821"/>
                </a:cubicBezTo>
                <a:cubicBezTo>
                  <a:pt x="4561821" y="667821"/>
                  <a:pt x="4623508" y="672747"/>
                  <a:pt x="4685016" y="678095"/>
                </a:cubicBezTo>
                <a:cubicBezTo>
                  <a:pt x="4702413" y="679608"/>
                  <a:pt x="4718951" y="687400"/>
                  <a:pt x="4736387" y="688369"/>
                </a:cubicBezTo>
                <a:cubicBezTo>
                  <a:pt x="4842445" y="694261"/>
                  <a:pt x="4948720" y="695218"/>
                  <a:pt x="5054886" y="698643"/>
                </a:cubicBezTo>
                <a:lnTo>
                  <a:pt x="5126805" y="708917"/>
                </a:lnTo>
                <a:cubicBezTo>
                  <a:pt x="5154174" y="712566"/>
                  <a:pt x="5181763" y="714652"/>
                  <a:pt x="5208998" y="719191"/>
                </a:cubicBezTo>
                <a:cubicBezTo>
                  <a:pt x="5229735" y="722647"/>
                  <a:pt x="5315173" y="748304"/>
                  <a:pt x="5322014" y="750014"/>
                </a:cubicBezTo>
                <a:cubicBezTo>
                  <a:pt x="5338955" y="754249"/>
                  <a:pt x="5356444" y="756053"/>
                  <a:pt x="5373385" y="760288"/>
                </a:cubicBezTo>
                <a:cubicBezTo>
                  <a:pt x="5383891" y="762915"/>
                  <a:pt x="5393701" y="767935"/>
                  <a:pt x="5404207" y="770562"/>
                </a:cubicBezTo>
                <a:cubicBezTo>
                  <a:pt x="5432925" y="777742"/>
                  <a:pt x="5489744" y="786530"/>
                  <a:pt x="5517223" y="791110"/>
                </a:cubicBezTo>
                <a:cubicBezTo>
                  <a:pt x="5663688" y="839933"/>
                  <a:pt x="5511293" y="790884"/>
                  <a:pt x="5619964" y="821933"/>
                </a:cubicBezTo>
                <a:cubicBezTo>
                  <a:pt x="5630377" y="824908"/>
                  <a:pt x="5640167" y="830083"/>
                  <a:pt x="5650787" y="832207"/>
                </a:cubicBezTo>
                <a:cubicBezTo>
                  <a:pt x="5674533" y="836956"/>
                  <a:pt x="5698733" y="839056"/>
                  <a:pt x="5722706" y="842481"/>
                </a:cubicBezTo>
                <a:cubicBezTo>
                  <a:pt x="5777222" y="860654"/>
                  <a:pt x="5807565" y="872519"/>
                  <a:pt x="5866544" y="883578"/>
                </a:cubicBezTo>
                <a:cubicBezTo>
                  <a:pt x="5893682" y="888666"/>
                  <a:pt x="5921599" y="888764"/>
                  <a:pt x="5948737" y="893852"/>
                </a:cubicBezTo>
                <a:cubicBezTo>
                  <a:pt x="5977149" y="899179"/>
                  <a:pt x="6028792" y="912313"/>
                  <a:pt x="6061753" y="924674"/>
                </a:cubicBezTo>
                <a:cubicBezTo>
                  <a:pt x="6079022" y="931150"/>
                  <a:pt x="6095077" y="941424"/>
                  <a:pt x="6113124" y="945223"/>
                </a:cubicBezTo>
                <a:cubicBezTo>
                  <a:pt x="6160518" y="955201"/>
                  <a:pt x="6256962" y="965771"/>
                  <a:pt x="6256962" y="965771"/>
                </a:cubicBezTo>
                <a:cubicBezTo>
                  <a:pt x="6335353" y="961160"/>
                  <a:pt x="6441312" y="957958"/>
                  <a:pt x="6524090" y="945223"/>
                </a:cubicBezTo>
                <a:cubicBezTo>
                  <a:pt x="6552931" y="940786"/>
                  <a:pt x="6602824" y="922403"/>
                  <a:pt x="6626832" y="914400"/>
                </a:cubicBezTo>
                <a:cubicBezTo>
                  <a:pt x="6637106" y="910975"/>
                  <a:pt x="6647035" y="906250"/>
                  <a:pt x="6657654" y="904126"/>
                </a:cubicBezTo>
                <a:cubicBezTo>
                  <a:pt x="6756160" y="884425"/>
                  <a:pt x="6691607" y="895096"/>
                  <a:pt x="6852863" y="883578"/>
                </a:cubicBezTo>
                <a:lnTo>
                  <a:pt x="7325474" y="893852"/>
                </a:lnTo>
                <a:cubicBezTo>
                  <a:pt x="7363278" y="895178"/>
                  <a:pt x="7400673" y="903236"/>
                  <a:pt x="7438490" y="904126"/>
                </a:cubicBezTo>
                <a:cubicBezTo>
                  <a:pt x="7698719" y="910249"/>
                  <a:pt x="7959025" y="914400"/>
                  <a:pt x="8219326" y="91440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자유형 16"/>
          <p:cNvSpPr/>
          <p:nvPr/>
        </p:nvSpPr>
        <p:spPr>
          <a:xfrm>
            <a:off x="10838800" y="754562"/>
            <a:ext cx="616885" cy="223782"/>
          </a:xfrm>
          <a:custGeom>
            <a:avLst/>
            <a:gdLst>
              <a:gd name="connsiteX0" fmla="*/ 0 w 1654139"/>
              <a:gd name="connsiteY0" fmla="*/ 1920712 h 1920712"/>
              <a:gd name="connsiteX1" fmla="*/ 51371 w 1654139"/>
              <a:gd name="connsiteY1" fmla="*/ 1910438 h 1920712"/>
              <a:gd name="connsiteX2" fmla="*/ 82193 w 1654139"/>
              <a:gd name="connsiteY2" fmla="*/ 1900164 h 1920712"/>
              <a:gd name="connsiteX3" fmla="*/ 195209 w 1654139"/>
              <a:gd name="connsiteY3" fmla="*/ 1879616 h 1920712"/>
              <a:gd name="connsiteX4" fmla="*/ 667820 w 1654139"/>
              <a:gd name="connsiteY4" fmla="*/ 1859067 h 1920712"/>
              <a:gd name="connsiteX5" fmla="*/ 719191 w 1654139"/>
              <a:gd name="connsiteY5" fmla="*/ 1848793 h 1920712"/>
              <a:gd name="connsiteX6" fmla="*/ 791110 w 1654139"/>
              <a:gd name="connsiteY6" fmla="*/ 1838519 h 1920712"/>
              <a:gd name="connsiteX7" fmla="*/ 821932 w 1654139"/>
              <a:gd name="connsiteY7" fmla="*/ 1828245 h 1920712"/>
              <a:gd name="connsiteX8" fmla="*/ 842481 w 1654139"/>
              <a:gd name="connsiteY8" fmla="*/ 1807696 h 1920712"/>
              <a:gd name="connsiteX9" fmla="*/ 893851 w 1654139"/>
              <a:gd name="connsiteY9" fmla="*/ 1756326 h 1920712"/>
              <a:gd name="connsiteX10" fmla="*/ 914400 w 1654139"/>
              <a:gd name="connsiteY10" fmla="*/ 1694681 h 1920712"/>
              <a:gd name="connsiteX11" fmla="*/ 893851 w 1654139"/>
              <a:gd name="connsiteY11" fmla="*/ 996038 h 1920712"/>
              <a:gd name="connsiteX12" fmla="*/ 873303 w 1654139"/>
              <a:gd name="connsiteY12" fmla="*/ 872748 h 1920712"/>
              <a:gd name="connsiteX13" fmla="*/ 863029 w 1654139"/>
              <a:gd name="connsiteY13" fmla="*/ 770007 h 1920712"/>
              <a:gd name="connsiteX14" fmla="*/ 832207 w 1654139"/>
              <a:gd name="connsiteY14" fmla="*/ 574798 h 1920712"/>
              <a:gd name="connsiteX15" fmla="*/ 821932 w 1654139"/>
              <a:gd name="connsiteY15" fmla="*/ 523427 h 1920712"/>
              <a:gd name="connsiteX16" fmla="*/ 811658 w 1654139"/>
              <a:gd name="connsiteY16" fmla="*/ 492604 h 1920712"/>
              <a:gd name="connsiteX17" fmla="*/ 801384 w 1654139"/>
              <a:gd name="connsiteY17" fmla="*/ 451508 h 1920712"/>
              <a:gd name="connsiteX18" fmla="*/ 801384 w 1654139"/>
              <a:gd name="connsiteY18" fmla="*/ 163831 h 1920712"/>
              <a:gd name="connsiteX19" fmla="*/ 821932 w 1654139"/>
              <a:gd name="connsiteY19" fmla="*/ 102186 h 1920712"/>
              <a:gd name="connsiteX20" fmla="*/ 873303 w 1654139"/>
              <a:gd name="connsiteY20" fmla="*/ 61090 h 1920712"/>
              <a:gd name="connsiteX21" fmla="*/ 924674 w 1654139"/>
              <a:gd name="connsiteY21" fmla="*/ 30267 h 1920712"/>
              <a:gd name="connsiteX22" fmla="*/ 1130157 w 1654139"/>
              <a:gd name="connsiteY22" fmla="*/ 19993 h 1920712"/>
              <a:gd name="connsiteX23" fmla="*/ 1654139 w 1654139"/>
              <a:gd name="connsiteY23" fmla="*/ 40541 h 19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4139" h="1920712">
                <a:moveTo>
                  <a:pt x="0" y="1920712"/>
                </a:moveTo>
                <a:cubicBezTo>
                  <a:pt x="17124" y="1917287"/>
                  <a:pt x="34430" y="1914673"/>
                  <a:pt x="51371" y="1910438"/>
                </a:cubicBezTo>
                <a:cubicBezTo>
                  <a:pt x="61877" y="1907811"/>
                  <a:pt x="71780" y="1903139"/>
                  <a:pt x="82193" y="1900164"/>
                </a:cubicBezTo>
                <a:cubicBezTo>
                  <a:pt x="119605" y="1889475"/>
                  <a:pt x="155921" y="1882526"/>
                  <a:pt x="195209" y="1879616"/>
                </a:cubicBezTo>
                <a:cubicBezTo>
                  <a:pt x="290651" y="1872546"/>
                  <a:pt x="590781" y="1862030"/>
                  <a:pt x="667820" y="1859067"/>
                </a:cubicBezTo>
                <a:cubicBezTo>
                  <a:pt x="684944" y="1855642"/>
                  <a:pt x="701966" y="1851664"/>
                  <a:pt x="719191" y="1848793"/>
                </a:cubicBezTo>
                <a:cubicBezTo>
                  <a:pt x="743078" y="1844812"/>
                  <a:pt x="767364" y="1843268"/>
                  <a:pt x="791110" y="1838519"/>
                </a:cubicBezTo>
                <a:cubicBezTo>
                  <a:pt x="801729" y="1836395"/>
                  <a:pt x="811658" y="1831670"/>
                  <a:pt x="821932" y="1828245"/>
                </a:cubicBezTo>
                <a:cubicBezTo>
                  <a:pt x="828782" y="1821395"/>
                  <a:pt x="834917" y="1813747"/>
                  <a:pt x="842481" y="1807696"/>
                </a:cubicBezTo>
                <a:cubicBezTo>
                  <a:pt x="873185" y="1783132"/>
                  <a:pt x="876845" y="1794588"/>
                  <a:pt x="893851" y="1756326"/>
                </a:cubicBezTo>
                <a:cubicBezTo>
                  <a:pt x="902648" y="1736533"/>
                  <a:pt x="914400" y="1694681"/>
                  <a:pt x="914400" y="1694681"/>
                </a:cubicBezTo>
                <a:cubicBezTo>
                  <a:pt x="907550" y="1461800"/>
                  <a:pt x="919579" y="1227595"/>
                  <a:pt x="893851" y="996038"/>
                </a:cubicBezTo>
                <a:cubicBezTo>
                  <a:pt x="882381" y="892807"/>
                  <a:pt x="893384" y="932992"/>
                  <a:pt x="873303" y="872748"/>
                </a:cubicBezTo>
                <a:cubicBezTo>
                  <a:pt x="869878" y="838501"/>
                  <a:pt x="867050" y="804189"/>
                  <a:pt x="863029" y="770007"/>
                </a:cubicBezTo>
                <a:cubicBezTo>
                  <a:pt x="857865" y="726111"/>
                  <a:pt x="837808" y="602803"/>
                  <a:pt x="832207" y="574798"/>
                </a:cubicBezTo>
                <a:cubicBezTo>
                  <a:pt x="828782" y="557674"/>
                  <a:pt x="826167" y="540368"/>
                  <a:pt x="821932" y="523427"/>
                </a:cubicBezTo>
                <a:cubicBezTo>
                  <a:pt x="819305" y="512920"/>
                  <a:pt x="814633" y="503017"/>
                  <a:pt x="811658" y="492604"/>
                </a:cubicBezTo>
                <a:cubicBezTo>
                  <a:pt x="807779" y="479027"/>
                  <a:pt x="804809" y="465207"/>
                  <a:pt x="801384" y="451508"/>
                </a:cubicBezTo>
                <a:cubicBezTo>
                  <a:pt x="788740" y="325065"/>
                  <a:pt x="782432" y="315446"/>
                  <a:pt x="801384" y="163831"/>
                </a:cubicBezTo>
                <a:cubicBezTo>
                  <a:pt x="804071" y="142338"/>
                  <a:pt x="806616" y="117501"/>
                  <a:pt x="821932" y="102186"/>
                </a:cubicBezTo>
                <a:cubicBezTo>
                  <a:pt x="871557" y="52563"/>
                  <a:pt x="808487" y="112944"/>
                  <a:pt x="873303" y="61090"/>
                </a:cubicBezTo>
                <a:cubicBezTo>
                  <a:pt x="913598" y="28853"/>
                  <a:pt x="871145" y="48109"/>
                  <a:pt x="924674" y="30267"/>
                </a:cubicBezTo>
                <a:cubicBezTo>
                  <a:pt x="1003254" y="-22120"/>
                  <a:pt x="946796" y="6577"/>
                  <a:pt x="1130157" y="19993"/>
                </a:cubicBezTo>
                <a:cubicBezTo>
                  <a:pt x="1515931" y="48220"/>
                  <a:pt x="1241515" y="40541"/>
                  <a:pt x="1654139" y="40541"/>
                </a:cubicBezTo>
              </a:path>
            </a:pathLst>
          </a:custGeom>
          <a:noFill/>
          <a:ln w="38100">
            <a:solidFill>
              <a:srgbClr val="7030A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8" name="자유형 17"/>
          <p:cNvSpPr/>
          <p:nvPr/>
        </p:nvSpPr>
        <p:spPr>
          <a:xfrm>
            <a:off x="963385" y="4756934"/>
            <a:ext cx="2230800" cy="1420027"/>
          </a:xfrm>
          <a:custGeom>
            <a:avLst/>
            <a:gdLst>
              <a:gd name="connsiteX0" fmla="*/ 0 w 5137079"/>
              <a:gd name="connsiteY0" fmla="*/ 2346228 h 2880484"/>
              <a:gd name="connsiteX1" fmla="*/ 92468 w 5137079"/>
              <a:gd name="connsiteY1" fmla="*/ 2356502 h 2880484"/>
              <a:gd name="connsiteX2" fmla="*/ 154113 w 5137079"/>
              <a:gd name="connsiteY2" fmla="*/ 2377050 h 2880484"/>
              <a:gd name="connsiteX3" fmla="*/ 195209 w 5137079"/>
              <a:gd name="connsiteY3" fmla="*/ 2387324 h 2880484"/>
              <a:gd name="connsiteX4" fmla="*/ 256854 w 5137079"/>
              <a:gd name="connsiteY4" fmla="*/ 2407873 h 2880484"/>
              <a:gd name="connsiteX5" fmla="*/ 349322 w 5137079"/>
              <a:gd name="connsiteY5" fmla="*/ 2418147 h 2880484"/>
              <a:gd name="connsiteX6" fmla="*/ 452063 w 5137079"/>
              <a:gd name="connsiteY6" fmla="*/ 2438695 h 2880484"/>
              <a:gd name="connsiteX7" fmla="*/ 493160 w 5137079"/>
              <a:gd name="connsiteY7" fmla="*/ 2448969 h 2880484"/>
              <a:gd name="connsiteX8" fmla="*/ 636998 w 5137079"/>
              <a:gd name="connsiteY8" fmla="*/ 2459243 h 2880484"/>
              <a:gd name="connsiteX9" fmla="*/ 719191 w 5137079"/>
              <a:gd name="connsiteY9" fmla="*/ 2479792 h 2880484"/>
              <a:gd name="connsiteX10" fmla="*/ 780836 w 5137079"/>
              <a:gd name="connsiteY10" fmla="*/ 2490066 h 2880484"/>
              <a:gd name="connsiteX11" fmla="*/ 852756 w 5137079"/>
              <a:gd name="connsiteY11" fmla="*/ 2500340 h 2880484"/>
              <a:gd name="connsiteX12" fmla="*/ 934949 w 5137079"/>
              <a:gd name="connsiteY12" fmla="*/ 2520888 h 2880484"/>
              <a:gd name="connsiteX13" fmla="*/ 1037690 w 5137079"/>
              <a:gd name="connsiteY13" fmla="*/ 2551711 h 2880484"/>
              <a:gd name="connsiteX14" fmla="*/ 1089061 w 5137079"/>
              <a:gd name="connsiteY14" fmla="*/ 2561985 h 2880484"/>
              <a:gd name="connsiteX15" fmla="*/ 1304818 w 5137079"/>
              <a:gd name="connsiteY15" fmla="*/ 2572259 h 2880484"/>
              <a:gd name="connsiteX16" fmla="*/ 1500027 w 5137079"/>
              <a:gd name="connsiteY16" fmla="*/ 2561985 h 2880484"/>
              <a:gd name="connsiteX17" fmla="*/ 1561672 w 5137079"/>
              <a:gd name="connsiteY17" fmla="*/ 2551711 h 2880484"/>
              <a:gd name="connsiteX18" fmla="*/ 1633591 w 5137079"/>
              <a:gd name="connsiteY18" fmla="*/ 2541437 h 2880484"/>
              <a:gd name="connsiteX19" fmla="*/ 1787704 w 5137079"/>
              <a:gd name="connsiteY19" fmla="*/ 2520888 h 2880484"/>
              <a:gd name="connsiteX20" fmla="*/ 1828800 w 5137079"/>
              <a:gd name="connsiteY20" fmla="*/ 2510614 h 2880484"/>
              <a:gd name="connsiteX21" fmla="*/ 1859623 w 5137079"/>
              <a:gd name="connsiteY21" fmla="*/ 2490066 h 2880484"/>
              <a:gd name="connsiteX22" fmla="*/ 1910994 w 5137079"/>
              <a:gd name="connsiteY22" fmla="*/ 2438695 h 2880484"/>
              <a:gd name="connsiteX23" fmla="*/ 1931542 w 5137079"/>
              <a:gd name="connsiteY23" fmla="*/ 2377050 h 2880484"/>
              <a:gd name="connsiteX24" fmla="*/ 1972639 w 5137079"/>
              <a:gd name="connsiteY24" fmla="*/ 2305131 h 2880484"/>
              <a:gd name="connsiteX25" fmla="*/ 1993187 w 5137079"/>
              <a:gd name="connsiteY25" fmla="*/ 2212664 h 2880484"/>
              <a:gd name="connsiteX26" fmla="*/ 2003461 w 5137079"/>
              <a:gd name="connsiteY26" fmla="*/ 2181841 h 2880484"/>
              <a:gd name="connsiteX27" fmla="*/ 2024009 w 5137079"/>
              <a:gd name="connsiteY27" fmla="*/ 2099648 h 2880484"/>
              <a:gd name="connsiteX28" fmla="*/ 2034284 w 5137079"/>
              <a:gd name="connsiteY28" fmla="*/ 2058551 h 2880484"/>
              <a:gd name="connsiteX29" fmla="*/ 2044558 w 5137079"/>
              <a:gd name="connsiteY29" fmla="*/ 2017455 h 2880484"/>
              <a:gd name="connsiteX30" fmla="*/ 2065106 w 5137079"/>
              <a:gd name="connsiteY30" fmla="*/ 1842794 h 2880484"/>
              <a:gd name="connsiteX31" fmla="*/ 2075380 w 5137079"/>
              <a:gd name="connsiteY31" fmla="*/ 1791423 h 2880484"/>
              <a:gd name="connsiteX32" fmla="*/ 2085654 w 5137079"/>
              <a:gd name="connsiteY32" fmla="*/ 1729778 h 2880484"/>
              <a:gd name="connsiteX33" fmla="*/ 2095929 w 5137079"/>
              <a:gd name="connsiteY33" fmla="*/ 1698956 h 2880484"/>
              <a:gd name="connsiteX34" fmla="*/ 2106203 w 5137079"/>
              <a:gd name="connsiteY34" fmla="*/ 1647585 h 2880484"/>
              <a:gd name="connsiteX35" fmla="*/ 2116477 w 5137079"/>
              <a:gd name="connsiteY35" fmla="*/ 1616762 h 2880484"/>
              <a:gd name="connsiteX36" fmla="*/ 2126751 w 5137079"/>
              <a:gd name="connsiteY36" fmla="*/ 1565392 h 2880484"/>
              <a:gd name="connsiteX37" fmla="*/ 2137025 w 5137079"/>
              <a:gd name="connsiteY37" fmla="*/ 1524295 h 2880484"/>
              <a:gd name="connsiteX38" fmla="*/ 2147299 w 5137079"/>
              <a:gd name="connsiteY38" fmla="*/ 1442102 h 2880484"/>
              <a:gd name="connsiteX39" fmla="*/ 2157573 w 5137079"/>
              <a:gd name="connsiteY39" fmla="*/ 1380457 h 2880484"/>
              <a:gd name="connsiteX40" fmla="*/ 2137025 w 5137079"/>
              <a:gd name="connsiteY40" fmla="*/ 897571 h 2880484"/>
              <a:gd name="connsiteX41" fmla="*/ 2106203 w 5137079"/>
              <a:gd name="connsiteY41" fmla="*/ 764007 h 2880484"/>
              <a:gd name="connsiteX42" fmla="*/ 2095929 w 5137079"/>
              <a:gd name="connsiteY42" fmla="*/ 692088 h 2880484"/>
              <a:gd name="connsiteX43" fmla="*/ 2085654 w 5137079"/>
              <a:gd name="connsiteY43" fmla="*/ 661266 h 2880484"/>
              <a:gd name="connsiteX44" fmla="*/ 2075380 w 5137079"/>
              <a:gd name="connsiteY44" fmla="*/ 579073 h 2880484"/>
              <a:gd name="connsiteX45" fmla="*/ 2085654 w 5137079"/>
              <a:gd name="connsiteY45" fmla="*/ 34542 h 2880484"/>
              <a:gd name="connsiteX46" fmla="*/ 2352782 w 5137079"/>
              <a:gd name="connsiteY46" fmla="*/ 44816 h 2880484"/>
              <a:gd name="connsiteX47" fmla="*/ 2383605 w 5137079"/>
              <a:gd name="connsiteY47" fmla="*/ 65365 h 2880484"/>
              <a:gd name="connsiteX48" fmla="*/ 2414427 w 5137079"/>
              <a:gd name="connsiteY48" fmla="*/ 75639 h 2880484"/>
              <a:gd name="connsiteX49" fmla="*/ 2476072 w 5137079"/>
              <a:gd name="connsiteY49" fmla="*/ 106461 h 2880484"/>
              <a:gd name="connsiteX50" fmla="*/ 2547991 w 5137079"/>
              <a:gd name="connsiteY50" fmla="*/ 188655 h 2880484"/>
              <a:gd name="connsiteX51" fmla="*/ 2578814 w 5137079"/>
              <a:gd name="connsiteY51" fmla="*/ 198929 h 2880484"/>
              <a:gd name="connsiteX52" fmla="*/ 2609636 w 5137079"/>
              <a:gd name="connsiteY52" fmla="*/ 219477 h 2880484"/>
              <a:gd name="connsiteX53" fmla="*/ 2661007 w 5137079"/>
              <a:gd name="connsiteY53" fmla="*/ 260574 h 2880484"/>
              <a:gd name="connsiteX54" fmla="*/ 2702104 w 5137079"/>
              <a:gd name="connsiteY54" fmla="*/ 270848 h 2880484"/>
              <a:gd name="connsiteX55" fmla="*/ 2753475 w 5137079"/>
              <a:gd name="connsiteY55" fmla="*/ 311944 h 2880484"/>
              <a:gd name="connsiteX56" fmla="*/ 2784297 w 5137079"/>
              <a:gd name="connsiteY56" fmla="*/ 332493 h 2880484"/>
              <a:gd name="connsiteX57" fmla="*/ 2815120 w 5137079"/>
              <a:gd name="connsiteY57" fmla="*/ 363315 h 2880484"/>
              <a:gd name="connsiteX58" fmla="*/ 2856216 w 5137079"/>
              <a:gd name="connsiteY58" fmla="*/ 383864 h 2880484"/>
              <a:gd name="connsiteX59" fmla="*/ 2887039 w 5137079"/>
              <a:gd name="connsiteY59" fmla="*/ 404412 h 2880484"/>
              <a:gd name="connsiteX60" fmla="*/ 2928135 w 5137079"/>
              <a:gd name="connsiteY60" fmla="*/ 435234 h 2880484"/>
              <a:gd name="connsiteX61" fmla="*/ 2989780 w 5137079"/>
              <a:gd name="connsiteY61" fmla="*/ 476331 h 2880484"/>
              <a:gd name="connsiteX62" fmla="*/ 3010329 w 5137079"/>
              <a:gd name="connsiteY62" fmla="*/ 496879 h 2880484"/>
              <a:gd name="connsiteX63" fmla="*/ 3092522 w 5137079"/>
              <a:gd name="connsiteY63" fmla="*/ 537976 h 2880484"/>
              <a:gd name="connsiteX64" fmla="*/ 3174715 w 5137079"/>
              <a:gd name="connsiteY64" fmla="*/ 589347 h 2880484"/>
              <a:gd name="connsiteX65" fmla="*/ 3328827 w 5137079"/>
              <a:gd name="connsiteY65" fmla="*/ 630443 h 2880484"/>
              <a:gd name="connsiteX66" fmla="*/ 3369924 w 5137079"/>
              <a:gd name="connsiteY66" fmla="*/ 640718 h 2880484"/>
              <a:gd name="connsiteX67" fmla="*/ 3472666 w 5137079"/>
              <a:gd name="connsiteY67" fmla="*/ 661266 h 2880484"/>
              <a:gd name="connsiteX68" fmla="*/ 3616504 w 5137079"/>
              <a:gd name="connsiteY68" fmla="*/ 692088 h 2880484"/>
              <a:gd name="connsiteX69" fmla="*/ 3811713 w 5137079"/>
              <a:gd name="connsiteY69" fmla="*/ 712637 h 2880484"/>
              <a:gd name="connsiteX70" fmla="*/ 3986373 w 5137079"/>
              <a:gd name="connsiteY70" fmla="*/ 722911 h 2880484"/>
              <a:gd name="connsiteX71" fmla="*/ 4048018 w 5137079"/>
              <a:gd name="connsiteY71" fmla="*/ 733185 h 2880484"/>
              <a:gd name="connsiteX72" fmla="*/ 4119938 w 5137079"/>
              <a:gd name="connsiteY72" fmla="*/ 743459 h 2880484"/>
              <a:gd name="connsiteX73" fmla="*/ 4150760 w 5137079"/>
              <a:gd name="connsiteY73" fmla="*/ 764007 h 2880484"/>
              <a:gd name="connsiteX74" fmla="*/ 4202131 w 5137079"/>
              <a:gd name="connsiteY74" fmla="*/ 774282 h 2880484"/>
              <a:gd name="connsiteX75" fmla="*/ 4232953 w 5137079"/>
              <a:gd name="connsiteY75" fmla="*/ 794830 h 2880484"/>
              <a:gd name="connsiteX76" fmla="*/ 4263776 w 5137079"/>
              <a:gd name="connsiteY76" fmla="*/ 805104 h 2880484"/>
              <a:gd name="connsiteX77" fmla="*/ 4325421 w 5137079"/>
              <a:gd name="connsiteY77" fmla="*/ 856475 h 2880484"/>
              <a:gd name="connsiteX78" fmla="*/ 4345969 w 5137079"/>
              <a:gd name="connsiteY78" fmla="*/ 887297 h 2880484"/>
              <a:gd name="connsiteX79" fmla="*/ 4356243 w 5137079"/>
              <a:gd name="connsiteY79" fmla="*/ 918120 h 2880484"/>
              <a:gd name="connsiteX80" fmla="*/ 4335695 w 5137079"/>
              <a:gd name="connsiteY80" fmla="*/ 1452376 h 2880484"/>
              <a:gd name="connsiteX81" fmla="*/ 4345969 w 5137079"/>
              <a:gd name="connsiteY81" fmla="*/ 1904439 h 2880484"/>
              <a:gd name="connsiteX82" fmla="*/ 4366517 w 5137079"/>
              <a:gd name="connsiteY82" fmla="*/ 2212664 h 2880484"/>
              <a:gd name="connsiteX83" fmla="*/ 4387066 w 5137079"/>
              <a:gd name="connsiteY83" fmla="*/ 2438695 h 2880484"/>
              <a:gd name="connsiteX84" fmla="*/ 4397340 w 5137079"/>
              <a:gd name="connsiteY84" fmla="*/ 2469518 h 2880484"/>
              <a:gd name="connsiteX85" fmla="*/ 4428162 w 5137079"/>
              <a:gd name="connsiteY85" fmla="*/ 2603082 h 2880484"/>
              <a:gd name="connsiteX86" fmla="*/ 4438436 w 5137079"/>
              <a:gd name="connsiteY86" fmla="*/ 2726371 h 2880484"/>
              <a:gd name="connsiteX87" fmla="*/ 4448711 w 5137079"/>
              <a:gd name="connsiteY87" fmla="*/ 2757194 h 2880484"/>
              <a:gd name="connsiteX88" fmla="*/ 4479533 w 5137079"/>
              <a:gd name="connsiteY88" fmla="*/ 2777742 h 2880484"/>
              <a:gd name="connsiteX89" fmla="*/ 4541178 w 5137079"/>
              <a:gd name="connsiteY89" fmla="*/ 2798291 h 2880484"/>
              <a:gd name="connsiteX90" fmla="*/ 4572000 w 5137079"/>
              <a:gd name="connsiteY90" fmla="*/ 2808565 h 2880484"/>
              <a:gd name="connsiteX91" fmla="*/ 4654194 w 5137079"/>
              <a:gd name="connsiteY91" fmla="*/ 2818839 h 2880484"/>
              <a:gd name="connsiteX92" fmla="*/ 4685016 w 5137079"/>
              <a:gd name="connsiteY92" fmla="*/ 2829113 h 2880484"/>
              <a:gd name="connsiteX93" fmla="*/ 5024063 w 5137079"/>
              <a:gd name="connsiteY93" fmla="*/ 2849661 h 2880484"/>
              <a:gd name="connsiteX94" fmla="*/ 5054886 w 5137079"/>
              <a:gd name="connsiteY94" fmla="*/ 2859935 h 2880484"/>
              <a:gd name="connsiteX95" fmla="*/ 5137079 w 5137079"/>
              <a:gd name="connsiteY95" fmla="*/ 2880484 h 288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137079" h="2880484">
                <a:moveTo>
                  <a:pt x="0" y="2346228"/>
                </a:moveTo>
                <a:cubicBezTo>
                  <a:pt x="30823" y="2349653"/>
                  <a:pt x="62058" y="2350420"/>
                  <a:pt x="92468" y="2356502"/>
                </a:cubicBezTo>
                <a:cubicBezTo>
                  <a:pt x="113707" y="2360750"/>
                  <a:pt x="133100" y="2371797"/>
                  <a:pt x="154113" y="2377050"/>
                </a:cubicBezTo>
                <a:cubicBezTo>
                  <a:pt x="167812" y="2380475"/>
                  <a:pt x="181684" y="2383266"/>
                  <a:pt x="195209" y="2387324"/>
                </a:cubicBezTo>
                <a:cubicBezTo>
                  <a:pt x="215955" y="2393548"/>
                  <a:pt x="235615" y="2403625"/>
                  <a:pt x="256854" y="2407873"/>
                </a:cubicBezTo>
                <a:cubicBezTo>
                  <a:pt x="287264" y="2413955"/>
                  <a:pt x="318499" y="2414722"/>
                  <a:pt x="349322" y="2418147"/>
                </a:cubicBezTo>
                <a:cubicBezTo>
                  <a:pt x="412620" y="2439246"/>
                  <a:pt x="348174" y="2419806"/>
                  <a:pt x="452063" y="2438695"/>
                </a:cubicBezTo>
                <a:cubicBezTo>
                  <a:pt x="465956" y="2441221"/>
                  <a:pt x="479126" y="2447410"/>
                  <a:pt x="493160" y="2448969"/>
                </a:cubicBezTo>
                <a:cubicBezTo>
                  <a:pt x="540934" y="2454277"/>
                  <a:pt x="589052" y="2455818"/>
                  <a:pt x="636998" y="2459243"/>
                </a:cubicBezTo>
                <a:cubicBezTo>
                  <a:pt x="664396" y="2466093"/>
                  <a:pt x="691334" y="2475149"/>
                  <a:pt x="719191" y="2479792"/>
                </a:cubicBezTo>
                <a:lnTo>
                  <a:pt x="780836" y="2490066"/>
                </a:lnTo>
                <a:cubicBezTo>
                  <a:pt x="804771" y="2493748"/>
                  <a:pt x="829010" y="2495591"/>
                  <a:pt x="852756" y="2500340"/>
                </a:cubicBezTo>
                <a:cubicBezTo>
                  <a:pt x="880448" y="2505878"/>
                  <a:pt x="908157" y="2511957"/>
                  <a:pt x="934949" y="2520888"/>
                </a:cubicBezTo>
                <a:cubicBezTo>
                  <a:pt x="986172" y="2537963"/>
                  <a:pt x="991108" y="2541359"/>
                  <a:pt x="1037690" y="2551711"/>
                </a:cubicBezTo>
                <a:cubicBezTo>
                  <a:pt x="1054737" y="2555499"/>
                  <a:pt x="1071650" y="2560646"/>
                  <a:pt x="1089061" y="2561985"/>
                </a:cubicBezTo>
                <a:cubicBezTo>
                  <a:pt x="1160849" y="2567507"/>
                  <a:pt x="1232899" y="2568834"/>
                  <a:pt x="1304818" y="2572259"/>
                </a:cubicBezTo>
                <a:cubicBezTo>
                  <a:pt x="1369888" y="2568834"/>
                  <a:pt x="1435075" y="2567181"/>
                  <a:pt x="1500027" y="2561985"/>
                </a:cubicBezTo>
                <a:cubicBezTo>
                  <a:pt x="1520792" y="2560324"/>
                  <a:pt x="1541082" y="2554879"/>
                  <a:pt x="1561672" y="2551711"/>
                </a:cubicBezTo>
                <a:cubicBezTo>
                  <a:pt x="1585607" y="2548029"/>
                  <a:pt x="1609587" y="2544638"/>
                  <a:pt x="1633591" y="2541437"/>
                </a:cubicBezTo>
                <a:cubicBezTo>
                  <a:pt x="1667113" y="2536967"/>
                  <a:pt x="1752214" y="2527341"/>
                  <a:pt x="1787704" y="2520888"/>
                </a:cubicBezTo>
                <a:cubicBezTo>
                  <a:pt x="1801597" y="2518362"/>
                  <a:pt x="1815101" y="2514039"/>
                  <a:pt x="1828800" y="2510614"/>
                </a:cubicBezTo>
                <a:cubicBezTo>
                  <a:pt x="1839074" y="2503765"/>
                  <a:pt x="1850330" y="2498197"/>
                  <a:pt x="1859623" y="2490066"/>
                </a:cubicBezTo>
                <a:cubicBezTo>
                  <a:pt x="1877848" y="2474119"/>
                  <a:pt x="1910994" y="2438695"/>
                  <a:pt x="1910994" y="2438695"/>
                </a:cubicBezTo>
                <a:cubicBezTo>
                  <a:pt x="1917843" y="2418147"/>
                  <a:pt x="1919527" y="2395072"/>
                  <a:pt x="1931542" y="2377050"/>
                </a:cubicBezTo>
                <a:cubicBezTo>
                  <a:pt x="1960586" y="2333484"/>
                  <a:pt x="1946568" y="2357272"/>
                  <a:pt x="1972639" y="2305131"/>
                </a:cubicBezTo>
                <a:cubicBezTo>
                  <a:pt x="1979702" y="2269817"/>
                  <a:pt x="1983513" y="2246522"/>
                  <a:pt x="1993187" y="2212664"/>
                </a:cubicBezTo>
                <a:cubicBezTo>
                  <a:pt x="1996162" y="2202251"/>
                  <a:pt x="2000611" y="2192289"/>
                  <a:pt x="2003461" y="2181841"/>
                </a:cubicBezTo>
                <a:cubicBezTo>
                  <a:pt x="2010892" y="2154595"/>
                  <a:pt x="2017159" y="2127046"/>
                  <a:pt x="2024009" y="2099648"/>
                </a:cubicBezTo>
                <a:lnTo>
                  <a:pt x="2034284" y="2058551"/>
                </a:lnTo>
                <a:lnTo>
                  <a:pt x="2044558" y="2017455"/>
                </a:lnTo>
                <a:cubicBezTo>
                  <a:pt x="2051862" y="1944417"/>
                  <a:pt x="2053750" y="1910932"/>
                  <a:pt x="2065106" y="1842794"/>
                </a:cubicBezTo>
                <a:cubicBezTo>
                  <a:pt x="2067977" y="1825569"/>
                  <a:pt x="2072256" y="1808604"/>
                  <a:pt x="2075380" y="1791423"/>
                </a:cubicBezTo>
                <a:cubicBezTo>
                  <a:pt x="2079106" y="1770927"/>
                  <a:pt x="2081135" y="1750114"/>
                  <a:pt x="2085654" y="1729778"/>
                </a:cubicBezTo>
                <a:cubicBezTo>
                  <a:pt x="2088003" y="1719206"/>
                  <a:pt x="2093302" y="1709462"/>
                  <a:pt x="2095929" y="1698956"/>
                </a:cubicBezTo>
                <a:cubicBezTo>
                  <a:pt x="2100164" y="1682015"/>
                  <a:pt x="2101968" y="1664526"/>
                  <a:pt x="2106203" y="1647585"/>
                </a:cubicBezTo>
                <a:cubicBezTo>
                  <a:pt x="2108830" y="1637078"/>
                  <a:pt x="2113850" y="1627269"/>
                  <a:pt x="2116477" y="1616762"/>
                </a:cubicBezTo>
                <a:cubicBezTo>
                  <a:pt x="2120712" y="1599821"/>
                  <a:pt x="2122963" y="1582439"/>
                  <a:pt x="2126751" y="1565392"/>
                </a:cubicBezTo>
                <a:cubicBezTo>
                  <a:pt x="2129814" y="1551608"/>
                  <a:pt x="2134704" y="1538223"/>
                  <a:pt x="2137025" y="1524295"/>
                </a:cubicBezTo>
                <a:cubicBezTo>
                  <a:pt x="2141564" y="1497060"/>
                  <a:pt x="2143394" y="1469435"/>
                  <a:pt x="2147299" y="1442102"/>
                </a:cubicBezTo>
                <a:cubicBezTo>
                  <a:pt x="2150245" y="1421480"/>
                  <a:pt x="2154148" y="1401005"/>
                  <a:pt x="2157573" y="1380457"/>
                </a:cubicBezTo>
                <a:cubicBezTo>
                  <a:pt x="2153210" y="1205947"/>
                  <a:pt x="2165526" y="1059080"/>
                  <a:pt x="2137025" y="897571"/>
                </a:cubicBezTo>
                <a:cubicBezTo>
                  <a:pt x="2120021" y="801216"/>
                  <a:pt x="2125763" y="822690"/>
                  <a:pt x="2106203" y="764007"/>
                </a:cubicBezTo>
                <a:cubicBezTo>
                  <a:pt x="2102778" y="740034"/>
                  <a:pt x="2100678" y="715834"/>
                  <a:pt x="2095929" y="692088"/>
                </a:cubicBezTo>
                <a:cubicBezTo>
                  <a:pt x="2093805" y="681468"/>
                  <a:pt x="2087591" y="671921"/>
                  <a:pt x="2085654" y="661266"/>
                </a:cubicBezTo>
                <a:cubicBezTo>
                  <a:pt x="2080715" y="634101"/>
                  <a:pt x="2078805" y="606471"/>
                  <a:pt x="2075380" y="579073"/>
                </a:cubicBezTo>
                <a:cubicBezTo>
                  <a:pt x="2078805" y="397563"/>
                  <a:pt x="2001997" y="195660"/>
                  <a:pt x="2085654" y="34542"/>
                </a:cubicBezTo>
                <a:cubicBezTo>
                  <a:pt x="2126716" y="-44541"/>
                  <a:pt x="2264147" y="35647"/>
                  <a:pt x="2352782" y="44816"/>
                </a:cubicBezTo>
                <a:cubicBezTo>
                  <a:pt x="2365065" y="46087"/>
                  <a:pt x="2372560" y="59843"/>
                  <a:pt x="2383605" y="65365"/>
                </a:cubicBezTo>
                <a:cubicBezTo>
                  <a:pt x="2393291" y="70208"/>
                  <a:pt x="2404741" y="70796"/>
                  <a:pt x="2414427" y="75639"/>
                </a:cubicBezTo>
                <a:cubicBezTo>
                  <a:pt x="2494094" y="115472"/>
                  <a:pt x="2398601" y="80637"/>
                  <a:pt x="2476072" y="106461"/>
                </a:cubicBezTo>
                <a:cubicBezTo>
                  <a:pt x="2492541" y="131163"/>
                  <a:pt x="2522235" y="180070"/>
                  <a:pt x="2547991" y="188655"/>
                </a:cubicBezTo>
                <a:lnTo>
                  <a:pt x="2578814" y="198929"/>
                </a:lnTo>
                <a:cubicBezTo>
                  <a:pt x="2589088" y="205778"/>
                  <a:pt x="2599994" y="211763"/>
                  <a:pt x="2609636" y="219477"/>
                </a:cubicBezTo>
                <a:cubicBezTo>
                  <a:pt x="2635126" y="239869"/>
                  <a:pt x="2626957" y="245981"/>
                  <a:pt x="2661007" y="260574"/>
                </a:cubicBezTo>
                <a:cubicBezTo>
                  <a:pt x="2673986" y="266136"/>
                  <a:pt x="2688405" y="267423"/>
                  <a:pt x="2702104" y="270848"/>
                </a:cubicBezTo>
                <a:cubicBezTo>
                  <a:pt x="2796956" y="334083"/>
                  <a:pt x="2680287" y="253393"/>
                  <a:pt x="2753475" y="311944"/>
                </a:cubicBezTo>
                <a:cubicBezTo>
                  <a:pt x="2763117" y="319658"/>
                  <a:pt x="2774811" y="324588"/>
                  <a:pt x="2784297" y="332493"/>
                </a:cubicBezTo>
                <a:cubicBezTo>
                  <a:pt x="2795459" y="341795"/>
                  <a:pt x="2803297" y="354870"/>
                  <a:pt x="2815120" y="363315"/>
                </a:cubicBezTo>
                <a:cubicBezTo>
                  <a:pt x="2827583" y="372217"/>
                  <a:pt x="2842918" y="376265"/>
                  <a:pt x="2856216" y="383864"/>
                </a:cubicBezTo>
                <a:cubicBezTo>
                  <a:pt x="2866937" y="389990"/>
                  <a:pt x="2876991" y="397235"/>
                  <a:pt x="2887039" y="404412"/>
                </a:cubicBezTo>
                <a:cubicBezTo>
                  <a:pt x="2900973" y="414365"/>
                  <a:pt x="2914107" y="425414"/>
                  <a:pt x="2928135" y="435234"/>
                </a:cubicBezTo>
                <a:cubicBezTo>
                  <a:pt x="2948367" y="449396"/>
                  <a:pt x="2972317" y="458869"/>
                  <a:pt x="2989780" y="476331"/>
                </a:cubicBezTo>
                <a:cubicBezTo>
                  <a:pt x="2996630" y="483180"/>
                  <a:pt x="3002023" y="491895"/>
                  <a:pt x="3010329" y="496879"/>
                </a:cubicBezTo>
                <a:cubicBezTo>
                  <a:pt x="3036595" y="512639"/>
                  <a:pt x="3068017" y="519597"/>
                  <a:pt x="3092522" y="537976"/>
                </a:cubicBezTo>
                <a:cubicBezTo>
                  <a:pt x="3134401" y="569386"/>
                  <a:pt x="3128561" y="568834"/>
                  <a:pt x="3174715" y="589347"/>
                </a:cubicBezTo>
                <a:cubicBezTo>
                  <a:pt x="3255769" y="625371"/>
                  <a:pt x="3213199" y="601534"/>
                  <a:pt x="3328827" y="630443"/>
                </a:cubicBezTo>
                <a:cubicBezTo>
                  <a:pt x="3342526" y="633868"/>
                  <a:pt x="3356117" y="637759"/>
                  <a:pt x="3369924" y="640718"/>
                </a:cubicBezTo>
                <a:cubicBezTo>
                  <a:pt x="3404074" y="648036"/>
                  <a:pt x="3439533" y="650222"/>
                  <a:pt x="3472666" y="661266"/>
                </a:cubicBezTo>
                <a:cubicBezTo>
                  <a:pt x="3560505" y="690545"/>
                  <a:pt x="3512818" y="679127"/>
                  <a:pt x="3616504" y="692088"/>
                </a:cubicBezTo>
                <a:cubicBezTo>
                  <a:pt x="3706522" y="714592"/>
                  <a:pt x="3647252" y="702358"/>
                  <a:pt x="3811713" y="712637"/>
                </a:cubicBezTo>
                <a:lnTo>
                  <a:pt x="3986373" y="722911"/>
                </a:lnTo>
                <a:lnTo>
                  <a:pt x="4048018" y="733185"/>
                </a:lnTo>
                <a:cubicBezTo>
                  <a:pt x="4071953" y="736867"/>
                  <a:pt x="4096743" y="736501"/>
                  <a:pt x="4119938" y="743459"/>
                </a:cubicBezTo>
                <a:cubicBezTo>
                  <a:pt x="4131765" y="747007"/>
                  <a:pt x="4139198" y="759671"/>
                  <a:pt x="4150760" y="764007"/>
                </a:cubicBezTo>
                <a:cubicBezTo>
                  <a:pt x="4167111" y="770139"/>
                  <a:pt x="4185007" y="770857"/>
                  <a:pt x="4202131" y="774282"/>
                </a:cubicBezTo>
                <a:cubicBezTo>
                  <a:pt x="4212405" y="781131"/>
                  <a:pt x="4221909" y="789308"/>
                  <a:pt x="4232953" y="794830"/>
                </a:cubicBezTo>
                <a:cubicBezTo>
                  <a:pt x="4242640" y="799673"/>
                  <a:pt x="4254373" y="799731"/>
                  <a:pt x="4263776" y="805104"/>
                </a:cubicBezTo>
                <a:cubicBezTo>
                  <a:pt x="4278500" y="813517"/>
                  <a:pt x="4312067" y="839783"/>
                  <a:pt x="4325421" y="856475"/>
                </a:cubicBezTo>
                <a:cubicBezTo>
                  <a:pt x="4333135" y="866117"/>
                  <a:pt x="4339120" y="877023"/>
                  <a:pt x="4345969" y="887297"/>
                </a:cubicBezTo>
                <a:cubicBezTo>
                  <a:pt x="4349394" y="897571"/>
                  <a:pt x="4356243" y="907290"/>
                  <a:pt x="4356243" y="918120"/>
                </a:cubicBezTo>
                <a:cubicBezTo>
                  <a:pt x="4356243" y="1347196"/>
                  <a:pt x="4370456" y="1243809"/>
                  <a:pt x="4335695" y="1452376"/>
                </a:cubicBezTo>
                <a:cubicBezTo>
                  <a:pt x="4339120" y="1603064"/>
                  <a:pt x="4341538" y="1753778"/>
                  <a:pt x="4345969" y="1904439"/>
                </a:cubicBezTo>
                <a:cubicBezTo>
                  <a:pt x="4353131" y="2147958"/>
                  <a:pt x="4343727" y="2075919"/>
                  <a:pt x="4366517" y="2212664"/>
                </a:cubicBezTo>
                <a:cubicBezTo>
                  <a:pt x="4370446" y="2267671"/>
                  <a:pt x="4375603" y="2375650"/>
                  <a:pt x="4387066" y="2438695"/>
                </a:cubicBezTo>
                <a:cubicBezTo>
                  <a:pt x="4389003" y="2449350"/>
                  <a:pt x="4394905" y="2458965"/>
                  <a:pt x="4397340" y="2469518"/>
                </a:cubicBezTo>
                <a:cubicBezTo>
                  <a:pt x="4431348" y="2616888"/>
                  <a:pt x="4403329" y="2528580"/>
                  <a:pt x="4428162" y="2603082"/>
                </a:cubicBezTo>
                <a:cubicBezTo>
                  <a:pt x="4431587" y="2644178"/>
                  <a:pt x="4432986" y="2685494"/>
                  <a:pt x="4438436" y="2726371"/>
                </a:cubicBezTo>
                <a:cubicBezTo>
                  <a:pt x="4439867" y="2737106"/>
                  <a:pt x="4441945" y="2748737"/>
                  <a:pt x="4448711" y="2757194"/>
                </a:cubicBezTo>
                <a:cubicBezTo>
                  <a:pt x="4456425" y="2766836"/>
                  <a:pt x="4468249" y="2772727"/>
                  <a:pt x="4479533" y="2777742"/>
                </a:cubicBezTo>
                <a:cubicBezTo>
                  <a:pt x="4499326" y="2786539"/>
                  <a:pt x="4520630" y="2791441"/>
                  <a:pt x="4541178" y="2798291"/>
                </a:cubicBezTo>
                <a:cubicBezTo>
                  <a:pt x="4551452" y="2801716"/>
                  <a:pt x="4561254" y="2807222"/>
                  <a:pt x="4572000" y="2808565"/>
                </a:cubicBezTo>
                <a:lnTo>
                  <a:pt x="4654194" y="2818839"/>
                </a:lnTo>
                <a:cubicBezTo>
                  <a:pt x="4664468" y="2822264"/>
                  <a:pt x="4674510" y="2826486"/>
                  <a:pt x="4685016" y="2829113"/>
                </a:cubicBezTo>
                <a:cubicBezTo>
                  <a:pt x="4796535" y="2856992"/>
                  <a:pt x="4905437" y="2845424"/>
                  <a:pt x="5024063" y="2849661"/>
                </a:cubicBezTo>
                <a:cubicBezTo>
                  <a:pt x="5034337" y="2853086"/>
                  <a:pt x="5044438" y="2857085"/>
                  <a:pt x="5054886" y="2859935"/>
                </a:cubicBezTo>
                <a:cubicBezTo>
                  <a:pt x="5082132" y="2867366"/>
                  <a:pt x="5137079" y="2880484"/>
                  <a:pt x="5137079" y="2880484"/>
                </a:cubicBez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자유형 18"/>
          <p:cNvSpPr/>
          <p:nvPr/>
        </p:nvSpPr>
        <p:spPr>
          <a:xfrm>
            <a:off x="8883721" y="1109610"/>
            <a:ext cx="3308279" cy="5476126"/>
          </a:xfrm>
          <a:custGeom>
            <a:avLst/>
            <a:gdLst>
              <a:gd name="connsiteX0" fmla="*/ 0 w 3308279"/>
              <a:gd name="connsiteY0" fmla="*/ 1171254 h 5280917"/>
              <a:gd name="connsiteX1" fmla="*/ 20549 w 3308279"/>
              <a:gd name="connsiteY1" fmla="*/ 1284270 h 5280917"/>
              <a:gd name="connsiteX2" fmla="*/ 41097 w 3308279"/>
              <a:gd name="connsiteY2" fmla="*/ 1387011 h 5280917"/>
              <a:gd name="connsiteX3" fmla="*/ 61645 w 3308279"/>
              <a:gd name="connsiteY3" fmla="*/ 1520575 h 5280917"/>
              <a:gd name="connsiteX4" fmla="*/ 71919 w 3308279"/>
              <a:gd name="connsiteY4" fmla="*/ 1582220 h 5280917"/>
              <a:gd name="connsiteX5" fmla="*/ 82194 w 3308279"/>
              <a:gd name="connsiteY5" fmla="*/ 1613043 h 5280917"/>
              <a:gd name="connsiteX6" fmla="*/ 113016 w 3308279"/>
              <a:gd name="connsiteY6" fmla="*/ 1767155 h 5280917"/>
              <a:gd name="connsiteX7" fmla="*/ 123290 w 3308279"/>
              <a:gd name="connsiteY7" fmla="*/ 2208944 h 5280917"/>
              <a:gd name="connsiteX8" fmla="*/ 154113 w 3308279"/>
              <a:gd name="connsiteY8" fmla="*/ 2239766 h 5280917"/>
              <a:gd name="connsiteX9" fmla="*/ 215758 w 3308279"/>
              <a:gd name="connsiteY9" fmla="*/ 2280863 h 5280917"/>
              <a:gd name="connsiteX10" fmla="*/ 246580 w 3308279"/>
              <a:gd name="connsiteY10" fmla="*/ 2301411 h 5280917"/>
              <a:gd name="connsiteX11" fmla="*/ 277403 w 3308279"/>
              <a:gd name="connsiteY11" fmla="*/ 2311685 h 5280917"/>
              <a:gd name="connsiteX12" fmla="*/ 308225 w 3308279"/>
              <a:gd name="connsiteY12" fmla="*/ 2332234 h 5280917"/>
              <a:gd name="connsiteX13" fmla="*/ 359596 w 3308279"/>
              <a:gd name="connsiteY13" fmla="*/ 2383604 h 5280917"/>
              <a:gd name="connsiteX14" fmla="*/ 380144 w 3308279"/>
              <a:gd name="connsiteY14" fmla="*/ 2445249 h 5280917"/>
              <a:gd name="connsiteX15" fmla="*/ 390418 w 3308279"/>
              <a:gd name="connsiteY15" fmla="*/ 2476072 h 5280917"/>
              <a:gd name="connsiteX16" fmla="*/ 400692 w 3308279"/>
              <a:gd name="connsiteY16" fmla="*/ 2527443 h 5280917"/>
              <a:gd name="connsiteX17" fmla="*/ 390418 w 3308279"/>
              <a:gd name="connsiteY17" fmla="*/ 2753474 h 5280917"/>
              <a:gd name="connsiteX18" fmla="*/ 369870 w 3308279"/>
              <a:gd name="connsiteY18" fmla="*/ 2897312 h 5280917"/>
              <a:gd name="connsiteX19" fmla="*/ 359596 w 3308279"/>
              <a:gd name="connsiteY19" fmla="*/ 3041151 h 5280917"/>
              <a:gd name="connsiteX20" fmla="*/ 380144 w 3308279"/>
              <a:gd name="connsiteY20" fmla="*/ 3421294 h 5280917"/>
              <a:gd name="connsiteX21" fmla="*/ 400692 w 3308279"/>
              <a:gd name="connsiteY21" fmla="*/ 3914454 h 5280917"/>
              <a:gd name="connsiteX22" fmla="*/ 410967 w 3308279"/>
              <a:gd name="connsiteY22" fmla="*/ 3955551 h 5280917"/>
              <a:gd name="connsiteX23" fmla="*/ 421241 w 3308279"/>
              <a:gd name="connsiteY23" fmla="*/ 4006921 h 5280917"/>
              <a:gd name="connsiteX24" fmla="*/ 441789 w 3308279"/>
              <a:gd name="connsiteY24" fmla="*/ 4068566 h 5280917"/>
              <a:gd name="connsiteX25" fmla="*/ 452063 w 3308279"/>
              <a:gd name="connsiteY25" fmla="*/ 4099389 h 5280917"/>
              <a:gd name="connsiteX26" fmla="*/ 472612 w 3308279"/>
              <a:gd name="connsiteY26" fmla="*/ 4161034 h 5280917"/>
              <a:gd name="connsiteX27" fmla="*/ 482886 w 3308279"/>
              <a:gd name="connsiteY27" fmla="*/ 4191856 h 5280917"/>
              <a:gd name="connsiteX28" fmla="*/ 503434 w 3308279"/>
              <a:gd name="connsiteY28" fmla="*/ 4315146 h 5280917"/>
              <a:gd name="connsiteX29" fmla="*/ 513708 w 3308279"/>
              <a:gd name="connsiteY29" fmla="*/ 4356243 h 5280917"/>
              <a:gd name="connsiteX30" fmla="*/ 523982 w 3308279"/>
              <a:gd name="connsiteY30" fmla="*/ 4407613 h 5280917"/>
              <a:gd name="connsiteX31" fmla="*/ 544531 w 3308279"/>
              <a:gd name="connsiteY31" fmla="*/ 4438436 h 5280917"/>
              <a:gd name="connsiteX32" fmla="*/ 554805 w 3308279"/>
              <a:gd name="connsiteY32" fmla="*/ 4469258 h 5280917"/>
              <a:gd name="connsiteX33" fmla="*/ 575353 w 3308279"/>
              <a:gd name="connsiteY33" fmla="*/ 4500081 h 5280917"/>
              <a:gd name="connsiteX34" fmla="*/ 585627 w 3308279"/>
              <a:gd name="connsiteY34" fmla="*/ 4541178 h 5280917"/>
              <a:gd name="connsiteX35" fmla="*/ 595901 w 3308279"/>
              <a:gd name="connsiteY35" fmla="*/ 4931595 h 5280917"/>
              <a:gd name="connsiteX36" fmla="*/ 606176 w 3308279"/>
              <a:gd name="connsiteY36" fmla="*/ 4962418 h 5280917"/>
              <a:gd name="connsiteX37" fmla="*/ 626724 w 3308279"/>
              <a:gd name="connsiteY37" fmla="*/ 4993240 h 5280917"/>
              <a:gd name="connsiteX38" fmla="*/ 657546 w 3308279"/>
              <a:gd name="connsiteY38" fmla="*/ 5065160 h 5280917"/>
              <a:gd name="connsiteX39" fmla="*/ 719191 w 3308279"/>
              <a:gd name="connsiteY39" fmla="*/ 5116530 h 5280917"/>
              <a:gd name="connsiteX40" fmla="*/ 750014 w 3308279"/>
              <a:gd name="connsiteY40" fmla="*/ 5126804 h 5280917"/>
              <a:gd name="connsiteX41" fmla="*/ 780836 w 3308279"/>
              <a:gd name="connsiteY41" fmla="*/ 5147353 h 5280917"/>
              <a:gd name="connsiteX42" fmla="*/ 821933 w 3308279"/>
              <a:gd name="connsiteY42" fmla="*/ 5157627 h 5280917"/>
              <a:gd name="connsiteX43" fmla="*/ 914400 w 3308279"/>
              <a:gd name="connsiteY43" fmla="*/ 5188449 h 5280917"/>
              <a:gd name="connsiteX44" fmla="*/ 976045 w 3308279"/>
              <a:gd name="connsiteY44" fmla="*/ 5208998 h 5280917"/>
              <a:gd name="connsiteX45" fmla="*/ 1017142 w 3308279"/>
              <a:gd name="connsiteY45" fmla="*/ 5219272 h 5280917"/>
              <a:gd name="connsiteX46" fmla="*/ 1047964 w 3308279"/>
              <a:gd name="connsiteY46" fmla="*/ 5229546 h 5280917"/>
              <a:gd name="connsiteX47" fmla="*/ 1089061 w 3308279"/>
              <a:gd name="connsiteY47" fmla="*/ 5239820 h 5280917"/>
              <a:gd name="connsiteX48" fmla="*/ 1150706 w 3308279"/>
              <a:gd name="connsiteY48" fmla="*/ 5260369 h 5280917"/>
              <a:gd name="connsiteX49" fmla="*/ 1263722 w 3308279"/>
              <a:gd name="connsiteY49" fmla="*/ 5280917 h 5280917"/>
              <a:gd name="connsiteX50" fmla="*/ 1541124 w 3308279"/>
              <a:gd name="connsiteY50" fmla="*/ 5270643 h 5280917"/>
              <a:gd name="connsiteX51" fmla="*/ 1571946 w 3308279"/>
              <a:gd name="connsiteY51" fmla="*/ 5260369 h 5280917"/>
              <a:gd name="connsiteX52" fmla="*/ 1695236 w 3308279"/>
              <a:gd name="connsiteY52" fmla="*/ 5239820 h 5280917"/>
              <a:gd name="connsiteX53" fmla="*/ 1726059 w 3308279"/>
              <a:gd name="connsiteY53" fmla="*/ 5229546 h 5280917"/>
              <a:gd name="connsiteX54" fmla="*/ 1808252 w 3308279"/>
              <a:gd name="connsiteY54" fmla="*/ 5219272 h 5280917"/>
              <a:gd name="connsiteX55" fmla="*/ 1890445 w 3308279"/>
              <a:gd name="connsiteY55" fmla="*/ 5198724 h 5280917"/>
              <a:gd name="connsiteX56" fmla="*/ 2095928 w 3308279"/>
              <a:gd name="connsiteY56" fmla="*/ 5208998 h 5280917"/>
              <a:gd name="connsiteX57" fmla="*/ 2147299 w 3308279"/>
              <a:gd name="connsiteY57" fmla="*/ 5219272 h 5280917"/>
              <a:gd name="connsiteX58" fmla="*/ 2506895 w 3308279"/>
              <a:gd name="connsiteY58" fmla="*/ 5229546 h 5280917"/>
              <a:gd name="connsiteX59" fmla="*/ 2681555 w 3308279"/>
              <a:gd name="connsiteY59" fmla="*/ 5219272 h 5280917"/>
              <a:gd name="connsiteX60" fmla="*/ 2712378 w 3308279"/>
              <a:gd name="connsiteY60" fmla="*/ 5208998 h 5280917"/>
              <a:gd name="connsiteX61" fmla="*/ 2784297 w 3308279"/>
              <a:gd name="connsiteY61" fmla="*/ 5188449 h 5280917"/>
              <a:gd name="connsiteX62" fmla="*/ 2815119 w 3308279"/>
              <a:gd name="connsiteY62" fmla="*/ 5157627 h 5280917"/>
              <a:gd name="connsiteX63" fmla="*/ 2845942 w 3308279"/>
              <a:gd name="connsiteY63" fmla="*/ 5137079 h 5280917"/>
              <a:gd name="connsiteX64" fmla="*/ 2856216 w 3308279"/>
              <a:gd name="connsiteY64" fmla="*/ 5095982 h 5280917"/>
              <a:gd name="connsiteX65" fmla="*/ 2887038 w 3308279"/>
              <a:gd name="connsiteY65" fmla="*/ 5044611 h 5280917"/>
              <a:gd name="connsiteX66" fmla="*/ 2876764 w 3308279"/>
              <a:gd name="connsiteY66" fmla="*/ 4911047 h 5280917"/>
              <a:gd name="connsiteX67" fmla="*/ 2866490 w 3308279"/>
              <a:gd name="connsiteY67" fmla="*/ 4859676 h 5280917"/>
              <a:gd name="connsiteX68" fmla="*/ 2856216 w 3308279"/>
              <a:gd name="connsiteY68" fmla="*/ 4777483 h 5280917"/>
              <a:gd name="connsiteX69" fmla="*/ 2866490 w 3308279"/>
              <a:gd name="connsiteY69" fmla="*/ 4633645 h 5280917"/>
              <a:gd name="connsiteX70" fmla="*/ 2876764 w 3308279"/>
              <a:gd name="connsiteY70" fmla="*/ 4602822 h 5280917"/>
              <a:gd name="connsiteX71" fmla="*/ 2969232 w 3308279"/>
              <a:gd name="connsiteY71" fmla="*/ 4489807 h 5280917"/>
              <a:gd name="connsiteX72" fmla="*/ 2989780 w 3308279"/>
              <a:gd name="connsiteY72" fmla="*/ 4469258 h 5280917"/>
              <a:gd name="connsiteX73" fmla="*/ 3082247 w 3308279"/>
              <a:gd name="connsiteY73" fmla="*/ 4438436 h 5280917"/>
              <a:gd name="connsiteX74" fmla="*/ 3113070 w 3308279"/>
              <a:gd name="connsiteY74" fmla="*/ 4428162 h 5280917"/>
              <a:gd name="connsiteX75" fmla="*/ 3195263 w 3308279"/>
              <a:gd name="connsiteY75" fmla="*/ 4407613 h 5280917"/>
              <a:gd name="connsiteX76" fmla="*/ 3226086 w 3308279"/>
              <a:gd name="connsiteY76" fmla="*/ 4171308 h 5280917"/>
              <a:gd name="connsiteX77" fmla="*/ 3236360 w 3308279"/>
              <a:gd name="connsiteY77" fmla="*/ 4109663 h 5280917"/>
              <a:gd name="connsiteX78" fmla="*/ 3246634 w 3308279"/>
              <a:gd name="connsiteY78" fmla="*/ 4017195 h 5280917"/>
              <a:gd name="connsiteX79" fmla="*/ 3267182 w 3308279"/>
              <a:gd name="connsiteY79" fmla="*/ 3893906 h 5280917"/>
              <a:gd name="connsiteX80" fmla="*/ 3277456 w 3308279"/>
              <a:gd name="connsiteY80" fmla="*/ 3811712 h 5280917"/>
              <a:gd name="connsiteX81" fmla="*/ 3298005 w 3308279"/>
              <a:gd name="connsiteY81" fmla="*/ 3688422 h 5280917"/>
              <a:gd name="connsiteX82" fmla="*/ 3308279 w 3308279"/>
              <a:gd name="connsiteY82" fmla="*/ 3575407 h 5280917"/>
              <a:gd name="connsiteX83" fmla="*/ 3298005 w 3308279"/>
              <a:gd name="connsiteY83" fmla="*/ 2537717 h 5280917"/>
              <a:gd name="connsiteX84" fmla="*/ 3277456 w 3308279"/>
              <a:gd name="connsiteY84" fmla="*/ 2198670 h 5280917"/>
              <a:gd name="connsiteX85" fmla="*/ 3267182 w 3308279"/>
              <a:gd name="connsiteY85" fmla="*/ 2075380 h 5280917"/>
              <a:gd name="connsiteX86" fmla="*/ 3205537 w 3308279"/>
              <a:gd name="connsiteY86" fmla="*/ 2054831 h 5280917"/>
              <a:gd name="connsiteX87" fmla="*/ 3143892 w 3308279"/>
              <a:gd name="connsiteY87" fmla="*/ 2024009 h 5280917"/>
              <a:gd name="connsiteX88" fmla="*/ 3113070 w 3308279"/>
              <a:gd name="connsiteY88" fmla="*/ 2003461 h 5280917"/>
              <a:gd name="connsiteX89" fmla="*/ 3082247 w 3308279"/>
              <a:gd name="connsiteY89" fmla="*/ 1993186 h 5280917"/>
              <a:gd name="connsiteX90" fmla="*/ 3030877 w 3308279"/>
              <a:gd name="connsiteY90" fmla="*/ 1952090 h 5280917"/>
              <a:gd name="connsiteX91" fmla="*/ 2979506 w 3308279"/>
              <a:gd name="connsiteY91" fmla="*/ 1921267 h 5280917"/>
              <a:gd name="connsiteX92" fmla="*/ 2948683 w 3308279"/>
              <a:gd name="connsiteY92" fmla="*/ 1900719 h 5280917"/>
              <a:gd name="connsiteX93" fmla="*/ 2907587 w 3308279"/>
              <a:gd name="connsiteY93" fmla="*/ 1880171 h 5280917"/>
              <a:gd name="connsiteX94" fmla="*/ 2835668 w 3308279"/>
              <a:gd name="connsiteY94" fmla="*/ 1849348 h 5280917"/>
              <a:gd name="connsiteX95" fmla="*/ 2774023 w 3308279"/>
              <a:gd name="connsiteY95" fmla="*/ 1808252 h 5280917"/>
              <a:gd name="connsiteX96" fmla="*/ 2743200 w 3308279"/>
              <a:gd name="connsiteY96" fmla="*/ 1787703 h 5280917"/>
              <a:gd name="connsiteX97" fmla="*/ 2722652 w 3308279"/>
              <a:gd name="connsiteY97" fmla="*/ 1756881 h 5280917"/>
              <a:gd name="connsiteX98" fmla="*/ 2691830 w 3308279"/>
              <a:gd name="connsiteY98" fmla="*/ 1726058 h 5280917"/>
              <a:gd name="connsiteX99" fmla="*/ 2671281 w 3308279"/>
              <a:gd name="connsiteY99" fmla="*/ 1684962 h 5280917"/>
              <a:gd name="connsiteX100" fmla="*/ 2671281 w 3308279"/>
              <a:gd name="connsiteY100" fmla="*/ 945222 h 5280917"/>
              <a:gd name="connsiteX101" fmla="*/ 2681555 w 3308279"/>
              <a:gd name="connsiteY101" fmla="*/ 914400 h 5280917"/>
              <a:gd name="connsiteX102" fmla="*/ 2691830 w 3308279"/>
              <a:gd name="connsiteY102" fmla="*/ 852755 h 5280917"/>
              <a:gd name="connsiteX103" fmla="*/ 2681555 w 3308279"/>
              <a:gd name="connsiteY103" fmla="*/ 513708 h 5280917"/>
              <a:gd name="connsiteX104" fmla="*/ 2671281 w 3308279"/>
              <a:gd name="connsiteY104" fmla="*/ 472611 h 5280917"/>
              <a:gd name="connsiteX105" fmla="*/ 2630185 w 3308279"/>
              <a:gd name="connsiteY105" fmla="*/ 380144 h 5280917"/>
              <a:gd name="connsiteX106" fmla="*/ 2527443 w 3308279"/>
              <a:gd name="connsiteY106" fmla="*/ 349321 h 5280917"/>
              <a:gd name="connsiteX107" fmla="*/ 2496621 w 3308279"/>
              <a:gd name="connsiteY107" fmla="*/ 339047 h 5280917"/>
              <a:gd name="connsiteX108" fmla="*/ 2424701 w 3308279"/>
              <a:gd name="connsiteY108" fmla="*/ 328773 h 5280917"/>
              <a:gd name="connsiteX109" fmla="*/ 2414427 w 3308279"/>
              <a:gd name="connsiteY109" fmla="*/ 297951 h 5280917"/>
              <a:gd name="connsiteX110" fmla="*/ 2404153 w 3308279"/>
              <a:gd name="connsiteY110" fmla="*/ 0 h 528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3308279" h="5280917">
                <a:moveTo>
                  <a:pt x="0" y="1171254"/>
                </a:moveTo>
                <a:cubicBezTo>
                  <a:pt x="7438" y="1215882"/>
                  <a:pt x="10972" y="1241176"/>
                  <a:pt x="20549" y="1284270"/>
                </a:cubicBezTo>
                <a:cubicBezTo>
                  <a:pt x="33186" y="1341133"/>
                  <a:pt x="32470" y="1317992"/>
                  <a:pt x="41097" y="1387011"/>
                </a:cubicBezTo>
                <a:cubicBezTo>
                  <a:pt x="56989" y="1514151"/>
                  <a:pt x="39058" y="1452815"/>
                  <a:pt x="61645" y="1520575"/>
                </a:cubicBezTo>
                <a:cubicBezTo>
                  <a:pt x="65070" y="1541123"/>
                  <a:pt x="67400" y="1561884"/>
                  <a:pt x="71919" y="1582220"/>
                </a:cubicBezTo>
                <a:cubicBezTo>
                  <a:pt x="74268" y="1592792"/>
                  <a:pt x="80070" y="1602423"/>
                  <a:pt x="82194" y="1613043"/>
                </a:cubicBezTo>
                <a:cubicBezTo>
                  <a:pt x="115689" y="1780514"/>
                  <a:pt x="86664" y="1688100"/>
                  <a:pt x="113016" y="1767155"/>
                </a:cubicBezTo>
                <a:cubicBezTo>
                  <a:pt x="116441" y="1914418"/>
                  <a:pt x="110529" y="2062195"/>
                  <a:pt x="123290" y="2208944"/>
                </a:cubicBezTo>
                <a:cubicBezTo>
                  <a:pt x="124549" y="2223419"/>
                  <a:pt x="142644" y="2230846"/>
                  <a:pt x="154113" y="2239766"/>
                </a:cubicBezTo>
                <a:cubicBezTo>
                  <a:pt x="173607" y="2254928"/>
                  <a:pt x="195210" y="2267164"/>
                  <a:pt x="215758" y="2280863"/>
                </a:cubicBezTo>
                <a:cubicBezTo>
                  <a:pt x="226032" y="2287712"/>
                  <a:pt x="234866" y="2297506"/>
                  <a:pt x="246580" y="2301411"/>
                </a:cubicBezTo>
                <a:lnTo>
                  <a:pt x="277403" y="2311685"/>
                </a:lnTo>
                <a:cubicBezTo>
                  <a:pt x="287677" y="2318535"/>
                  <a:pt x="298932" y="2324103"/>
                  <a:pt x="308225" y="2332234"/>
                </a:cubicBezTo>
                <a:cubicBezTo>
                  <a:pt x="326450" y="2348181"/>
                  <a:pt x="359596" y="2383604"/>
                  <a:pt x="359596" y="2383604"/>
                </a:cubicBezTo>
                <a:lnTo>
                  <a:pt x="380144" y="2445249"/>
                </a:lnTo>
                <a:cubicBezTo>
                  <a:pt x="383569" y="2455523"/>
                  <a:pt x="388294" y="2465452"/>
                  <a:pt x="390418" y="2476072"/>
                </a:cubicBezTo>
                <a:lnTo>
                  <a:pt x="400692" y="2527443"/>
                </a:lnTo>
                <a:cubicBezTo>
                  <a:pt x="397267" y="2602787"/>
                  <a:pt x="395435" y="2678220"/>
                  <a:pt x="390418" y="2753474"/>
                </a:cubicBezTo>
                <a:cubicBezTo>
                  <a:pt x="387561" y="2796334"/>
                  <a:pt x="377138" y="2853704"/>
                  <a:pt x="369870" y="2897312"/>
                </a:cubicBezTo>
                <a:cubicBezTo>
                  <a:pt x="366445" y="2945258"/>
                  <a:pt x="359596" y="2993083"/>
                  <a:pt x="359596" y="3041151"/>
                </a:cubicBezTo>
                <a:cubicBezTo>
                  <a:pt x="359596" y="3152409"/>
                  <a:pt x="371789" y="3304329"/>
                  <a:pt x="380144" y="3421294"/>
                </a:cubicBezTo>
                <a:cubicBezTo>
                  <a:pt x="382918" y="3529463"/>
                  <a:pt x="377589" y="3764290"/>
                  <a:pt x="400692" y="3914454"/>
                </a:cubicBezTo>
                <a:cubicBezTo>
                  <a:pt x="402839" y="3928410"/>
                  <a:pt x="407904" y="3941767"/>
                  <a:pt x="410967" y="3955551"/>
                </a:cubicBezTo>
                <a:cubicBezTo>
                  <a:pt x="414755" y="3972598"/>
                  <a:pt x="416646" y="3990074"/>
                  <a:pt x="421241" y="4006921"/>
                </a:cubicBezTo>
                <a:cubicBezTo>
                  <a:pt x="426940" y="4027818"/>
                  <a:pt x="434940" y="4048018"/>
                  <a:pt x="441789" y="4068566"/>
                </a:cubicBezTo>
                <a:lnTo>
                  <a:pt x="452063" y="4099389"/>
                </a:lnTo>
                <a:lnTo>
                  <a:pt x="472612" y="4161034"/>
                </a:lnTo>
                <a:lnTo>
                  <a:pt x="482886" y="4191856"/>
                </a:lnTo>
                <a:cubicBezTo>
                  <a:pt x="489735" y="4232953"/>
                  <a:pt x="493329" y="4274726"/>
                  <a:pt x="503434" y="4315146"/>
                </a:cubicBezTo>
                <a:cubicBezTo>
                  <a:pt x="506859" y="4328845"/>
                  <a:pt x="510645" y="4342459"/>
                  <a:pt x="513708" y="4356243"/>
                </a:cubicBezTo>
                <a:cubicBezTo>
                  <a:pt x="517496" y="4373290"/>
                  <a:pt x="517850" y="4391262"/>
                  <a:pt x="523982" y="4407613"/>
                </a:cubicBezTo>
                <a:cubicBezTo>
                  <a:pt x="528318" y="4419175"/>
                  <a:pt x="537681" y="4428162"/>
                  <a:pt x="544531" y="4438436"/>
                </a:cubicBezTo>
                <a:cubicBezTo>
                  <a:pt x="547956" y="4448710"/>
                  <a:pt x="549962" y="4459572"/>
                  <a:pt x="554805" y="4469258"/>
                </a:cubicBezTo>
                <a:cubicBezTo>
                  <a:pt x="560327" y="4480303"/>
                  <a:pt x="570489" y="4488731"/>
                  <a:pt x="575353" y="4500081"/>
                </a:cubicBezTo>
                <a:cubicBezTo>
                  <a:pt x="580915" y="4513060"/>
                  <a:pt x="582202" y="4527479"/>
                  <a:pt x="585627" y="4541178"/>
                </a:cubicBezTo>
                <a:cubicBezTo>
                  <a:pt x="589052" y="4671317"/>
                  <a:pt x="589558" y="4801566"/>
                  <a:pt x="595901" y="4931595"/>
                </a:cubicBezTo>
                <a:cubicBezTo>
                  <a:pt x="596429" y="4942412"/>
                  <a:pt x="601333" y="4952731"/>
                  <a:pt x="606176" y="4962418"/>
                </a:cubicBezTo>
                <a:cubicBezTo>
                  <a:pt x="611698" y="4973462"/>
                  <a:pt x="619875" y="4982966"/>
                  <a:pt x="626724" y="4993240"/>
                </a:cubicBezTo>
                <a:cubicBezTo>
                  <a:pt x="635856" y="5020637"/>
                  <a:pt x="640619" y="5039770"/>
                  <a:pt x="657546" y="5065160"/>
                </a:cubicBezTo>
                <a:cubicBezTo>
                  <a:pt x="667303" y="5079796"/>
                  <a:pt x="710827" y="5111751"/>
                  <a:pt x="719191" y="5116530"/>
                </a:cubicBezTo>
                <a:cubicBezTo>
                  <a:pt x="728594" y="5121903"/>
                  <a:pt x="739740" y="5123379"/>
                  <a:pt x="750014" y="5126804"/>
                </a:cubicBezTo>
                <a:cubicBezTo>
                  <a:pt x="760288" y="5133654"/>
                  <a:pt x="769486" y="5142489"/>
                  <a:pt x="780836" y="5147353"/>
                </a:cubicBezTo>
                <a:cubicBezTo>
                  <a:pt x="793815" y="5152915"/>
                  <a:pt x="808408" y="5153570"/>
                  <a:pt x="821933" y="5157627"/>
                </a:cubicBezTo>
                <a:cubicBezTo>
                  <a:pt x="821935" y="5157627"/>
                  <a:pt x="898988" y="5183311"/>
                  <a:pt x="914400" y="5188449"/>
                </a:cubicBezTo>
                <a:cubicBezTo>
                  <a:pt x="914410" y="5188452"/>
                  <a:pt x="976034" y="5208995"/>
                  <a:pt x="976045" y="5208998"/>
                </a:cubicBezTo>
                <a:cubicBezTo>
                  <a:pt x="989744" y="5212423"/>
                  <a:pt x="1003565" y="5215393"/>
                  <a:pt x="1017142" y="5219272"/>
                </a:cubicBezTo>
                <a:cubicBezTo>
                  <a:pt x="1027555" y="5222247"/>
                  <a:pt x="1037551" y="5226571"/>
                  <a:pt x="1047964" y="5229546"/>
                </a:cubicBezTo>
                <a:cubicBezTo>
                  <a:pt x="1061541" y="5233425"/>
                  <a:pt x="1075536" y="5235762"/>
                  <a:pt x="1089061" y="5239820"/>
                </a:cubicBezTo>
                <a:cubicBezTo>
                  <a:pt x="1109807" y="5246044"/>
                  <a:pt x="1129467" y="5256121"/>
                  <a:pt x="1150706" y="5260369"/>
                </a:cubicBezTo>
                <a:cubicBezTo>
                  <a:pt x="1222504" y="5274728"/>
                  <a:pt x="1184852" y="5267772"/>
                  <a:pt x="1263722" y="5280917"/>
                </a:cubicBezTo>
                <a:cubicBezTo>
                  <a:pt x="1356189" y="5277492"/>
                  <a:pt x="1448798" y="5276798"/>
                  <a:pt x="1541124" y="5270643"/>
                </a:cubicBezTo>
                <a:cubicBezTo>
                  <a:pt x="1551930" y="5269923"/>
                  <a:pt x="1561327" y="5262493"/>
                  <a:pt x="1571946" y="5260369"/>
                </a:cubicBezTo>
                <a:cubicBezTo>
                  <a:pt x="1612800" y="5252198"/>
                  <a:pt x="1655710" y="5252995"/>
                  <a:pt x="1695236" y="5239820"/>
                </a:cubicBezTo>
                <a:cubicBezTo>
                  <a:pt x="1705510" y="5236395"/>
                  <a:pt x="1715404" y="5231483"/>
                  <a:pt x="1726059" y="5229546"/>
                </a:cubicBezTo>
                <a:cubicBezTo>
                  <a:pt x="1753225" y="5224607"/>
                  <a:pt x="1780962" y="5223470"/>
                  <a:pt x="1808252" y="5219272"/>
                </a:cubicBezTo>
                <a:cubicBezTo>
                  <a:pt x="1854303" y="5212187"/>
                  <a:pt x="1852942" y="5211225"/>
                  <a:pt x="1890445" y="5198724"/>
                </a:cubicBezTo>
                <a:cubicBezTo>
                  <a:pt x="1958939" y="5202149"/>
                  <a:pt x="2027567" y="5203529"/>
                  <a:pt x="2095928" y="5208998"/>
                </a:cubicBezTo>
                <a:cubicBezTo>
                  <a:pt x="2113335" y="5210391"/>
                  <a:pt x="2129858" y="5218400"/>
                  <a:pt x="2147299" y="5219272"/>
                </a:cubicBezTo>
                <a:cubicBezTo>
                  <a:pt x="2267064" y="5225260"/>
                  <a:pt x="2387030" y="5226121"/>
                  <a:pt x="2506895" y="5229546"/>
                </a:cubicBezTo>
                <a:cubicBezTo>
                  <a:pt x="2565115" y="5226121"/>
                  <a:pt x="2623524" y="5225075"/>
                  <a:pt x="2681555" y="5219272"/>
                </a:cubicBezTo>
                <a:cubicBezTo>
                  <a:pt x="2692331" y="5218194"/>
                  <a:pt x="2701965" y="5211973"/>
                  <a:pt x="2712378" y="5208998"/>
                </a:cubicBezTo>
                <a:cubicBezTo>
                  <a:pt x="2802658" y="5183204"/>
                  <a:pt x="2710413" y="5213078"/>
                  <a:pt x="2784297" y="5188449"/>
                </a:cubicBezTo>
                <a:cubicBezTo>
                  <a:pt x="2794571" y="5178175"/>
                  <a:pt x="2803957" y="5166929"/>
                  <a:pt x="2815119" y="5157627"/>
                </a:cubicBezTo>
                <a:cubicBezTo>
                  <a:pt x="2824605" y="5149722"/>
                  <a:pt x="2839092" y="5147353"/>
                  <a:pt x="2845942" y="5137079"/>
                </a:cubicBezTo>
                <a:cubicBezTo>
                  <a:pt x="2853775" y="5125330"/>
                  <a:pt x="2850481" y="5108886"/>
                  <a:pt x="2856216" y="5095982"/>
                </a:cubicBezTo>
                <a:cubicBezTo>
                  <a:pt x="2864326" y="5077734"/>
                  <a:pt x="2876764" y="5061735"/>
                  <a:pt x="2887038" y="5044611"/>
                </a:cubicBezTo>
                <a:cubicBezTo>
                  <a:pt x="2883613" y="5000090"/>
                  <a:pt x="2881695" y="4955427"/>
                  <a:pt x="2876764" y="4911047"/>
                </a:cubicBezTo>
                <a:cubicBezTo>
                  <a:pt x="2874836" y="4893691"/>
                  <a:pt x="2869145" y="4876936"/>
                  <a:pt x="2866490" y="4859676"/>
                </a:cubicBezTo>
                <a:cubicBezTo>
                  <a:pt x="2862292" y="4832386"/>
                  <a:pt x="2859641" y="4804881"/>
                  <a:pt x="2856216" y="4777483"/>
                </a:cubicBezTo>
                <a:cubicBezTo>
                  <a:pt x="2859641" y="4729537"/>
                  <a:pt x="2860874" y="4681384"/>
                  <a:pt x="2866490" y="4633645"/>
                </a:cubicBezTo>
                <a:cubicBezTo>
                  <a:pt x="2867755" y="4622889"/>
                  <a:pt x="2871504" y="4612289"/>
                  <a:pt x="2876764" y="4602822"/>
                </a:cubicBezTo>
                <a:cubicBezTo>
                  <a:pt x="2910844" y="4541478"/>
                  <a:pt x="2920451" y="4538588"/>
                  <a:pt x="2969232" y="4489807"/>
                </a:cubicBezTo>
                <a:cubicBezTo>
                  <a:pt x="2976081" y="4482957"/>
                  <a:pt x="2980590" y="4472321"/>
                  <a:pt x="2989780" y="4469258"/>
                </a:cubicBezTo>
                <a:lnTo>
                  <a:pt x="3082247" y="4438436"/>
                </a:lnTo>
                <a:cubicBezTo>
                  <a:pt x="3092521" y="4435011"/>
                  <a:pt x="3102563" y="4430789"/>
                  <a:pt x="3113070" y="4428162"/>
                </a:cubicBezTo>
                <a:lnTo>
                  <a:pt x="3195263" y="4407613"/>
                </a:lnTo>
                <a:cubicBezTo>
                  <a:pt x="3237030" y="4282318"/>
                  <a:pt x="3207069" y="4390002"/>
                  <a:pt x="3226086" y="4171308"/>
                </a:cubicBezTo>
                <a:cubicBezTo>
                  <a:pt x="3227891" y="4150555"/>
                  <a:pt x="3233607" y="4130312"/>
                  <a:pt x="3236360" y="4109663"/>
                </a:cubicBezTo>
                <a:cubicBezTo>
                  <a:pt x="3240459" y="4078923"/>
                  <a:pt x="3242248" y="4047896"/>
                  <a:pt x="3246634" y="4017195"/>
                </a:cubicBezTo>
                <a:cubicBezTo>
                  <a:pt x="3252526" y="3975951"/>
                  <a:pt x="3262014" y="3935247"/>
                  <a:pt x="3267182" y="3893906"/>
                </a:cubicBezTo>
                <a:cubicBezTo>
                  <a:pt x="3270607" y="3866508"/>
                  <a:pt x="3273257" y="3839002"/>
                  <a:pt x="3277456" y="3811712"/>
                </a:cubicBezTo>
                <a:cubicBezTo>
                  <a:pt x="3294146" y="3703233"/>
                  <a:pt x="3282953" y="3823896"/>
                  <a:pt x="3298005" y="3688422"/>
                </a:cubicBezTo>
                <a:cubicBezTo>
                  <a:pt x="3302182" y="3650826"/>
                  <a:pt x="3304854" y="3613079"/>
                  <a:pt x="3308279" y="3575407"/>
                </a:cubicBezTo>
                <a:cubicBezTo>
                  <a:pt x="3304854" y="3229510"/>
                  <a:pt x="3303583" y="2883586"/>
                  <a:pt x="3298005" y="2537717"/>
                </a:cubicBezTo>
                <a:cubicBezTo>
                  <a:pt x="3294421" y="2315531"/>
                  <a:pt x="3292004" y="2358688"/>
                  <a:pt x="3277456" y="2198670"/>
                </a:cubicBezTo>
                <a:cubicBezTo>
                  <a:pt x="3273722" y="2157600"/>
                  <a:pt x="3285625" y="2112265"/>
                  <a:pt x="3267182" y="2075380"/>
                </a:cubicBezTo>
                <a:cubicBezTo>
                  <a:pt x="3257495" y="2056007"/>
                  <a:pt x="3223559" y="2066846"/>
                  <a:pt x="3205537" y="2054831"/>
                </a:cubicBezTo>
                <a:cubicBezTo>
                  <a:pt x="3165704" y="2028276"/>
                  <a:pt x="3186429" y="2038188"/>
                  <a:pt x="3143892" y="2024009"/>
                </a:cubicBezTo>
                <a:cubicBezTo>
                  <a:pt x="3133618" y="2017160"/>
                  <a:pt x="3124114" y="2008983"/>
                  <a:pt x="3113070" y="2003461"/>
                </a:cubicBezTo>
                <a:cubicBezTo>
                  <a:pt x="3103383" y="1998618"/>
                  <a:pt x="3090704" y="1999952"/>
                  <a:pt x="3082247" y="1993186"/>
                </a:cubicBezTo>
                <a:cubicBezTo>
                  <a:pt x="3015859" y="1940076"/>
                  <a:pt x="3108348" y="1977914"/>
                  <a:pt x="3030877" y="1952090"/>
                </a:cubicBezTo>
                <a:cubicBezTo>
                  <a:pt x="2990741" y="1911956"/>
                  <a:pt x="3032854" y="1947942"/>
                  <a:pt x="2979506" y="1921267"/>
                </a:cubicBezTo>
                <a:cubicBezTo>
                  <a:pt x="2968462" y="1915745"/>
                  <a:pt x="2959404" y="1906845"/>
                  <a:pt x="2948683" y="1900719"/>
                </a:cubicBezTo>
                <a:cubicBezTo>
                  <a:pt x="2935385" y="1893120"/>
                  <a:pt x="2921530" y="1886509"/>
                  <a:pt x="2907587" y="1880171"/>
                </a:cubicBezTo>
                <a:cubicBezTo>
                  <a:pt x="2883843" y="1869378"/>
                  <a:pt x="2858632" y="1861713"/>
                  <a:pt x="2835668" y="1849348"/>
                </a:cubicBezTo>
                <a:cubicBezTo>
                  <a:pt x="2813924" y="1837640"/>
                  <a:pt x="2794571" y="1821951"/>
                  <a:pt x="2774023" y="1808252"/>
                </a:cubicBezTo>
                <a:lnTo>
                  <a:pt x="2743200" y="1787703"/>
                </a:lnTo>
                <a:cubicBezTo>
                  <a:pt x="2736351" y="1777429"/>
                  <a:pt x="2730557" y="1766367"/>
                  <a:pt x="2722652" y="1756881"/>
                </a:cubicBezTo>
                <a:cubicBezTo>
                  <a:pt x="2713350" y="1745719"/>
                  <a:pt x="2700275" y="1737881"/>
                  <a:pt x="2691830" y="1726058"/>
                </a:cubicBezTo>
                <a:cubicBezTo>
                  <a:pt x="2682928" y="1713595"/>
                  <a:pt x="2678131" y="1698661"/>
                  <a:pt x="2671281" y="1684962"/>
                </a:cubicBezTo>
                <a:cubicBezTo>
                  <a:pt x="2616644" y="1411772"/>
                  <a:pt x="2652319" y="1608913"/>
                  <a:pt x="2671281" y="945222"/>
                </a:cubicBezTo>
                <a:cubicBezTo>
                  <a:pt x="2671590" y="934397"/>
                  <a:pt x="2679206" y="924972"/>
                  <a:pt x="2681555" y="914400"/>
                </a:cubicBezTo>
                <a:cubicBezTo>
                  <a:pt x="2686074" y="894064"/>
                  <a:pt x="2688405" y="873303"/>
                  <a:pt x="2691830" y="852755"/>
                </a:cubicBezTo>
                <a:cubicBezTo>
                  <a:pt x="2688405" y="739739"/>
                  <a:pt x="2687658" y="626611"/>
                  <a:pt x="2681555" y="513708"/>
                </a:cubicBezTo>
                <a:cubicBezTo>
                  <a:pt x="2680793" y="499608"/>
                  <a:pt x="2675338" y="486136"/>
                  <a:pt x="2671281" y="472611"/>
                </a:cubicBezTo>
                <a:cubicBezTo>
                  <a:pt x="2665320" y="452741"/>
                  <a:pt x="2652206" y="398495"/>
                  <a:pt x="2630185" y="380144"/>
                </a:cubicBezTo>
                <a:cubicBezTo>
                  <a:pt x="2600319" y="355256"/>
                  <a:pt x="2563577" y="355343"/>
                  <a:pt x="2527443" y="349321"/>
                </a:cubicBezTo>
                <a:cubicBezTo>
                  <a:pt x="2517169" y="345896"/>
                  <a:pt x="2507240" y="341171"/>
                  <a:pt x="2496621" y="339047"/>
                </a:cubicBezTo>
                <a:cubicBezTo>
                  <a:pt x="2472875" y="334298"/>
                  <a:pt x="2446361" y="339603"/>
                  <a:pt x="2424701" y="328773"/>
                </a:cubicBezTo>
                <a:cubicBezTo>
                  <a:pt x="2415015" y="323930"/>
                  <a:pt x="2417852" y="308225"/>
                  <a:pt x="2414427" y="297951"/>
                </a:cubicBezTo>
                <a:cubicBezTo>
                  <a:pt x="2403440" y="34262"/>
                  <a:pt x="2404153" y="133636"/>
                  <a:pt x="2404153" y="0"/>
                </a:cubicBez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슬라이드 번호 개체 틀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935043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3" name="내용 개체 틀 2"/>
          <p:cNvSpPr>
            <a:spLocks noGrp="1"/>
          </p:cNvSpPr>
          <p:nvPr>
            <p:ph idx="1"/>
          </p:nvPr>
        </p:nvSpPr>
        <p:spPr>
          <a:xfrm>
            <a:off x="609600" y="1417638"/>
            <a:ext cx="11582400" cy="5303837"/>
          </a:xfrm>
        </p:spPr>
        <p:txBody>
          <a:bodyPr>
            <a:normAutofit/>
          </a:bodyPr>
          <a:lstStyle/>
          <a:p>
            <a:r>
              <a:rPr lang="en-US" altLang="ko-KR" dirty="0"/>
              <a:t>Lecture</a:t>
            </a:r>
          </a:p>
          <a:p>
            <a:pPr lvl="1"/>
            <a:r>
              <a:rPr lang="en-US" altLang="ko-KR" dirty="0"/>
              <a:t>How can hardware components communicate with each other?</a:t>
            </a:r>
          </a:p>
          <a:p>
            <a:pPr lvl="1"/>
            <a:r>
              <a:rPr lang="en-US" altLang="ko-KR" dirty="0"/>
              <a:t>AXI bus</a:t>
            </a:r>
          </a:p>
          <a:p>
            <a:r>
              <a:rPr lang="en-US" altLang="ko-KR" dirty="0"/>
              <a:t>Introduction to the lab on Week 10</a:t>
            </a:r>
          </a:p>
          <a:p>
            <a:endParaRPr lang="en-US" altLang="ko-KR" dirty="0"/>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rPr>
              <a:pPr marL="0" marR="0" lvl="0" indent="0" algn="r" defTabSz="914400" rtl="0" eaLnBrk="1" fontAlgn="auto" latinLnBrk="1" hangingPunct="1">
                <a:lnSpc>
                  <a:spcPct val="100000"/>
                </a:lnSpc>
                <a:spcBef>
                  <a:spcPts val="0"/>
                </a:spcBef>
                <a:spcAft>
                  <a:spcPts val="0"/>
                </a:spcAft>
                <a:buClrTx/>
                <a:buSzTx/>
                <a:buFontTx/>
                <a:buNone/>
                <a:tabLst/>
                <a:defRPr/>
              </a:pPr>
              <a:t>72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endParaRPr>
          </a:p>
        </p:txBody>
      </p:sp>
    </p:spTree>
    <p:extLst>
      <p:ext uri="{BB962C8B-B14F-4D97-AF65-F5344CB8AC3E}">
        <p14:creationId xmlns:p14="http://schemas.microsoft.com/office/powerpoint/2010/main" val="41618059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30BC8A23-0975-8E4C-83F5-8FB81D96C85E}"/>
              </a:ext>
            </a:extLst>
          </p:cNvPr>
          <p:cNvSpPr>
            <a:spLocks noGrp="1"/>
          </p:cNvSpPr>
          <p:nvPr>
            <p:ph type="ctrTitle"/>
          </p:nvPr>
        </p:nvSpPr>
        <p:spPr/>
        <p:txBody>
          <a:bodyPr/>
          <a:lstStyle/>
          <a:p>
            <a:r>
              <a:rPr kumimoji="1" lang="en-US" altLang="ko-KR" dirty="0"/>
              <a:t>Appendix</a:t>
            </a:r>
            <a:endParaRPr kumimoji="1" lang="ko-KR" altLang="en-US" dirty="0"/>
          </a:p>
        </p:txBody>
      </p:sp>
      <p:sp>
        <p:nvSpPr>
          <p:cNvPr id="6" name="부제목 5">
            <a:extLst>
              <a:ext uri="{FF2B5EF4-FFF2-40B4-BE49-F238E27FC236}">
                <a16:creationId xmlns:a16="http://schemas.microsoft.com/office/drawing/2014/main" id="{504C54B6-47AD-FC4D-8DBB-2208DA3D1471}"/>
              </a:ext>
            </a:extLst>
          </p:cNvPr>
          <p:cNvSpPr>
            <a:spLocks noGrp="1"/>
          </p:cNvSpPr>
          <p:nvPr>
            <p:ph type="subTitle" idx="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A3622361-AB65-304C-828B-D282FE467D90}"/>
              </a:ext>
            </a:extLst>
          </p:cNvPr>
          <p:cNvSpPr>
            <a:spLocks noGrp="1"/>
          </p:cNvSpPr>
          <p:nvPr>
            <p:ph type="sldNum" sz="quarter" idx="12"/>
          </p:nvPr>
        </p:nvSpPr>
        <p:spPr/>
        <p:txBody>
          <a:bodyPr/>
          <a:lstStyle/>
          <a:p>
            <a:fld id="{7E143334-4AB7-49CA-B52F-E6E20F79A69B}" type="slidenum">
              <a:rPr lang="ko-KR" altLang="en-US" smtClean="0"/>
              <a:pPr/>
              <a:t>73</a:t>
            </a:fld>
            <a:endParaRPr lang="ko-KR" altLang="en-US"/>
          </a:p>
        </p:txBody>
      </p:sp>
    </p:spTree>
    <p:extLst>
      <p:ext uri="{BB962C8B-B14F-4D97-AF65-F5344CB8AC3E}">
        <p14:creationId xmlns:p14="http://schemas.microsoft.com/office/powerpoint/2010/main" val="30762574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Starvation Problem of Fixed Priority Scheme</a:t>
            </a:r>
            <a:endParaRPr lang="ko-KR" altLang="en-US" dirty="0"/>
          </a:p>
        </p:txBody>
      </p:sp>
      <p:sp>
        <p:nvSpPr>
          <p:cNvPr id="3" name="내용 개체 틀 2"/>
          <p:cNvSpPr>
            <a:spLocks noGrp="1"/>
          </p:cNvSpPr>
          <p:nvPr>
            <p:ph idx="1"/>
          </p:nvPr>
        </p:nvSpPr>
        <p:spPr>
          <a:xfrm>
            <a:off x="838200" y="1825625"/>
            <a:ext cx="10515600" cy="4847318"/>
          </a:xfrm>
        </p:spPr>
        <p:txBody>
          <a:bodyPr>
            <a:normAutofit fontScale="92500" lnSpcReduction="10000"/>
          </a:bodyPr>
          <a:lstStyle/>
          <a:p>
            <a:r>
              <a:rPr lang="en-US" altLang="ko-KR" dirty="0"/>
              <a:t>Starvation</a:t>
            </a:r>
          </a:p>
          <a:p>
            <a:pPr lvl="1"/>
            <a:r>
              <a:rPr lang="en-US" altLang="ko-KR" dirty="0"/>
              <a:t>Requests from low priority masters can be delayed due to high priority requests</a:t>
            </a:r>
          </a:p>
          <a:p>
            <a:pPr lvl="1"/>
            <a:r>
              <a:rPr lang="en-US" altLang="ko-KR" dirty="0"/>
              <a:t>In the worst case, low priority masters cannot send their requests to the slave, which will finally make the system fail</a:t>
            </a:r>
          </a:p>
          <a:p>
            <a:r>
              <a:rPr lang="en-US" altLang="ko-KR" dirty="0"/>
              <a:t>How to resolve the starvation problem?</a:t>
            </a:r>
          </a:p>
          <a:p>
            <a:pPr lvl="1"/>
            <a:r>
              <a:rPr lang="en-US" altLang="ko-KR" dirty="0"/>
              <a:t>Fair arbitration?</a:t>
            </a:r>
          </a:p>
          <a:p>
            <a:pPr lvl="2"/>
            <a:r>
              <a:rPr lang="en-US" altLang="ko-KR" dirty="0"/>
              <a:t>Urgent requests, e.g., CPU cache miss, Camera/Display data, etc., still need high priority. How to serve them?</a:t>
            </a:r>
          </a:p>
          <a:p>
            <a:pPr lvl="1"/>
            <a:r>
              <a:rPr lang="en-US" altLang="ko-KR" dirty="0"/>
              <a:t>General solution</a:t>
            </a:r>
          </a:p>
          <a:p>
            <a:pPr lvl="2"/>
            <a:r>
              <a:rPr lang="en-US" altLang="ko-KR" dirty="0"/>
              <a:t>The starvation problem is incurred by the policy that guarantees high priority to some masters </a:t>
            </a:r>
            <a:r>
              <a:rPr lang="en-US" altLang="ko-KR" i="1" dirty="0">
                <a:solidFill>
                  <a:srgbClr val="FF0000"/>
                </a:solidFill>
              </a:rPr>
              <a:t>indefinitely</a:t>
            </a:r>
          </a:p>
          <a:p>
            <a:pPr lvl="2"/>
            <a:r>
              <a:rPr lang="en-US" altLang="ko-KR" dirty="0"/>
              <a:t>Basic idea: Guarantee of minimum level of request service (per request or master) called quality of service (</a:t>
            </a:r>
            <a:r>
              <a:rPr lang="en-US" altLang="ko-KR" dirty="0" err="1"/>
              <a:t>QoS</a:t>
            </a:r>
            <a:r>
              <a:rPr lang="en-US" altLang="ko-KR" dirty="0"/>
              <a:t>)</a:t>
            </a:r>
          </a:p>
          <a:p>
            <a:pPr lvl="3"/>
            <a:r>
              <a:rPr lang="en-US" altLang="ko-KR" dirty="0"/>
              <a:t>E.g., a hardware component, codec needs to utilize 50% of main memory bandwidth</a:t>
            </a:r>
          </a:p>
          <a:p>
            <a:pPr lvl="3"/>
            <a:r>
              <a:rPr lang="en-US" altLang="ko-KR" dirty="0"/>
              <a:t>E.g., every 100 cycles, at least one CPU cache miss can be served as high priority</a:t>
            </a:r>
          </a:p>
          <a:p>
            <a:pPr lvl="4"/>
            <a:r>
              <a:rPr lang="en-US" altLang="ko-KR" dirty="0"/>
              <a:t>What happens if 10 or 1000 cycles are used instead of 100 cycles?</a:t>
            </a: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432986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Simple </a:t>
            </a:r>
            <a:r>
              <a:rPr lang="en-US" altLang="ko-KR" dirty="0" err="1"/>
              <a:t>QoS</a:t>
            </a:r>
            <a:r>
              <a:rPr lang="en-US" altLang="ko-KR" dirty="0"/>
              <a:t>-based Arbitration</a:t>
            </a:r>
            <a:endParaRPr lang="ko-KR" altLang="en-US" dirty="0"/>
          </a:p>
        </p:txBody>
      </p:sp>
      <p:sp>
        <p:nvSpPr>
          <p:cNvPr id="3" name="내용 개체 틀 2"/>
          <p:cNvSpPr>
            <a:spLocks noGrp="1"/>
          </p:cNvSpPr>
          <p:nvPr>
            <p:ph idx="1"/>
          </p:nvPr>
        </p:nvSpPr>
        <p:spPr/>
        <p:txBody>
          <a:bodyPr/>
          <a:lstStyle/>
          <a:p>
            <a:r>
              <a:rPr lang="en-US" altLang="ko-KR" dirty="0"/>
              <a:t>We try to guarantee that master A can utilize at least 50% of slave 1’s resource, e.g., main memory bandwidth</a:t>
            </a:r>
          </a:p>
          <a:p>
            <a:r>
              <a:rPr lang="en-US" altLang="ko-KR" dirty="0"/>
              <a:t>Slave 1 can receive, i.e., serve max 8 read requests</a:t>
            </a:r>
            <a:endParaRPr lang="ko-KR" altLang="en-US" dirty="0"/>
          </a:p>
        </p:txBody>
      </p:sp>
      <p:sp>
        <p:nvSpPr>
          <p:cNvPr id="4" name="직사각형 3"/>
          <p:cNvSpPr/>
          <p:nvPr/>
        </p:nvSpPr>
        <p:spPr>
          <a:xfrm>
            <a:off x="2694213" y="3799908"/>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직사각형 4"/>
          <p:cNvSpPr/>
          <p:nvPr/>
        </p:nvSpPr>
        <p:spPr>
          <a:xfrm>
            <a:off x="2694212" y="4953793"/>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직사각형 5"/>
          <p:cNvSpPr/>
          <p:nvPr/>
        </p:nvSpPr>
        <p:spPr>
          <a:xfrm>
            <a:off x="5230584" y="3799908"/>
            <a:ext cx="1883230" cy="19477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직사각형 6"/>
          <p:cNvSpPr/>
          <p:nvPr/>
        </p:nvSpPr>
        <p:spPr>
          <a:xfrm>
            <a:off x="8518070" y="4909456"/>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TextBox 7"/>
          <p:cNvSpPr txBox="1"/>
          <p:nvPr/>
        </p:nvSpPr>
        <p:spPr>
          <a:xfrm>
            <a:off x="2353438" y="3363108"/>
            <a:ext cx="213738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&gt;=50% is guaranteed</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 name="TextBox 8"/>
          <p:cNvSpPr txBox="1"/>
          <p:nvPr/>
        </p:nvSpPr>
        <p:spPr>
          <a:xfrm>
            <a:off x="2788909" y="4048125"/>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A</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 name="TextBox 9"/>
          <p:cNvSpPr txBox="1"/>
          <p:nvPr/>
        </p:nvSpPr>
        <p:spPr>
          <a:xfrm>
            <a:off x="2788908" y="5187146"/>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B</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1" name="TextBox 10"/>
          <p:cNvSpPr txBox="1"/>
          <p:nvPr/>
        </p:nvSpPr>
        <p:spPr>
          <a:xfrm>
            <a:off x="8673588" y="5143890"/>
            <a:ext cx="83740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Slave 1</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cxnSp>
        <p:nvCxnSpPr>
          <p:cNvPr id="13" name="직선 연결선 12"/>
          <p:cNvCxnSpPr>
            <a:stCxn id="9" idx="3"/>
          </p:cNvCxnSpPr>
          <p:nvPr/>
        </p:nvCxnSpPr>
        <p:spPr>
          <a:xfrm>
            <a:off x="3824514" y="4232791"/>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835401" y="5367917"/>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7124702" y="5367917"/>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11550" y="3370601"/>
            <a:ext cx="52129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Bus</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8" name="TextBox 17"/>
          <p:cNvSpPr txBox="1"/>
          <p:nvPr/>
        </p:nvSpPr>
        <p:spPr>
          <a:xfrm>
            <a:off x="7841479" y="4531469"/>
            <a:ext cx="2823081"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Can receive max 8 requests</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2" name="슬라이드 번호 개체 틀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4214379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Simple </a:t>
            </a:r>
            <a:r>
              <a:rPr lang="en-US" altLang="ko-KR" dirty="0" err="1"/>
              <a:t>QoS</a:t>
            </a:r>
            <a:r>
              <a:rPr lang="en-US" altLang="ko-KR" dirty="0"/>
              <a:t>-based Arbitration</a:t>
            </a:r>
            <a:endParaRPr lang="ko-KR" altLang="en-US" dirty="0"/>
          </a:p>
        </p:txBody>
      </p:sp>
      <p:sp>
        <p:nvSpPr>
          <p:cNvPr id="3" name="내용 개체 틀 2"/>
          <p:cNvSpPr>
            <a:spLocks noGrp="1"/>
          </p:cNvSpPr>
          <p:nvPr>
            <p:ph idx="1"/>
          </p:nvPr>
        </p:nvSpPr>
        <p:spPr/>
        <p:txBody>
          <a:bodyPr/>
          <a:lstStyle/>
          <a:p>
            <a:r>
              <a:rPr lang="en-US" altLang="ko-KR" dirty="0"/>
              <a:t>The bus manages a counter for master B</a:t>
            </a:r>
          </a:p>
          <a:p>
            <a:r>
              <a:rPr lang="en-US" altLang="ko-KR" dirty="0"/>
              <a:t>Whenever master B sends a request to slave 1, its counter is incremented</a:t>
            </a:r>
            <a:endParaRPr lang="ko-KR" altLang="en-US" dirty="0"/>
          </a:p>
        </p:txBody>
      </p:sp>
      <p:sp>
        <p:nvSpPr>
          <p:cNvPr id="4" name="직사각형 3"/>
          <p:cNvSpPr/>
          <p:nvPr/>
        </p:nvSpPr>
        <p:spPr>
          <a:xfrm>
            <a:off x="2694213" y="3799908"/>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직사각형 4"/>
          <p:cNvSpPr/>
          <p:nvPr/>
        </p:nvSpPr>
        <p:spPr>
          <a:xfrm>
            <a:off x="2694212" y="4953793"/>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직사각형 5"/>
          <p:cNvSpPr/>
          <p:nvPr/>
        </p:nvSpPr>
        <p:spPr>
          <a:xfrm>
            <a:off x="5230584" y="3799908"/>
            <a:ext cx="1883230" cy="19477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직사각형 6"/>
          <p:cNvSpPr/>
          <p:nvPr/>
        </p:nvSpPr>
        <p:spPr>
          <a:xfrm>
            <a:off x="8518070" y="4909456"/>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TextBox 7"/>
          <p:cNvSpPr txBox="1"/>
          <p:nvPr/>
        </p:nvSpPr>
        <p:spPr>
          <a:xfrm>
            <a:off x="2353438" y="3363108"/>
            <a:ext cx="190654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50% is guaranteed</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 name="TextBox 8"/>
          <p:cNvSpPr txBox="1"/>
          <p:nvPr/>
        </p:nvSpPr>
        <p:spPr>
          <a:xfrm>
            <a:off x="2788909" y="4048125"/>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A</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 name="TextBox 9"/>
          <p:cNvSpPr txBox="1"/>
          <p:nvPr/>
        </p:nvSpPr>
        <p:spPr>
          <a:xfrm>
            <a:off x="2788908" y="5187146"/>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B</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1" name="TextBox 10"/>
          <p:cNvSpPr txBox="1"/>
          <p:nvPr/>
        </p:nvSpPr>
        <p:spPr>
          <a:xfrm>
            <a:off x="8673588" y="5143890"/>
            <a:ext cx="83740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Slave 1</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cxnSp>
        <p:nvCxnSpPr>
          <p:cNvPr id="13" name="직선 연결선 12"/>
          <p:cNvCxnSpPr>
            <a:stCxn id="9" idx="3"/>
          </p:cNvCxnSpPr>
          <p:nvPr/>
        </p:nvCxnSpPr>
        <p:spPr>
          <a:xfrm>
            <a:off x="3824514" y="4232791"/>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835401" y="5367917"/>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7124702" y="5367917"/>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11550" y="3370601"/>
            <a:ext cx="52129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Bus</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7" name="TextBox 16"/>
          <p:cNvSpPr txBox="1"/>
          <p:nvPr/>
        </p:nvSpPr>
        <p:spPr>
          <a:xfrm>
            <a:off x="5524501" y="5101419"/>
            <a:ext cx="138685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srgbClr val="0070C0"/>
                </a:solidFill>
                <a:effectLst/>
                <a:uLnTx/>
                <a:uFillTx/>
                <a:latin typeface="Calibri" panose="020F0502020204030204" pitchFamily="34" charset="0"/>
                <a:ea typeface="맑은 고딕" panose="020B0503020000020004" pitchFamily="34" charset="-127"/>
                <a:cs typeface="Calibri" panose="020F0502020204030204" pitchFamily="34" charset="0"/>
              </a:rPr>
              <a:t>counter_B</a:t>
            </a:r>
            <a:r>
              <a:rPr kumimoji="0" lang="en-US" altLang="ko-KR" sz="1800" b="0" i="0" u="none" strike="noStrike" kern="1200" cap="none" spc="0" normalizeH="0" baseline="0" noProof="0" dirty="0">
                <a:ln>
                  <a:noFill/>
                </a:ln>
                <a:solidFill>
                  <a:srgbClr val="0070C0"/>
                </a:solidFill>
                <a:effectLst/>
                <a:uLnTx/>
                <a:uFillTx/>
                <a:latin typeface="Calibri" panose="020F0502020204030204" pitchFamily="34" charset="0"/>
                <a:ea typeface="맑은 고딕" panose="020B0503020000020004" pitchFamily="34" charset="-127"/>
                <a:cs typeface="Calibri" panose="020F0502020204030204" pitchFamily="34" charset="0"/>
              </a:rPr>
              <a:t>++</a:t>
            </a:r>
            <a:endParaRPr kumimoji="0" lang="ko-KR" altLang="en-US" sz="1800" b="0" i="0" u="none" strike="noStrike" kern="1200" cap="none" spc="0" normalizeH="0" baseline="0" noProof="0" dirty="0">
              <a:ln>
                <a:noFill/>
              </a:ln>
              <a:solidFill>
                <a:srgbClr val="0070C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8" name="TextBox 17"/>
          <p:cNvSpPr txBox="1"/>
          <p:nvPr/>
        </p:nvSpPr>
        <p:spPr>
          <a:xfrm>
            <a:off x="7841479" y="4531469"/>
            <a:ext cx="2823081"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Can receive max 8 requests</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9" name="자유형 18"/>
          <p:cNvSpPr/>
          <p:nvPr/>
        </p:nvSpPr>
        <p:spPr>
          <a:xfrm>
            <a:off x="3227614" y="5497286"/>
            <a:ext cx="5225143" cy="32657"/>
          </a:xfrm>
          <a:custGeom>
            <a:avLst/>
            <a:gdLst>
              <a:gd name="connsiteX0" fmla="*/ 0 w 5225143"/>
              <a:gd name="connsiteY0" fmla="*/ 32657 h 32657"/>
              <a:gd name="connsiteX1" fmla="*/ 609600 w 5225143"/>
              <a:gd name="connsiteY1" fmla="*/ 21771 h 32657"/>
              <a:gd name="connsiteX2" fmla="*/ 1730829 w 5225143"/>
              <a:gd name="connsiteY2" fmla="*/ 0 h 32657"/>
              <a:gd name="connsiteX3" fmla="*/ 2481943 w 5225143"/>
              <a:gd name="connsiteY3" fmla="*/ 10885 h 32657"/>
              <a:gd name="connsiteX4" fmla="*/ 3722915 w 5225143"/>
              <a:gd name="connsiteY4" fmla="*/ 32657 h 32657"/>
              <a:gd name="connsiteX5" fmla="*/ 5225143 w 5225143"/>
              <a:gd name="connsiteY5" fmla="*/ 32657 h 3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5143" h="32657">
                <a:moveTo>
                  <a:pt x="0" y="32657"/>
                </a:moveTo>
                <a:lnTo>
                  <a:pt x="609600" y="21771"/>
                </a:lnTo>
                <a:cubicBezTo>
                  <a:pt x="1604667" y="6343"/>
                  <a:pt x="1101872" y="20964"/>
                  <a:pt x="1730829" y="0"/>
                </a:cubicBezTo>
                <a:lnTo>
                  <a:pt x="2481943" y="10885"/>
                </a:lnTo>
                <a:lnTo>
                  <a:pt x="3722915" y="32657"/>
                </a:lnTo>
                <a:lnTo>
                  <a:pt x="5225143" y="32657"/>
                </a:ln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2" name="슬라이드 번호 개체 틀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980292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Simple </a:t>
            </a:r>
            <a:r>
              <a:rPr lang="en-US" altLang="ko-KR" dirty="0" err="1"/>
              <a:t>QoS</a:t>
            </a:r>
            <a:r>
              <a:rPr lang="en-US" altLang="ko-KR" dirty="0"/>
              <a:t>-based Arbitration</a:t>
            </a:r>
            <a:endParaRPr lang="ko-KR" altLang="en-US" dirty="0"/>
          </a:p>
        </p:txBody>
      </p:sp>
      <p:sp>
        <p:nvSpPr>
          <p:cNvPr id="3" name="내용 개체 틀 2"/>
          <p:cNvSpPr>
            <a:spLocks noGrp="1"/>
          </p:cNvSpPr>
          <p:nvPr>
            <p:ph idx="1"/>
          </p:nvPr>
        </p:nvSpPr>
        <p:spPr/>
        <p:txBody>
          <a:bodyPr/>
          <a:lstStyle/>
          <a:p>
            <a:r>
              <a:rPr lang="en-US" altLang="ko-KR" dirty="0"/>
              <a:t>If the counter is larger than 4, i.e., if we cannot guarantee minimum 50% for master A, then the bus blocks requests from master B</a:t>
            </a:r>
          </a:p>
          <a:p>
            <a:r>
              <a:rPr lang="en-US" altLang="ko-KR" dirty="0"/>
              <a:t>Master A’s requests can still reach slave 1</a:t>
            </a:r>
            <a:endParaRPr lang="ko-KR" altLang="en-US" dirty="0"/>
          </a:p>
        </p:txBody>
      </p:sp>
      <p:sp>
        <p:nvSpPr>
          <p:cNvPr id="4" name="직사각형 3"/>
          <p:cNvSpPr/>
          <p:nvPr/>
        </p:nvSpPr>
        <p:spPr>
          <a:xfrm>
            <a:off x="2694213" y="3799908"/>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직사각형 4"/>
          <p:cNvSpPr/>
          <p:nvPr/>
        </p:nvSpPr>
        <p:spPr>
          <a:xfrm>
            <a:off x="2694212" y="4953793"/>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직사각형 5"/>
          <p:cNvSpPr/>
          <p:nvPr/>
        </p:nvSpPr>
        <p:spPr>
          <a:xfrm>
            <a:off x="5230584" y="3799908"/>
            <a:ext cx="1883230" cy="19477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직사각형 6"/>
          <p:cNvSpPr/>
          <p:nvPr/>
        </p:nvSpPr>
        <p:spPr>
          <a:xfrm>
            <a:off x="8518070" y="4909456"/>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TextBox 7"/>
          <p:cNvSpPr txBox="1"/>
          <p:nvPr/>
        </p:nvSpPr>
        <p:spPr>
          <a:xfrm>
            <a:off x="2353438" y="3363108"/>
            <a:ext cx="190654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50% is guaranteed</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 name="TextBox 8"/>
          <p:cNvSpPr txBox="1"/>
          <p:nvPr/>
        </p:nvSpPr>
        <p:spPr>
          <a:xfrm>
            <a:off x="2788909" y="4048125"/>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A</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 name="TextBox 9"/>
          <p:cNvSpPr txBox="1"/>
          <p:nvPr/>
        </p:nvSpPr>
        <p:spPr>
          <a:xfrm>
            <a:off x="2788908" y="5187146"/>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B</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1" name="TextBox 10"/>
          <p:cNvSpPr txBox="1"/>
          <p:nvPr/>
        </p:nvSpPr>
        <p:spPr>
          <a:xfrm>
            <a:off x="8673588" y="5143890"/>
            <a:ext cx="83740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Slave 1</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cxnSp>
        <p:nvCxnSpPr>
          <p:cNvPr id="13" name="직선 연결선 12"/>
          <p:cNvCxnSpPr>
            <a:stCxn id="9" idx="3"/>
          </p:cNvCxnSpPr>
          <p:nvPr/>
        </p:nvCxnSpPr>
        <p:spPr>
          <a:xfrm>
            <a:off x="3824514" y="4232791"/>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835401" y="5367917"/>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7124702" y="5367917"/>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11550" y="3370601"/>
            <a:ext cx="52129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Bus</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7" name="TextBox 16"/>
          <p:cNvSpPr txBox="1"/>
          <p:nvPr/>
        </p:nvSpPr>
        <p:spPr>
          <a:xfrm>
            <a:off x="5378025" y="5335479"/>
            <a:ext cx="166891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if </a:t>
            </a:r>
            <a:r>
              <a:rPr kumimoji="0" lang="en-US" altLang="ko-KR" sz="1800" b="0" i="0" u="none" strike="noStrike" kern="1200" cap="none" spc="0" normalizeH="0" baseline="0" noProof="0" dirty="0" err="1">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counter_B</a:t>
            </a: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 &gt; 4</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8" name="TextBox 17"/>
          <p:cNvSpPr txBox="1"/>
          <p:nvPr/>
        </p:nvSpPr>
        <p:spPr>
          <a:xfrm>
            <a:off x="7841479" y="4531469"/>
            <a:ext cx="2823081"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Can receive max 8 requests</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9" name="자유형 18"/>
          <p:cNvSpPr/>
          <p:nvPr/>
        </p:nvSpPr>
        <p:spPr>
          <a:xfrm>
            <a:off x="3227615" y="5497286"/>
            <a:ext cx="1926772" cy="45719"/>
          </a:xfrm>
          <a:custGeom>
            <a:avLst/>
            <a:gdLst>
              <a:gd name="connsiteX0" fmla="*/ 0 w 5225143"/>
              <a:gd name="connsiteY0" fmla="*/ 32657 h 32657"/>
              <a:gd name="connsiteX1" fmla="*/ 609600 w 5225143"/>
              <a:gd name="connsiteY1" fmla="*/ 21771 h 32657"/>
              <a:gd name="connsiteX2" fmla="*/ 1730829 w 5225143"/>
              <a:gd name="connsiteY2" fmla="*/ 0 h 32657"/>
              <a:gd name="connsiteX3" fmla="*/ 2481943 w 5225143"/>
              <a:gd name="connsiteY3" fmla="*/ 10885 h 32657"/>
              <a:gd name="connsiteX4" fmla="*/ 3722915 w 5225143"/>
              <a:gd name="connsiteY4" fmla="*/ 32657 h 32657"/>
              <a:gd name="connsiteX5" fmla="*/ 5225143 w 5225143"/>
              <a:gd name="connsiteY5" fmla="*/ 32657 h 3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5143" h="32657">
                <a:moveTo>
                  <a:pt x="0" y="32657"/>
                </a:moveTo>
                <a:lnTo>
                  <a:pt x="609600" y="21771"/>
                </a:lnTo>
                <a:cubicBezTo>
                  <a:pt x="1604667" y="6343"/>
                  <a:pt x="1101872" y="20964"/>
                  <a:pt x="1730829" y="0"/>
                </a:cubicBezTo>
                <a:lnTo>
                  <a:pt x="2481943" y="10885"/>
                </a:lnTo>
                <a:lnTo>
                  <a:pt x="3722915" y="32657"/>
                </a:lnTo>
                <a:lnTo>
                  <a:pt x="5225143" y="32657"/>
                </a:lnTo>
              </a:path>
            </a:pathLst>
          </a:custGeom>
          <a:noFill/>
          <a:ln w="38100">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2" name="TextBox 11"/>
          <p:cNvSpPr txBox="1"/>
          <p:nvPr/>
        </p:nvSpPr>
        <p:spPr>
          <a:xfrm>
            <a:off x="5047982" y="5072276"/>
            <a:ext cx="397866" cy="58477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2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X</a:t>
            </a:r>
            <a:endParaRPr kumimoji="0" lang="ko-KR" altLang="en-US" sz="32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20" name="자유형 19"/>
          <p:cNvSpPr/>
          <p:nvPr/>
        </p:nvSpPr>
        <p:spPr>
          <a:xfrm>
            <a:off x="3706586" y="4354286"/>
            <a:ext cx="4757057" cy="892628"/>
          </a:xfrm>
          <a:custGeom>
            <a:avLst/>
            <a:gdLst>
              <a:gd name="connsiteX0" fmla="*/ 0 w 4757057"/>
              <a:gd name="connsiteY0" fmla="*/ 0 h 892628"/>
              <a:gd name="connsiteX1" fmla="*/ 97971 w 4757057"/>
              <a:gd name="connsiteY1" fmla="*/ 10885 h 892628"/>
              <a:gd name="connsiteX2" fmla="*/ 185057 w 4757057"/>
              <a:gd name="connsiteY2" fmla="*/ 21771 h 892628"/>
              <a:gd name="connsiteX3" fmla="*/ 729343 w 4757057"/>
              <a:gd name="connsiteY3" fmla="*/ 32657 h 892628"/>
              <a:gd name="connsiteX4" fmla="*/ 1915885 w 4757057"/>
              <a:gd name="connsiteY4" fmla="*/ 43543 h 892628"/>
              <a:gd name="connsiteX5" fmla="*/ 2024743 w 4757057"/>
              <a:gd name="connsiteY5" fmla="*/ 65314 h 892628"/>
              <a:gd name="connsiteX6" fmla="*/ 2068285 w 4757057"/>
              <a:gd name="connsiteY6" fmla="*/ 87085 h 892628"/>
              <a:gd name="connsiteX7" fmla="*/ 2111828 w 4757057"/>
              <a:gd name="connsiteY7" fmla="*/ 108857 h 892628"/>
              <a:gd name="connsiteX8" fmla="*/ 2155371 w 4757057"/>
              <a:gd name="connsiteY8" fmla="*/ 141514 h 892628"/>
              <a:gd name="connsiteX9" fmla="*/ 2177143 w 4757057"/>
              <a:gd name="connsiteY9" fmla="*/ 163285 h 892628"/>
              <a:gd name="connsiteX10" fmla="*/ 2198914 w 4757057"/>
              <a:gd name="connsiteY10" fmla="*/ 174171 h 892628"/>
              <a:gd name="connsiteX11" fmla="*/ 2242457 w 4757057"/>
              <a:gd name="connsiteY11" fmla="*/ 206828 h 892628"/>
              <a:gd name="connsiteX12" fmla="*/ 2286000 w 4757057"/>
              <a:gd name="connsiteY12" fmla="*/ 250371 h 892628"/>
              <a:gd name="connsiteX13" fmla="*/ 2307771 w 4757057"/>
              <a:gd name="connsiteY13" fmla="*/ 272143 h 892628"/>
              <a:gd name="connsiteX14" fmla="*/ 2329543 w 4757057"/>
              <a:gd name="connsiteY14" fmla="*/ 283028 h 892628"/>
              <a:gd name="connsiteX15" fmla="*/ 2340428 w 4757057"/>
              <a:gd name="connsiteY15" fmla="*/ 304800 h 892628"/>
              <a:gd name="connsiteX16" fmla="*/ 2362200 w 4757057"/>
              <a:gd name="connsiteY16" fmla="*/ 315685 h 892628"/>
              <a:gd name="connsiteX17" fmla="*/ 2383971 w 4757057"/>
              <a:gd name="connsiteY17" fmla="*/ 337457 h 892628"/>
              <a:gd name="connsiteX18" fmla="*/ 2405743 w 4757057"/>
              <a:gd name="connsiteY18" fmla="*/ 348343 h 892628"/>
              <a:gd name="connsiteX19" fmla="*/ 2427514 w 4757057"/>
              <a:gd name="connsiteY19" fmla="*/ 370114 h 892628"/>
              <a:gd name="connsiteX20" fmla="*/ 2471057 w 4757057"/>
              <a:gd name="connsiteY20" fmla="*/ 391885 h 892628"/>
              <a:gd name="connsiteX21" fmla="*/ 2558143 w 4757057"/>
              <a:gd name="connsiteY21" fmla="*/ 446314 h 892628"/>
              <a:gd name="connsiteX22" fmla="*/ 2579914 w 4757057"/>
              <a:gd name="connsiteY22" fmla="*/ 457200 h 892628"/>
              <a:gd name="connsiteX23" fmla="*/ 2601685 w 4757057"/>
              <a:gd name="connsiteY23" fmla="*/ 478971 h 892628"/>
              <a:gd name="connsiteX24" fmla="*/ 2645228 w 4757057"/>
              <a:gd name="connsiteY24" fmla="*/ 500743 h 892628"/>
              <a:gd name="connsiteX25" fmla="*/ 2732314 w 4757057"/>
              <a:gd name="connsiteY25" fmla="*/ 544285 h 892628"/>
              <a:gd name="connsiteX26" fmla="*/ 2754085 w 4757057"/>
              <a:gd name="connsiteY26" fmla="*/ 555171 h 892628"/>
              <a:gd name="connsiteX27" fmla="*/ 2775857 w 4757057"/>
              <a:gd name="connsiteY27" fmla="*/ 566057 h 892628"/>
              <a:gd name="connsiteX28" fmla="*/ 2808514 w 4757057"/>
              <a:gd name="connsiteY28" fmla="*/ 587828 h 892628"/>
              <a:gd name="connsiteX29" fmla="*/ 2852057 w 4757057"/>
              <a:gd name="connsiteY29" fmla="*/ 609600 h 892628"/>
              <a:gd name="connsiteX30" fmla="*/ 2873828 w 4757057"/>
              <a:gd name="connsiteY30" fmla="*/ 631371 h 892628"/>
              <a:gd name="connsiteX31" fmla="*/ 2895600 w 4757057"/>
              <a:gd name="connsiteY31" fmla="*/ 642257 h 892628"/>
              <a:gd name="connsiteX32" fmla="*/ 2939143 w 4757057"/>
              <a:gd name="connsiteY32" fmla="*/ 685800 h 892628"/>
              <a:gd name="connsiteX33" fmla="*/ 3004457 w 4757057"/>
              <a:gd name="connsiteY33" fmla="*/ 718457 h 892628"/>
              <a:gd name="connsiteX34" fmla="*/ 3026228 w 4757057"/>
              <a:gd name="connsiteY34" fmla="*/ 729343 h 892628"/>
              <a:gd name="connsiteX35" fmla="*/ 3091543 w 4757057"/>
              <a:gd name="connsiteY35" fmla="*/ 751114 h 892628"/>
              <a:gd name="connsiteX36" fmla="*/ 3113314 w 4757057"/>
              <a:gd name="connsiteY36" fmla="*/ 762000 h 892628"/>
              <a:gd name="connsiteX37" fmla="*/ 3145971 w 4757057"/>
              <a:gd name="connsiteY37" fmla="*/ 772885 h 892628"/>
              <a:gd name="connsiteX38" fmla="*/ 3189514 w 4757057"/>
              <a:gd name="connsiteY38" fmla="*/ 794657 h 892628"/>
              <a:gd name="connsiteX39" fmla="*/ 3211285 w 4757057"/>
              <a:gd name="connsiteY39" fmla="*/ 805543 h 892628"/>
              <a:gd name="connsiteX40" fmla="*/ 3254828 w 4757057"/>
              <a:gd name="connsiteY40" fmla="*/ 816428 h 892628"/>
              <a:gd name="connsiteX41" fmla="*/ 3309257 w 4757057"/>
              <a:gd name="connsiteY41" fmla="*/ 838200 h 892628"/>
              <a:gd name="connsiteX42" fmla="*/ 3374571 w 4757057"/>
              <a:gd name="connsiteY42" fmla="*/ 859971 h 892628"/>
              <a:gd name="connsiteX43" fmla="*/ 3418114 w 4757057"/>
              <a:gd name="connsiteY43" fmla="*/ 870857 h 892628"/>
              <a:gd name="connsiteX44" fmla="*/ 3929743 w 4757057"/>
              <a:gd name="connsiteY44" fmla="*/ 892628 h 892628"/>
              <a:gd name="connsiteX45" fmla="*/ 4757057 w 4757057"/>
              <a:gd name="connsiteY45" fmla="*/ 881743 h 89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757057" h="892628">
                <a:moveTo>
                  <a:pt x="0" y="0"/>
                </a:moveTo>
                <a:lnTo>
                  <a:pt x="97971" y="10885"/>
                </a:lnTo>
                <a:cubicBezTo>
                  <a:pt x="127025" y="14303"/>
                  <a:pt x="155820" y="20763"/>
                  <a:pt x="185057" y="21771"/>
                </a:cubicBezTo>
                <a:cubicBezTo>
                  <a:pt x="366414" y="28025"/>
                  <a:pt x="547892" y="30375"/>
                  <a:pt x="729343" y="32657"/>
                </a:cubicBezTo>
                <a:lnTo>
                  <a:pt x="1915885" y="43543"/>
                </a:lnTo>
                <a:cubicBezTo>
                  <a:pt x="1938466" y="47306"/>
                  <a:pt x="1998757" y="55569"/>
                  <a:pt x="2024743" y="65314"/>
                </a:cubicBezTo>
                <a:cubicBezTo>
                  <a:pt x="2039937" y="71012"/>
                  <a:pt x="2053771" y="79828"/>
                  <a:pt x="2068285" y="87085"/>
                </a:cubicBezTo>
                <a:cubicBezTo>
                  <a:pt x="2068286" y="87086"/>
                  <a:pt x="2111827" y="108856"/>
                  <a:pt x="2111828" y="108857"/>
                </a:cubicBezTo>
                <a:cubicBezTo>
                  <a:pt x="2178489" y="175515"/>
                  <a:pt x="2093468" y="95087"/>
                  <a:pt x="2155371" y="141514"/>
                </a:cubicBezTo>
                <a:cubicBezTo>
                  <a:pt x="2163582" y="147672"/>
                  <a:pt x="2168932" y="157127"/>
                  <a:pt x="2177143" y="163285"/>
                </a:cubicBezTo>
                <a:cubicBezTo>
                  <a:pt x="2183634" y="168153"/>
                  <a:pt x="2192423" y="169303"/>
                  <a:pt x="2198914" y="174171"/>
                </a:cubicBezTo>
                <a:cubicBezTo>
                  <a:pt x="2253923" y="215429"/>
                  <a:pt x="2189764" y="180484"/>
                  <a:pt x="2242457" y="206828"/>
                </a:cubicBezTo>
                <a:lnTo>
                  <a:pt x="2286000" y="250371"/>
                </a:lnTo>
                <a:cubicBezTo>
                  <a:pt x="2293257" y="257628"/>
                  <a:pt x="2298591" y="267554"/>
                  <a:pt x="2307771" y="272143"/>
                </a:cubicBezTo>
                <a:lnTo>
                  <a:pt x="2329543" y="283028"/>
                </a:lnTo>
                <a:cubicBezTo>
                  <a:pt x="2333171" y="290285"/>
                  <a:pt x="2334691" y="299063"/>
                  <a:pt x="2340428" y="304800"/>
                </a:cubicBezTo>
                <a:cubicBezTo>
                  <a:pt x="2346165" y="310537"/>
                  <a:pt x="2355709" y="310817"/>
                  <a:pt x="2362200" y="315685"/>
                </a:cubicBezTo>
                <a:cubicBezTo>
                  <a:pt x="2370411" y="321843"/>
                  <a:pt x="2375761" y="331299"/>
                  <a:pt x="2383971" y="337457"/>
                </a:cubicBezTo>
                <a:cubicBezTo>
                  <a:pt x="2390462" y="342325"/>
                  <a:pt x="2399252" y="343475"/>
                  <a:pt x="2405743" y="348343"/>
                </a:cubicBezTo>
                <a:cubicBezTo>
                  <a:pt x="2413953" y="354501"/>
                  <a:pt x="2418975" y="364421"/>
                  <a:pt x="2427514" y="370114"/>
                </a:cubicBezTo>
                <a:cubicBezTo>
                  <a:pt x="2441016" y="379115"/>
                  <a:pt x="2471057" y="391885"/>
                  <a:pt x="2471057" y="391885"/>
                </a:cubicBezTo>
                <a:cubicBezTo>
                  <a:pt x="2510040" y="430870"/>
                  <a:pt x="2483647" y="409066"/>
                  <a:pt x="2558143" y="446314"/>
                </a:cubicBezTo>
                <a:cubicBezTo>
                  <a:pt x="2565400" y="449943"/>
                  <a:pt x="2574177" y="451463"/>
                  <a:pt x="2579914" y="457200"/>
                </a:cubicBezTo>
                <a:cubicBezTo>
                  <a:pt x="2587171" y="464457"/>
                  <a:pt x="2593146" y="473278"/>
                  <a:pt x="2601685" y="478971"/>
                </a:cubicBezTo>
                <a:cubicBezTo>
                  <a:pt x="2615187" y="487972"/>
                  <a:pt x="2630714" y="493486"/>
                  <a:pt x="2645228" y="500743"/>
                </a:cubicBezTo>
                <a:lnTo>
                  <a:pt x="2732314" y="544285"/>
                </a:lnTo>
                <a:lnTo>
                  <a:pt x="2754085" y="555171"/>
                </a:lnTo>
                <a:cubicBezTo>
                  <a:pt x="2761342" y="558800"/>
                  <a:pt x="2769106" y="561556"/>
                  <a:pt x="2775857" y="566057"/>
                </a:cubicBezTo>
                <a:cubicBezTo>
                  <a:pt x="2786743" y="573314"/>
                  <a:pt x="2797155" y="581337"/>
                  <a:pt x="2808514" y="587828"/>
                </a:cubicBezTo>
                <a:cubicBezTo>
                  <a:pt x="2822603" y="595879"/>
                  <a:pt x="2840582" y="598125"/>
                  <a:pt x="2852057" y="609600"/>
                </a:cubicBezTo>
                <a:cubicBezTo>
                  <a:pt x="2859314" y="616857"/>
                  <a:pt x="2865618" y="625213"/>
                  <a:pt x="2873828" y="631371"/>
                </a:cubicBezTo>
                <a:cubicBezTo>
                  <a:pt x="2880319" y="636239"/>
                  <a:pt x="2889367" y="637063"/>
                  <a:pt x="2895600" y="642257"/>
                </a:cubicBezTo>
                <a:cubicBezTo>
                  <a:pt x="2911369" y="655398"/>
                  <a:pt x="2920784" y="676620"/>
                  <a:pt x="2939143" y="685800"/>
                </a:cubicBezTo>
                <a:lnTo>
                  <a:pt x="3004457" y="718457"/>
                </a:lnTo>
                <a:cubicBezTo>
                  <a:pt x="3011714" y="722086"/>
                  <a:pt x="3018531" y="726777"/>
                  <a:pt x="3026228" y="729343"/>
                </a:cubicBezTo>
                <a:cubicBezTo>
                  <a:pt x="3048000" y="736600"/>
                  <a:pt x="3071017" y="740850"/>
                  <a:pt x="3091543" y="751114"/>
                </a:cubicBezTo>
                <a:cubicBezTo>
                  <a:pt x="3098800" y="754743"/>
                  <a:pt x="3105781" y="758987"/>
                  <a:pt x="3113314" y="762000"/>
                </a:cubicBezTo>
                <a:cubicBezTo>
                  <a:pt x="3123968" y="766261"/>
                  <a:pt x="3135424" y="768365"/>
                  <a:pt x="3145971" y="772885"/>
                </a:cubicBezTo>
                <a:cubicBezTo>
                  <a:pt x="3160887" y="779277"/>
                  <a:pt x="3175000" y="787400"/>
                  <a:pt x="3189514" y="794657"/>
                </a:cubicBezTo>
                <a:cubicBezTo>
                  <a:pt x="3196771" y="798286"/>
                  <a:pt x="3203414" y="803575"/>
                  <a:pt x="3211285" y="805543"/>
                </a:cubicBezTo>
                <a:cubicBezTo>
                  <a:pt x="3225799" y="809171"/>
                  <a:pt x="3240443" y="812318"/>
                  <a:pt x="3254828" y="816428"/>
                </a:cubicBezTo>
                <a:cubicBezTo>
                  <a:pt x="3337078" y="839927"/>
                  <a:pt x="3247597" y="815078"/>
                  <a:pt x="3309257" y="838200"/>
                </a:cubicBezTo>
                <a:cubicBezTo>
                  <a:pt x="3330745" y="846258"/>
                  <a:pt x="3352307" y="854405"/>
                  <a:pt x="3374571" y="859971"/>
                </a:cubicBezTo>
                <a:cubicBezTo>
                  <a:pt x="3389085" y="863600"/>
                  <a:pt x="3403214" y="869502"/>
                  <a:pt x="3418114" y="870857"/>
                </a:cubicBezTo>
                <a:cubicBezTo>
                  <a:pt x="3530562" y="881080"/>
                  <a:pt x="3852287" y="889957"/>
                  <a:pt x="3929743" y="892628"/>
                </a:cubicBezTo>
                <a:lnTo>
                  <a:pt x="4757057" y="881743"/>
                </a:ln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1" name="슬라이드 번호 개체 틀 20"/>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2693167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Simple </a:t>
            </a:r>
            <a:r>
              <a:rPr lang="en-US" altLang="ko-KR" dirty="0" err="1"/>
              <a:t>QoS</a:t>
            </a:r>
            <a:r>
              <a:rPr lang="en-US" altLang="ko-KR" dirty="0"/>
              <a:t>-based Arbitration</a:t>
            </a:r>
            <a:endParaRPr lang="ko-KR" altLang="en-US" dirty="0"/>
          </a:p>
        </p:txBody>
      </p:sp>
      <p:sp>
        <p:nvSpPr>
          <p:cNvPr id="3" name="내용 개체 틀 2"/>
          <p:cNvSpPr>
            <a:spLocks noGrp="1"/>
          </p:cNvSpPr>
          <p:nvPr>
            <p:ph idx="1"/>
          </p:nvPr>
        </p:nvSpPr>
        <p:spPr/>
        <p:txBody>
          <a:bodyPr/>
          <a:lstStyle/>
          <a:p>
            <a:r>
              <a:rPr lang="en-US" altLang="ko-KR" dirty="0"/>
              <a:t>Whenever master B receives a response (e.g., read data or write response) from slave 1, its counter is decremented</a:t>
            </a:r>
          </a:p>
          <a:p>
            <a:r>
              <a:rPr lang="en-US" altLang="ko-KR" dirty="0"/>
              <a:t>Master B’s blocked requests can now be served if</a:t>
            </a:r>
            <a:r>
              <a:rPr lang="ko-KR" altLang="en-US" dirty="0"/>
              <a:t> </a:t>
            </a:r>
            <a:r>
              <a:rPr lang="en-US" altLang="ko-KR" dirty="0"/>
              <a:t>the counter gets smaller than the threshold</a:t>
            </a:r>
            <a:endParaRPr lang="ko-KR" altLang="en-US" dirty="0"/>
          </a:p>
        </p:txBody>
      </p:sp>
      <p:sp>
        <p:nvSpPr>
          <p:cNvPr id="4" name="직사각형 3"/>
          <p:cNvSpPr/>
          <p:nvPr/>
        </p:nvSpPr>
        <p:spPr>
          <a:xfrm>
            <a:off x="2649968" y="4319815"/>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5" name="직사각형 4"/>
          <p:cNvSpPr/>
          <p:nvPr/>
        </p:nvSpPr>
        <p:spPr>
          <a:xfrm>
            <a:off x="2649967" y="5473700"/>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직사각형 5"/>
          <p:cNvSpPr/>
          <p:nvPr/>
        </p:nvSpPr>
        <p:spPr>
          <a:xfrm>
            <a:off x="5186339" y="4319815"/>
            <a:ext cx="1883230" cy="19477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7" name="직사각형 6"/>
          <p:cNvSpPr/>
          <p:nvPr/>
        </p:nvSpPr>
        <p:spPr>
          <a:xfrm>
            <a:off x="8473825" y="5429363"/>
            <a:ext cx="1132115"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TextBox 7"/>
          <p:cNvSpPr txBox="1"/>
          <p:nvPr/>
        </p:nvSpPr>
        <p:spPr>
          <a:xfrm>
            <a:off x="2309193" y="3883015"/>
            <a:ext cx="190654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50% is guaranteed</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 name="TextBox 8"/>
          <p:cNvSpPr txBox="1"/>
          <p:nvPr/>
        </p:nvSpPr>
        <p:spPr>
          <a:xfrm>
            <a:off x="2744664" y="4568032"/>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A</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 name="TextBox 9"/>
          <p:cNvSpPr txBox="1"/>
          <p:nvPr/>
        </p:nvSpPr>
        <p:spPr>
          <a:xfrm>
            <a:off x="2744663" y="5707053"/>
            <a:ext cx="1035605"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Master B</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1" name="TextBox 10"/>
          <p:cNvSpPr txBox="1"/>
          <p:nvPr/>
        </p:nvSpPr>
        <p:spPr>
          <a:xfrm>
            <a:off x="8629343" y="5663797"/>
            <a:ext cx="83740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Slave 1</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cxnSp>
        <p:nvCxnSpPr>
          <p:cNvPr id="13" name="직선 연결선 12"/>
          <p:cNvCxnSpPr>
            <a:stCxn id="9" idx="3"/>
          </p:cNvCxnSpPr>
          <p:nvPr/>
        </p:nvCxnSpPr>
        <p:spPr>
          <a:xfrm>
            <a:off x="3780269" y="4752698"/>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791156" y="5887824"/>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7080457" y="5887824"/>
            <a:ext cx="1406070" cy="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67305" y="3890508"/>
            <a:ext cx="52129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Bus</a:t>
            </a:r>
            <a:endParaRPr kumimoji="0"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7" name="TextBox 16"/>
          <p:cNvSpPr txBox="1"/>
          <p:nvPr/>
        </p:nvSpPr>
        <p:spPr>
          <a:xfrm>
            <a:off x="5480256" y="5621326"/>
            <a:ext cx="129541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err="1">
                <a:ln>
                  <a:noFill/>
                </a:ln>
                <a:solidFill>
                  <a:srgbClr val="0070C0"/>
                </a:solidFill>
                <a:effectLst/>
                <a:uLnTx/>
                <a:uFillTx/>
                <a:latin typeface="Calibri" panose="020F0502020204030204" pitchFamily="34" charset="0"/>
                <a:ea typeface="맑은 고딕" panose="020B0503020000020004" pitchFamily="34" charset="-127"/>
                <a:cs typeface="Calibri" panose="020F0502020204030204" pitchFamily="34" charset="0"/>
              </a:rPr>
              <a:t>counter_B</a:t>
            </a:r>
            <a:r>
              <a:rPr kumimoji="0" lang="en-US" altLang="ko-KR" sz="1800" b="0" i="0" u="none" strike="noStrike" kern="1200" cap="none" spc="0" normalizeH="0" baseline="0" noProof="0" dirty="0">
                <a:ln>
                  <a:noFill/>
                </a:ln>
                <a:solidFill>
                  <a:srgbClr val="0070C0"/>
                </a:solidFill>
                <a:effectLst/>
                <a:uLnTx/>
                <a:uFillTx/>
                <a:latin typeface="Calibri" panose="020F0502020204030204" pitchFamily="34" charset="0"/>
                <a:ea typeface="맑은 고딕" panose="020B0503020000020004" pitchFamily="34" charset="-127"/>
                <a:cs typeface="Calibri" panose="020F0502020204030204" pitchFamily="34" charset="0"/>
              </a:rPr>
              <a:t>--</a:t>
            </a:r>
            <a:endParaRPr kumimoji="0" lang="ko-KR" altLang="en-US" sz="1800" b="0" i="0" u="none" strike="noStrike" kern="1200" cap="none" spc="0" normalizeH="0" baseline="0" noProof="0" dirty="0">
              <a:ln>
                <a:noFill/>
              </a:ln>
              <a:solidFill>
                <a:srgbClr val="0070C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8" name="TextBox 17"/>
          <p:cNvSpPr txBox="1"/>
          <p:nvPr/>
        </p:nvSpPr>
        <p:spPr>
          <a:xfrm>
            <a:off x="7797234" y="5051376"/>
            <a:ext cx="274293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Can receive max 8 requests</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9" name="자유형 18"/>
          <p:cNvSpPr/>
          <p:nvPr/>
        </p:nvSpPr>
        <p:spPr>
          <a:xfrm>
            <a:off x="3183369" y="6017193"/>
            <a:ext cx="5225143" cy="32657"/>
          </a:xfrm>
          <a:custGeom>
            <a:avLst/>
            <a:gdLst>
              <a:gd name="connsiteX0" fmla="*/ 0 w 5225143"/>
              <a:gd name="connsiteY0" fmla="*/ 32657 h 32657"/>
              <a:gd name="connsiteX1" fmla="*/ 609600 w 5225143"/>
              <a:gd name="connsiteY1" fmla="*/ 21771 h 32657"/>
              <a:gd name="connsiteX2" fmla="*/ 1730829 w 5225143"/>
              <a:gd name="connsiteY2" fmla="*/ 0 h 32657"/>
              <a:gd name="connsiteX3" fmla="*/ 2481943 w 5225143"/>
              <a:gd name="connsiteY3" fmla="*/ 10885 h 32657"/>
              <a:gd name="connsiteX4" fmla="*/ 3722915 w 5225143"/>
              <a:gd name="connsiteY4" fmla="*/ 32657 h 32657"/>
              <a:gd name="connsiteX5" fmla="*/ 5225143 w 5225143"/>
              <a:gd name="connsiteY5" fmla="*/ 32657 h 3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5143" h="32657">
                <a:moveTo>
                  <a:pt x="0" y="32657"/>
                </a:moveTo>
                <a:lnTo>
                  <a:pt x="609600" y="21771"/>
                </a:lnTo>
                <a:cubicBezTo>
                  <a:pt x="1604667" y="6343"/>
                  <a:pt x="1101872" y="20964"/>
                  <a:pt x="1730829" y="0"/>
                </a:cubicBezTo>
                <a:lnTo>
                  <a:pt x="2481943" y="10885"/>
                </a:lnTo>
                <a:lnTo>
                  <a:pt x="3722915" y="32657"/>
                </a:lnTo>
                <a:lnTo>
                  <a:pt x="5225143" y="32657"/>
                </a:lnTo>
              </a:path>
            </a:pathLst>
          </a:custGeom>
          <a:noFill/>
          <a:ln w="38100">
            <a:solidFill>
              <a:srgbClr val="0070C0"/>
            </a:solidFill>
            <a:prstDash val="sysDash"/>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0" name="자유형 19"/>
          <p:cNvSpPr/>
          <p:nvPr/>
        </p:nvSpPr>
        <p:spPr>
          <a:xfrm>
            <a:off x="3216024" y="6185343"/>
            <a:ext cx="1926772" cy="45719"/>
          </a:xfrm>
          <a:custGeom>
            <a:avLst/>
            <a:gdLst>
              <a:gd name="connsiteX0" fmla="*/ 0 w 5225143"/>
              <a:gd name="connsiteY0" fmla="*/ 32657 h 32657"/>
              <a:gd name="connsiteX1" fmla="*/ 609600 w 5225143"/>
              <a:gd name="connsiteY1" fmla="*/ 21771 h 32657"/>
              <a:gd name="connsiteX2" fmla="*/ 1730829 w 5225143"/>
              <a:gd name="connsiteY2" fmla="*/ 0 h 32657"/>
              <a:gd name="connsiteX3" fmla="*/ 2481943 w 5225143"/>
              <a:gd name="connsiteY3" fmla="*/ 10885 h 32657"/>
              <a:gd name="connsiteX4" fmla="*/ 3722915 w 5225143"/>
              <a:gd name="connsiteY4" fmla="*/ 32657 h 32657"/>
              <a:gd name="connsiteX5" fmla="*/ 5225143 w 5225143"/>
              <a:gd name="connsiteY5" fmla="*/ 32657 h 3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5143" h="32657">
                <a:moveTo>
                  <a:pt x="0" y="32657"/>
                </a:moveTo>
                <a:lnTo>
                  <a:pt x="609600" y="21771"/>
                </a:lnTo>
                <a:cubicBezTo>
                  <a:pt x="1604667" y="6343"/>
                  <a:pt x="1101872" y="20964"/>
                  <a:pt x="1730829" y="0"/>
                </a:cubicBezTo>
                <a:lnTo>
                  <a:pt x="2481943" y="10885"/>
                </a:lnTo>
                <a:lnTo>
                  <a:pt x="3722915" y="32657"/>
                </a:lnTo>
                <a:lnTo>
                  <a:pt x="5225143" y="32657"/>
                </a:lnTo>
              </a:path>
            </a:pathLst>
          </a:custGeom>
          <a:noFill/>
          <a:ln w="38100">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2" name="슬라이드 번호 개체 틀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355319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QoS</a:t>
            </a:r>
            <a:r>
              <a:rPr lang="en-US" altLang="ko-KR" dirty="0"/>
              <a:t> in Bus</a:t>
            </a:r>
            <a:endParaRPr lang="ko-KR"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477" y="3356993"/>
            <a:ext cx="4588567" cy="33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325199" y="-4207"/>
            <a:ext cx="1803507"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[Stevens, 2011]</a:t>
            </a:r>
            <a:endParaRPr kumimoji="0" lang="ko-KR" altLang="en-US" sz="1800" b="0" i="0" u="none" strike="noStrike" kern="1200" cap="none" spc="0" normalizeH="0" baseline="0" noProof="0" dirty="0">
              <a:ln>
                <a:noFill/>
              </a:ln>
              <a:solidFill>
                <a:prstClr val="black"/>
              </a:solidFill>
              <a:effectLst/>
              <a:uLnTx/>
              <a:uFillTx/>
              <a:latin typeface="Tahoma" pitchFamily="34" charset="0"/>
              <a:ea typeface="맑은 고딕" panose="020B0503020000020004" pitchFamily="34" charset="-127"/>
              <a:cs typeface="Tahoma" pitchFamily="34" charset="0"/>
            </a:endParaRPr>
          </a:p>
        </p:txBody>
      </p:sp>
      <p:sp>
        <p:nvSpPr>
          <p:cNvPr id="3" name="내용 개체 틀 2"/>
          <p:cNvSpPr>
            <a:spLocks noGrp="1"/>
          </p:cNvSpPr>
          <p:nvPr>
            <p:ph idx="1"/>
          </p:nvPr>
        </p:nvSpPr>
        <p:spPr>
          <a:xfrm>
            <a:off x="838199" y="1916833"/>
            <a:ext cx="11185423" cy="1440160"/>
          </a:xfrm>
        </p:spPr>
        <p:txBody>
          <a:bodyPr/>
          <a:lstStyle/>
          <a:p>
            <a:r>
              <a:rPr lang="en-US" altLang="ko-KR" dirty="0"/>
              <a:t>Who and How to assign </a:t>
            </a:r>
            <a:r>
              <a:rPr lang="en-US" altLang="ko-KR" dirty="0" err="1"/>
              <a:t>QoS</a:t>
            </a:r>
            <a:r>
              <a:rPr lang="en-US" altLang="ko-KR" dirty="0"/>
              <a:t> to each hardware component?</a:t>
            </a:r>
          </a:p>
          <a:p>
            <a:pPr lvl="1"/>
            <a:r>
              <a:rPr lang="en-US" altLang="ko-KR" dirty="0"/>
              <a:t>System designer assigns </a:t>
            </a:r>
            <a:r>
              <a:rPr lang="en-US" altLang="ko-KR" dirty="0" err="1"/>
              <a:t>QoS</a:t>
            </a:r>
            <a:r>
              <a:rPr lang="en-US" altLang="ko-KR" dirty="0"/>
              <a:t> by setting the registers (on physical memory address space) of on-chip bus</a:t>
            </a:r>
          </a:p>
          <a:p>
            <a:endParaRPr lang="ko-KR" altLang="en-US" dirty="0"/>
          </a:p>
        </p:txBody>
      </p:sp>
      <p:sp>
        <p:nvSpPr>
          <p:cNvPr id="7" name="TextBox 6"/>
          <p:cNvSpPr txBox="1"/>
          <p:nvPr/>
        </p:nvSpPr>
        <p:spPr>
          <a:xfrm>
            <a:off x="5885677" y="2749268"/>
            <a:ext cx="1808572" cy="646331"/>
          </a:xfrm>
          <a:prstGeom prst="rect">
            <a:avLst/>
          </a:prstGeom>
          <a:noFill/>
        </p:spPr>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Codec</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50% memory BW</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 name="TextBox 7"/>
          <p:cNvSpPr txBox="1"/>
          <p:nvPr/>
        </p:nvSpPr>
        <p:spPr>
          <a:xfrm>
            <a:off x="868767" y="3884055"/>
            <a:ext cx="3135987" cy="646331"/>
          </a:xfrm>
          <a:prstGeom prst="rect">
            <a:avLst/>
          </a:prstGeom>
          <a:noFill/>
        </p:spPr>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CPU</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1 high priority token/100 cycles</a:t>
            </a:r>
            <a:endParaRPr kumimoji="0" lang="ko-KR" altLang="en-US" sz="1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47932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Interface of My IP</a:t>
            </a:r>
            <a:endParaRPr lang="ko-KR" altLang="en-US" dirty="0"/>
          </a:p>
        </p:txBody>
      </p:sp>
      <p:sp>
        <p:nvSpPr>
          <p:cNvPr id="3" name="내용 개체 틀 2"/>
          <p:cNvSpPr>
            <a:spLocks noGrp="1"/>
          </p:cNvSpPr>
          <p:nvPr>
            <p:ph idx="1"/>
          </p:nvPr>
        </p:nvSpPr>
        <p:spPr/>
        <p:txBody>
          <a:bodyPr/>
          <a:lstStyle/>
          <a:p>
            <a:r>
              <a:rPr lang="en-US" altLang="ko-KR" dirty="0"/>
              <a:t>MY_IP</a:t>
            </a:r>
          </a:p>
          <a:p>
            <a:pPr lvl="1"/>
            <a:r>
              <a:rPr lang="en-US" altLang="ko-KR" dirty="0">
                <a:solidFill>
                  <a:srgbClr val="FF0000"/>
                </a:solidFill>
              </a:rPr>
              <a:t>1x AXI-Lite Interface</a:t>
            </a:r>
          </a:p>
          <a:p>
            <a:pPr lvl="1"/>
            <a:r>
              <a:rPr lang="en-US" altLang="ko-KR" dirty="0"/>
              <a:t>1x BRAM Interface</a:t>
            </a:r>
          </a:p>
          <a:p>
            <a:pPr lvl="1"/>
            <a:r>
              <a:rPr lang="en-US" altLang="ko-KR" dirty="0" err="1"/>
              <a:t>Nx</a:t>
            </a:r>
            <a:r>
              <a:rPr lang="en-US" altLang="ko-KR" dirty="0"/>
              <a:t> Processing Elements (N=64 in our lab)</a:t>
            </a:r>
            <a:endParaRPr lang="ko-KR" altLang="en-US" dirty="0"/>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pic>
        <p:nvPicPr>
          <p:cNvPr id="66" name="그림 65"/>
          <p:cNvPicPr>
            <a:picLocks noChangeAspect="1"/>
          </p:cNvPicPr>
          <p:nvPr/>
        </p:nvPicPr>
        <p:blipFill>
          <a:blip r:embed="rId5"/>
          <a:stretch>
            <a:fillRect/>
          </a:stretch>
        </p:blipFill>
        <p:spPr>
          <a:xfrm>
            <a:off x="1696196" y="3705725"/>
            <a:ext cx="6714379" cy="2966405"/>
          </a:xfrm>
          <a:prstGeom prst="rect">
            <a:avLst/>
          </a:prstGeom>
        </p:spPr>
      </p:pic>
      <p:sp>
        <p:nvSpPr>
          <p:cNvPr id="7" name="모서리가 둥근 직사각형 6"/>
          <p:cNvSpPr/>
          <p:nvPr/>
        </p:nvSpPr>
        <p:spPr>
          <a:xfrm>
            <a:off x="8757558" y="1883229"/>
            <a:ext cx="1567542" cy="4394540"/>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8" name="모서리가 둥근 직사각형 7"/>
          <p:cNvSpPr/>
          <p:nvPr/>
        </p:nvSpPr>
        <p:spPr>
          <a:xfrm>
            <a:off x="9215436" y="522513"/>
            <a:ext cx="1109664" cy="1072129"/>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모서리가 둥근 직사각형 8"/>
          <p:cNvSpPr/>
          <p:nvPr/>
        </p:nvSpPr>
        <p:spPr>
          <a:xfrm>
            <a:off x="2346550" y="4844143"/>
            <a:ext cx="1120549" cy="925286"/>
          </a:xfrm>
          <a:prstGeom prst="round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6" name="슬라이드 번호 개체 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5464274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5268516" y="365125"/>
            <a:ext cx="6923483" cy="6492876"/>
          </a:xfrm>
          <a:prstGeom prst="rect">
            <a:avLst/>
          </a:prstGeom>
        </p:spPr>
      </p:pic>
      <p:sp>
        <p:nvSpPr>
          <p:cNvPr id="2" name="제목 1"/>
          <p:cNvSpPr>
            <a:spLocks noGrp="1"/>
          </p:cNvSpPr>
          <p:nvPr>
            <p:ph type="title"/>
          </p:nvPr>
        </p:nvSpPr>
        <p:spPr>
          <a:xfrm>
            <a:off x="838200" y="365125"/>
            <a:ext cx="5023757" cy="1325563"/>
          </a:xfrm>
        </p:spPr>
        <p:txBody>
          <a:bodyPr/>
          <a:lstStyle/>
          <a:p>
            <a:r>
              <a:rPr lang="en-US" altLang="ko-KR" dirty="0"/>
              <a:t>Interconnect in </a:t>
            </a:r>
            <a:r>
              <a:rPr lang="en-US" altLang="ko-KR" dirty="0" err="1"/>
              <a:t>Zynq</a:t>
            </a:r>
            <a:endParaRPr lang="ko-KR" altLang="en-US" dirty="0"/>
          </a:p>
        </p:txBody>
      </p:sp>
      <p:pic>
        <p:nvPicPr>
          <p:cNvPr id="4" name="그림 3"/>
          <p:cNvPicPr>
            <a:picLocks noChangeAspect="1"/>
          </p:cNvPicPr>
          <p:nvPr/>
        </p:nvPicPr>
        <p:blipFill>
          <a:blip r:embed="rId4"/>
          <a:stretch>
            <a:fillRect/>
          </a:stretch>
        </p:blipFill>
        <p:spPr>
          <a:xfrm>
            <a:off x="0" y="3742193"/>
            <a:ext cx="5919537" cy="3068792"/>
          </a:xfrm>
          <a:prstGeom prst="rect">
            <a:avLst/>
          </a:prstGeom>
        </p:spPr>
      </p:pic>
      <p:sp>
        <p:nvSpPr>
          <p:cNvPr id="6" name="내용 개체 틀 2"/>
          <p:cNvSpPr>
            <a:spLocks noGrp="1"/>
          </p:cNvSpPr>
          <p:nvPr>
            <p:ph idx="1"/>
          </p:nvPr>
        </p:nvSpPr>
        <p:spPr>
          <a:xfrm>
            <a:off x="838200" y="1825625"/>
            <a:ext cx="4040978" cy="1880101"/>
          </a:xfrm>
        </p:spPr>
        <p:txBody>
          <a:bodyPr/>
          <a:lstStyle/>
          <a:p>
            <a:r>
              <a:rPr lang="en-US" altLang="ko-KR" dirty="0"/>
              <a:t>Not a full cross-bar!</a:t>
            </a:r>
          </a:p>
          <a:p>
            <a:r>
              <a:rPr lang="en-US" altLang="ko-KR" dirty="0"/>
              <a:t>Arbitration schemes with </a:t>
            </a:r>
            <a:r>
              <a:rPr lang="en-US" altLang="ko-KR" dirty="0" err="1"/>
              <a:t>QoS</a:t>
            </a:r>
            <a:endParaRPr lang="en-US" altLang="ko-KR" dirty="0"/>
          </a:p>
        </p:txBody>
      </p:sp>
      <p:sp>
        <p:nvSpPr>
          <p:cNvPr id="7" name="TextBox 6"/>
          <p:cNvSpPr txBox="1"/>
          <p:nvPr/>
        </p:nvSpPr>
        <p:spPr>
          <a:xfrm>
            <a:off x="9064487" y="-4207"/>
            <a:ext cx="3127513" cy="369332"/>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[UG585 </a:t>
            </a:r>
            <a:r>
              <a:rPr kumimoji="0" lang="en-US" altLang="ko-KR" sz="1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Zynq</a:t>
            </a: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 TRM, 2016]</a:t>
            </a:r>
          </a:p>
        </p:txBody>
      </p:sp>
      <p:sp>
        <p:nvSpPr>
          <p:cNvPr id="3" name="슬라이드 번호 개체 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22566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8005762" cy="1325563"/>
          </a:xfrm>
        </p:spPr>
        <p:txBody>
          <a:bodyPr>
            <a:normAutofit/>
          </a:bodyPr>
          <a:lstStyle/>
          <a:p>
            <a:r>
              <a:rPr lang="en-US" altLang="ko-KR" dirty="0"/>
              <a:t>Slave Interface for SW to HW Data Transfer, i.e., Store Instruction</a:t>
            </a:r>
            <a:endParaRPr lang="ko-KR" altLang="en-US" dirty="0"/>
          </a:p>
        </p:txBody>
      </p:sp>
      <p:sp>
        <p:nvSpPr>
          <p:cNvPr id="3" name="내용 개체 틀 2"/>
          <p:cNvSpPr>
            <a:spLocks noGrp="1"/>
          </p:cNvSpPr>
          <p:nvPr>
            <p:ph idx="1"/>
          </p:nvPr>
        </p:nvSpPr>
        <p:spPr>
          <a:xfrm>
            <a:off x="838200" y="1825625"/>
            <a:ext cx="7415463" cy="4351338"/>
          </a:xfrm>
        </p:spPr>
        <p:txBody>
          <a:bodyPr>
            <a:normAutofit/>
          </a:bodyPr>
          <a:lstStyle/>
          <a:p>
            <a:pPr marL="0" indent="0">
              <a:buNone/>
            </a:pPr>
            <a:r>
              <a:rPr lang="en-US" altLang="ko-KR" sz="2400" dirty="0"/>
              <a:t>always @( </a:t>
            </a:r>
            <a:r>
              <a:rPr lang="en-US" altLang="ko-KR" sz="2400" dirty="0" err="1"/>
              <a:t>posedge</a:t>
            </a:r>
            <a:r>
              <a:rPr lang="en-US" altLang="ko-KR" sz="2400" dirty="0"/>
              <a:t> S_AXI_ACLK )</a:t>
            </a:r>
          </a:p>
          <a:p>
            <a:pPr marL="0" indent="0">
              <a:buNone/>
            </a:pPr>
            <a:r>
              <a:rPr lang="en-US" altLang="ko-KR" sz="2400" dirty="0"/>
              <a:t>  if ( S_AXI_ARESETN == 1'b0 )</a:t>
            </a:r>
          </a:p>
          <a:p>
            <a:pPr marL="0" indent="0">
              <a:buNone/>
            </a:pPr>
            <a:r>
              <a:rPr lang="en-US" altLang="ko-KR" sz="2400" dirty="0"/>
              <a:t>      </a:t>
            </a:r>
            <a:r>
              <a:rPr lang="en-US" altLang="ko-KR" sz="2400" dirty="0" err="1"/>
              <a:t>axi_awready</a:t>
            </a:r>
            <a:r>
              <a:rPr lang="en-US" altLang="ko-KR" sz="2400" dirty="0"/>
              <a:t> &lt;= 1'b0;</a:t>
            </a:r>
          </a:p>
          <a:p>
            <a:pPr marL="0" indent="0">
              <a:buNone/>
            </a:pPr>
            <a:r>
              <a:rPr lang="en-US" altLang="ko-KR" sz="2400" dirty="0"/>
              <a:t>  else</a:t>
            </a:r>
          </a:p>
          <a:p>
            <a:pPr marL="0" indent="0">
              <a:buNone/>
            </a:pPr>
            <a:r>
              <a:rPr lang="en-US" altLang="ko-KR" sz="2400" dirty="0"/>
              <a:t>      if (~</a:t>
            </a:r>
            <a:r>
              <a:rPr lang="en-US" altLang="ko-KR" sz="2400" dirty="0" err="1"/>
              <a:t>axi_awready</a:t>
            </a:r>
            <a:r>
              <a:rPr lang="en-US" altLang="ko-KR" sz="2400" dirty="0"/>
              <a:t> </a:t>
            </a:r>
            <a:br>
              <a:rPr lang="en-US" altLang="ko-KR" sz="2400" dirty="0"/>
            </a:br>
            <a:r>
              <a:rPr lang="en-US" altLang="ko-KR" sz="2400" dirty="0"/>
              <a:t>      &amp;&amp; </a:t>
            </a:r>
            <a:r>
              <a:rPr lang="en-US" altLang="ko-KR" sz="2400" dirty="0">
                <a:solidFill>
                  <a:srgbClr val="FF0000"/>
                </a:solidFill>
              </a:rPr>
              <a:t>S_AXI_AWVALID</a:t>
            </a:r>
            <a:r>
              <a:rPr lang="en-US" altLang="ko-KR" sz="2400" dirty="0"/>
              <a:t> </a:t>
            </a:r>
            <a:br>
              <a:rPr lang="en-US" altLang="ko-KR" sz="2400" dirty="0"/>
            </a:br>
            <a:r>
              <a:rPr lang="en-US" altLang="ko-KR" sz="2400" dirty="0"/>
              <a:t>      &amp;&amp; </a:t>
            </a:r>
            <a:r>
              <a:rPr lang="en-US" altLang="ko-KR" sz="2400" dirty="0">
                <a:solidFill>
                  <a:srgbClr val="FF0000"/>
                </a:solidFill>
              </a:rPr>
              <a:t>S_AXI_WVALID</a:t>
            </a:r>
            <a:r>
              <a:rPr lang="en-US" altLang="ko-KR" sz="2400" dirty="0"/>
              <a:t>)</a:t>
            </a:r>
          </a:p>
          <a:p>
            <a:pPr marL="0" indent="0">
              <a:buNone/>
            </a:pPr>
            <a:r>
              <a:rPr lang="en-US" altLang="ko-KR" sz="2400" dirty="0"/>
              <a:t>          </a:t>
            </a:r>
            <a:r>
              <a:rPr lang="en-US" altLang="ko-KR" sz="2400" dirty="0" err="1"/>
              <a:t>axi_awready</a:t>
            </a:r>
            <a:r>
              <a:rPr lang="en-US" altLang="ko-KR" sz="2400" dirty="0"/>
              <a:t> &lt;= 1'b1;</a:t>
            </a:r>
          </a:p>
          <a:p>
            <a:pPr marL="0" indent="0">
              <a:buNone/>
            </a:pPr>
            <a:r>
              <a:rPr lang="en-US" altLang="ko-KR" sz="2400" dirty="0"/>
              <a:t>      else           </a:t>
            </a:r>
          </a:p>
          <a:p>
            <a:pPr marL="0" indent="0">
              <a:buNone/>
            </a:pPr>
            <a:r>
              <a:rPr lang="en-US" altLang="ko-KR" sz="2400" dirty="0"/>
              <a:t>          </a:t>
            </a:r>
            <a:r>
              <a:rPr lang="en-US" altLang="ko-KR" sz="2400" dirty="0" err="1"/>
              <a:t>axi_awready</a:t>
            </a:r>
            <a:r>
              <a:rPr lang="en-US" altLang="ko-KR" sz="2400" dirty="0"/>
              <a:t> &lt;= 1'b0;</a:t>
            </a:r>
          </a:p>
        </p:txBody>
      </p:sp>
      <p:pic>
        <p:nvPicPr>
          <p:cNvPr id="4" name="그림 3"/>
          <p:cNvPicPr>
            <a:picLocks noChangeAspect="1"/>
          </p:cNvPicPr>
          <p:nvPr/>
        </p:nvPicPr>
        <p:blipFill>
          <a:blip r:embed="rId3"/>
          <a:stretch>
            <a:fillRect/>
          </a:stretch>
        </p:blipFill>
        <p:spPr>
          <a:xfrm>
            <a:off x="8843962" y="1724819"/>
            <a:ext cx="2943225" cy="4552950"/>
          </a:xfrm>
          <a:prstGeom prst="rect">
            <a:avLst/>
          </a:prstGeom>
        </p:spPr>
      </p:pic>
      <p:pic>
        <p:nvPicPr>
          <p:cNvPr id="5" name="그림 4"/>
          <p:cNvPicPr>
            <a:picLocks noChangeAspect="1"/>
          </p:cNvPicPr>
          <p:nvPr/>
        </p:nvPicPr>
        <p:blipFill>
          <a:blip r:embed="rId4"/>
          <a:stretch>
            <a:fillRect/>
          </a:stretch>
        </p:blipFill>
        <p:spPr>
          <a:xfrm>
            <a:off x="9277350" y="461168"/>
            <a:ext cx="2076450" cy="1133475"/>
          </a:xfrm>
          <a:prstGeom prst="rect">
            <a:avLst/>
          </a:prstGeom>
        </p:spPr>
      </p:pic>
      <p:sp>
        <p:nvSpPr>
          <p:cNvPr id="6" name="왼쪽 중괄호 5"/>
          <p:cNvSpPr/>
          <p:nvPr/>
        </p:nvSpPr>
        <p:spPr>
          <a:xfrm>
            <a:off x="8530389" y="2346158"/>
            <a:ext cx="313573" cy="5654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7" name="TextBox 6"/>
          <p:cNvSpPr txBox="1"/>
          <p:nvPr/>
        </p:nvSpPr>
        <p:spPr>
          <a:xfrm>
            <a:off x="7285121" y="2167235"/>
            <a:ext cx="1106905" cy="92333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Write Address Channel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슬라이드 번호 개체 틀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7448681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테마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테마1" id="{438E2E0D-734F-4930-8B15-ACB92809B9F4}" vid="{00F0D65F-4041-4E67-B318-B1540A08318E}"/>
    </a:ext>
  </a:extLst>
</a:theme>
</file>

<file path=ppt/theme/theme3.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14196</TotalTime>
  <Words>8629</Words>
  <Application>Microsoft Macintosh PowerPoint</Application>
  <PresentationFormat>와이드스크린</PresentationFormat>
  <Paragraphs>1251</Paragraphs>
  <Slides>80</Slides>
  <Notes>45</Notes>
  <HiddenSlides>0</HiddenSlides>
  <MMClips>0</MMClips>
  <ScaleCrop>false</ScaleCrop>
  <HeadingPairs>
    <vt:vector size="8" baseType="variant">
      <vt:variant>
        <vt:lpstr>사용한 글꼴</vt:lpstr>
      </vt:variant>
      <vt:variant>
        <vt:i4>7</vt:i4>
      </vt:variant>
      <vt:variant>
        <vt:lpstr>테마</vt:lpstr>
      </vt:variant>
      <vt:variant>
        <vt:i4>3</vt:i4>
      </vt:variant>
      <vt:variant>
        <vt:lpstr>포함된 OLE 서버</vt:lpstr>
      </vt:variant>
      <vt:variant>
        <vt:i4>1</vt:i4>
      </vt:variant>
      <vt:variant>
        <vt:lpstr>슬라이드 제목</vt:lpstr>
      </vt:variant>
      <vt:variant>
        <vt:i4>80</vt:i4>
      </vt:variant>
    </vt:vector>
  </HeadingPairs>
  <TitlesOfParts>
    <vt:vector size="91" baseType="lpstr">
      <vt:lpstr>굴림</vt:lpstr>
      <vt:lpstr>맑은 고딕</vt:lpstr>
      <vt:lpstr>Arial</vt:lpstr>
      <vt:lpstr>Calibri</vt:lpstr>
      <vt:lpstr>Tahoma</vt:lpstr>
      <vt:lpstr>Verdana</vt:lpstr>
      <vt:lpstr>Wingdings</vt:lpstr>
      <vt:lpstr>Office 테마</vt:lpstr>
      <vt:lpstr>테마1</vt:lpstr>
      <vt:lpstr>1_Office 테마</vt:lpstr>
      <vt:lpstr>Visio</vt:lpstr>
      <vt:lpstr>Bus Interconnect for HW-HW Communication  (Week 10)</vt:lpstr>
      <vt:lpstr>Weekly Schedule</vt:lpstr>
      <vt:lpstr>Agenda</vt:lpstr>
      <vt:lpstr>Lab in Week 10: Custom IP and MV Design</vt:lpstr>
      <vt:lpstr>How Can HW Blocks Communicate with Each Other?</vt:lpstr>
      <vt:lpstr>IP Design Overview</vt:lpstr>
      <vt:lpstr>MV Accelerator (myip)</vt:lpstr>
      <vt:lpstr>Interface of My IP</vt:lpstr>
      <vt:lpstr>Slave Interface for SW to HW Data Transfer, i.e., Store Instruction</vt:lpstr>
      <vt:lpstr>Slave Interface for SW to HW Data Transfer, i.e., Store Instruction</vt:lpstr>
      <vt:lpstr>My IP Receives the Data when Valid &amp; Ready are ‘1’</vt:lpstr>
      <vt:lpstr>My IP Gives a Response for the Write Request </vt:lpstr>
      <vt:lpstr>My IP Receives a Read Request</vt:lpstr>
      <vt:lpstr>My IP Gives the Required Data</vt:lpstr>
      <vt:lpstr>Agenda</vt:lpstr>
      <vt:lpstr>On-Chip Bus or Interconnect</vt:lpstr>
      <vt:lpstr>AMBA3 AXI Protocol</vt:lpstr>
      <vt:lpstr>Interconnect, Interface &amp; Channel</vt:lpstr>
      <vt:lpstr>Split Transaction</vt:lpstr>
      <vt:lpstr>Split Transaction: Write (1/3)</vt:lpstr>
      <vt:lpstr>Split Transaction: Write (2/3)</vt:lpstr>
      <vt:lpstr>Split Transaction: Write (3/3)</vt:lpstr>
      <vt:lpstr>Split Transaction: Read (1/2)</vt:lpstr>
      <vt:lpstr>Split Transaction: Read (2/2)</vt:lpstr>
      <vt:lpstr>Wire Counts</vt:lpstr>
      <vt:lpstr>On-Chip Bus for Multiple-Byte Data Transfer</vt:lpstr>
      <vt:lpstr>On-Chip Bus for Multiple-Byte Data Transfer</vt:lpstr>
      <vt:lpstr>On-Chip Bus for Multiple-Byte Data Transfer </vt:lpstr>
      <vt:lpstr>Burst and Data Bus: Size and Length </vt:lpstr>
      <vt:lpstr>Burst and Data Bus: Size and Length </vt:lpstr>
      <vt:lpstr>Burst Length, Size and Type</vt:lpstr>
      <vt:lpstr>Burst and Data Bus: Size and Length </vt:lpstr>
      <vt:lpstr>Burst and Data Bus: Size and Length </vt:lpstr>
      <vt:lpstr>Data Bus</vt:lpstr>
      <vt:lpstr>Burst and Data Bus: Size and Length </vt:lpstr>
      <vt:lpstr>Burst and Data Bus: Size and Length </vt:lpstr>
      <vt:lpstr>Narrow Transfer</vt:lpstr>
      <vt:lpstr>Narrow Transfer</vt:lpstr>
      <vt:lpstr>Wide Transfer</vt:lpstr>
      <vt:lpstr>Wide vs. Narrow Transfer</vt:lpstr>
      <vt:lpstr>Aligned Transfer</vt:lpstr>
      <vt:lpstr>Unaligned Transfer</vt:lpstr>
      <vt:lpstr>Line Fill Buffer in Cache</vt:lpstr>
      <vt:lpstr>Stop-and-Wait</vt:lpstr>
      <vt:lpstr>Single Credit-based Flow Control</vt:lpstr>
      <vt:lpstr>CPU, Cache, and Main Memory</vt:lpstr>
      <vt:lpstr>Non-blocking Caches to Reduce Stalls on Misses</vt:lpstr>
      <vt:lpstr>Non-blocking Cache Issues Multiple Outstanding Requests to Reduce Average Miss Penalty</vt:lpstr>
      <vt:lpstr>One Address for Burst</vt:lpstr>
      <vt:lpstr>Read Burst Operation</vt:lpstr>
      <vt:lpstr>Non-blocking Caches to Reduce Stalls on Misses</vt:lpstr>
      <vt:lpstr>Overlapping Read Bursts</vt:lpstr>
      <vt:lpstr>Write Burst Operation</vt:lpstr>
      <vt:lpstr>Interface of My IP</vt:lpstr>
      <vt:lpstr>Slave Interface for SW to HW Data Transfer, i.e., Store Instruction</vt:lpstr>
      <vt:lpstr>My IP Receives the Data when Valid &amp; Ready are ‘1’</vt:lpstr>
      <vt:lpstr>My IP Gives a Response for the Write Request </vt:lpstr>
      <vt:lpstr>My IP Receives a Read Request</vt:lpstr>
      <vt:lpstr>My IP Gives the Required Data</vt:lpstr>
      <vt:lpstr>Interconnects</vt:lpstr>
      <vt:lpstr>On-Chip Bus Implementation</vt:lpstr>
      <vt:lpstr>AXI Crossbar Bus ARM PrimeCell PL301</vt:lpstr>
      <vt:lpstr>Connectivity in Zynq</vt:lpstr>
      <vt:lpstr>AXI Crossbar Bus ARM PrimeCell PL301</vt:lpstr>
      <vt:lpstr>Connectivity in Zynq</vt:lpstr>
      <vt:lpstr>Arbitration Scheme: Fixed Priority</vt:lpstr>
      <vt:lpstr>Starvation Problem of Fixed Priority Scheme</vt:lpstr>
      <vt:lpstr>Arbitration Scheme: Round Robin</vt:lpstr>
      <vt:lpstr>Arbitration Scheme: Hybrid</vt:lpstr>
      <vt:lpstr>Arbitration Scheme</vt:lpstr>
      <vt:lpstr>Interconnects</vt:lpstr>
      <vt:lpstr>Agenda</vt:lpstr>
      <vt:lpstr>Appendix</vt:lpstr>
      <vt:lpstr>Starvation Problem of Fixed Priority Scheme</vt:lpstr>
      <vt:lpstr>A Simple QoS-based Arbitration</vt:lpstr>
      <vt:lpstr>A Simple QoS-based Arbitration</vt:lpstr>
      <vt:lpstr>A Simple QoS-based Arbitration</vt:lpstr>
      <vt:lpstr>A Simple QoS-based Arbitration</vt:lpstr>
      <vt:lpstr>QoS in Bus</vt:lpstr>
      <vt:lpstr>Interconnect in Zynq</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Zynq</dc:title>
  <dc:creator>AD</dc:creator>
  <cp:lastModifiedBy>Microsoft Office User</cp:lastModifiedBy>
  <cp:revision>493</cp:revision>
  <dcterms:created xsi:type="dcterms:W3CDTF">2017-03-17T11:40:04Z</dcterms:created>
  <dcterms:modified xsi:type="dcterms:W3CDTF">2020-05-13T14:49:39Z</dcterms:modified>
</cp:coreProperties>
</file>