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3004" r:id="rId4"/>
    <p:sldId id="2312" r:id="rId5"/>
    <p:sldId id="3005" r:id="rId6"/>
    <p:sldId id="3008" r:id="rId7"/>
    <p:sldId id="3007" r:id="rId8"/>
    <p:sldId id="3006" r:id="rId9"/>
    <p:sldId id="2313" r:id="rId10"/>
    <p:sldId id="2326" r:id="rId11"/>
    <p:sldId id="3003" r:id="rId12"/>
    <p:sldId id="2211" r:id="rId13"/>
    <p:sldId id="2215" r:id="rId14"/>
    <p:sldId id="2310" r:id="rId15"/>
    <p:sldId id="2311" r:id="rId16"/>
    <p:sldId id="1183" r:id="rId17"/>
    <p:sldId id="2256" r:id="rId18"/>
    <p:sldId id="2318" r:id="rId19"/>
    <p:sldId id="2322" r:id="rId20"/>
    <p:sldId id="2315" r:id="rId21"/>
    <p:sldId id="2290" r:id="rId22"/>
    <p:sldId id="2257" r:id="rId23"/>
    <p:sldId id="2258" r:id="rId24"/>
    <p:sldId id="2259" r:id="rId25"/>
    <p:sldId id="3009" r:id="rId26"/>
    <p:sldId id="2316" r:id="rId27"/>
    <p:sldId id="2319" r:id="rId28"/>
    <p:sldId id="227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0000"/>
    <a:srgbClr val="CCFFFF"/>
    <a:srgbClr val="E50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7" autoAdjust="0"/>
    <p:restoredTop sz="86871"/>
  </p:normalViewPr>
  <p:slideViewPr>
    <p:cSldViewPr snapToGrid="0">
      <p:cViewPr varScale="1">
        <p:scale>
          <a:sx n="139" d="100"/>
          <a:sy n="139" d="100"/>
        </p:scale>
        <p:origin x="110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DABED-4B42-4535-888E-D82BEE3E269C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DA-0442-4765-B9D9-A970FAD16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3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53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We design the MV accelerator in hardware design language, Verilog.</a:t>
            </a:r>
          </a:p>
          <a:p>
            <a:r>
              <a:rPr kumimoji="1" lang="en-US" altLang="ko-KR" dirty="0"/>
              <a:t>This slides shows an example of Verilog design.</a:t>
            </a:r>
          </a:p>
          <a:p>
            <a:r>
              <a:rPr kumimoji="1" lang="en-US" altLang="ko-KR" dirty="0"/>
              <a:t>Although some of you have already experience of Verilog design in your Logic Design class,</a:t>
            </a:r>
          </a:p>
          <a:p>
            <a:r>
              <a:rPr kumimoji="1" lang="en-US" altLang="ko-KR" dirty="0"/>
              <a:t>We review the Verilog coding because our design requires more knowledge and proficiency on Verilog design, especially, due to hardware synthesizability.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Neural networks often require the multiplications of too large matrices to fit in the on-chip memory or cache of computing device such as CPU, GPU and even hardware accelerator.</a:t>
            </a:r>
          </a:p>
          <a:p>
            <a:r>
              <a:rPr kumimoji="1" lang="en-US" altLang="ko-KR" dirty="0"/>
              <a:t>In such a case, we adopt a well-known method called tiling or blocking </a:t>
            </a:r>
          </a:p>
          <a:p>
            <a:r>
              <a:rPr kumimoji="1" lang="en-US" altLang="ko-KR" dirty="0"/>
              <a:t>which divides output matrix and perform its computation in an incremental manner.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the example of this slide from NVIDIA, </a:t>
            </a:r>
          </a:p>
          <a:p>
            <a:r>
              <a:rPr kumimoji="1" lang="en-US" altLang="ko-KR" dirty="0"/>
              <a:t>We divide output matrix C into smaller blocks.</a:t>
            </a:r>
          </a:p>
          <a:p>
            <a:r>
              <a:rPr kumimoji="1" lang="en-US" altLang="ko-KR" dirty="0"/>
              <a:t>In order to compute an output block (yellow rectangle on matrix C in the slide),</a:t>
            </a:r>
          </a:p>
          <a:p>
            <a:r>
              <a:rPr kumimoji="1" lang="en-US" altLang="ko-KR" dirty="0"/>
              <a:t>We read a sub-matrix, </a:t>
            </a:r>
            <a:r>
              <a:rPr kumimoji="1" lang="en-US" altLang="ko-KR" dirty="0" err="1"/>
              <a:t>i.e</a:t>
            </a:r>
            <a:r>
              <a:rPr kumimoji="1" lang="en-US" altLang="ko-KR" dirty="0"/>
              <a:t>, block of matrix A (the left-most yellow box on matrix A) from the main memory and store it in the on-chip memory or cache.</a:t>
            </a:r>
          </a:p>
          <a:p>
            <a:r>
              <a:rPr kumimoji="1" lang="en-US" altLang="ko-KR" dirty="0"/>
              <a:t>We also read a sub-matrix of matrix B (the top-most yellow box on matrix B) from the main memory and store it in the on-chip memory or cache.</a:t>
            </a:r>
          </a:p>
          <a:p>
            <a:r>
              <a:rPr kumimoji="1" lang="en-US" altLang="ko-KR" dirty="0"/>
              <a:t>We multiply the two sub-matrices to obtain a partial result of output sub-matrix.</a:t>
            </a:r>
          </a:p>
          <a:p>
            <a:r>
              <a:rPr kumimoji="1" lang="en-US" altLang="ko-KR" dirty="0"/>
              <a:t>Then, we read another sub-matrix of matrix A (the 2</a:t>
            </a:r>
            <a:r>
              <a:rPr kumimoji="1" lang="en-US" altLang="ko-KR" baseline="30000" dirty="0"/>
              <a:t>nd</a:t>
            </a:r>
            <a:r>
              <a:rPr kumimoji="1" lang="en-US" altLang="ko-KR" dirty="0"/>
              <a:t> yellow box on matrix A) and another one from matrix B, multiply them and accumulate the result </a:t>
            </a:r>
          </a:p>
          <a:p>
            <a:r>
              <a:rPr kumimoji="1" lang="en-US" altLang="ko-KR" dirty="0"/>
              <a:t>with the current contents of the output sub-matrix, which finally gives the final result of the output sub-matrix.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For each output sub-matrix, we do the same procedure.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The benefit of blocking method is better data reuse than a simple multiplication of large matrices.</a:t>
            </a:r>
          </a:p>
          <a:p>
            <a:r>
              <a:rPr kumimoji="1" lang="en-US" altLang="ko-KR" dirty="0"/>
              <a:t>When we multiple two blocks, we reuse each input element, stored in on-chip memory, by BLOCK_SIZE times.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In other words, blocking can reduce the main memory accesses by BLOCK_SIZE times.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9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This slide illustrates how the software code can be written for blocking.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We assume C = A*B where A, B, and C are </a:t>
            </a:r>
            <a:r>
              <a:rPr kumimoji="1" lang="en-US" altLang="ko-KR" dirty="0" err="1"/>
              <a:t>nxn</a:t>
            </a:r>
            <a:r>
              <a:rPr kumimoji="1" lang="en-US" altLang="ko-KR" dirty="0"/>
              <a:t> matrices.</a:t>
            </a:r>
          </a:p>
          <a:p>
            <a:r>
              <a:rPr kumimoji="1" lang="en-US" altLang="ko-KR" dirty="0"/>
              <a:t>On the left, we can see a typical C code for matrix multiplication.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On the right, we find a modified code for blocking.</a:t>
            </a:r>
          </a:p>
          <a:p>
            <a:r>
              <a:rPr kumimoji="1" lang="en-US" altLang="ko-KR" dirty="0"/>
              <a:t>As shown in the slide, function </a:t>
            </a:r>
            <a:r>
              <a:rPr kumimoji="1" lang="en-US" altLang="ko-KR" dirty="0" err="1"/>
              <a:t>block_mul</a:t>
            </a:r>
            <a:r>
              <a:rPr kumimoji="1" lang="en-US" altLang="ko-KR" dirty="0"/>
              <a:t>(…) is called to perform block by block multiplication.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software implementation, function </a:t>
            </a:r>
            <a:r>
              <a:rPr kumimoji="1" lang="en-US" altLang="ko-KR" dirty="0" err="1"/>
              <a:t>block_mul</a:t>
            </a:r>
            <a:r>
              <a:rPr kumimoji="1" lang="en-US" altLang="ko-KR" dirty="0"/>
              <a:t>() will be a code of matrix-matrix multiplication similar to the one on the left.</a:t>
            </a:r>
          </a:p>
          <a:p>
            <a:r>
              <a:rPr kumimoji="1" lang="en-US" altLang="ko-KR" dirty="0"/>
              <a:t>In hardware implementation, however, function </a:t>
            </a:r>
            <a:r>
              <a:rPr kumimoji="1" lang="en-US" altLang="ko-KR" dirty="0" err="1"/>
              <a:t>block_mul</a:t>
            </a:r>
            <a:r>
              <a:rPr kumimoji="1" lang="en-US" altLang="ko-KR" dirty="0"/>
              <a:t>() calls a hardware accelerator while providing input data to the accelerator and receiving output from the accelerator, which is software-hardware communication.</a:t>
            </a:r>
          </a:p>
          <a:p>
            <a:r>
              <a:rPr kumimoji="1" lang="en-US" altLang="ko-KR" dirty="0"/>
              <a:t>We will do labs to study such a SW-HW communication.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4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slides shows a bigger picture of software/hardware design in our practice.</a:t>
            </a:r>
          </a:p>
          <a:p>
            <a:endParaRPr lang="en-US" altLang="ko-KR" dirty="0"/>
          </a:p>
          <a:p>
            <a:r>
              <a:rPr lang="en-US" altLang="ko-KR" dirty="0"/>
              <a:t>Basically, we run the neural network code, main () on the ARM CPU.</a:t>
            </a:r>
          </a:p>
          <a:p>
            <a:r>
              <a:rPr lang="en-US" altLang="ko-KR" dirty="0"/>
              <a:t>The neural network code calls the MV multiplication function which is implemented by a hardware accelerator which we call MV accelerator.</a:t>
            </a:r>
          </a:p>
          <a:p>
            <a:endParaRPr lang="en-US" altLang="ko-KR" dirty="0"/>
          </a:p>
          <a:p>
            <a:r>
              <a:rPr lang="en-US" altLang="ko-KR" dirty="0"/>
              <a:t>On lower left of the slide, we see a C code corresponding to one layer of MLP.</a:t>
            </a:r>
          </a:p>
          <a:p>
            <a:r>
              <a:rPr lang="en-US" altLang="ko-KR" dirty="0"/>
              <a:t>Assume that the MV accelerator implements the function corresponding to the dashed blue box.</a:t>
            </a:r>
          </a:p>
          <a:p>
            <a:endParaRPr lang="en-US" altLang="ko-KR" dirty="0"/>
          </a:p>
          <a:p>
            <a:r>
              <a:rPr lang="en-US" altLang="ko-KR" dirty="0"/>
              <a:t>On lower right of the slide, we see the hardware structure consisting of ARM CPUs (two cores), Matrix-Vector multiplication custom IP (MV accelerator), and a memory block (BRAM).</a:t>
            </a:r>
          </a:p>
          <a:p>
            <a:endParaRPr lang="en-US" altLang="ko-KR" dirty="0"/>
          </a:p>
          <a:p>
            <a:r>
              <a:rPr lang="en-US" altLang="ko-KR" dirty="0"/>
              <a:t>Hardware/software design runs as follows.</a:t>
            </a:r>
          </a:p>
          <a:p>
            <a:r>
              <a:rPr lang="en-US" altLang="ko-KR" dirty="0"/>
              <a:t>The C code in the red box on the left runs on the CPU on the right.</a:t>
            </a:r>
          </a:p>
          <a:p>
            <a:r>
              <a:rPr lang="en-US" altLang="ko-KR" dirty="0"/>
              <a:t>When the C code calls a function corresponding to MV accelerator, </a:t>
            </a:r>
          </a:p>
          <a:p>
            <a:r>
              <a:rPr lang="en-US" altLang="ko-KR" dirty="0"/>
              <a:t>The MV accelerator on the right receives input data via BRAM, performs computation, and stores the output on BRAM.</a:t>
            </a:r>
          </a:p>
          <a:p>
            <a:r>
              <a:rPr lang="en-US" altLang="ko-KR" dirty="0"/>
              <a:t>The C code on ARM finally reads the output from BRAM and continues its execution.</a:t>
            </a:r>
          </a:p>
          <a:p>
            <a:endParaRPr lang="en-US" altLang="ko-KR" dirty="0"/>
          </a:p>
          <a:p>
            <a:r>
              <a:rPr lang="en-US" altLang="ko-KR" dirty="0"/>
              <a:t>In hardware/software design, the communication between SW and HW is often performed using a memory, BRAM in this case.</a:t>
            </a:r>
          </a:p>
          <a:p>
            <a:endParaRPr lang="en-US" altLang="ko-KR" dirty="0"/>
          </a:p>
          <a:p>
            <a:r>
              <a:rPr lang="en-US" altLang="ko-KR" dirty="0"/>
              <a:t>Note that we use FPGA which consists of ARM CPU and programmable hardware logic area where we implement our MV accelerator.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0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slides shows a schematic design which is a detailed version of the hardware structure in FPGA shown in the previous slide.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Hardware components are connected to each other.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Processing_system</a:t>
            </a:r>
            <a:r>
              <a:rPr lang="en-US" altLang="ko-KR" dirty="0"/>
              <a:t> has ARM CPU.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Axi_mem_interconn</a:t>
            </a:r>
            <a:r>
              <a:rPr lang="en-US" altLang="ko-KR" dirty="0"/>
              <a:t> is the bus which connects most of hardware components.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Axi_bram_ctrl</a:t>
            </a:r>
            <a:r>
              <a:rPr lang="en-US" altLang="ko-KR" dirty="0"/>
              <a:t> and </a:t>
            </a:r>
            <a:r>
              <a:rPr lang="en-US" altLang="ko-KR" dirty="0" err="1"/>
              <a:t>blk_mem_gen</a:t>
            </a:r>
            <a:r>
              <a:rPr lang="en-US" altLang="ko-KR" dirty="0"/>
              <a:t> comprise an on-chip memory for SW/HW communication for input and output of MV accelerator.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Myip</a:t>
            </a:r>
            <a:r>
              <a:rPr lang="en-US" altLang="ko-KR" dirty="0"/>
              <a:t> is the MV accelerator.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your lab and project, you will build your own hardware architecture using a schematics like this one.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58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 our lab, we will try to improve the baseline MV accelerator by exploiting optimizations.</a:t>
            </a:r>
          </a:p>
          <a:p>
            <a:r>
              <a:rPr kumimoji="1" lang="en-US" altLang="ko-KR" dirty="0"/>
              <a:t>This slide shows how we improve the accelerator by zero skipping.</a:t>
            </a:r>
          </a:p>
          <a:p>
            <a:r>
              <a:rPr kumimoji="1" lang="en-US" altLang="ko-KR" dirty="0"/>
              <a:t>Zero skipping is to skip multiplication in the case that one of input operands is zero.</a:t>
            </a:r>
          </a:p>
          <a:p>
            <a:r>
              <a:rPr kumimoji="1" lang="en-US" altLang="ko-KR" dirty="0"/>
              <a:t>By doing that, we can save runtime and energy consumption.</a:t>
            </a:r>
          </a:p>
          <a:p>
            <a:r>
              <a:rPr kumimoji="1" lang="en-US" altLang="ko-KR" dirty="0"/>
              <a:t>In neural networks, there can be many zero weights and neurons.</a:t>
            </a:r>
          </a:p>
          <a:p>
            <a:r>
              <a:rPr kumimoji="1" lang="en-US" altLang="ko-KR" dirty="0"/>
              <a:t>In such a case, zero skipping can be powerful to reduce runtime and energy consumption.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28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There are other optimization chances.</a:t>
            </a:r>
          </a:p>
          <a:p>
            <a:r>
              <a:rPr kumimoji="1" lang="en-US" altLang="ko-KR" dirty="0"/>
              <a:t>Direct memory access, DMA is a traditional method to improve communication between hardware components including CPU and hardware accelerator.</a:t>
            </a:r>
          </a:p>
          <a:p>
            <a:r>
              <a:rPr kumimoji="1" lang="en-US" altLang="ko-KR" dirty="0"/>
              <a:t>Reduced precision is another idea to optimize neural network design since neural networks tend to require lower precision like 8 bits than typical scientific programs which often need 32 or 64bit data.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our labs, we will cover these representative optimization methods.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3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93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3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We study hardware system design with a deep learning application, by implementing it for a software/hardware co-design.</a:t>
            </a:r>
          </a:p>
          <a:p>
            <a:r>
              <a:rPr kumimoji="1" lang="en-US" altLang="ko-KR" dirty="0"/>
              <a:t>The neural network shown here takes as input a 32 pixel by 32 pixel image and classify 10 digits as output.</a:t>
            </a:r>
          </a:p>
          <a:p>
            <a:r>
              <a:rPr kumimoji="1" lang="en-US" altLang="ko-KR" dirty="0"/>
              <a:t>The neural network typically consists of feature extraction and task-specific output layers. </a:t>
            </a:r>
          </a:p>
          <a:p>
            <a:r>
              <a:rPr kumimoji="1" lang="en-US" altLang="ko-KR" dirty="0"/>
              <a:t>In this example, the network has two convolution layers (subsampling layers in between) as feature extractor </a:t>
            </a:r>
          </a:p>
          <a:p>
            <a:r>
              <a:rPr kumimoji="1" lang="en-US" altLang="ko-KR" dirty="0"/>
              <a:t>and a single fully connected layer for the digit classification.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5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Multi-layer perceptron, MLP is the simplest neural network.</a:t>
            </a:r>
          </a:p>
          <a:p>
            <a:r>
              <a:rPr kumimoji="1" lang="en-US" altLang="ko-KR" dirty="0"/>
              <a:t>It consists of multiple fully connected layers.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this example, the MLP has 3 layers.</a:t>
            </a:r>
          </a:p>
          <a:p>
            <a:r>
              <a:rPr kumimoji="1" lang="en-US" altLang="ko-KR" dirty="0"/>
              <a:t>The 2-dimensional image, e.g., 32x32 pixels is linearized to a vector, </a:t>
            </a:r>
            <a:r>
              <a:rPr kumimoji="1" lang="en-US" altLang="ko-KR" dirty="0" err="1"/>
              <a:t>xm</a:t>
            </a:r>
            <a:r>
              <a:rPr kumimoji="1" lang="en-US" altLang="ko-KR" dirty="0"/>
              <a:t>, e.g., a 1024-dimension vector obtained from 32x32 image.</a:t>
            </a:r>
          </a:p>
          <a:p>
            <a:r>
              <a:rPr kumimoji="1" lang="en-US" altLang="ko-KR" dirty="0"/>
              <a:t>The input vector element is multiplied by a weight on the arrow. </a:t>
            </a:r>
          </a:p>
          <a:p>
            <a:r>
              <a:rPr kumimoji="1" lang="en-US" altLang="ko-KR" dirty="0"/>
              <a:t>The output (circle in the slide) is obtained by summing the multiplication results.</a:t>
            </a:r>
          </a:p>
          <a:p>
            <a:r>
              <a:rPr kumimoji="1" lang="en-US" altLang="ko-KR" dirty="0"/>
              <a:t>Note that each arrow has its own distinct weight.</a:t>
            </a:r>
          </a:p>
          <a:p>
            <a:r>
              <a:rPr kumimoji="1" lang="en-US" altLang="ko-KR" dirty="0"/>
              <a:t>We obtain the weights by training the neural network.</a:t>
            </a:r>
          </a:p>
          <a:p>
            <a:r>
              <a:rPr kumimoji="1" lang="en-US" altLang="ko-KR" dirty="0"/>
              <a:t>We do not cover neural network training in our lecture. </a:t>
            </a:r>
          </a:p>
          <a:p>
            <a:r>
              <a:rPr kumimoji="1" lang="en-US" altLang="ko-KR" dirty="0"/>
              <a:t>For more details, refer to famous web resources like CS231n lecture.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4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The equations on the left shows the operations to obtain the output of a layer.</a:t>
            </a:r>
          </a:p>
          <a:p>
            <a:r>
              <a:rPr kumimoji="1" lang="en-US" altLang="ko-KR" dirty="0"/>
              <a:t>We assume we calculate an output vector of 256 dimension.</a:t>
            </a:r>
          </a:p>
          <a:p>
            <a:r>
              <a:rPr kumimoji="1" lang="en-US" altLang="ko-KR" dirty="0"/>
              <a:t>For instance, the first element of output vector, Output[0] is obtained by summing the multiplication results as the first equation shows.</a:t>
            </a:r>
          </a:p>
          <a:p>
            <a:r>
              <a:rPr kumimoji="1" lang="en-US" altLang="ko-KR" dirty="0"/>
              <a:t>W[0,j] represents the weight on the j-</a:t>
            </a:r>
            <a:r>
              <a:rPr kumimoji="1" lang="en-US" altLang="ko-KR" dirty="0" err="1"/>
              <a:t>th</a:t>
            </a:r>
            <a:r>
              <a:rPr kumimoji="1" lang="en-US" altLang="ko-KR" dirty="0"/>
              <a:t> arrow between j-</a:t>
            </a:r>
            <a:r>
              <a:rPr kumimoji="1" lang="en-US" altLang="ko-KR" dirty="0" err="1"/>
              <a:t>th</a:t>
            </a:r>
            <a:r>
              <a:rPr kumimoji="1" lang="en-US" altLang="ko-KR" dirty="0"/>
              <a:t> element of input vector, Input[j] and the output element, Output[0].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2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 layer in MLP is realized by matrix-vector multiplication as exemplified in this slide.</a:t>
            </a:r>
          </a:p>
          <a:p>
            <a:r>
              <a:rPr kumimoji="1" lang="en-US" altLang="ko-KR" dirty="0"/>
              <a:t>Assume a layer having 1024 inputs and 256 output.</a:t>
            </a:r>
          </a:p>
          <a:p>
            <a:r>
              <a:rPr kumimoji="1" lang="en-US" altLang="ko-KR" dirty="0"/>
              <a:t>We need to multiply 256x1024 matrix and 1024-dim input vector to obtain 256-dim output vector.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5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 the case of convolution layer, we usually take as input 3-D input called 3-D tensor (Input Image in this example) and obtain 3-D output (on the right).</a:t>
            </a:r>
          </a:p>
          <a:p>
            <a:r>
              <a:rPr kumimoji="1" lang="en-US" altLang="ko-KR" dirty="0"/>
              <a:t>Each 2-D data is called channel or feature map.</a:t>
            </a:r>
          </a:p>
          <a:p>
            <a:r>
              <a:rPr kumimoji="1" lang="en-US" altLang="ko-KR" dirty="0"/>
              <a:t>In this example, the input tensor consists of C </a:t>
            </a:r>
            <a:r>
              <a:rPr kumimoji="1" lang="en-US" altLang="ko-KR" dirty="0" err="1"/>
              <a:t>HxH</a:t>
            </a:r>
            <a:r>
              <a:rPr kumimoji="1" lang="en-US" altLang="ko-KR" dirty="0"/>
              <a:t> channels while the output tensor M </a:t>
            </a:r>
            <a:r>
              <a:rPr kumimoji="1" lang="en-US" altLang="ko-KR" dirty="0" err="1"/>
              <a:t>ExE</a:t>
            </a:r>
            <a:r>
              <a:rPr kumimoji="1" lang="en-US" altLang="ko-KR" dirty="0"/>
              <a:t> channels.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Each output channel has its own kernel or filter, </a:t>
            </a:r>
            <a:r>
              <a:rPr kumimoji="1" lang="en-US" altLang="ko-KR" dirty="0" err="1"/>
              <a:t>RxRxC</a:t>
            </a:r>
            <a:r>
              <a:rPr kumimoji="1" lang="en-US" altLang="ko-KR" dirty="0"/>
              <a:t> tensor, shown on the left.</a:t>
            </a:r>
          </a:p>
          <a:p>
            <a:r>
              <a:rPr kumimoji="1" lang="en-US" altLang="ko-KR" dirty="0"/>
              <a:t>For instance, the M-</a:t>
            </a:r>
            <a:r>
              <a:rPr kumimoji="1" lang="en-US" altLang="ko-KR" dirty="0" err="1"/>
              <a:t>th</a:t>
            </a:r>
            <a:r>
              <a:rPr kumimoji="1" lang="en-US" altLang="ko-KR" dirty="0"/>
              <a:t> output channel has the kernel denoted with M on the left.</a:t>
            </a:r>
          </a:p>
          <a:p>
            <a:r>
              <a:rPr kumimoji="1" lang="en-US" altLang="ko-KR" dirty="0"/>
              <a:t>The kernel consists of kernel weights.</a:t>
            </a:r>
          </a:p>
          <a:p>
            <a:r>
              <a:rPr kumimoji="1" lang="en-US" altLang="ko-KR" dirty="0"/>
              <a:t>In this example, a kernel has </a:t>
            </a:r>
            <a:r>
              <a:rPr kumimoji="1" lang="en-US" altLang="ko-KR" dirty="0" err="1"/>
              <a:t>RxRxC</a:t>
            </a:r>
            <a:r>
              <a:rPr kumimoji="1" lang="en-US" altLang="ko-KR" dirty="0"/>
              <a:t> weights.</a:t>
            </a:r>
          </a:p>
          <a:p>
            <a:r>
              <a:rPr kumimoji="1" lang="en-US" altLang="ko-KR" dirty="0"/>
              <a:t>Those weights are obtained by training the neural network.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An output element (also known as neuron) is obtained by a dot product between its kernel and the corresponding input sub-tensor.</a:t>
            </a:r>
          </a:p>
          <a:p>
            <a:r>
              <a:rPr kumimoji="1" lang="en-US" altLang="ko-KR" dirty="0"/>
              <a:t>In this example, an output neuron (small red square on the M-</a:t>
            </a:r>
            <a:r>
              <a:rPr kumimoji="1" lang="en-US" altLang="ko-KR" dirty="0" err="1"/>
              <a:t>th</a:t>
            </a:r>
            <a:r>
              <a:rPr kumimoji="1" lang="en-US" altLang="ko-KR" dirty="0"/>
              <a:t> output channel) is obtained by performing a dot product </a:t>
            </a:r>
          </a:p>
          <a:p>
            <a:r>
              <a:rPr kumimoji="1" lang="en-US" altLang="ko-KR" dirty="0"/>
              <a:t>Between its kernel (a set of red rectangles at lower left of the slide) and the corresponding input sub-tensor (a set of red rectangles in the middle of the slide).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7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Convolution is often implemented by matrix-matrix multiplication as this slide shows.</a:t>
            </a:r>
          </a:p>
          <a:p>
            <a:r>
              <a:rPr kumimoji="1" lang="en-US" altLang="ko-KR" dirty="0"/>
              <a:t>At the lower left corner of the slide, we have 3x3x3 input tensor, 2x2x2 output tensor.</a:t>
            </a:r>
          </a:p>
          <a:p>
            <a:r>
              <a:rPr kumimoji="1" lang="en-US" altLang="ko-KR" dirty="0"/>
              <a:t>Each output channel of 2x2 has a 2x2x3 kernel.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the middle of the slide, we can see the flattened input tensor (D[0,0,:,:], …) and kernel (Filter data).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On the right and bottom of the slide, </a:t>
            </a:r>
          </a:p>
          <a:p>
            <a:r>
              <a:rPr kumimoji="1" lang="en-US" altLang="ko-KR" dirty="0"/>
              <a:t>You can find the matrix versions of input tensor (right) and kernel (bottom).</a:t>
            </a:r>
          </a:p>
          <a:p>
            <a:r>
              <a:rPr kumimoji="1" lang="en-US" altLang="ko-KR" dirty="0"/>
              <a:t>By checking the color and notation, e.g., D4, D3, etc., </a:t>
            </a:r>
          </a:p>
          <a:p>
            <a:r>
              <a:rPr kumimoji="1" lang="en-US" altLang="ko-KR" dirty="0"/>
              <a:t>You can easily find the correspondence between elements in input and kernel tensors and those in the matrices.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This slide has an animation.</a:t>
            </a:r>
          </a:p>
          <a:p>
            <a:r>
              <a:rPr kumimoji="1" lang="en-US" altLang="ko-KR" dirty="0"/>
              <a:t>In the animation, first, you can see dashed black boxes.</a:t>
            </a:r>
          </a:p>
          <a:p>
            <a:r>
              <a:rPr kumimoji="1" lang="en-US" altLang="ko-KR" dirty="0"/>
              <a:t>The data in the dashed black boxes on the flattened input tensor are mapped to a column of input matrix on the right.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You can see similar relationship between yellow boxes.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If we do dot product operation between a column of input matrix and a row of kernel matrix,</a:t>
            </a:r>
          </a:p>
          <a:p>
            <a:r>
              <a:rPr kumimoji="1" lang="en-US" altLang="ko-KR" dirty="0"/>
              <a:t>We can obtain an output neuron (a yellow square in 2x2 output matrix </a:t>
            </a:r>
            <a:r>
              <a:rPr kumimoji="1" lang="en-US" altLang="ko-KR" dirty="0" err="1"/>
              <a:t>O_m</a:t>
            </a:r>
            <a:r>
              <a:rPr kumimoji="1" lang="en-US" altLang="ko-KR" dirty="0"/>
              <a:t>).</a:t>
            </a:r>
          </a:p>
          <a:p>
            <a:r>
              <a:rPr kumimoji="1" lang="en-US" altLang="ko-KR" dirty="0"/>
              <a:t>As such, by multiplying the input and kernel matrices, we can obtain the output matrix, i.e., the flattened output tensor.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This technique of converting convolution to matrix multiplication convolution lowering and is widely used especially on GPU.</a:t>
            </a:r>
          </a:p>
          <a:p>
            <a:r>
              <a:rPr kumimoji="1" lang="en-US" altLang="ko-KR" dirty="0"/>
              <a:t>We will have a lab on convolution lowering in 10-th week.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Typically, we have 10s~1000s input/output elements in a layer of MLP.</a:t>
            </a:r>
          </a:p>
          <a:p>
            <a:r>
              <a:rPr kumimoji="1" lang="en-US" altLang="ko-KR" dirty="0"/>
              <a:t>Thus, in case of 1000-dimension input/output, we need to perform 1000x1000 multiplications and additions to obtain a 1000-dimension output vector.</a:t>
            </a:r>
          </a:p>
          <a:p>
            <a:r>
              <a:rPr kumimoji="1" lang="en-US" altLang="ko-KR" dirty="0"/>
              <a:t>In other words, in order to compute an output element, we need to perform 1000 multiplications and additions.</a:t>
            </a:r>
          </a:p>
          <a:p>
            <a:r>
              <a:rPr kumimoji="1" lang="en-US" altLang="ko-KR" dirty="0"/>
              <a:t>As such, the neural network needs a large amount of multiplication and additions.</a:t>
            </a:r>
          </a:p>
          <a:p>
            <a:r>
              <a:rPr kumimoji="1" lang="en-US" altLang="ko-KR" dirty="0"/>
              <a:t>Thus, if we run a neural network on a typical CPU having only a few multipliers and adders, </a:t>
            </a:r>
          </a:p>
          <a:p>
            <a:r>
              <a:rPr kumimoji="1" lang="en-US" altLang="ko-KR" dirty="0"/>
              <a:t>the runtime will be very long.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Take the example of matrix-vector multiplication in this slide.</a:t>
            </a:r>
          </a:p>
          <a:p>
            <a:r>
              <a:rPr kumimoji="1" lang="en-US" altLang="ko-KR" dirty="0"/>
              <a:t>We assume the CPU has only one multiplier, adder and accumulator (a register) as shown in the center of the slide.</a:t>
            </a:r>
          </a:p>
          <a:p>
            <a:r>
              <a:rPr kumimoji="1" lang="en-US" altLang="ko-KR" dirty="0"/>
              <a:t>Assuming a multiplication takes a cycle and multiplication and addition are pipelined, </a:t>
            </a:r>
          </a:p>
          <a:p>
            <a:r>
              <a:rPr kumimoji="1" lang="en-US" altLang="ko-KR" dirty="0"/>
              <a:t>the M-V multiplication on the left will take at least 16 cycles since we need to do 16 multiplications and additions.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addition, the CPU is not power-efficient. </a:t>
            </a:r>
          </a:p>
          <a:p>
            <a:r>
              <a:rPr kumimoji="1" lang="en-US" altLang="ko-KR" dirty="0"/>
              <a:t>Thus, the neural network execution on CPU will be very slow and power-consuming.</a:t>
            </a:r>
          </a:p>
          <a:p>
            <a:r>
              <a:rPr kumimoji="1" lang="en-US" altLang="ko-KR" dirty="0"/>
              <a:t>That is why we try to offload the multiplications and additions to the dedicated hardware implementation called hardware accelerator.</a:t>
            </a:r>
          </a:p>
          <a:p>
            <a:r>
              <a:rPr kumimoji="1" lang="en-US" altLang="ko-KR" dirty="0"/>
              <a:t>The hardware accelerator is designed mostly for parallel multiplications and additions to offer faster execution at lower power consumption than CPU and even GPU.</a:t>
            </a:r>
            <a:endParaRPr kumimoji="1" lang="ko-KR" altLang="en-US" dirty="0"/>
          </a:p>
          <a:p>
            <a:endParaRPr kumimoji="1" lang="en-US" altLang="ko-KR" dirty="0"/>
          </a:p>
          <a:p>
            <a:r>
              <a:rPr kumimoji="1" lang="en-US" altLang="ko-KR" dirty="0"/>
              <a:t>On the right, let’s assume that we have a hardware design which performs 4 multiplications in parallel.</a:t>
            </a:r>
          </a:p>
          <a:p>
            <a:r>
              <a:rPr kumimoji="1" lang="en-US" altLang="ko-KR" dirty="0"/>
              <a:t>This design will finish the MV operation in 4 cycles.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Parallel computation, though effective for speedup, needs careful designs.</a:t>
            </a:r>
          </a:p>
          <a:p>
            <a:r>
              <a:rPr kumimoji="1" lang="en-US" altLang="ko-KR" dirty="0"/>
              <a:t>First, we need multiple compute units. In this example, we need multiple sets of multipliers, adder and accumulator.</a:t>
            </a:r>
          </a:p>
          <a:p>
            <a:r>
              <a:rPr kumimoji="1" lang="en-US" altLang="ko-KR" dirty="0"/>
              <a:t>Second, we need to well distribute or map input/output data to the multiple compute units. </a:t>
            </a:r>
          </a:p>
          <a:p>
            <a:r>
              <a:rPr kumimoji="1" lang="en-US" altLang="ko-KR" dirty="0"/>
              <a:t>See the colors of input data on the four compute units on the right.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our lecture and lab, we will study such hardware design issues.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1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Specifically, in our lab and practice, we will design a hardware accelerator for matrix-vector multiplication (called MV accelerator).</a:t>
            </a:r>
          </a:p>
          <a:p>
            <a:r>
              <a:rPr kumimoji="1" lang="en-US" altLang="ko-KR" dirty="0"/>
              <a:t>On the left, we see the basic structure of MV accelerator consisting of two processing elements (PEs) and two memory components (one for matrix and the other for vector).</a:t>
            </a:r>
          </a:p>
          <a:p>
            <a:r>
              <a:rPr kumimoji="1" lang="en-US" altLang="ko-KR" dirty="0"/>
              <a:t>PEs have the same structure shown at the bottom right.</a:t>
            </a:r>
          </a:p>
          <a:p>
            <a:r>
              <a:rPr kumimoji="1" lang="en-US" altLang="ko-KR" dirty="0"/>
              <a:t>A PE consists of two inputs (registers), multiplier, adder, and accumulator register.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On the left of the slide, we see input data flow from memory components to PEs.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Multiple PEs run in parallel.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It is important to understand that, at each clock cycle, the memory components need to provide new data to PEs.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addition, in this example, a single vector element is broadcast to two PEs as denoted by the yellow arrow.</a:t>
            </a:r>
          </a:p>
          <a:p>
            <a:r>
              <a:rPr kumimoji="1" lang="en-US" altLang="ko-KR" dirty="0"/>
              <a:t>Broadcasting exploits data reuse behavior on input vector and is one of fundamental method to reduce accesses to memory components.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Note that the design of this slide is just an example. </a:t>
            </a:r>
          </a:p>
          <a:p>
            <a:r>
              <a:rPr kumimoji="1" lang="en-US" altLang="ko-KR" dirty="0"/>
              <a:t>In your lab and term project, you can devise a better structure of MV accelerator on your 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60DA-0442-4765-B9D9-A970FAD166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3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8E972C1-5572-4AF2-8578-0D7796D855BB}" type="datetimeFigureOut">
              <a:rPr lang="ko-KR" altLang="en-US" smtClean="0"/>
              <a:pPr/>
              <a:t>2020. 3. 11.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E4846E9-8A92-434F-B62E-195B3EB553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7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1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A862249-F4C1-C345-80A0-230DCA87339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8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A10D25-A2D8-844A-8911-4895D5862B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5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C0B-933E-3C47-BE63-B4C007460D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9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7352-282F-7245-BAB5-67B6A85649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1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AB7-CA72-FA4A-AF36-1852364E6F4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9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BCE0-50C5-2D4D-82FC-E6E31AAC53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39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7D7-0E22-984F-B387-AE3054695C8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28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1177-E04C-4A4F-B950-C3445BB89B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7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8E972C1-5572-4AF2-8578-0D7796D855BB}" type="datetimeFigureOut">
              <a:rPr lang="ko-KR" altLang="en-US" smtClean="0"/>
              <a:pPr/>
              <a:t>2020. 3. 11.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E4846E9-8A92-434F-B62E-195B3EB553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50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7371-5DC4-474A-AA57-9D4AB75604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16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E72E-5F71-6D43-A1E8-7A6F2A2040F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7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1A4D-7C27-D949-87E4-57B8AE6A95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5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8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72C1-5572-4AF2-8578-0D7796D855BB}" type="datetimeFigureOut">
              <a:rPr lang="ko-KR" altLang="en-US" smtClean="0"/>
              <a:t>2020. 3. 11.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46E9-8A92-434F-B62E-195B3EB5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EE12-E80A-F049-8DBD-7ACC411E95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#axzz4LBHehqQ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9896" y="1122363"/>
            <a:ext cx="10624457" cy="1505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Hardware System Design </a:t>
            </a:r>
            <a:br>
              <a:rPr lang="en-US" altLang="ko-KR" dirty="0"/>
            </a:br>
            <a:r>
              <a:rPr lang="en-US" altLang="ko-KR" dirty="0"/>
              <a:t>Class Overview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2137"/>
            <a:ext cx="9144000" cy="2502568"/>
          </a:xfrm>
        </p:spPr>
        <p:txBody>
          <a:bodyPr>
            <a:normAutofit/>
          </a:bodyPr>
          <a:lstStyle/>
          <a:p>
            <a:r>
              <a:rPr lang="en-US" altLang="ko-KR" dirty="0"/>
              <a:t>March 17, 2020</a:t>
            </a:r>
          </a:p>
          <a:p>
            <a:r>
              <a:rPr lang="en-US" altLang="ko-KR" dirty="0"/>
              <a:t>Sungjoo Yoo</a:t>
            </a:r>
          </a:p>
          <a:p>
            <a:endParaRPr lang="en-US" altLang="ko-KR" dirty="0"/>
          </a:p>
          <a:p>
            <a:r>
              <a:rPr lang="en-US" altLang="ko-KR" dirty="0"/>
              <a:t>Computing Memory Architecture Lab.</a:t>
            </a:r>
          </a:p>
          <a:p>
            <a:r>
              <a:rPr lang="en-US" altLang="ko-KR" dirty="0"/>
              <a:t>CSE, SNU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2980" y="6428657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http://cmalab.snu.ac.kr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2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7"/>
    </mc:Choice>
    <mc:Fallback xmlns="">
      <p:transition spd="slow" advTm="72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2ED5-9B39-7847-9D80-E8B00E6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Learning Application in iPhone XS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E64C5-AF90-684B-B2A1-8596B5D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332" cy="471910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If you take a photo on iPhone X and XS, you run 3-4 neural networks on the hardware accelerator called Neural Engine</a:t>
            </a:r>
          </a:p>
          <a:p>
            <a:r>
              <a:rPr kumimoji="1" lang="en-US" altLang="ko-KR" dirty="0"/>
              <a:t>The neural networks are mostly used for</a:t>
            </a:r>
          </a:p>
          <a:p>
            <a:pPr lvl="1"/>
            <a:r>
              <a:rPr kumimoji="1" lang="en-US" altLang="ko-KR" dirty="0"/>
              <a:t>Segmentation</a:t>
            </a:r>
          </a:p>
          <a:p>
            <a:pPr lvl="1"/>
            <a:r>
              <a:rPr kumimoji="1" lang="en-US" altLang="ko-KR" dirty="0"/>
              <a:t>Key point detection</a:t>
            </a:r>
          </a:p>
          <a:p>
            <a:pPr lvl="1"/>
            <a:r>
              <a:rPr kumimoji="1" lang="en-US" altLang="ko-KR" dirty="0"/>
              <a:t>Face detection</a:t>
            </a:r>
          </a:p>
          <a:p>
            <a:pPr lvl="1"/>
            <a:r>
              <a:rPr kumimoji="1" lang="en-US" altLang="ko-KR" dirty="0"/>
              <a:t>…</a:t>
            </a:r>
          </a:p>
          <a:p>
            <a:r>
              <a:rPr kumimoji="1" lang="en-US" altLang="ko-KR" dirty="0"/>
              <a:t>They are becoming more and more popular in many mobile applications as well as in servers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9DEF3-5477-A94B-800E-BBE88BE2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32" y="1942872"/>
            <a:ext cx="6072251" cy="42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0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62"/>
    </mc:Choice>
    <mc:Fallback xmlns="">
      <p:transition spd="slow" advTm="14996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Our Application: Image Recognition Neural Network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59793"/>
            <a:ext cx="10972800" cy="399655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Given an input image, recognize what is in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1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75"/>
    </mc:Choice>
    <mc:Fallback xmlns="">
      <p:transition spd="slow" advTm="859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 (MLP)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63" y="3541152"/>
            <a:ext cx="6107668" cy="318032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21" y="4442651"/>
            <a:ext cx="1966548" cy="1981169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09599" y="1600201"/>
            <a:ext cx="115182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Each layer consists of matrix-vector multiplication (MV)</a:t>
            </a:r>
          </a:p>
          <a:p>
            <a:r>
              <a:rPr lang="en-US" altLang="ko-KR" sz="2800" dirty="0"/>
              <a:t>MLP looks simpler than CNN (convolutional neural network). However, it is widely used in servers mostly for recommendation system and speech recognition [Google TPU 2017][</a:t>
            </a:r>
            <a:r>
              <a:rPr lang="en-US" altLang="ko-KR" sz="2800" dirty="0" err="1"/>
              <a:t>MicroSoft</a:t>
            </a:r>
            <a:r>
              <a:rPr lang="en-US" altLang="ko-KR" sz="2800" dirty="0"/>
              <a:t> Brainwave 2018]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2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65"/>
    </mc:Choice>
    <mc:Fallback xmlns="">
      <p:transition spd="slow" advTm="353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1"/>
            <a:ext cx="11284513" cy="4525963"/>
          </a:xfrm>
        </p:spPr>
        <p:txBody>
          <a:bodyPr/>
          <a:lstStyle/>
          <a:p>
            <a:r>
              <a:rPr lang="en-US" altLang="ko-KR" dirty="0"/>
              <a:t>Each layer (M and N outputs) performs M*N multiplications between M inputs and associated weights (W) to give output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45" y="3508200"/>
            <a:ext cx="6107668" cy="31803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9550" y="2799678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</a:t>
            </a:r>
            <a:r>
              <a:rPr lang="en-US" altLang="ko-KR" sz="2400" dirty="0" err="1">
                <a:latin typeface="Calibri" panose="020F0502020204030204" pitchFamily="34" charset="0"/>
              </a:rPr>
              <a:t>i</a:t>
            </a:r>
            <a:r>
              <a:rPr lang="en-US" altLang="ko-KR" sz="2400" dirty="0">
                <a:latin typeface="Calibri" panose="020F0502020204030204" pitchFamily="34" charset="0"/>
              </a:rPr>
              <a:t>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</a:t>
            </a:r>
            <a:r>
              <a:rPr lang="en-US" altLang="ko-KR" sz="2400" dirty="0" err="1">
                <a:latin typeface="Calibri" panose="020F0502020204030204" pitchFamily="34" charset="0"/>
              </a:rPr>
              <a:t>i,j</a:t>
            </a:r>
            <a:r>
              <a:rPr lang="en-US" altLang="ko-KR" sz="2400" dirty="0">
                <a:latin typeface="Calibri" panose="020F0502020204030204" pitchFamily="34" charset="0"/>
              </a:rPr>
              <a:t>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738552" y="3261343"/>
            <a:ext cx="1301579" cy="177197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7710617" y="4176583"/>
            <a:ext cx="922638" cy="2511941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2999" y="3938669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Output[0]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Input[j]*W[0,j]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999" y="4304438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Output[1]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Input[j]*W[1,j]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2999" y="4670207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Output[2]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Input[j]*W[2,j]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999" y="57600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Output[255]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Input[j]*W[N-1,j]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78"/>
    </mc:Choice>
    <mc:Fallback xmlns="">
      <p:transition spd="slow" advTm="513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layer (1024 inputs and 256 outputs) performs 1024*256 multiplications between 1024 inputs and associated weights (W) to give 256 outputs</a:t>
            </a:r>
          </a:p>
          <a:p>
            <a:r>
              <a:rPr lang="en-US" altLang="ko-KR" dirty="0"/>
              <a:t>Each layer performs </a:t>
            </a:r>
            <a:r>
              <a:rPr lang="en-US" altLang="ko-KR" dirty="0">
                <a:solidFill>
                  <a:srgbClr val="FF0000"/>
                </a:solidFill>
              </a:rPr>
              <a:t>M*V multiplication </a:t>
            </a:r>
            <a:r>
              <a:rPr lang="en-US" altLang="ko-KR" dirty="0"/>
              <a:t>to give 256 outputs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858" y="398883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W[0][0]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4638" y="398883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W[0][1]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9587" y="398883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W[0][2]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64619" y="398745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W[0][1023]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5858" y="435679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W[1][0]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4638" y="435679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W[1][1]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9587" y="435679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W[1][2]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64619" y="435542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W[1][1023]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5858" y="47235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W[2][0]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44638" y="47235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W[2][1]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99587" y="47235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W[2][2]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64619" y="472212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W[2][1023]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5858" y="580763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W[255][0]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64619" y="580626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W[255][1023]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2999" y="3938669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Output[0]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Input[j]*W[0,j]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999" y="4304438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Output[1]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Input[j]*W[1,j]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999" y="4670207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Output[2]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Input[j]*W[2,j]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999" y="57600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Output[255] = </a:t>
            </a:r>
            <a:r>
              <a:rPr lang="en-US" altLang="ko-KR" sz="2400" dirty="0" err="1">
                <a:latin typeface="Symbol" panose="05050102010706020507" pitchFamily="18" charset="2"/>
              </a:rPr>
              <a:t>S</a:t>
            </a:r>
            <a:r>
              <a:rPr lang="en-US" altLang="ko-KR" sz="2400" baseline="-25000" dirty="0" err="1">
                <a:latin typeface="Calibri" panose="020F0502020204030204" pitchFamily="34" charset="0"/>
              </a:rPr>
              <a:t>j</a:t>
            </a:r>
            <a:r>
              <a:rPr lang="en-US" altLang="ko-KR" sz="2400" dirty="0">
                <a:latin typeface="Calibri" panose="020F0502020204030204" pitchFamily="34" charset="0"/>
              </a:rPr>
              <a:t> Input[j]*W[N-1,j]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40" name="왼쪽 대괄호 39"/>
          <p:cNvSpPr/>
          <p:nvPr/>
        </p:nvSpPr>
        <p:spPr>
          <a:xfrm>
            <a:off x="5354596" y="3871784"/>
            <a:ext cx="98928" cy="243016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대괄호 40"/>
          <p:cNvSpPr/>
          <p:nvPr/>
        </p:nvSpPr>
        <p:spPr>
          <a:xfrm flipH="1">
            <a:off x="10019835" y="3871784"/>
            <a:ext cx="98928" cy="243016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대괄호 41"/>
          <p:cNvSpPr/>
          <p:nvPr/>
        </p:nvSpPr>
        <p:spPr>
          <a:xfrm>
            <a:off x="10286561" y="3871784"/>
            <a:ext cx="98928" cy="243016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대괄호 42"/>
          <p:cNvSpPr/>
          <p:nvPr/>
        </p:nvSpPr>
        <p:spPr>
          <a:xfrm flipH="1">
            <a:off x="11582407" y="3876380"/>
            <a:ext cx="98928" cy="243016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344667" y="398483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Input[0]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344667" y="435416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Input[1]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344749" y="471156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Input[2]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44666" y="58104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Input[1023]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9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2"/>
    </mc:Choice>
    <mc:Fallback xmlns="">
      <p:transition spd="slow" advTm="806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Convolution: 3D Input / 3D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29" y="1481511"/>
            <a:ext cx="9276941" cy="5289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5082" y="-42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[Chen, 2016]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0912" y="5602147"/>
            <a:ext cx="597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Training (</a:t>
            </a:r>
            <a:r>
              <a:rPr lang="en-US" altLang="ko-KR" sz="2400" dirty="0" err="1">
                <a:latin typeface="Calibri" panose="020F0502020204030204" pitchFamily="34" charset="0"/>
              </a:rPr>
              <a:t>backprop</a:t>
            </a:r>
            <a:r>
              <a:rPr lang="en-US" altLang="ko-KR" sz="2400" dirty="0">
                <a:latin typeface="Calibri" panose="020F0502020204030204" pitchFamily="34" charset="0"/>
              </a:rPr>
              <a:t>) determines kernel weights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"/>
    </mc:Choice>
    <mc:Fallback xmlns="">
      <p:transition spd="slow" advTm="195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944" y="1825625"/>
            <a:ext cx="6317473" cy="50376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48" y="3816626"/>
            <a:ext cx="4647582" cy="27604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Convolution with Matrix-Matrix Multiplication</a:t>
            </a:r>
            <a:br>
              <a:rPr lang="en-US" altLang="ko-KR" dirty="0"/>
            </a:br>
            <a:r>
              <a:rPr lang="en-US" altLang="ko-KR" dirty="0"/>
              <a:t>(called Convolution Lowering) (W10)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438609" cy="4351338"/>
          </a:xfrm>
        </p:spPr>
        <p:txBody>
          <a:bodyPr/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en-US" altLang="ko-KR" dirty="0"/>
              <a:t>x3x3</a:t>
            </a:r>
          </a:p>
          <a:p>
            <a:r>
              <a:rPr lang="en-US" altLang="ko-KR" dirty="0"/>
              <a:t>Output: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en-US" altLang="ko-KR" dirty="0"/>
              <a:t>x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2x2</a:t>
            </a:r>
          </a:p>
          <a:p>
            <a:r>
              <a:rPr lang="en-US" altLang="ko-KR" dirty="0"/>
              <a:t>Convolutional kernel: 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en-US" altLang="ko-KR" dirty="0"/>
              <a:t>x</a:t>
            </a:r>
            <a:r>
              <a:rPr lang="en-US" altLang="ko-KR" dirty="0">
                <a:solidFill>
                  <a:srgbClr val="FF0000"/>
                </a:solidFill>
              </a:rPr>
              <a:t>2x2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4015" y="-6857"/>
            <a:ext cx="15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[</a:t>
            </a:r>
            <a:r>
              <a:rPr lang="en-US" altLang="ko-KR" dirty="0" err="1">
                <a:latin typeface="Calibri" panose="020F0502020204030204" pitchFamily="34" charset="0"/>
              </a:rPr>
              <a:t>Chetlur</a:t>
            </a:r>
            <a:r>
              <a:rPr lang="en-US" altLang="ko-KR" dirty="0">
                <a:latin typeface="Calibri" panose="020F0502020204030204" pitchFamily="34" charset="0"/>
              </a:rPr>
              <a:t> 2014]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4015" y="5764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2x2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479589" y="2767914"/>
            <a:ext cx="2920788" cy="3543986"/>
            <a:chOff x="2479589" y="2767914"/>
            <a:chExt cx="2920788" cy="3543986"/>
          </a:xfrm>
        </p:grpSpPr>
        <p:sp>
          <p:nvSpPr>
            <p:cNvPr id="6" name="TextBox 5"/>
            <p:cNvSpPr txBox="1"/>
            <p:nvPr/>
          </p:nvSpPr>
          <p:spPr>
            <a:xfrm>
              <a:off x="5089073" y="59425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latin typeface="Calibri" panose="020F0502020204030204" pitchFamily="34" charset="0"/>
                </a:rPr>
                <a:t>2</a:t>
              </a:r>
              <a:endParaRPr lang="ko-KR" altLang="en-US" b="1" dirty="0">
                <a:solidFill>
                  <a:srgbClr val="7030A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3" name="직선 화살표 연결선 12"/>
            <p:cNvCxnSpPr>
              <a:endCxn id="6" idx="1"/>
            </p:cNvCxnSpPr>
            <p:nvPr/>
          </p:nvCxnSpPr>
          <p:spPr>
            <a:xfrm>
              <a:off x="2479589" y="2767914"/>
              <a:ext cx="2609484" cy="3359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4794422" y="3253946"/>
            <a:ext cx="1301578" cy="986138"/>
            <a:chOff x="4794422" y="3253946"/>
            <a:chExt cx="1301578" cy="986138"/>
          </a:xfrm>
        </p:grpSpPr>
        <p:sp>
          <p:nvSpPr>
            <p:cNvPr id="7" name="TextBox 6"/>
            <p:cNvSpPr txBox="1"/>
            <p:nvPr/>
          </p:nvSpPr>
          <p:spPr>
            <a:xfrm>
              <a:off x="5182941" y="38707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  <a:endParaRPr lang="ko-KR" altLang="en-US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4696" y="33311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  <a:endParaRPr lang="ko-KR" altLang="en-US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4794422" y="3253946"/>
              <a:ext cx="541786" cy="616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8" idx="1"/>
            </p:cNvCxnSpPr>
            <p:nvPr/>
          </p:nvCxnSpPr>
          <p:spPr>
            <a:xfrm>
              <a:off x="5118772" y="3253946"/>
              <a:ext cx="665924" cy="261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385721" y="1573491"/>
            <a:ext cx="7290605" cy="1325542"/>
            <a:chOff x="2385721" y="1573491"/>
            <a:chExt cx="7290605" cy="1325542"/>
          </a:xfrm>
        </p:grpSpPr>
        <p:sp>
          <p:nvSpPr>
            <p:cNvPr id="9" name="TextBox 8"/>
            <p:cNvSpPr txBox="1"/>
            <p:nvPr/>
          </p:nvSpPr>
          <p:spPr>
            <a:xfrm>
              <a:off x="7323438" y="1573491"/>
              <a:ext cx="2352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3: vertical dimension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4461746" y="1775896"/>
              <a:ext cx="2861692" cy="112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2385721" y="1726167"/>
              <a:ext cx="4807300" cy="192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937" y="4452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3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419" y="37005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3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5723" y="53068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Calibri" panose="020F0502020204030204" pitchFamily="34" charset="0"/>
              </a:rPr>
              <a:t>3</a:t>
            </a:r>
            <a:endParaRPr lang="ko-KR" altLang="en-US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3785" y="53755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Calibri" panose="020F0502020204030204" pitchFamily="34" charset="0"/>
              </a:rPr>
              <a:t>2</a:t>
            </a:r>
            <a:endParaRPr lang="ko-KR" altLang="en-US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3937" y="47498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8765" y="51909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845" y="48277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245" y="46677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92592" y="2048294"/>
            <a:ext cx="3625162" cy="711841"/>
            <a:chOff x="5892592" y="2048294"/>
            <a:chExt cx="3625162" cy="71184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892592" y="2050198"/>
              <a:ext cx="923594" cy="70993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226340" y="2049244"/>
              <a:ext cx="923594" cy="70993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594160" y="2048294"/>
              <a:ext cx="923594" cy="70993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94245" y="1997280"/>
            <a:ext cx="3630839" cy="727925"/>
            <a:chOff x="5494245" y="1997280"/>
            <a:chExt cx="3630839" cy="7279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494245" y="2004865"/>
              <a:ext cx="923594" cy="7099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839345" y="2015268"/>
              <a:ext cx="923594" cy="7099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201490" y="1997280"/>
              <a:ext cx="923594" cy="7099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9990351" y="2010544"/>
            <a:ext cx="533768" cy="355536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20310" y="2004865"/>
            <a:ext cx="533768" cy="3555369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7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58"/>
    </mc:Choice>
    <mc:Fallback xmlns="">
      <p:transition spd="slow" advTm="57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1A8-54A6-A943-A5E5-2B4ED48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Accelerating Matrix Multiplication with Dedicated Hardware Running in Parallel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E8241-C1DA-D948-957C-DE54CBB3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Matrix-vector multiplication example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4BD899-831F-6543-BB97-1C8E9B58645C}"/>
              </a:ext>
            </a:extLst>
          </p:cNvPr>
          <p:cNvSpPr/>
          <p:nvPr/>
        </p:nvSpPr>
        <p:spPr>
          <a:xfrm>
            <a:off x="6168702" y="3997670"/>
            <a:ext cx="418289" cy="4182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9AFAE-6632-D94D-9060-B678381A2CB1}"/>
              </a:ext>
            </a:extLst>
          </p:cNvPr>
          <p:cNvSpPr txBox="1"/>
          <p:nvPr/>
        </p:nvSpPr>
        <p:spPr>
          <a:xfrm>
            <a:off x="6214179" y="3925111"/>
            <a:ext cx="32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4DF5EB-2B18-034D-BD22-E1E462C137C5}"/>
              </a:ext>
            </a:extLst>
          </p:cNvPr>
          <p:cNvSpPr/>
          <p:nvPr/>
        </p:nvSpPr>
        <p:spPr>
          <a:xfrm>
            <a:off x="1050587" y="3346315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75524F-A82A-E14B-8C76-9CB0F0FBCEC7}"/>
              </a:ext>
            </a:extLst>
          </p:cNvPr>
          <p:cNvSpPr/>
          <p:nvPr/>
        </p:nvSpPr>
        <p:spPr>
          <a:xfrm>
            <a:off x="1579123" y="3346315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625FC9-BC7A-4C44-A9AC-0B7F8EE2E2A7}"/>
              </a:ext>
            </a:extLst>
          </p:cNvPr>
          <p:cNvSpPr/>
          <p:nvPr/>
        </p:nvSpPr>
        <p:spPr>
          <a:xfrm>
            <a:off x="2107659" y="3365770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CE30A-15BE-D745-B79E-9E897BFE4F7B}"/>
              </a:ext>
            </a:extLst>
          </p:cNvPr>
          <p:cNvSpPr/>
          <p:nvPr/>
        </p:nvSpPr>
        <p:spPr>
          <a:xfrm>
            <a:off x="2636195" y="3365770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73D206-92A1-1741-BF2D-E30661951A8C}"/>
              </a:ext>
            </a:extLst>
          </p:cNvPr>
          <p:cNvSpPr/>
          <p:nvPr/>
        </p:nvSpPr>
        <p:spPr>
          <a:xfrm>
            <a:off x="1068423" y="3891064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617DF6-26B7-A448-ABBB-346BACA8380F}"/>
              </a:ext>
            </a:extLst>
          </p:cNvPr>
          <p:cNvSpPr/>
          <p:nvPr/>
        </p:nvSpPr>
        <p:spPr>
          <a:xfrm>
            <a:off x="1596959" y="3891064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A97BB4-611B-1945-B60D-B1FBF64DC9D2}"/>
              </a:ext>
            </a:extLst>
          </p:cNvPr>
          <p:cNvSpPr/>
          <p:nvPr/>
        </p:nvSpPr>
        <p:spPr>
          <a:xfrm>
            <a:off x="2125495" y="3910519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203120-6A8C-E84E-8386-569D3A86C732}"/>
              </a:ext>
            </a:extLst>
          </p:cNvPr>
          <p:cNvSpPr/>
          <p:nvPr/>
        </p:nvSpPr>
        <p:spPr>
          <a:xfrm>
            <a:off x="2654031" y="3910519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67F1A8-8D2A-2449-815D-7B194689D269}"/>
              </a:ext>
            </a:extLst>
          </p:cNvPr>
          <p:cNvSpPr/>
          <p:nvPr/>
        </p:nvSpPr>
        <p:spPr>
          <a:xfrm>
            <a:off x="1068424" y="4437738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2B18B-E8B8-8644-81B8-5CD9CCAE2471}"/>
              </a:ext>
            </a:extLst>
          </p:cNvPr>
          <p:cNvSpPr/>
          <p:nvPr/>
        </p:nvSpPr>
        <p:spPr>
          <a:xfrm>
            <a:off x="1596960" y="4437738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DF7B95-FDBE-3F4B-8CE2-13B0E9073C67}"/>
              </a:ext>
            </a:extLst>
          </p:cNvPr>
          <p:cNvSpPr/>
          <p:nvPr/>
        </p:nvSpPr>
        <p:spPr>
          <a:xfrm>
            <a:off x="2125496" y="4457193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CB2B06-7E8F-1C4E-9B6F-815C6C3E31AA}"/>
              </a:ext>
            </a:extLst>
          </p:cNvPr>
          <p:cNvSpPr/>
          <p:nvPr/>
        </p:nvSpPr>
        <p:spPr>
          <a:xfrm>
            <a:off x="2654032" y="4457193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0A519A-7AEE-AB4F-ABDA-2C1EB2321764}"/>
              </a:ext>
            </a:extLst>
          </p:cNvPr>
          <p:cNvSpPr/>
          <p:nvPr/>
        </p:nvSpPr>
        <p:spPr>
          <a:xfrm>
            <a:off x="1086260" y="4982487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05C3EF-7BA1-3D44-B3E3-5BEE3736C8E9}"/>
              </a:ext>
            </a:extLst>
          </p:cNvPr>
          <p:cNvSpPr/>
          <p:nvPr/>
        </p:nvSpPr>
        <p:spPr>
          <a:xfrm>
            <a:off x="1614796" y="4982487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20E66A-90EC-A845-95F3-67C853F1705F}"/>
              </a:ext>
            </a:extLst>
          </p:cNvPr>
          <p:cNvSpPr/>
          <p:nvPr/>
        </p:nvSpPr>
        <p:spPr>
          <a:xfrm>
            <a:off x="2143332" y="5001942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33E071-F5F3-264F-B10D-353533969A68}"/>
              </a:ext>
            </a:extLst>
          </p:cNvPr>
          <p:cNvSpPr/>
          <p:nvPr/>
        </p:nvSpPr>
        <p:spPr>
          <a:xfrm>
            <a:off x="2671868" y="5001942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E4950C-3486-6F47-BAF4-5EBAF5DDDA1E}"/>
              </a:ext>
            </a:extLst>
          </p:cNvPr>
          <p:cNvSpPr/>
          <p:nvPr/>
        </p:nvSpPr>
        <p:spPr>
          <a:xfrm>
            <a:off x="3851298" y="3365770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61E228-FF27-5842-85E4-E28272F8DB9A}"/>
              </a:ext>
            </a:extLst>
          </p:cNvPr>
          <p:cNvSpPr/>
          <p:nvPr/>
        </p:nvSpPr>
        <p:spPr>
          <a:xfrm>
            <a:off x="3869134" y="3910519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78EDB1-B33B-FD46-A588-147862C3510C}"/>
              </a:ext>
            </a:extLst>
          </p:cNvPr>
          <p:cNvSpPr/>
          <p:nvPr/>
        </p:nvSpPr>
        <p:spPr>
          <a:xfrm>
            <a:off x="3869135" y="4457193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03B9D7-5422-BD4A-BD6A-AB8005DB0E8F}"/>
              </a:ext>
            </a:extLst>
          </p:cNvPr>
          <p:cNvSpPr/>
          <p:nvPr/>
        </p:nvSpPr>
        <p:spPr>
          <a:xfrm>
            <a:off x="3886971" y="5001942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2DDDD-185A-D145-8E6D-885E626E3ED8}"/>
              </a:ext>
            </a:extLst>
          </p:cNvPr>
          <p:cNvSpPr txBox="1"/>
          <p:nvPr/>
        </p:nvSpPr>
        <p:spPr>
          <a:xfrm>
            <a:off x="1430769" y="273389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 (M)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15B1C0-3A70-0C4E-8E16-BF119DFBD19F}"/>
              </a:ext>
            </a:extLst>
          </p:cNvPr>
          <p:cNvSpPr txBox="1"/>
          <p:nvPr/>
        </p:nvSpPr>
        <p:spPr>
          <a:xfrm>
            <a:off x="3423685" y="2749962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 (V)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10D141-3964-3342-BDE8-AACA63301AD1}"/>
              </a:ext>
            </a:extLst>
          </p:cNvPr>
          <p:cNvSpPr/>
          <p:nvPr/>
        </p:nvSpPr>
        <p:spPr>
          <a:xfrm>
            <a:off x="5651943" y="3335528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93863A-AF19-D14D-AE83-76B94EBF89E5}"/>
              </a:ext>
            </a:extLst>
          </p:cNvPr>
          <p:cNvSpPr/>
          <p:nvPr/>
        </p:nvSpPr>
        <p:spPr>
          <a:xfrm>
            <a:off x="6867046" y="3335528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ABC2F2-09D3-DF43-A14B-16DAC46B283D}"/>
              </a:ext>
            </a:extLst>
          </p:cNvPr>
          <p:cNvSpPr/>
          <p:nvPr/>
        </p:nvSpPr>
        <p:spPr>
          <a:xfrm>
            <a:off x="5651943" y="5429118"/>
            <a:ext cx="1479371" cy="367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Accumulator</a:t>
            </a:r>
            <a:endParaRPr kumimoji="1" lang="ko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7019342-D52A-BA4D-8413-3DB42CE5B63D}"/>
              </a:ext>
            </a:extLst>
          </p:cNvPr>
          <p:cNvSpPr/>
          <p:nvPr/>
        </p:nvSpPr>
        <p:spPr>
          <a:xfrm>
            <a:off x="6177621" y="4707669"/>
            <a:ext cx="418289" cy="4182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9C3926-C0C3-A24F-846E-B63A7BB6CB32}"/>
              </a:ext>
            </a:extLst>
          </p:cNvPr>
          <p:cNvSpPr txBox="1"/>
          <p:nvPr/>
        </p:nvSpPr>
        <p:spPr>
          <a:xfrm>
            <a:off x="6223098" y="4635110"/>
            <a:ext cx="32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1"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23572A-1739-C846-BF20-0D1E93223FF7}"/>
              </a:ext>
            </a:extLst>
          </p:cNvPr>
          <p:cNvCxnSpPr>
            <a:stCxn id="32" idx="2"/>
          </p:cNvCxnSpPr>
          <p:nvPr/>
        </p:nvCxnSpPr>
        <p:spPr>
          <a:xfrm>
            <a:off x="5784077" y="3617630"/>
            <a:ext cx="439021" cy="4650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2E4F03-C808-D849-ADD0-C6C3983EEEB1}"/>
              </a:ext>
            </a:extLst>
          </p:cNvPr>
          <p:cNvCxnSpPr>
            <a:cxnSpLocks/>
            <a:stCxn id="33" idx="2"/>
            <a:endCxn id="4" idx="7"/>
          </p:cNvCxnSpPr>
          <p:nvPr/>
        </p:nvCxnSpPr>
        <p:spPr>
          <a:xfrm flipH="1">
            <a:off x="6525734" y="3617630"/>
            <a:ext cx="473446" cy="441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4E73D4-A596-D54D-88E3-7FCC6C3B9344}"/>
              </a:ext>
            </a:extLst>
          </p:cNvPr>
          <p:cNvCxnSpPr>
            <a:cxnSpLocks/>
          </p:cNvCxnSpPr>
          <p:nvPr/>
        </p:nvCxnSpPr>
        <p:spPr>
          <a:xfrm>
            <a:off x="6389554" y="4403233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258A90-C1CD-FB49-A120-C4F06BD28DF5}"/>
              </a:ext>
            </a:extLst>
          </p:cNvPr>
          <p:cNvCxnSpPr>
            <a:cxnSpLocks/>
          </p:cNvCxnSpPr>
          <p:nvPr/>
        </p:nvCxnSpPr>
        <p:spPr>
          <a:xfrm>
            <a:off x="6393614" y="5110116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A075C94A-686A-ED46-A10D-BE98CDD4C426}"/>
              </a:ext>
            </a:extLst>
          </p:cNvPr>
          <p:cNvCxnSpPr>
            <a:stCxn id="34" idx="1"/>
            <a:endCxn id="35" idx="2"/>
          </p:cNvCxnSpPr>
          <p:nvPr/>
        </p:nvCxnSpPr>
        <p:spPr>
          <a:xfrm rot="10800000" flipH="1">
            <a:off x="5651943" y="4916815"/>
            <a:ext cx="525678" cy="696167"/>
          </a:xfrm>
          <a:prstGeom prst="bentConnector3">
            <a:avLst>
              <a:gd name="adj1" fmla="val -434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60AAC6-A889-734B-ABBA-5524B1E48D59}"/>
              </a:ext>
            </a:extLst>
          </p:cNvPr>
          <p:cNvCxnSpPr>
            <a:cxnSpLocks/>
          </p:cNvCxnSpPr>
          <p:nvPr/>
        </p:nvCxnSpPr>
        <p:spPr>
          <a:xfrm>
            <a:off x="6389553" y="5787220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9D6C45F-6340-A746-B87B-B60581D0D97C}"/>
              </a:ext>
            </a:extLst>
          </p:cNvPr>
          <p:cNvSpPr txBox="1"/>
          <p:nvPr/>
        </p:nvSpPr>
        <p:spPr>
          <a:xfrm>
            <a:off x="6090748" y="27197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760FBB-C130-8B41-9A25-DE245A9301ED}"/>
              </a:ext>
            </a:extLst>
          </p:cNvPr>
          <p:cNvSpPr txBox="1"/>
          <p:nvPr/>
        </p:nvSpPr>
        <p:spPr>
          <a:xfrm>
            <a:off x="5864596" y="6240289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16 cycles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1C5069F-0BA2-3240-9D82-222A297CD117}"/>
              </a:ext>
            </a:extLst>
          </p:cNvPr>
          <p:cNvGrpSpPr/>
          <p:nvPr/>
        </p:nvGrpSpPr>
        <p:grpSpPr>
          <a:xfrm>
            <a:off x="8664203" y="2798061"/>
            <a:ext cx="1903502" cy="2957108"/>
            <a:chOff x="9251100" y="3161911"/>
            <a:chExt cx="1903502" cy="2957108"/>
          </a:xfrm>
        </p:grpSpPr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6AAA9F4B-FC2E-6B4F-BDA1-B771A24CBB9E}"/>
                </a:ext>
              </a:extLst>
            </p:cNvPr>
            <p:cNvSpPr/>
            <p:nvPr/>
          </p:nvSpPr>
          <p:spPr>
            <a:xfrm>
              <a:off x="9251100" y="3161911"/>
              <a:ext cx="1903502" cy="2957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DDA83F0-E50F-C94F-A6DF-0FD49DF84A91}"/>
                </a:ext>
              </a:extLst>
            </p:cNvPr>
            <p:cNvSpPr/>
            <p:nvPr/>
          </p:nvSpPr>
          <p:spPr>
            <a:xfrm>
              <a:off x="10070820" y="3951897"/>
              <a:ext cx="418289" cy="418289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BAB45D-FDE5-4342-962B-9EB0B57E9C66}"/>
                </a:ext>
              </a:extLst>
            </p:cNvPr>
            <p:cNvSpPr txBox="1"/>
            <p:nvPr/>
          </p:nvSpPr>
          <p:spPr>
            <a:xfrm>
              <a:off x="10116297" y="3879338"/>
              <a:ext cx="327334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DB964BE-2640-F540-9F0F-A4FDA70697CC}"/>
                </a:ext>
              </a:extLst>
            </p:cNvPr>
            <p:cNvSpPr/>
            <p:nvPr/>
          </p:nvSpPr>
          <p:spPr>
            <a:xfrm>
              <a:off x="9554061" y="3289755"/>
              <a:ext cx="264268" cy="2821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7B41E9-8A85-B445-8377-F113B8F1A071}"/>
                </a:ext>
              </a:extLst>
            </p:cNvPr>
            <p:cNvSpPr/>
            <p:nvPr/>
          </p:nvSpPr>
          <p:spPr>
            <a:xfrm>
              <a:off x="10769164" y="3289755"/>
              <a:ext cx="264268" cy="282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20C20D4-B339-BE49-A020-70B470EB2D9A}"/>
                </a:ext>
              </a:extLst>
            </p:cNvPr>
            <p:cNvSpPr/>
            <p:nvPr/>
          </p:nvSpPr>
          <p:spPr>
            <a:xfrm>
              <a:off x="9554061" y="5383345"/>
              <a:ext cx="1479371" cy="367726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Accumulator</a:t>
              </a:r>
              <a:endParaRPr kumimoji="1"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7EBBAD-AA7E-BD4D-9514-F46D2DB00A7B}"/>
                </a:ext>
              </a:extLst>
            </p:cNvPr>
            <p:cNvSpPr/>
            <p:nvPr/>
          </p:nvSpPr>
          <p:spPr>
            <a:xfrm>
              <a:off x="10079739" y="4661896"/>
              <a:ext cx="418289" cy="418289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1FD9BC-1E2C-1147-9F00-D94B8CA0DFDF}"/>
                </a:ext>
              </a:extLst>
            </p:cNvPr>
            <p:cNvSpPr txBox="1"/>
            <p:nvPr/>
          </p:nvSpPr>
          <p:spPr>
            <a:xfrm>
              <a:off x="10125216" y="4589337"/>
              <a:ext cx="327334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29C4654-5C1B-B744-A4CF-CB3E064B0797}"/>
                </a:ext>
              </a:extLst>
            </p:cNvPr>
            <p:cNvCxnSpPr>
              <a:stCxn id="56" idx="2"/>
            </p:cNvCxnSpPr>
            <p:nvPr/>
          </p:nvCxnSpPr>
          <p:spPr>
            <a:xfrm>
              <a:off x="9686195" y="3571857"/>
              <a:ext cx="439021" cy="46500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9395ED5-211D-2C4C-90B9-7B25147E2646}"/>
                </a:ext>
              </a:extLst>
            </p:cNvPr>
            <p:cNvCxnSpPr>
              <a:cxnSpLocks/>
              <a:stCxn id="57" idx="2"/>
              <a:endCxn id="54" idx="7"/>
            </p:cNvCxnSpPr>
            <p:nvPr/>
          </p:nvCxnSpPr>
          <p:spPr>
            <a:xfrm flipH="1">
              <a:off x="10427852" y="3571857"/>
              <a:ext cx="473446" cy="44129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F830AD4-E96D-194D-8CB2-67DD8B993B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2" y="4357460"/>
              <a:ext cx="8121" cy="3015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FD41107-A854-EF44-A29C-B23B8002CB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732" y="5064343"/>
              <a:ext cx="8121" cy="3015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[E] 64">
              <a:extLst>
                <a:ext uri="{FF2B5EF4-FFF2-40B4-BE49-F238E27FC236}">
                  <a16:creationId xmlns:a16="http://schemas.microsoft.com/office/drawing/2014/main" id="{BC5B963D-BAC7-C54E-8140-738133A0E4FD}"/>
                </a:ext>
              </a:extLst>
            </p:cNvPr>
            <p:cNvCxnSpPr>
              <a:stCxn id="58" idx="1"/>
              <a:endCxn id="59" idx="2"/>
            </p:cNvCxnSpPr>
            <p:nvPr/>
          </p:nvCxnSpPr>
          <p:spPr>
            <a:xfrm rot="10800000" flipH="1">
              <a:off x="9554061" y="4871042"/>
              <a:ext cx="525678" cy="696167"/>
            </a:xfrm>
            <a:prstGeom prst="bentConnector3">
              <a:avLst>
                <a:gd name="adj1" fmla="val -43487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BE9D0EF-CE05-D94A-9D74-BC9A49AF6B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1" y="5741447"/>
              <a:ext cx="8121" cy="3015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820BB5-B1E6-5B40-BB3E-2CB7FC3EF9D5}"/>
              </a:ext>
            </a:extLst>
          </p:cNvPr>
          <p:cNvGrpSpPr/>
          <p:nvPr/>
        </p:nvGrpSpPr>
        <p:grpSpPr>
          <a:xfrm>
            <a:off x="8884256" y="3028636"/>
            <a:ext cx="1903502" cy="2957108"/>
            <a:chOff x="9251100" y="3161911"/>
            <a:chExt cx="1903502" cy="2957108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BF3CB632-CC6E-7647-B7EC-B5662FFF865B}"/>
                </a:ext>
              </a:extLst>
            </p:cNvPr>
            <p:cNvSpPr/>
            <p:nvPr/>
          </p:nvSpPr>
          <p:spPr>
            <a:xfrm>
              <a:off x="9251100" y="3161911"/>
              <a:ext cx="1903502" cy="2957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47047B9-0E78-9A4F-A300-B35EAACC2CC3}"/>
                </a:ext>
              </a:extLst>
            </p:cNvPr>
            <p:cNvSpPr/>
            <p:nvPr/>
          </p:nvSpPr>
          <p:spPr>
            <a:xfrm>
              <a:off x="10070820" y="3951897"/>
              <a:ext cx="418289" cy="418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5580FFD-D02D-EB4C-ADDD-C29D6B556F54}"/>
                </a:ext>
              </a:extLst>
            </p:cNvPr>
            <p:cNvSpPr txBox="1"/>
            <p:nvPr/>
          </p:nvSpPr>
          <p:spPr>
            <a:xfrm>
              <a:off x="10116297" y="3879338"/>
              <a:ext cx="327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DE12BA-A28B-D641-9435-48ECF7E6A932}"/>
                </a:ext>
              </a:extLst>
            </p:cNvPr>
            <p:cNvSpPr/>
            <p:nvPr/>
          </p:nvSpPr>
          <p:spPr>
            <a:xfrm>
              <a:off x="9554061" y="3289755"/>
              <a:ext cx="264268" cy="2821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7C87684-1E5C-0C4D-8113-62ED60941370}"/>
                </a:ext>
              </a:extLst>
            </p:cNvPr>
            <p:cNvSpPr/>
            <p:nvPr/>
          </p:nvSpPr>
          <p:spPr>
            <a:xfrm>
              <a:off x="10769164" y="3289755"/>
              <a:ext cx="264268" cy="282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869A8A7-8117-A845-9660-CBFDCB599A9E}"/>
                </a:ext>
              </a:extLst>
            </p:cNvPr>
            <p:cNvSpPr/>
            <p:nvPr/>
          </p:nvSpPr>
          <p:spPr>
            <a:xfrm>
              <a:off x="9554061" y="5383345"/>
              <a:ext cx="1479371" cy="3677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Accumulator</a:t>
              </a:r>
              <a:endParaRPr kumimoji="1"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EEAE711-CB6F-D247-85F2-8DBCA7417C09}"/>
                </a:ext>
              </a:extLst>
            </p:cNvPr>
            <p:cNvSpPr/>
            <p:nvPr/>
          </p:nvSpPr>
          <p:spPr>
            <a:xfrm>
              <a:off x="10079739" y="4661896"/>
              <a:ext cx="418289" cy="418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B712A9-977D-CA40-9C1C-AD39FCF9A39C}"/>
                </a:ext>
              </a:extLst>
            </p:cNvPr>
            <p:cNvSpPr txBox="1"/>
            <p:nvPr/>
          </p:nvSpPr>
          <p:spPr>
            <a:xfrm>
              <a:off x="10125216" y="4589337"/>
              <a:ext cx="327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EE3BD59-6676-3C4E-96A6-0EB84F46AE4E}"/>
                </a:ext>
              </a:extLst>
            </p:cNvPr>
            <p:cNvCxnSpPr>
              <a:stCxn id="73" idx="2"/>
            </p:cNvCxnSpPr>
            <p:nvPr/>
          </p:nvCxnSpPr>
          <p:spPr>
            <a:xfrm>
              <a:off x="9686195" y="3571857"/>
              <a:ext cx="439021" cy="46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081C87F-2CB0-694C-B777-E499902C9BA8}"/>
                </a:ext>
              </a:extLst>
            </p:cNvPr>
            <p:cNvCxnSpPr>
              <a:cxnSpLocks/>
              <a:stCxn id="74" idx="2"/>
              <a:endCxn id="71" idx="7"/>
            </p:cNvCxnSpPr>
            <p:nvPr/>
          </p:nvCxnSpPr>
          <p:spPr>
            <a:xfrm flipH="1">
              <a:off x="10427852" y="3571857"/>
              <a:ext cx="473446" cy="441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0A42272-7D66-C74E-ABB9-BCF8ADF5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2" y="4357460"/>
              <a:ext cx="8121" cy="301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BA0FE03-B895-5940-B174-F7D02EBA8B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732" y="5064343"/>
              <a:ext cx="8121" cy="301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[E] 81">
              <a:extLst>
                <a:ext uri="{FF2B5EF4-FFF2-40B4-BE49-F238E27FC236}">
                  <a16:creationId xmlns:a16="http://schemas.microsoft.com/office/drawing/2014/main" id="{AFEAC923-6822-1B46-BB07-1C37B4633008}"/>
                </a:ext>
              </a:extLst>
            </p:cNvPr>
            <p:cNvCxnSpPr>
              <a:stCxn id="75" idx="1"/>
              <a:endCxn id="76" idx="2"/>
            </p:cNvCxnSpPr>
            <p:nvPr/>
          </p:nvCxnSpPr>
          <p:spPr>
            <a:xfrm rot="10800000" flipH="1">
              <a:off x="9554061" y="4871042"/>
              <a:ext cx="525678" cy="696167"/>
            </a:xfrm>
            <a:prstGeom prst="bentConnector3">
              <a:avLst>
                <a:gd name="adj1" fmla="val -4348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0B44677-16D1-EB4D-BE15-84163A1D8B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1" y="5741447"/>
              <a:ext cx="8121" cy="301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E25B089-C464-8B4D-8ABD-706C6D41BF9D}"/>
              </a:ext>
            </a:extLst>
          </p:cNvPr>
          <p:cNvGrpSpPr/>
          <p:nvPr/>
        </p:nvGrpSpPr>
        <p:grpSpPr>
          <a:xfrm>
            <a:off x="9148128" y="3259211"/>
            <a:ext cx="1903502" cy="2957108"/>
            <a:chOff x="9251100" y="3161911"/>
            <a:chExt cx="1903502" cy="2957108"/>
          </a:xfrm>
        </p:grpSpPr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BE51E845-8D4C-9B48-BDF7-85A25BCFA123}"/>
                </a:ext>
              </a:extLst>
            </p:cNvPr>
            <p:cNvSpPr/>
            <p:nvPr/>
          </p:nvSpPr>
          <p:spPr>
            <a:xfrm>
              <a:off x="9251100" y="3161911"/>
              <a:ext cx="1903502" cy="2957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9B05BB0-9664-8F42-BAF4-66293407B0F2}"/>
                </a:ext>
              </a:extLst>
            </p:cNvPr>
            <p:cNvSpPr/>
            <p:nvPr/>
          </p:nvSpPr>
          <p:spPr>
            <a:xfrm>
              <a:off x="10070820" y="3951897"/>
              <a:ext cx="418289" cy="418289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6B25CF-DEA5-1545-83EA-3F284390B4EA}"/>
                </a:ext>
              </a:extLst>
            </p:cNvPr>
            <p:cNvSpPr txBox="1"/>
            <p:nvPr/>
          </p:nvSpPr>
          <p:spPr>
            <a:xfrm>
              <a:off x="10116297" y="3879338"/>
              <a:ext cx="327334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3EF488-8008-F449-8C8D-8179784DCA5D}"/>
                </a:ext>
              </a:extLst>
            </p:cNvPr>
            <p:cNvSpPr/>
            <p:nvPr/>
          </p:nvSpPr>
          <p:spPr>
            <a:xfrm>
              <a:off x="9554061" y="3289755"/>
              <a:ext cx="264268" cy="2821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E12FF57-BE13-2E47-964C-C47FE16A4828}"/>
                </a:ext>
              </a:extLst>
            </p:cNvPr>
            <p:cNvSpPr/>
            <p:nvPr/>
          </p:nvSpPr>
          <p:spPr>
            <a:xfrm>
              <a:off x="10769164" y="3289755"/>
              <a:ext cx="264268" cy="282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1164089-B5B9-9D41-AB12-4FFC658EF360}"/>
                </a:ext>
              </a:extLst>
            </p:cNvPr>
            <p:cNvSpPr/>
            <p:nvPr/>
          </p:nvSpPr>
          <p:spPr>
            <a:xfrm>
              <a:off x="9554061" y="5383345"/>
              <a:ext cx="1479371" cy="367726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Accumulator</a:t>
              </a:r>
              <a:endParaRPr kumimoji="1"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AA63A16-0491-3C49-B9E6-7EB9381DA618}"/>
                </a:ext>
              </a:extLst>
            </p:cNvPr>
            <p:cNvSpPr/>
            <p:nvPr/>
          </p:nvSpPr>
          <p:spPr>
            <a:xfrm>
              <a:off x="10079739" y="4661896"/>
              <a:ext cx="418289" cy="418289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74D115-3F40-564F-89A5-1306AE64646E}"/>
                </a:ext>
              </a:extLst>
            </p:cNvPr>
            <p:cNvSpPr txBox="1"/>
            <p:nvPr/>
          </p:nvSpPr>
          <p:spPr>
            <a:xfrm>
              <a:off x="10125216" y="4589337"/>
              <a:ext cx="327334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4AE084B-C417-004A-A812-BE32A4EA7D24}"/>
                </a:ext>
              </a:extLst>
            </p:cNvPr>
            <p:cNvCxnSpPr>
              <a:stCxn id="88" idx="2"/>
            </p:cNvCxnSpPr>
            <p:nvPr/>
          </p:nvCxnSpPr>
          <p:spPr>
            <a:xfrm>
              <a:off x="9686195" y="3571857"/>
              <a:ext cx="439021" cy="46500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EDC5ECBB-D5F5-3340-9EB3-CD7C0226C92C}"/>
                </a:ext>
              </a:extLst>
            </p:cNvPr>
            <p:cNvCxnSpPr>
              <a:cxnSpLocks/>
              <a:stCxn id="89" idx="2"/>
              <a:endCxn id="86" idx="7"/>
            </p:cNvCxnSpPr>
            <p:nvPr/>
          </p:nvCxnSpPr>
          <p:spPr>
            <a:xfrm flipH="1">
              <a:off x="10427852" y="3571857"/>
              <a:ext cx="473446" cy="44129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00E21A1-FEE4-5D4F-A822-74652E7B49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2" y="4357460"/>
              <a:ext cx="8121" cy="3015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7AEF6FC-26BF-1345-B97C-BD3BB5900C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732" y="5064343"/>
              <a:ext cx="8121" cy="3015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[E] 96">
              <a:extLst>
                <a:ext uri="{FF2B5EF4-FFF2-40B4-BE49-F238E27FC236}">
                  <a16:creationId xmlns:a16="http://schemas.microsoft.com/office/drawing/2014/main" id="{DC151628-DFC0-8848-8F09-2C124F657AC6}"/>
                </a:ext>
              </a:extLst>
            </p:cNvPr>
            <p:cNvCxnSpPr>
              <a:stCxn id="90" idx="1"/>
              <a:endCxn id="91" idx="2"/>
            </p:cNvCxnSpPr>
            <p:nvPr/>
          </p:nvCxnSpPr>
          <p:spPr>
            <a:xfrm rot="10800000" flipH="1">
              <a:off x="9554061" y="4871042"/>
              <a:ext cx="525678" cy="696167"/>
            </a:xfrm>
            <a:prstGeom prst="bentConnector3">
              <a:avLst>
                <a:gd name="adj1" fmla="val -43487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48A247E-ACBC-B846-B9B4-C45B213073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1" y="5741447"/>
              <a:ext cx="8121" cy="3015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C09DAF6-2C58-1949-A698-D5CFDA6FEA7C}"/>
              </a:ext>
            </a:extLst>
          </p:cNvPr>
          <p:cNvGrpSpPr/>
          <p:nvPr/>
        </p:nvGrpSpPr>
        <p:grpSpPr>
          <a:xfrm>
            <a:off x="9368181" y="3489786"/>
            <a:ext cx="1903502" cy="2957108"/>
            <a:chOff x="9251100" y="3161911"/>
            <a:chExt cx="1903502" cy="2957108"/>
          </a:xfrm>
        </p:grpSpPr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42FB277B-854F-5D41-A245-AB1A28B10CD5}"/>
                </a:ext>
              </a:extLst>
            </p:cNvPr>
            <p:cNvSpPr/>
            <p:nvPr/>
          </p:nvSpPr>
          <p:spPr>
            <a:xfrm>
              <a:off x="9251100" y="3161911"/>
              <a:ext cx="1903502" cy="2957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2C5090F-1251-D845-B409-8624D21D222F}"/>
                </a:ext>
              </a:extLst>
            </p:cNvPr>
            <p:cNvSpPr/>
            <p:nvPr/>
          </p:nvSpPr>
          <p:spPr>
            <a:xfrm>
              <a:off x="10070820" y="3951897"/>
              <a:ext cx="418289" cy="418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CFC6AEC-1135-994E-B0D2-5537541CCC29}"/>
                </a:ext>
              </a:extLst>
            </p:cNvPr>
            <p:cNvSpPr txBox="1"/>
            <p:nvPr/>
          </p:nvSpPr>
          <p:spPr>
            <a:xfrm>
              <a:off x="10116297" y="3879338"/>
              <a:ext cx="327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8B8D750-DD50-5F4D-A896-6121BE06A513}"/>
                </a:ext>
              </a:extLst>
            </p:cNvPr>
            <p:cNvSpPr/>
            <p:nvPr/>
          </p:nvSpPr>
          <p:spPr>
            <a:xfrm>
              <a:off x="9554061" y="3289755"/>
              <a:ext cx="264268" cy="2821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558FC20-AD21-C145-B6CF-69BD85B22EF5}"/>
                </a:ext>
              </a:extLst>
            </p:cNvPr>
            <p:cNvSpPr/>
            <p:nvPr/>
          </p:nvSpPr>
          <p:spPr>
            <a:xfrm>
              <a:off x="10769164" y="3289755"/>
              <a:ext cx="264268" cy="282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83D3A1B-566A-0048-8764-B67D318340BF}"/>
                </a:ext>
              </a:extLst>
            </p:cNvPr>
            <p:cNvSpPr/>
            <p:nvPr/>
          </p:nvSpPr>
          <p:spPr>
            <a:xfrm>
              <a:off x="9554061" y="5383345"/>
              <a:ext cx="1479371" cy="3677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Accumulator</a:t>
              </a:r>
              <a:endParaRPr kumimoji="1"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060957C-DDA0-D349-92DB-568045587297}"/>
                </a:ext>
              </a:extLst>
            </p:cNvPr>
            <p:cNvSpPr/>
            <p:nvPr/>
          </p:nvSpPr>
          <p:spPr>
            <a:xfrm>
              <a:off x="10079739" y="4661896"/>
              <a:ext cx="418289" cy="418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697DA8-FEA3-E448-9900-04B854EBAE75}"/>
                </a:ext>
              </a:extLst>
            </p:cNvPr>
            <p:cNvSpPr txBox="1"/>
            <p:nvPr/>
          </p:nvSpPr>
          <p:spPr>
            <a:xfrm>
              <a:off x="10125216" y="4589337"/>
              <a:ext cx="327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1"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BAEF3AC5-C78A-CC4B-96BF-4391ECF93599}"/>
                </a:ext>
              </a:extLst>
            </p:cNvPr>
            <p:cNvCxnSpPr>
              <a:stCxn id="103" idx="2"/>
            </p:cNvCxnSpPr>
            <p:nvPr/>
          </p:nvCxnSpPr>
          <p:spPr>
            <a:xfrm>
              <a:off x="9686195" y="3571857"/>
              <a:ext cx="439021" cy="46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F68BDBFE-3C2C-9547-BB2B-8D25F53AA901}"/>
                </a:ext>
              </a:extLst>
            </p:cNvPr>
            <p:cNvCxnSpPr>
              <a:cxnSpLocks/>
              <a:stCxn id="104" idx="2"/>
              <a:endCxn id="101" idx="7"/>
            </p:cNvCxnSpPr>
            <p:nvPr/>
          </p:nvCxnSpPr>
          <p:spPr>
            <a:xfrm flipH="1">
              <a:off x="10427852" y="3571857"/>
              <a:ext cx="473446" cy="441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B034677-9B20-E641-9DFD-12D0F52018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2" y="4357460"/>
              <a:ext cx="8121" cy="301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74814CE-42F6-0340-9D9E-73B325ACAB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732" y="5064343"/>
              <a:ext cx="8121" cy="301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[E] 111">
              <a:extLst>
                <a:ext uri="{FF2B5EF4-FFF2-40B4-BE49-F238E27FC236}">
                  <a16:creationId xmlns:a16="http://schemas.microsoft.com/office/drawing/2014/main" id="{F180B9B4-CAA0-0942-A1F3-DAF087D06DC6}"/>
                </a:ext>
              </a:extLst>
            </p:cNvPr>
            <p:cNvCxnSpPr>
              <a:stCxn id="105" idx="1"/>
              <a:endCxn id="106" idx="2"/>
            </p:cNvCxnSpPr>
            <p:nvPr/>
          </p:nvCxnSpPr>
          <p:spPr>
            <a:xfrm rot="10800000" flipH="1">
              <a:off x="9554061" y="4871042"/>
              <a:ext cx="525678" cy="696167"/>
            </a:xfrm>
            <a:prstGeom prst="bentConnector3">
              <a:avLst>
                <a:gd name="adj1" fmla="val -4348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408A071-EC92-414F-8166-A18F4CE2F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671" y="5741447"/>
              <a:ext cx="8121" cy="301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C96B9DA-E92F-FC4D-84A1-7103F6185E79}"/>
              </a:ext>
            </a:extLst>
          </p:cNvPr>
          <p:cNvSpPr txBox="1"/>
          <p:nvPr/>
        </p:nvSpPr>
        <p:spPr>
          <a:xfrm>
            <a:off x="8582298" y="2085206"/>
            <a:ext cx="287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Hardware design computing </a:t>
            </a:r>
          </a:p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4 V*V operations in parallel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B013BD-E269-B641-8011-577D642D80BF}"/>
              </a:ext>
            </a:extLst>
          </p:cNvPr>
          <p:cNvSpPr txBox="1"/>
          <p:nvPr/>
        </p:nvSpPr>
        <p:spPr>
          <a:xfrm>
            <a:off x="8323835" y="6279112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4 cycles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92"/>
    </mc:Choice>
    <mc:Fallback xmlns="">
      <p:transition spd="slow" advTm="7929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1A8-54A6-A943-A5E5-2B4ED48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Hardware (MV Accelerator) Design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71C23E-E039-A741-9E86-635443F3A796}"/>
              </a:ext>
            </a:extLst>
          </p:cNvPr>
          <p:cNvSpPr txBox="1"/>
          <p:nvPr/>
        </p:nvSpPr>
        <p:spPr>
          <a:xfrm>
            <a:off x="713979" y="5399099"/>
            <a:ext cx="47181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Baseline Accelerator</a:t>
            </a:r>
          </a:p>
          <a:p>
            <a:pPr algn="ctr"/>
            <a:r>
              <a:rPr 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computes multiple row*vector multiplications in parallel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550C675-8C95-D94C-BC7D-FF2B479D3709}"/>
              </a:ext>
            </a:extLst>
          </p:cNvPr>
          <p:cNvSpPr/>
          <p:nvPr/>
        </p:nvSpPr>
        <p:spPr>
          <a:xfrm>
            <a:off x="1758235" y="2000991"/>
            <a:ext cx="3229445" cy="7365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</a:t>
            </a:r>
            <a:endParaRPr lang="ko-KR" altLang="en-US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356CF7-08C6-984F-86CF-FBB38CBE19CD}"/>
              </a:ext>
            </a:extLst>
          </p:cNvPr>
          <p:cNvSpPr/>
          <p:nvPr/>
        </p:nvSpPr>
        <p:spPr>
          <a:xfrm>
            <a:off x="969701" y="287832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r"/>
            <a:r>
              <a:rPr lang="en-US" altLang="ko-KR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Matrix</a:t>
            </a:r>
            <a:endParaRPr lang="ko-KR" altLang="en-US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F08D3C-1318-484F-A254-F4DDEA0F0D8F}"/>
              </a:ext>
            </a:extLst>
          </p:cNvPr>
          <p:cNvSpPr/>
          <p:nvPr/>
        </p:nvSpPr>
        <p:spPr>
          <a:xfrm>
            <a:off x="1758235" y="1996601"/>
            <a:ext cx="3229445" cy="7408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X0XX0X0X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C5C52A-7A14-B846-8A59-2C984219E3EC}"/>
              </a:ext>
            </a:extLst>
          </p:cNvPr>
          <p:cNvSpPr/>
          <p:nvPr/>
        </p:nvSpPr>
        <p:spPr>
          <a:xfrm>
            <a:off x="3829210" y="2868148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PE0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367430-B7E0-B740-87CE-4C9691C04CC8}"/>
              </a:ext>
            </a:extLst>
          </p:cNvPr>
          <p:cNvSpPr/>
          <p:nvPr/>
        </p:nvSpPr>
        <p:spPr>
          <a:xfrm>
            <a:off x="3829210" y="4078798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PE1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437EFB-27D3-0948-98C4-7EE0A5C9DF04}"/>
              </a:ext>
            </a:extLst>
          </p:cNvPr>
          <p:cNvSpPr/>
          <p:nvPr/>
        </p:nvSpPr>
        <p:spPr>
          <a:xfrm>
            <a:off x="975311" y="2878320"/>
            <a:ext cx="2160000" cy="21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X0XX0XX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0X00X0X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D8785E-66D9-BF4C-8882-954BCEA661E3}"/>
              </a:ext>
            </a:extLst>
          </p:cNvPr>
          <p:cNvCxnSpPr/>
          <p:nvPr/>
        </p:nvCxnSpPr>
        <p:spPr>
          <a:xfrm>
            <a:off x="3263185" y="4718698"/>
            <a:ext cx="5400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90D0B75-2B9D-3644-9F7B-B6D7D6D003E7}"/>
              </a:ext>
            </a:extLst>
          </p:cNvPr>
          <p:cNvCxnSpPr/>
          <p:nvPr/>
        </p:nvCxnSpPr>
        <p:spPr>
          <a:xfrm>
            <a:off x="3263185" y="3498148"/>
            <a:ext cx="5400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D3E1394-A49E-2B40-8A4C-192591B4F285}"/>
              </a:ext>
            </a:extLst>
          </p:cNvPr>
          <p:cNvCxnSpPr/>
          <p:nvPr/>
        </p:nvCxnSpPr>
        <p:spPr>
          <a:xfrm>
            <a:off x="2723185" y="3176970"/>
            <a:ext cx="10800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C4C8E6B-5C0C-BE45-8C51-EE69FD39AB0C}"/>
              </a:ext>
            </a:extLst>
          </p:cNvPr>
          <p:cNvCxnSpPr/>
          <p:nvPr/>
        </p:nvCxnSpPr>
        <p:spPr>
          <a:xfrm>
            <a:off x="2975575" y="4357918"/>
            <a:ext cx="8280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66">
            <a:extLst>
              <a:ext uri="{FF2B5EF4-FFF2-40B4-BE49-F238E27FC236}">
                <a16:creationId xmlns:a16="http://schemas.microsoft.com/office/drawing/2014/main" id="{CFFF933F-ECE6-294F-9498-7DE4795A41AC}"/>
              </a:ext>
            </a:extLst>
          </p:cNvPr>
          <p:cNvCxnSpPr/>
          <p:nvPr/>
        </p:nvCxnSpPr>
        <p:spPr>
          <a:xfrm>
            <a:off x="2982926" y="3671220"/>
            <a:ext cx="0" cy="72000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67">
            <a:extLst>
              <a:ext uri="{FF2B5EF4-FFF2-40B4-BE49-F238E27FC236}">
                <a16:creationId xmlns:a16="http://schemas.microsoft.com/office/drawing/2014/main" id="{F10219C1-DBD7-AD4D-907F-98872C0ECB5A}"/>
              </a:ext>
            </a:extLst>
          </p:cNvPr>
          <p:cNvCxnSpPr/>
          <p:nvPr/>
        </p:nvCxnSpPr>
        <p:spPr>
          <a:xfrm rot="5400000">
            <a:off x="2868356" y="3582760"/>
            <a:ext cx="0" cy="25200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50">
            <a:extLst>
              <a:ext uri="{FF2B5EF4-FFF2-40B4-BE49-F238E27FC236}">
                <a16:creationId xmlns:a16="http://schemas.microsoft.com/office/drawing/2014/main" id="{3FA5586A-A4DD-1149-A122-BECB42B3A918}"/>
              </a:ext>
            </a:extLst>
          </p:cNvPr>
          <p:cNvCxnSpPr/>
          <p:nvPr/>
        </p:nvCxnSpPr>
        <p:spPr>
          <a:xfrm>
            <a:off x="3263185" y="2608576"/>
            <a:ext cx="0" cy="2142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55">
            <a:extLst>
              <a:ext uri="{FF2B5EF4-FFF2-40B4-BE49-F238E27FC236}">
                <a16:creationId xmlns:a16="http://schemas.microsoft.com/office/drawing/2014/main" id="{40518065-6E60-C347-B873-CACE36FE65C8}"/>
              </a:ext>
            </a:extLst>
          </p:cNvPr>
          <p:cNvCxnSpPr/>
          <p:nvPr/>
        </p:nvCxnSpPr>
        <p:spPr>
          <a:xfrm>
            <a:off x="1996814" y="2476450"/>
            <a:ext cx="0" cy="180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57">
            <a:extLst>
              <a:ext uri="{FF2B5EF4-FFF2-40B4-BE49-F238E27FC236}">
                <a16:creationId xmlns:a16="http://schemas.microsoft.com/office/drawing/2014/main" id="{0CA4911B-EE6A-4946-ACC6-CF0C5B1E86C8}"/>
              </a:ext>
            </a:extLst>
          </p:cNvPr>
          <p:cNvCxnSpPr/>
          <p:nvPr/>
        </p:nvCxnSpPr>
        <p:spPr>
          <a:xfrm rot="5400000">
            <a:off x="2638960" y="1973056"/>
            <a:ext cx="0" cy="1332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EBCF2AB8-09CC-6040-81EC-02E6C9A58B13}"/>
              </a:ext>
            </a:extLst>
          </p:cNvPr>
          <p:cNvSpPr/>
          <p:nvPr/>
        </p:nvSpPr>
        <p:spPr>
          <a:xfrm>
            <a:off x="7557326" y="4598593"/>
            <a:ext cx="418289" cy="4182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4BB787-DD4E-434D-9B24-97E47C633603}"/>
              </a:ext>
            </a:extLst>
          </p:cNvPr>
          <p:cNvSpPr txBox="1"/>
          <p:nvPr/>
        </p:nvSpPr>
        <p:spPr>
          <a:xfrm>
            <a:off x="7602803" y="4526034"/>
            <a:ext cx="32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4CBF48E-FE52-C34B-80FE-1F4E25D9B6CB}"/>
              </a:ext>
            </a:extLst>
          </p:cNvPr>
          <p:cNvSpPr/>
          <p:nvPr/>
        </p:nvSpPr>
        <p:spPr>
          <a:xfrm>
            <a:off x="7040567" y="3936451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50A107B-C663-0642-A166-AABF19089C99}"/>
              </a:ext>
            </a:extLst>
          </p:cNvPr>
          <p:cNvSpPr/>
          <p:nvPr/>
        </p:nvSpPr>
        <p:spPr>
          <a:xfrm>
            <a:off x="8255670" y="3936451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10FA08B-08D3-6A42-97AE-BE7C4CF094C8}"/>
              </a:ext>
            </a:extLst>
          </p:cNvPr>
          <p:cNvSpPr/>
          <p:nvPr/>
        </p:nvSpPr>
        <p:spPr>
          <a:xfrm>
            <a:off x="7040567" y="6030041"/>
            <a:ext cx="1479371" cy="367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Accumulator</a:t>
            </a:r>
            <a:endParaRPr kumimoji="1" lang="ko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5673CF5-7C83-9644-B830-5E538D3400CB}"/>
              </a:ext>
            </a:extLst>
          </p:cNvPr>
          <p:cNvSpPr/>
          <p:nvPr/>
        </p:nvSpPr>
        <p:spPr>
          <a:xfrm>
            <a:off x="7566245" y="5308592"/>
            <a:ext cx="418289" cy="4182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AC7351-986A-C747-B8C9-1941BBC980E3}"/>
              </a:ext>
            </a:extLst>
          </p:cNvPr>
          <p:cNvSpPr txBox="1"/>
          <p:nvPr/>
        </p:nvSpPr>
        <p:spPr>
          <a:xfrm>
            <a:off x="7611722" y="5236033"/>
            <a:ext cx="32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1"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2FE155F-194E-2F4E-9729-0993F5B642A4}"/>
              </a:ext>
            </a:extLst>
          </p:cNvPr>
          <p:cNvCxnSpPr>
            <a:stCxn id="81" idx="2"/>
          </p:cNvCxnSpPr>
          <p:nvPr/>
        </p:nvCxnSpPr>
        <p:spPr>
          <a:xfrm>
            <a:off x="7172701" y="4218553"/>
            <a:ext cx="439021" cy="4650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16031C0-F5F5-084A-83D2-0DA97A3E7FBC}"/>
              </a:ext>
            </a:extLst>
          </p:cNvPr>
          <p:cNvCxnSpPr>
            <a:cxnSpLocks/>
            <a:stCxn id="82" idx="2"/>
            <a:endCxn id="71" idx="7"/>
          </p:cNvCxnSpPr>
          <p:nvPr/>
        </p:nvCxnSpPr>
        <p:spPr>
          <a:xfrm flipH="1">
            <a:off x="7914358" y="4218553"/>
            <a:ext cx="473446" cy="441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B286F56-875C-9F42-821E-4188ABB4B824}"/>
              </a:ext>
            </a:extLst>
          </p:cNvPr>
          <p:cNvCxnSpPr>
            <a:cxnSpLocks/>
          </p:cNvCxnSpPr>
          <p:nvPr/>
        </p:nvCxnSpPr>
        <p:spPr>
          <a:xfrm>
            <a:off x="7778178" y="5004156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E2959E7-9C2D-6B45-89AE-55B5D8769C6B}"/>
              </a:ext>
            </a:extLst>
          </p:cNvPr>
          <p:cNvCxnSpPr>
            <a:cxnSpLocks/>
          </p:cNvCxnSpPr>
          <p:nvPr/>
        </p:nvCxnSpPr>
        <p:spPr>
          <a:xfrm>
            <a:off x="7782238" y="5711039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A765F071-938D-604D-BB26-5FD63B53A1B1}"/>
              </a:ext>
            </a:extLst>
          </p:cNvPr>
          <p:cNvCxnSpPr>
            <a:stCxn id="83" idx="1"/>
            <a:endCxn id="84" idx="2"/>
          </p:cNvCxnSpPr>
          <p:nvPr/>
        </p:nvCxnSpPr>
        <p:spPr>
          <a:xfrm rot="10800000" flipH="1">
            <a:off x="7040567" y="5517738"/>
            <a:ext cx="525678" cy="696167"/>
          </a:xfrm>
          <a:prstGeom prst="bentConnector3">
            <a:avLst>
              <a:gd name="adj1" fmla="val -434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D3041C2-0412-7E44-BA02-C7D3A13DE972}"/>
              </a:ext>
            </a:extLst>
          </p:cNvPr>
          <p:cNvCxnSpPr>
            <a:cxnSpLocks/>
          </p:cNvCxnSpPr>
          <p:nvPr/>
        </p:nvCxnSpPr>
        <p:spPr>
          <a:xfrm>
            <a:off x="7778177" y="6388143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7612C930-A17F-6646-B7BC-D1A63F8176AA}"/>
              </a:ext>
            </a:extLst>
          </p:cNvPr>
          <p:cNvSpPr/>
          <p:nvPr/>
        </p:nvSpPr>
        <p:spPr>
          <a:xfrm>
            <a:off x="10274466" y="4581148"/>
            <a:ext cx="418289" cy="4182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E95446-DEF2-C84F-86F7-2B98E24180FA}"/>
              </a:ext>
            </a:extLst>
          </p:cNvPr>
          <p:cNvSpPr txBox="1"/>
          <p:nvPr/>
        </p:nvSpPr>
        <p:spPr>
          <a:xfrm>
            <a:off x="10319943" y="4508589"/>
            <a:ext cx="32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25A74B9-53FD-B94E-8FEF-A23EE7C70CAC}"/>
              </a:ext>
            </a:extLst>
          </p:cNvPr>
          <p:cNvSpPr/>
          <p:nvPr/>
        </p:nvSpPr>
        <p:spPr>
          <a:xfrm>
            <a:off x="9757707" y="3919006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472D56B-4E3F-6646-B4A5-AB699164817E}"/>
              </a:ext>
            </a:extLst>
          </p:cNvPr>
          <p:cNvSpPr/>
          <p:nvPr/>
        </p:nvSpPr>
        <p:spPr>
          <a:xfrm>
            <a:off x="10972810" y="3919006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305F28A-569A-E64D-B5B8-71A5190B915F}"/>
              </a:ext>
            </a:extLst>
          </p:cNvPr>
          <p:cNvSpPr/>
          <p:nvPr/>
        </p:nvSpPr>
        <p:spPr>
          <a:xfrm>
            <a:off x="9757707" y="6012596"/>
            <a:ext cx="1479371" cy="367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Accumulator</a:t>
            </a:r>
            <a:endParaRPr kumimoji="1" lang="ko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F137C9F-9ACF-4547-9B1B-318CD7E54A58}"/>
              </a:ext>
            </a:extLst>
          </p:cNvPr>
          <p:cNvSpPr/>
          <p:nvPr/>
        </p:nvSpPr>
        <p:spPr>
          <a:xfrm>
            <a:off x="10283385" y="5291147"/>
            <a:ext cx="418289" cy="4182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927D2D-6B61-434F-9D01-DFA38A0B7B0A}"/>
              </a:ext>
            </a:extLst>
          </p:cNvPr>
          <p:cNvSpPr txBox="1"/>
          <p:nvPr/>
        </p:nvSpPr>
        <p:spPr>
          <a:xfrm>
            <a:off x="10328862" y="5218588"/>
            <a:ext cx="32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1"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4F1A6E3-A651-9549-AA40-844E1DA778CB}"/>
              </a:ext>
            </a:extLst>
          </p:cNvPr>
          <p:cNvCxnSpPr>
            <a:stCxn id="101" idx="2"/>
          </p:cNvCxnSpPr>
          <p:nvPr/>
        </p:nvCxnSpPr>
        <p:spPr>
          <a:xfrm>
            <a:off x="9889841" y="4201108"/>
            <a:ext cx="439021" cy="4650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01F6458-81BD-7548-9E38-62FE86613BC6}"/>
              </a:ext>
            </a:extLst>
          </p:cNvPr>
          <p:cNvCxnSpPr>
            <a:cxnSpLocks/>
            <a:stCxn id="102" idx="2"/>
            <a:endCxn id="96" idx="7"/>
          </p:cNvCxnSpPr>
          <p:nvPr/>
        </p:nvCxnSpPr>
        <p:spPr>
          <a:xfrm flipH="1">
            <a:off x="10631498" y="4201108"/>
            <a:ext cx="473446" cy="441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59C6CDB-0840-2146-9C47-3924C70A6BDD}"/>
              </a:ext>
            </a:extLst>
          </p:cNvPr>
          <p:cNvCxnSpPr>
            <a:cxnSpLocks/>
          </p:cNvCxnSpPr>
          <p:nvPr/>
        </p:nvCxnSpPr>
        <p:spPr>
          <a:xfrm>
            <a:off x="10495318" y="4986711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B4ABF6B-B6E2-6D46-A462-5D7919E5E556}"/>
              </a:ext>
            </a:extLst>
          </p:cNvPr>
          <p:cNvCxnSpPr>
            <a:cxnSpLocks/>
          </p:cNvCxnSpPr>
          <p:nvPr/>
        </p:nvCxnSpPr>
        <p:spPr>
          <a:xfrm>
            <a:off x="10499378" y="5693594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671C5BD7-50EB-BF42-B3A5-301008BB490F}"/>
              </a:ext>
            </a:extLst>
          </p:cNvPr>
          <p:cNvCxnSpPr>
            <a:stCxn id="103" idx="1"/>
            <a:endCxn id="104" idx="2"/>
          </p:cNvCxnSpPr>
          <p:nvPr/>
        </p:nvCxnSpPr>
        <p:spPr>
          <a:xfrm rot="10800000" flipH="1">
            <a:off x="9757707" y="5500293"/>
            <a:ext cx="525678" cy="696167"/>
          </a:xfrm>
          <a:prstGeom prst="bentConnector3">
            <a:avLst>
              <a:gd name="adj1" fmla="val -434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E301A2-D1F1-464E-AE6D-B1E4F6A19D00}"/>
              </a:ext>
            </a:extLst>
          </p:cNvPr>
          <p:cNvCxnSpPr>
            <a:cxnSpLocks/>
          </p:cNvCxnSpPr>
          <p:nvPr/>
        </p:nvCxnSpPr>
        <p:spPr>
          <a:xfrm>
            <a:off x="10495317" y="6370698"/>
            <a:ext cx="8121" cy="30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6C9F5-4AA4-0B47-B156-85A4E61E8E0A}"/>
              </a:ext>
            </a:extLst>
          </p:cNvPr>
          <p:cNvSpPr/>
          <p:nvPr/>
        </p:nvSpPr>
        <p:spPr>
          <a:xfrm>
            <a:off x="6322122" y="49095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PE0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C9BC484-761D-B243-858F-9F06E669707D}"/>
              </a:ext>
            </a:extLst>
          </p:cNvPr>
          <p:cNvSpPr/>
          <p:nvPr/>
        </p:nvSpPr>
        <p:spPr>
          <a:xfrm>
            <a:off x="9335103" y="4864588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PE1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D8DA86-0F74-134D-AFE9-0260F6AED720}"/>
              </a:ext>
            </a:extLst>
          </p:cNvPr>
          <p:cNvSpPr/>
          <p:nvPr/>
        </p:nvSpPr>
        <p:spPr>
          <a:xfrm>
            <a:off x="7462866" y="1547889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7CA493F-38FD-2447-AB00-F61AF54D2D49}"/>
              </a:ext>
            </a:extLst>
          </p:cNvPr>
          <p:cNvSpPr/>
          <p:nvPr/>
        </p:nvSpPr>
        <p:spPr>
          <a:xfrm>
            <a:off x="7991402" y="1547889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FA23D0D-F91F-8548-8EC5-FDCD39FFBB1F}"/>
              </a:ext>
            </a:extLst>
          </p:cNvPr>
          <p:cNvSpPr/>
          <p:nvPr/>
        </p:nvSpPr>
        <p:spPr>
          <a:xfrm>
            <a:off x="8519938" y="1567344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7DC806E-615C-BB4A-8FC9-D21EA6587472}"/>
              </a:ext>
            </a:extLst>
          </p:cNvPr>
          <p:cNvSpPr/>
          <p:nvPr/>
        </p:nvSpPr>
        <p:spPr>
          <a:xfrm>
            <a:off x="9048474" y="1567344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6E7B2A4-1A33-F749-9BEE-9E0DAFB38148}"/>
              </a:ext>
            </a:extLst>
          </p:cNvPr>
          <p:cNvSpPr/>
          <p:nvPr/>
        </p:nvSpPr>
        <p:spPr>
          <a:xfrm>
            <a:off x="7480702" y="2092638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172CD12-0E5D-3543-8D6F-81BB675B96FA}"/>
              </a:ext>
            </a:extLst>
          </p:cNvPr>
          <p:cNvSpPr/>
          <p:nvPr/>
        </p:nvSpPr>
        <p:spPr>
          <a:xfrm>
            <a:off x="8009238" y="2092638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8604AA3-7409-794E-8831-713942571CD7}"/>
              </a:ext>
            </a:extLst>
          </p:cNvPr>
          <p:cNvSpPr/>
          <p:nvPr/>
        </p:nvSpPr>
        <p:spPr>
          <a:xfrm>
            <a:off x="8537774" y="2112093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9CBF8C5-B716-744C-A3C3-BA54AB0B66F2}"/>
              </a:ext>
            </a:extLst>
          </p:cNvPr>
          <p:cNvSpPr/>
          <p:nvPr/>
        </p:nvSpPr>
        <p:spPr>
          <a:xfrm>
            <a:off x="9066310" y="2112093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3B96928-5CA9-B84B-8F8B-90B41362DD73}"/>
              </a:ext>
            </a:extLst>
          </p:cNvPr>
          <p:cNvSpPr/>
          <p:nvPr/>
        </p:nvSpPr>
        <p:spPr>
          <a:xfrm>
            <a:off x="7480703" y="2639312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D7C2D85-F139-7843-8532-CEECC8E4AA63}"/>
              </a:ext>
            </a:extLst>
          </p:cNvPr>
          <p:cNvSpPr/>
          <p:nvPr/>
        </p:nvSpPr>
        <p:spPr>
          <a:xfrm>
            <a:off x="8009239" y="2639312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C0F211-641B-634D-8180-9E470E831506}"/>
              </a:ext>
            </a:extLst>
          </p:cNvPr>
          <p:cNvSpPr/>
          <p:nvPr/>
        </p:nvSpPr>
        <p:spPr>
          <a:xfrm>
            <a:off x="8537775" y="2658767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0958674-0CA7-8542-B188-BFAB1765869C}"/>
              </a:ext>
            </a:extLst>
          </p:cNvPr>
          <p:cNvSpPr/>
          <p:nvPr/>
        </p:nvSpPr>
        <p:spPr>
          <a:xfrm>
            <a:off x="9066311" y="2658767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6F631F1-9D4E-D84A-946A-0212FD4D579E}"/>
              </a:ext>
            </a:extLst>
          </p:cNvPr>
          <p:cNvSpPr/>
          <p:nvPr/>
        </p:nvSpPr>
        <p:spPr>
          <a:xfrm>
            <a:off x="7498539" y="3184061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767B32-8392-FD4E-B740-435A60DB4EEB}"/>
              </a:ext>
            </a:extLst>
          </p:cNvPr>
          <p:cNvSpPr/>
          <p:nvPr/>
        </p:nvSpPr>
        <p:spPr>
          <a:xfrm>
            <a:off x="8027075" y="3184061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97C77F2-595C-F742-8D6A-3D5716A8D466}"/>
              </a:ext>
            </a:extLst>
          </p:cNvPr>
          <p:cNvSpPr/>
          <p:nvPr/>
        </p:nvSpPr>
        <p:spPr>
          <a:xfrm>
            <a:off x="8555611" y="3203516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574E6EF-402B-BD4E-B411-423AA919A4F0}"/>
              </a:ext>
            </a:extLst>
          </p:cNvPr>
          <p:cNvSpPr/>
          <p:nvPr/>
        </p:nvSpPr>
        <p:spPr>
          <a:xfrm>
            <a:off x="9084147" y="3203516"/>
            <a:ext cx="264268" cy="28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376F73-026C-B641-BBC2-2F21EF26013C}"/>
              </a:ext>
            </a:extLst>
          </p:cNvPr>
          <p:cNvSpPr/>
          <p:nvPr/>
        </p:nvSpPr>
        <p:spPr>
          <a:xfrm>
            <a:off x="10263577" y="1567344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4B293CE-7088-3C41-84AF-3BD46E2F2AF6}"/>
              </a:ext>
            </a:extLst>
          </p:cNvPr>
          <p:cNvSpPr/>
          <p:nvPr/>
        </p:nvSpPr>
        <p:spPr>
          <a:xfrm>
            <a:off x="10281413" y="2112093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534067-21F3-BA47-84A6-D0067D2CAA5C}"/>
              </a:ext>
            </a:extLst>
          </p:cNvPr>
          <p:cNvSpPr/>
          <p:nvPr/>
        </p:nvSpPr>
        <p:spPr>
          <a:xfrm>
            <a:off x="10281414" y="2658767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57643A0-4775-0240-9BE0-CE29F6C0562F}"/>
              </a:ext>
            </a:extLst>
          </p:cNvPr>
          <p:cNvSpPr/>
          <p:nvPr/>
        </p:nvSpPr>
        <p:spPr>
          <a:xfrm>
            <a:off x="10299250" y="3203516"/>
            <a:ext cx="264268" cy="282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7E0386-CC5C-CE47-B391-3B02A6ADD34E}"/>
              </a:ext>
            </a:extLst>
          </p:cNvPr>
          <p:cNvSpPr txBox="1"/>
          <p:nvPr/>
        </p:nvSpPr>
        <p:spPr>
          <a:xfrm>
            <a:off x="6096000" y="2316324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 (M)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597B7B-2723-6340-A0B8-AE37B9F3C51C}"/>
              </a:ext>
            </a:extLst>
          </p:cNvPr>
          <p:cNvSpPr txBox="1"/>
          <p:nvPr/>
        </p:nvSpPr>
        <p:spPr>
          <a:xfrm>
            <a:off x="10776743" y="2282256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 (V)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1"/>
    </mc:Choice>
    <mc:Fallback xmlns="">
      <p:transition spd="slow" advTm="7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1A8-54A6-A943-A5E5-2B4ED48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Verilog Coding for Baseline MV (W4-W8)</a:t>
            </a:r>
            <a:endParaRPr kumimoji="1" lang="ko-KR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595917D-B9A2-CE44-B902-8F81074D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697305"/>
            <a:ext cx="11417300" cy="4447371"/>
          </a:xfrm>
          <a:prstGeom prst="rect">
            <a:avLst/>
          </a:prstGeom>
          <a:noFill/>
          <a:ln w="19050">
            <a:solidFill>
              <a:srgbClr val="82698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bIns="0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7931725" indent="-3747452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solidFill>
                  <a:schemeClr val="accent2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// a bidirectional bus example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module 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bus_destination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(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clk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rst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, id, din, 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dout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parameter ID=1;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input  		id;</a:t>
            </a:r>
            <a:endParaRPr lang="en-US" altLang="zh-TW" sz="1300" dirty="0">
              <a:solidFill>
                <a:srgbClr val="C00000"/>
              </a:solidFill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input  [31:0] 	din;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output [31:0]	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dout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endParaRPr lang="en-US" altLang="zh-TW" sz="1300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wire [31:0] 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internal_din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wire 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en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endParaRPr lang="en-US" altLang="zh-TW" sz="1300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solidFill>
                  <a:srgbClr val="FF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assign </a:t>
            </a:r>
            <a:r>
              <a:rPr lang="en-US" altLang="zh-TW" sz="1300" dirty="0" err="1">
                <a:solidFill>
                  <a:srgbClr val="FF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internal_din</a:t>
            </a:r>
            <a:r>
              <a:rPr lang="en-US" altLang="zh-TW" sz="1300" dirty="0">
                <a:solidFill>
                  <a:srgbClr val="FF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= (id==ID) ? din : 0;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solidFill>
                  <a:srgbClr val="0A00DA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assign </a:t>
            </a:r>
            <a:r>
              <a:rPr lang="en-US" altLang="zh-TW" sz="1300" dirty="0" err="1">
                <a:solidFill>
                  <a:srgbClr val="0A00DA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en</a:t>
            </a:r>
            <a:r>
              <a:rPr lang="en-US" altLang="zh-TW" sz="1300" dirty="0">
                <a:solidFill>
                  <a:srgbClr val="0A00DA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= (id==ID) ? 1 : 0;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endParaRPr lang="en-US" altLang="zh-TW" sz="1300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MY_IP 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my_ip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(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.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clk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clk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),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.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rst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rst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),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.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en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en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),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.din(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internal_din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),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.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dout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dout</a:t>
            </a: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endParaRPr lang="en-US" altLang="zh-TW" sz="1300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lang="en-US" altLang="zh-TW" sz="1300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endmodule</a:t>
            </a:r>
            <a:endParaRPr lang="en-US" altLang="zh-TW" sz="1300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55B69-A355-1640-AA7A-10096776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41" y="1771656"/>
            <a:ext cx="5530182" cy="1594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5702F8-0E42-B047-A47F-47F89C2480C2}"/>
              </a:ext>
            </a:extLst>
          </p:cNvPr>
          <p:cNvSpPr/>
          <p:nvPr/>
        </p:nvSpPr>
        <p:spPr>
          <a:xfrm>
            <a:off x="6924843" y="4427621"/>
            <a:ext cx="4309978" cy="2160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92AC8B-2FEF-574E-81FE-89BE65F11095}"/>
              </a:ext>
            </a:extLst>
          </p:cNvPr>
          <p:cNvSpPr/>
          <p:nvPr/>
        </p:nvSpPr>
        <p:spPr>
          <a:xfrm>
            <a:off x="9751364" y="5082406"/>
            <a:ext cx="1315453" cy="1336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67894-93D9-9E45-8E8B-DADC606A76E8}"/>
              </a:ext>
            </a:extLst>
          </p:cNvPr>
          <p:cNvSpPr txBox="1"/>
          <p:nvPr/>
        </p:nvSpPr>
        <p:spPr>
          <a:xfrm>
            <a:off x="9746517" y="5166051"/>
            <a:ext cx="5822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rst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din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dout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595B7-35CA-BC4E-8613-6EB03C032181}"/>
              </a:ext>
            </a:extLst>
          </p:cNvPr>
          <p:cNvSpPr txBox="1"/>
          <p:nvPr/>
        </p:nvSpPr>
        <p:spPr>
          <a:xfrm>
            <a:off x="6275114" y="46436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id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FBE0CC-07A7-7846-B390-D125D5AAFA0F}"/>
              </a:ext>
            </a:extLst>
          </p:cNvPr>
          <p:cNvCxnSpPr/>
          <p:nvPr/>
        </p:nvCxnSpPr>
        <p:spPr>
          <a:xfrm>
            <a:off x="5883471" y="4988611"/>
            <a:ext cx="10316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E87B8-8C45-1545-92D1-89F399DEFA04}"/>
              </a:ext>
            </a:extLst>
          </p:cNvPr>
          <p:cNvCxnSpPr/>
          <p:nvPr/>
        </p:nvCxnSpPr>
        <p:spPr>
          <a:xfrm>
            <a:off x="5883471" y="6089747"/>
            <a:ext cx="10316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BB8F5-50EE-3541-A130-2F491C1F101D}"/>
              </a:ext>
            </a:extLst>
          </p:cNvPr>
          <p:cNvSpPr txBox="1"/>
          <p:nvPr/>
        </p:nvSpPr>
        <p:spPr>
          <a:xfrm>
            <a:off x="6213398" y="608974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din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E41C98-203C-664B-B8F2-5A2CD9839AB4}"/>
              </a:ext>
            </a:extLst>
          </p:cNvPr>
          <p:cNvCxnSpPr/>
          <p:nvPr/>
        </p:nvCxnSpPr>
        <p:spPr>
          <a:xfrm>
            <a:off x="6924843" y="4988611"/>
            <a:ext cx="6292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77243B0A-352A-EC4F-BC5B-D43BFDCC6D0D}"/>
              </a:ext>
            </a:extLst>
          </p:cNvPr>
          <p:cNvSpPr/>
          <p:nvPr/>
        </p:nvSpPr>
        <p:spPr>
          <a:xfrm>
            <a:off x="7554119" y="4673213"/>
            <a:ext cx="1224880" cy="630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Id==1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사다리꼴 16">
            <a:extLst>
              <a:ext uri="{FF2B5EF4-FFF2-40B4-BE49-F238E27FC236}">
                <a16:creationId xmlns:a16="http://schemas.microsoft.com/office/drawing/2014/main" id="{F36E6BA6-B2AD-4F48-B793-1168BB37FBDB}"/>
              </a:ext>
            </a:extLst>
          </p:cNvPr>
          <p:cNvSpPr/>
          <p:nvPr/>
        </p:nvSpPr>
        <p:spPr>
          <a:xfrm rot="5400000">
            <a:off x="7803209" y="5774575"/>
            <a:ext cx="739649" cy="352927"/>
          </a:xfrm>
          <a:prstGeom prst="trapezoi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6A2C8D-4FFA-7042-975A-CF1FD0AF0F09}"/>
              </a:ext>
            </a:extLst>
          </p:cNvPr>
          <p:cNvCxnSpPr/>
          <p:nvPr/>
        </p:nvCxnSpPr>
        <p:spPr>
          <a:xfrm>
            <a:off x="6964892" y="6089747"/>
            <a:ext cx="1031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BAE978-3BCE-4641-AD0A-588E722559D4}"/>
              </a:ext>
            </a:extLst>
          </p:cNvPr>
          <p:cNvCxnSpPr/>
          <p:nvPr/>
        </p:nvCxnSpPr>
        <p:spPr>
          <a:xfrm>
            <a:off x="8349498" y="5953389"/>
            <a:ext cx="1397019" cy="10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9DA7C9-CDB1-7F4A-BF41-F174F6D4296B}"/>
              </a:ext>
            </a:extLst>
          </p:cNvPr>
          <p:cNvCxnSpPr>
            <a:endCxn id="15" idx="1"/>
          </p:cNvCxnSpPr>
          <p:nvPr/>
        </p:nvCxnSpPr>
        <p:spPr>
          <a:xfrm flipH="1">
            <a:off x="8173033" y="5304009"/>
            <a:ext cx="1" cy="32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F17AB4-B64D-324B-9991-CED2D63509DE}"/>
              </a:ext>
            </a:extLst>
          </p:cNvPr>
          <p:cNvCxnSpPr/>
          <p:nvPr/>
        </p:nvCxnSpPr>
        <p:spPr>
          <a:xfrm>
            <a:off x="7609305" y="5750827"/>
            <a:ext cx="387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EFDE4A-FC81-EE40-BB44-3827DC64C7CE}"/>
              </a:ext>
            </a:extLst>
          </p:cNvPr>
          <p:cNvSpPr txBox="1"/>
          <p:nvPr/>
        </p:nvSpPr>
        <p:spPr>
          <a:xfrm>
            <a:off x="7281998" y="5543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endParaRPr lang="ko-KR" alt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68591C-B598-1045-B9A1-C039292C46BA}"/>
              </a:ext>
            </a:extLst>
          </p:cNvPr>
          <p:cNvSpPr txBox="1"/>
          <p:nvPr/>
        </p:nvSpPr>
        <p:spPr>
          <a:xfrm>
            <a:off x="10048556" y="474068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my_ip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190365-F90C-BF4D-865F-0C51CB48AF4B}"/>
              </a:ext>
            </a:extLst>
          </p:cNvPr>
          <p:cNvCxnSpPr/>
          <p:nvPr/>
        </p:nvCxnSpPr>
        <p:spPr>
          <a:xfrm flipH="1">
            <a:off x="6964892" y="3352650"/>
            <a:ext cx="1031678" cy="9894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7F234E-64BF-B54D-8A62-4EA367E278BC}"/>
              </a:ext>
            </a:extLst>
          </p:cNvPr>
          <p:cNvCxnSpPr/>
          <p:nvPr/>
        </p:nvCxnSpPr>
        <p:spPr>
          <a:xfrm>
            <a:off x="10488920" y="3373741"/>
            <a:ext cx="692427" cy="9683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32">
            <a:extLst>
              <a:ext uri="{FF2B5EF4-FFF2-40B4-BE49-F238E27FC236}">
                <a16:creationId xmlns:a16="http://schemas.microsoft.com/office/drawing/2014/main" id="{3CF93C67-B1C0-1943-91AC-C4BEABADB1A1}"/>
              </a:ext>
            </a:extLst>
          </p:cNvPr>
          <p:cNvCxnSpPr>
            <a:endCxn id="8" idx="1"/>
          </p:cNvCxnSpPr>
          <p:nvPr/>
        </p:nvCxnSpPr>
        <p:spPr>
          <a:xfrm>
            <a:off x="8173033" y="5412505"/>
            <a:ext cx="1573484" cy="338322"/>
          </a:xfrm>
          <a:prstGeom prst="bentConnector3">
            <a:avLst/>
          </a:prstGeom>
          <a:ln w="38100">
            <a:solidFill>
              <a:srgbClr val="0A0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4E165F-D810-A34E-8307-92A2BDF73CD9}"/>
              </a:ext>
            </a:extLst>
          </p:cNvPr>
          <p:cNvSpPr txBox="1"/>
          <p:nvPr/>
        </p:nvSpPr>
        <p:spPr>
          <a:xfrm>
            <a:off x="8323134" y="596398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Internal_din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701151-365B-4142-ABE0-380CB4C984CF}"/>
              </a:ext>
            </a:extLst>
          </p:cNvPr>
          <p:cNvSpPr txBox="1"/>
          <p:nvPr/>
        </p:nvSpPr>
        <p:spPr>
          <a:xfrm>
            <a:off x="8323134" y="411984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bus_destination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3"/>
    </mc:Choice>
    <mc:Fallback xmlns="">
      <p:transition spd="slow" advTm="261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73AC-743A-0342-AEF8-855D9CF6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Notice: Online Lecture/Lab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04644-5A1E-9341-AF7E-80AE2CA5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1791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At least, in the first few weeks, we will have online lecture and lab in a flipped learning manner. </a:t>
            </a:r>
          </a:p>
          <a:p>
            <a:pPr lvl="1"/>
            <a:r>
              <a:rPr kumimoji="1" lang="en-US" altLang="ko-KR" dirty="0"/>
              <a:t>Flipped learning: Students study the contents of lecture/lab before the lecture/lab. </a:t>
            </a:r>
          </a:p>
          <a:p>
            <a:pPr lvl="1"/>
            <a:r>
              <a:rPr kumimoji="1" lang="en-US" altLang="ko-KR" dirty="0"/>
              <a:t>We have short online lecture/lab and Q&amp;A at 1:30pm (lecture) and 6:30pm (lab), Tuesday</a:t>
            </a:r>
          </a:p>
          <a:p>
            <a:r>
              <a:rPr kumimoji="1" lang="en-US" altLang="ko-KR" dirty="0"/>
              <a:t>We will upload lecture/lab materials (video, slides, doc, …) to </a:t>
            </a:r>
            <a:r>
              <a:rPr kumimoji="1" lang="en-US" altLang="ko-KR" dirty="0" err="1"/>
              <a:t>eTL</a:t>
            </a:r>
            <a:endParaRPr kumimoji="1" lang="en-US" altLang="ko-KR" dirty="0"/>
          </a:p>
          <a:p>
            <a:r>
              <a:rPr kumimoji="1" lang="en-US" altLang="ko-KR" dirty="0"/>
              <a:t>Students need to study the lecture and try to do the lab before the online Q&amp;A session</a:t>
            </a:r>
          </a:p>
          <a:p>
            <a:r>
              <a:rPr kumimoji="1" lang="en-US" altLang="ko-KR" dirty="0"/>
              <a:t>Online lecture/lab software</a:t>
            </a:r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You can access online lecture and lab at </a:t>
            </a:r>
            <a:r>
              <a:rPr kumimoji="1" lang="en-US" altLang="ko-KR" dirty="0" err="1">
                <a:solidFill>
                  <a:srgbClr val="FF0000"/>
                </a:solidFill>
              </a:rPr>
              <a:t>eTL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We use zoom meeting for both online lecture and lab in the first weeks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2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11"/>
    </mc:Choice>
    <mc:Fallback xmlns="">
      <p:transition spd="slow" advTm="9591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Blocking to Exploit Small On-Chip Memory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5360" y="1600201"/>
            <a:ext cx="4609458" cy="4965491"/>
          </a:xfrm>
        </p:spPr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Divide matrix multiplication into small ones to meet the small capacity of on-chip memory or cache</a:t>
            </a:r>
          </a:p>
          <a:p>
            <a:pPr latinLnBrk="0"/>
            <a:r>
              <a:rPr lang="en-US" dirty="0"/>
              <a:t>For each small matrix multiplication, input data are reused multiple (BLOCK_SIZE) times</a:t>
            </a:r>
          </a:p>
          <a:p>
            <a:pPr latinLnBrk="0"/>
            <a:r>
              <a:rPr lang="en-US" dirty="0"/>
              <a:t>Typically, blocking targets scratch pad memory (e.g., shared memory on NVIDA SM)</a:t>
            </a:r>
          </a:p>
          <a:p>
            <a:pPr latinLnBrk="0"/>
            <a:r>
              <a:rPr lang="en-US" dirty="0">
                <a:solidFill>
                  <a:srgbClr val="FF0000"/>
                </a:solidFill>
              </a:rPr>
              <a:t>CUDA C Programming Guide v7.5</a:t>
            </a:r>
          </a:p>
          <a:p>
            <a:pPr lvl="1" latinLnBrk="0"/>
            <a:r>
              <a:rPr lang="en-US" dirty="0">
                <a:solidFill>
                  <a:srgbClr val="FF0000"/>
                </a:solidFill>
                <a:hlinkClick r:id="rId3"/>
              </a:rPr>
              <a:t>Check the example in </a:t>
            </a:r>
            <a:r>
              <a:rPr lang="en-US" altLang="ko-KR" dirty="0">
                <a:solidFill>
                  <a:srgbClr val="FF0000"/>
                </a:solidFill>
                <a:hlinkClick r:id="rId3"/>
              </a:rPr>
              <a:t>FIGURE</a:t>
            </a:r>
            <a:r>
              <a:rPr lang="ko-KR" altLang="en-US" dirty="0">
                <a:solidFill>
                  <a:srgbClr val="FF0000"/>
                </a:solidFill>
                <a:hlinkClick r:id="rId3"/>
              </a:rPr>
              <a:t> </a:t>
            </a:r>
            <a:r>
              <a:rPr lang="en-US" altLang="ko-KR" dirty="0">
                <a:solidFill>
                  <a:srgbClr val="FF0000"/>
                </a:solidFill>
                <a:hlinkClick r:id="rId3"/>
              </a:rPr>
              <a:t>10 of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 “3.2.3 Shared Memory”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4578" y="1538547"/>
            <a:ext cx="4929222" cy="490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92553" y="-4207"/>
            <a:ext cx="35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[CUDA Programming Guide, v7.5]</a:t>
            </a:r>
            <a:endParaRPr lang="ko-KR" altLang="en-US" dirty="0">
              <a:solidFill>
                <a:prstClr val="black"/>
              </a:solidFill>
              <a:latin typeface="Tahoma" pitchFamily="34" charset="0"/>
              <a:ea typeface="맑은 고딕" panose="020B0503020000020004" pitchFamily="34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10"/>
    </mc:Choice>
    <mc:Fallback xmlns="">
      <p:transition spd="slow" advTm="9241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Blocking Code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M*M multiplication case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9" y="3356018"/>
            <a:ext cx="4285864" cy="3193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83" y="4292874"/>
            <a:ext cx="6428088" cy="2256973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0339" y="412046"/>
            <a:ext cx="3796098" cy="377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92195" y="6176963"/>
            <a:ext cx="179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Before blocking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2117" y="6176963"/>
            <a:ext cx="1640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After blocking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0" y="5421360"/>
            <a:ext cx="5702771" cy="55931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81519" y="0"/>
            <a:ext cx="761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[NVIDIA][http://www.cs.cornell.edu/~bindel/class/cs5220-s10/slides/lec03.pdf]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82"/>
    </mc:Choice>
    <mc:Fallback xmlns="">
      <p:transition spd="slow" advTm="6488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Hardware/Software Design in Our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838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/>
              <a:t>ARM CPU runs the main function, i.e., the neural network which calls your MV hardware design for each block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MV for 8x8 weight matrix * 8-entry input vector multiplication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dirty="0"/>
              <a:t>Memory, called BRAM is used for data transfer between SW and HW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806137" y="3552201"/>
            <a:ext cx="3766650" cy="3168993"/>
            <a:chOff x="5084561" y="2026319"/>
            <a:chExt cx="5573157" cy="4392189"/>
          </a:xfrm>
        </p:grpSpPr>
        <p:sp>
          <p:nvSpPr>
            <p:cNvPr id="11" name="직사각형 10"/>
            <p:cNvSpPr/>
            <p:nvPr/>
          </p:nvSpPr>
          <p:spPr>
            <a:xfrm>
              <a:off x="5084561" y="2026319"/>
              <a:ext cx="5573157" cy="43921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prstClr val="black"/>
                  </a:solidFill>
                  <a:latin typeface="+mj-lt"/>
                </a:rPr>
                <a:t>Xilinx </a:t>
              </a:r>
              <a:r>
                <a:rPr kumimoji="1" lang="en-US" altLang="ko-KR" sz="1200" b="1" dirty="0" err="1">
                  <a:solidFill>
                    <a:prstClr val="black"/>
                  </a:solidFill>
                  <a:latin typeface="+mj-lt"/>
                </a:rPr>
                <a:t>Zynq</a:t>
              </a:r>
              <a:r>
                <a:rPr kumimoji="1" lang="en-US" altLang="ko-KR" sz="1200" b="1" dirty="0">
                  <a:solidFill>
                    <a:prstClr val="black"/>
                  </a:solidFill>
                  <a:latin typeface="+mj-lt"/>
                </a:rPr>
                <a:t> (XC7Z020)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18963" y="2670822"/>
              <a:ext cx="2194548" cy="237663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schemeClr val="tx1"/>
                  </a:solidFill>
                  <a:latin typeface="+mj-lt"/>
                </a:rPr>
                <a:t>P</a:t>
              </a:r>
              <a:r>
                <a:rPr kumimoji="1" lang="en-US" altLang="ko-KR" sz="1100" b="1" dirty="0">
                  <a:solidFill>
                    <a:schemeClr val="tx1"/>
                  </a:solidFill>
                  <a:latin typeface="+mj-lt"/>
                </a:rPr>
                <a:t>rocessing</a:t>
              </a:r>
              <a:r>
                <a:rPr kumimoji="1" lang="en-US" altLang="ko-KR" sz="1200" b="1" dirty="0">
                  <a:solidFill>
                    <a:schemeClr val="tx1"/>
                  </a:solidFill>
                  <a:latin typeface="+mj-lt"/>
                </a:rPr>
                <a:t> S</a:t>
              </a:r>
              <a:r>
                <a:rPr kumimoji="1" lang="en-US" altLang="ko-KR" sz="1100" b="1" dirty="0">
                  <a:solidFill>
                    <a:schemeClr val="tx1"/>
                  </a:solidFill>
                  <a:latin typeface="+mj-lt"/>
                </a:rPr>
                <a:t>ystem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schemeClr val="tx1"/>
                  </a:solidFill>
                  <a:latin typeface="+mj-lt"/>
                </a:rPr>
                <a:t>(PS, ARM Co-A9)</a:t>
              </a:r>
              <a:endParaRPr kumimoji="1" lang="ko-KR" altLang="en-US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L 도형 13"/>
            <p:cNvSpPr/>
            <p:nvPr/>
          </p:nvSpPr>
          <p:spPr>
            <a:xfrm rot="16200000">
              <a:off x="6129044" y="1860741"/>
              <a:ext cx="3490737" cy="5110889"/>
            </a:xfrm>
            <a:prstGeom prst="corner">
              <a:avLst>
                <a:gd name="adj1" fmla="val 74937"/>
                <a:gd name="adj2" fmla="val 23892"/>
              </a:avLst>
            </a:prstGeom>
            <a:ln w="12700">
              <a:solidFill>
                <a:schemeClr val="accent3">
                  <a:lumMod val="50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+mj-lt"/>
                <a:ea typeface="맑은 고딕" pitchFamily="50" charset="-127"/>
              </a:endParaRPr>
            </a:p>
          </p:txBody>
        </p:sp>
        <p:cxnSp>
          <p:nvCxnSpPr>
            <p:cNvPr id="15" name="직선 연결선 14"/>
            <p:cNvCxnSpPr>
              <a:endCxn id="28" idx="2"/>
            </p:cNvCxnSpPr>
            <p:nvPr/>
          </p:nvCxnSpPr>
          <p:spPr>
            <a:xfrm flipV="1">
              <a:off x="6416235" y="4934948"/>
              <a:ext cx="0" cy="802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067217" y="5047461"/>
              <a:ext cx="2037653" cy="9402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BRAM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6400018" y="5735833"/>
              <a:ext cx="1669507" cy="1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7884977" y="2670817"/>
              <a:ext cx="2369916" cy="639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P</a:t>
              </a:r>
              <a:r>
                <a:rPr kumimoji="1" lang="en-US" altLang="ko-KR" sz="1100" b="1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rogrammable</a:t>
              </a:r>
              <a:r>
                <a:rPr kumimoji="1" lang="en-US" altLang="ko-KR" sz="1200" b="1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 L</a:t>
              </a:r>
              <a:r>
                <a:rPr kumimoji="1" lang="en-US" altLang="ko-KR" sz="1100" b="1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ogic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(PL, Xilinx Artix-7)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26199" y="3896666"/>
              <a:ext cx="1367231" cy="6551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Memory interface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408584" y="4633716"/>
              <a:ext cx="2015305" cy="3012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AXI master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426199" y="3344171"/>
              <a:ext cx="1367231" cy="502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schemeClr val="bg1"/>
                  </a:solidFill>
                  <a:latin typeface="+mj-lt"/>
                </a:rPr>
                <a:t>Core #1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 rot="16200000">
              <a:off x="6541181" y="3668426"/>
              <a:ext cx="1207618" cy="559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schemeClr val="bg1"/>
                  </a:solidFill>
                  <a:latin typeface="+mj-lt"/>
                </a:rPr>
                <a:t>Core #2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67217" y="3491514"/>
              <a:ext cx="2037653" cy="115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Matrix-Vector Multiplication </a:t>
              </a:r>
              <a:b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</a:br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Custom IP</a:t>
              </a:r>
            </a:p>
          </p:txBody>
        </p:sp>
        <p:cxnSp>
          <p:nvCxnSpPr>
            <p:cNvPr id="32" name="직선 연결선 31"/>
            <p:cNvCxnSpPr>
              <a:stCxn id="16" idx="0"/>
              <a:endCxn id="31" idx="2"/>
            </p:cNvCxnSpPr>
            <p:nvPr/>
          </p:nvCxnSpPr>
          <p:spPr>
            <a:xfrm flipV="1">
              <a:off x="9086044" y="4646916"/>
              <a:ext cx="0" cy="400545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7415536" y="4797951"/>
              <a:ext cx="3007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725093" y="4069216"/>
              <a:ext cx="0" cy="728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7725093" y="4069215"/>
              <a:ext cx="3421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87552" y="6361968"/>
            <a:ext cx="2743200" cy="365125"/>
          </a:xfrm>
        </p:spPr>
        <p:txBody>
          <a:bodyPr/>
          <a:lstStyle/>
          <a:p>
            <a:fld id="{7E143334-4AB7-49CA-B52F-E6E20F79A69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49181" y="4536016"/>
            <a:ext cx="1551353" cy="969715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64559" y="4017210"/>
            <a:ext cx="1483198" cy="1714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1121" y="4134897"/>
            <a:ext cx="7223592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for(j=0; j&lt;1024; j+=8) {</a:t>
            </a:r>
          </a:p>
          <a:p>
            <a:r>
              <a:rPr lang="en-US" altLang="ko-KR" dirty="0"/>
              <a:t>   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&lt;256; </a:t>
            </a:r>
            <a:r>
              <a:rPr lang="en-US" altLang="ko-KR" dirty="0" err="1"/>
              <a:t>i</a:t>
            </a:r>
            <a:r>
              <a:rPr lang="en-US" altLang="ko-KR" dirty="0"/>
              <a:t>+=8) {</a:t>
            </a:r>
          </a:p>
          <a:p>
            <a:r>
              <a:rPr lang="en-US" altLang="ko-KR" dirty="0"/>
              <a:t>      Output[</a:t>
            </a:r>
            <a:r>
              <a:rPr lang="en-US" altLang="ko-KR" dirty="0" err="1"/>
              <a:t>i</a:t>
            </a:r>
            <a:r>
              <a:rPr lang="en-US" altLang="ko-KR" dirty="0"/>
              <a:t>] += Input[j]*W[</a:t>
            </a:r>
            <a:r>
              <a:rPr lang="en-US" altLang="ko-KR" dirty="0" err="1"/>
              <a:t>i,j</a:t>
            </a:r>
            <a:r>
              <a:rPr lang="en-US" altLang="ko-KR" dirty="0"/>
              <a:t>] + Input[j+1]*W[i,j+1] + …</a:t>
            </a:r>
          </a:p>
          <a:p>
            <a:r>
              <a:rPr lang="en-US" altLang="ko-KR" dirty="0"/>
              <a:t>      Output[i+1] += Input[j]*W[i+1,j] + Input[j+1]*W[i+1,j+1] + …</a:t>
            </a:r>
          </a:p>
          <a:p>
            <a:r>
              <a:rPr lang="en-US" altLang="ko-KR" dirty="0"/>
              <a:t>      …</a:t>
            </a:r>
          </a:p>
          <a:p>
            <a:r>
              <a:rPr lang="en-US" altLang="ko-KR" dirty="0"/>
              <a:t>      Output[i+7] += Input[j]*W[i+7,j] + Input[j+1]*W[i+7,j+1] + …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6270" y="4711047"/>
            <a:ext cx="6639818" cy="11715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03481" y="3657677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</a:rPr>
              <a:t>One layer running on ARM processor</a:t>
            </a:r>
            <a:endParaRPr lang="ko-KR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3807" y="4285541"/>
            <a:ext cx="2091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</a:rPr>
              <a:t>MV accelerator</a:t>
            </a:r>
            <a:endParaRPr lang="ko-KR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9"/>
    </mc:Choice>
    <mc:Fallback xmlns="">
      <p:transition spd="slow" advTm="818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Software-Hardware Communication on FPGA (W11)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2" y="1907911"/>
            <a:ext cx="11935828" cy="4225154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1869803" y="2329432"/>
            <a:ext cx="8219326" cy="2428689"/>
          </a:xfrm>
          <a:custGeom>
            <a:avLst/>
            <a:gdLst>
              <a:gd name="connsiteX0" fmla="*/ 0 w 8219326"/>
              <a:gd name="connsiteY0" fmla="*/ 2363057 h 2428689"/>
              <a:gd name="connsiteX1" fmla="*/ 914400 w 8219326"/>
              <a:gd name="connsiteY1" fmla="*/ 2383605 h 2428689"/>
              <a:gd name="connsiteX2" fmla="*/ 1027416 w 8219326"/>
              <a:gd name="connsiteY2" fmla="*/ 2393879 h 2428689"/>
              <a:gd name="connsiteX3" fmla="*/ 1099335 w 8219326"/>
              <a:gd name="connsiteY3" fmla="*/ 2404153 h 2428689"/>
              <a:gd name="connsiteX4" fmla="*/ 1407560 w 8219326"/>
              <a:gd name="connsiteY4" fmla="*/ 2414427 h 2428689"/>
              <a:gd name="connsiteX5" fmla="*/ 1890445 w 8219326"/>
              <a:gd name="connsiteY5" fmla="*/ 2414427 h 2428689"/>
              <a:gd name="connsiteX6" fmla="*/ 1952090 w 8219326"/>
              <a:gd name="connsiteY6" fmla="*/ 2393879 h 2428689"/>
              <a:gd name="connsiteX7" fmla="*/ 1982913 w 8219326"/>
              <a:gd name="connsiteY7" fmla="*/ 2383605 h 2428689"/>
              <a:gd name="connsiteX8" fmla="*/ 2054832 w 8219326"/>
              <a:gd name="connsiteY8" fmla="*/ 2321960 h 2428689"/>
              <a:gd name="connsiteX9" fmla="*/ 2085654 w 8219326"/>
              <a:gd name="connsiteY9" fmla="*/ 2291137 h 2428689"/>
              <a:gd name="connsiteX10" fmla="*/ 2095928 w 8219326"/>
              <a:gd name="connsiteY10" fmla="*/ 2260315 h 2428689"/>
              <a:gd name="connsiteX11" fmla="*/ 2106203 w 8219326"/>
              <a:gd name="connsiteY11" fmla="*/ 2188396 h 2428689"/>
              <a:gd name="connsiteX12" fmla="*/ 2116477 w 8219326"/>
              <a:gd name="connsiteY12" fmla="*/ 2137025 h 2428689"/>
              <a:gd name="connsiteX13" fmla="*/ 2126751 w 8219326"/>
              <a:gd name="connsiteY13" fmla="*/ 1849349 h 2428689"/>
              <a:gd name="connsiteX14" fmla="*/ 2137025 w 8219326"/>
              <a:gd name="connsiteY14" fmla="*/ 1746607 h 2428689"/>
              <a:gd name="connsiteX15" fmla="*/ 2116477 w 8219326"/>
              <a:gd name="connsiteY15" fmla="*/ 267128 h 2428689"/>
              <a:gd name="connsiteX16" fmla="*/ 2126751 w 8219326"/>
              <a:gd name="connsiteY16" fmla="*/ 61645 h 2428689"/>
              <a:gd name="connsiteX17" fmla="*/ 2157573 w 8219326"/>
              <a:gd name="connsiteY17" fmla="*/ 10274 h 2428689"/>
              <a:gd name="connsiteX18" fmla="*/ 2188396 w 8219326"/>
              <a:gd name="connsiteY18" fmla="*/ 0 h 2428689"/>
              <a:gd name="connsiteX19" fmla="*/ 2352782 w 8219326"/>
              <a:gd name="connsiteY19" fmla="*/ 10274 h 2428689"/>
              <a:gd name="connsiteX20" fmla="*/ 2373331 w 8219326"/>
              <a:gd name="connsiteY20" fmla="*/ 30823 h 2428689"/>
              <a:gd name="connsiteX21" fmla="*/ 2434976 w 8219326"/>
              <a:gd name="connsiteY21" fmla="*/ 41097 h 2428689"/>
              <a:gd name="connsiteX22" fmla="*/ 2496620 w 8219326"/>
              <a:gd name="connsiteY22" fmla="*/ 61645 h 2428689"/>
              <a:gd name="connsiteX23" fmla="*/ 2527443 w 8219326"/>
              <a:gd name="connsiteY23" fmla="*/ 71919 h 2428689"/>
              <a:gd name="connsiteX24" fmla="*/ 2568540 w 8219326"/>
              <a:gd name="connsiteY24" fmla="*/ 92468 h 2428689"/>
              <a:gd name="connsiteX25" fmla="*/ 2609636 w 8219326"/>
              <a:gd name="connsiteY25" fmla="*/ 102742 h 2428689"/>
              <a:gd name="connsiteX26" fmla="*/ 2640459 w 8219326"/>
              <a:gd name="connsiteY26" fmla="*/ 113016 h 2428689"/>
              <a:gd name="connsiteX27" fmla="*/ 2732926 w 8219326"/>
              <a:gd name="connsiteY27" fmla="*/ 143839 h 2428689"/>
              <a:gd name="connsiteX28" fmla="*/ 2804845 w 8219326"/>
              <a:gd name="connsiteY28" fmla="*/ 174661 h 2428689"/>
              <a:gd name="connsiteX29" fmla="*/ 2866490 w 8219326"/>
              <a:gd name="connsiteY29" fmla="*/ 195209 h 2428689"/>
              <a:gd name="connsiteX30" fmla="*/ 3071973 w 8219326"/>
              <a:gd name="connsiteY30" fmla="*/ 215758 h 2428689"/>
              <a:gd name="connsiteX31" fmla="*/ 3236360 w 8219326"/>
              <a:gd name="connsiteY31" fmla="*/ 246580 h 2428689"/>
              <a:gd name="connsiteX32" fmla="*/ 3349376 w 8219326"/>
              <a:gd name="connsiteY32" fmla="*/ 267128 h 2428689"/>
              <a:gd name="connsiteX33" fmla="*/ 3513762 w 8219326"/>
              <a:gd name="connsiteY33" fmla="*/ 287677 h 2428689"/>
              <a:gd name="connsiteX34" fmla="*/ 3616504 w 8219326"/>
              <a:gd name="connsiteY34" fmla="*/ 308225 h 2428689"/>
              <a:gd name="connsiteX35" fmla="*/ 3647326 w 8219326"/>
              <a:gd name="connsiteY35" fmla="*/ 318499 h 2428689"/>
              <a:gd name="connsiteX36" fmla="*/ 3708971 w 8219326"/>
              <a:gd name="connsiteY36" fmla="*/ 359596 h 2428689"/>
              <a:gd name="connsiteX37" fmla="*/ 3770616 w 8219326"/>
              <a:gd name="connsiteY37" fmla="*/ 400692 h 2428689"/>
              <a:gd name="connsiteX38" fmla="*/ 3801438 w 8219326"/>
              <a:gd name="connsiteY38" fmla="*/ 462337 h 2428689"/>
              <a:gd name="connsiteX39" fmla="*/ 3811713 w 8219326"/>
              <a:gd name="connsiteY39" fmla="*/ 493160 h 2428689"/>
              <a:gd name="connsiteX40" fmla="*/ 3893906 w 8219326"/>
              <a:gd name="connsiteY40" fmla="*/ 565079 h 2428689"/>
              <a:gd name="connsiteX41" fmla="*/ 3955551 w 8219326"/>
              <a:gd name="connsiteY41" fmla="*/ 585627 h 2428689"/>
              <a:gd name="connsiteX42" fmla="*/ 4027470 w 8219326"/>
              <a:gd name="connsiteY42" fmla="*/ 616450 h 2428689"/>
              <a:gd name="connsiteX43" fmla="*/ 4068567 w 8219326"/>
              <a:gd name="connsiteY43" fmla="*/ 636998 h 2428689"/>
              <a:gd name="connsiteX44" fmla="*/ 4171308 w 8219326"/>
              <a:gd name="connsiteY44" fmla="*/ 667821 h 2428689"/>
              <a:gd name="connsiteX45" fmla="*/ 4202131 w 8219326"/>
              <a:gd name="connsiteY45" fmla="*/ 678095 h 2428689"/>
              <a:gd name="connsiteX46" fmla="*/ 4500081 w 8219326"/>
              <a:gd name="connsiteY46" fmla="*/ 667821 h 2428689"/>
              <a:gd name="connsiteX47" fmla="*/ 4685016 w 8219326"/>
              <a:gd name="connsiteY47" fmla="*/ 678095 h 2428689"/>
              <a:gd name="connsiteX48" fmla="*/ 4736387 w 8219326"/>
              <a:gd name="connsiteY48" fmla="*/ 688369 h 2428689"/>
              <a:gd name="connsiteX49" fmla="*/ 5054886 w 8219326"/>
              <a:gd name="connsiteY49" fmla="*/ 698643 h 2428689"/>
              <a:gd name="connsiteX50" fmla="*/ 5126805 w 8219326"/>
              <a:gd name="connsiteY50" fmla="*/ 708917 h 2428689"/>
              <a:gd name="connsiteX51" fmla="*/ 5208998 w 8219326"/>
              <a:gd name="connsiteY51" fmla="*/ 719191 h 2428689"/>
              <a:gd name="connsiteX52" fmla="*/ 5322014 w 8219326"/>
              <a:gd name="connsiteY52" fmla="*/ 750014 h 2428689"/>
              <a:gd name="connsiteX53" fmla="*/ 5373385 w 8219326"/>
              <a:gd name="connsiteY53" fmla="*/ 760288 h 2428689"/>
              <a:gd name="connsiteX54" fmla="*/ 5404207 w 8219326"/>
              <a:gd name="connsiteY54" fmla="*/ 770562 h 2428689"/>
              <a:gd name="connsiteX55" fmla="*/ 5517223 w 8219326"/>
              <a:gd name="connsiteY55" fmla="*/ 791110 h 2428689"/>
              <a:gd name="connsiteX56" fmla="*/ 5619964 w 8219326"/>
              <a:gd name="connsiteY56" fmla="*/ 821933 h 2428689"/>
              <a:gd name="connsiteX57" fmla="*/ 5650787 w 8219326"/>
              <a:gd name="connsiteY57" fmla="*/ 832207 h 2428689"/>
              <a:gd name="connsiteX58" fmla="*/ 5722706 w 8219326"/>
              <a:gd name="connsiteY58" fmla="*/ 842481 h 2428689"/>
              <a:gd name="connsiteX59" fmla="*/ 5866544 w 8219326"/>
              <a:gd name="connsiteY59" fmla="*/ 883578 h 2428689"/>
              <a:gd name="connsiteX60" fmla="*/ 5948737 w 8219326"/>
              <a:gd name="connsiteY60" fmla="*/ 893852 h 2428689"/>
              <a:gd name="connsiteX61" fmla="*/ 6061753 w 8219326"/>
              <a:gd name="connsiteY61" fmla="*/ 924674 h 2428689"/>
              <a:gd name="connsiteX62" fmla="*/ 6113124 w 8219326"/>
              <a:gd name="connsiteY62" fmla="*/ 945223 h 2428689"/>
              <a:gd name="connsiteX63" fmla="*/ 6256962 w 8219326"/>
              <a:gd name="connsiteY63" fmla="*/ 965771 h 2428689"/>
              <a:gd name="connsiteX64" fmla="*/ 6524090 w 8219326"/>
              <a:gd name="connsiteY64" fmla="*/ 945223 h 2428689"/>
              <a:gd name="connsiteX65" fmla="*/ 6626832 w 8219326"/>
              <a:gd name="connsiteY65" fmla="*/ 914400 h 2428689"/>
              <a:gd name="connsiteX66" fmla="*/ 6657654 w 8219326"/>
              <a:gd name="connsiteY66" fmla="*/ 904126 h 2428689"/>
              <a:gd name="connsiteX67" fmla="*/ 6852863 w 8219326"/>
              <a:gd name="connsiteY67" fmla="*/ 883578 h 2428689"/>
              <a:gd name="connsiteX68" fmla="*/ 7325474 w 8219326"/>
              <a:gd name="connsiteY68" fmla="*/ 893852 h 2428689"/>
              <a:gd name="connsiteX69" fmla="*/ 7438490 w 8219326"/>
              <a:gd name="connsiteY69" fmla="*/ 904126 h 2428689"/>
              <a:gd name="connsiteX70" fmla="*/ 8219326 w 8219326"/>
              <a:gd name="connsiteY70" fmla="*/ 914400 h 242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219326" h="2428689">
                <a:moveTo>
                  <a:pt x="0" y="2363057"/>
                </a:moveTo>
                <a:lnTo>
                  <a:pt x="914400" y="2383605"/>
                </a:lnTo>
                <a:cubicBezTo>
                  <a:pt x="952198" y="2385087"/>
                  <a:pt x="989820" y="2389702"/>
                  <a:pt x="1027416" y="2393879"/>
                </a:cubicBezTo>
                <a:cubicBezTo>
                  <a:pt x="1051484" y="2396553"/>
                  <a:pt x="1075154" y="2402846"/>
                  <a:pt x="1099335" y="2404153"/>
                </a:cubicBezTo>
                <a:cubicBezTo>
                  <a:pt x="1201984" y="2409702"/>
                  <a:pt x="1304818" y="2411002"/>
                  <a:pt x="1407560" y="2414427"/>
                </a:cubicBezTo>
                <a:cubicBezTo>
                  <a:pt x="1611068" y="2431386"/>
                  <a:pt x="1603850" y="2435397"/>
                  <a:pt x="1890445" y="2414427"/>
                </a:cubicBezTo>
                <a:cubicBezTo>
                  <a:pt x="1912047" y="2412846"/>
                  <a:pt x="1931542" y="2400728"/>
                  <a:pt x="1952090" y="2393879"/>
                </a:cubicBezTo>
                <a:lnTo>
                  <a:pt x="1982913" y="2383605"/>
                </a:lnTo>
                <a:cubicBezTo>
                  <a:pt x="2029853" y="2352312"/>
                  <a:pt x="2005006" y="2371787"/>
                  <a:pt x="2054832" y="2321960"/>
                </a:cubicBezTo>
                <a:lnTo>
                  <a:pt x="2085654" y="2291137"/>
                </a:lnTo>
                <a:cubicBezTo>
                  <a:pt x="2089079" y="2280863"/>
                  <a:pt x="2093804" y="2270934"/>
                  <a:pt x="2095928" y="2260315"/>
                </a:cubicBezTo>
                <a:cubicBezTo>
                  <a:pt x="2100677" y="2236569"/>
                  <a:pt x="2102222" y="2212283"/>
                  <a:pt x="2106203" y="2188396"/>
                </a:cubicBezTo>
                <a:cubicBezTo>
                  <a:pt x="2109074" y="2171171"/>
                  <a:pt x="2113052" y="2154149"/>
                  <a:pt x="2116477" y="2137025"/>
                </a:cubicBezTo>
                <a:cubicBezTo>
                  <a:pt x="2119902" y="2041133"/>
                  <a:pt x="2121708" y="1945170"/>
                  <a:pt x="2126751" y="1849349"/>
                </a:cubicBezTo>
                <a:cubicBezTo>
                  <a:pt x="2128560" y="1814978"/>
                  <a:pt x="2137025" y="1781025"/>
                  <a:pt x="2137025" y="1746607"/>
                </a:cubicBezTo>
                <a:cubicBezTo>
                  <a:pt x="2137025" y="731914"/>
                  <a:pt x="2139851" y="874860"/>
                  <a:pt x="2116477" y="267128"/>
                </a:cubicBezTo>
                <a:cubicBezTo>
                  <a:pt x="2119902" y="198634"/>
                  <a:pt x="2120810" y="129967"/>
                  <a:pt x="2126751" y="61645"/>
                </a:cubicBezTo>
                <a:cubicBezTo>
                  <a:pt x="2128530" y="41183"/>
                  <a:pt x="2139705" y="20995"/>
                  <a:pt x="2157573" y="10274"/>
                </a:cubicBezTo>
                <a:cubicBezTo>
                  <a:pt x="2166860" y="4702"/>
                  <a:pt x="2178122" y="3425"/>
                  <a:pt x="2188396" y="0"/>
                </a:cubicBezTo>
                <a:cubicBezTo>
                  <a:pt x="2243191" y="3425"/>
                  <a:pt x="2298627" y="1248"/>
                  <a:pt x="2352782" y="10274"/>
                </a:cubicBezTo>
                <a:cubicBezTo>
                  <a:pt x="2362337" y="11867"/>
                  <a:pt x="2364261" y="27422"/>
                  <a:pt x="2373331" y="30823"/>
                </a:cubicBezTo>
                <a:cubicBezTo>
                  <a:pt x="2392836" y="38138"/>
                  <a:pt x="2414428" y="37672"/>
                  <a:pt x="2434976" y="41097"/>
                </a:cubicBezTo>
                <a:lnTo>
                  <a:pt x="2496620" y="61645"/>
                </a:lnTo>
                <a:cubicBezTo>
                  <a:pt x="2506894" y="65070"/>
                  <a:pt x="2517756" y="67076"/>
                  <a:pt x="2527443" y="71919"/>
                </a:cubicBezTo>
                <a:cubicBezTo>
                  <a:pt x="2541142" y="78769"/>
                  <a:pt x="2554199" y="87090"/>
                  <a:pt x="2568540" y="92468"/>
                </a:cubicBezTo>
                <a:cubicBezTo>
                  <a:pt x="2581761" y="97426"/>
                  <a:pt x="2596059" y="98863"/>
                  <a:pt x="2609636" y="102742"/>
                </a:cubicBezTo>
                <a:cubicBezTo>
                  <a:pt x="2620049" y="105717"/>
                  <a:pt x="2630318" y="109213"/>
                  <a:pt x="2640459" y="113016"/>
                </a:cubicBezTo>
                <a:cubicBezTo>
                  <a:pt x="2717841" y="142034"/>
                  <a:pt x="2664060" y="126621"/>
                  <a:pt x="2732926" y="143839"/>
                </a:cubicBezTo>
                <a:cubicBezTo>
                  <a:pt x="2781827" y="176439"/>
                  <a:pt x="2744532" y="156567"/>
                  <a:pt x="2804845" y="174661"/>
                </a:cubicBezTo>
                <a:cubicBezTo>
                  <a:pt x="2825591" y="180885"/>
                  <a:pt x="2845942" y="188360"/>
                  <a:pt x="2866490" y="195209"/>
                </a:cubicBezTo>
                <a:cubicBezTo>
                  <a:pt x="2952640" y="223925"/>
                  <a:pt x="2886508" y="204847"/>
                  <a:pt x="3071973" y="215758"/>
                </a:cubicBezTo>
                <a:cubicBezTo>
                  <a:pt x="3126769" y="226032"/>
                  <a:pt x="3182274" y="233059"/>
                  <a:pt x="3236360" y="246580"/>
                </a:cubicBezTo>
                <a:cubicBezTo>
                  <a:pt x="3293797" y="260939"/>
                  <a:pt x="3275744" y="257924"/>
                  <a:pt x="3349376" y="267128"/>
                </a:cubicBezTo>
                <a:cubicBezTo>
                  <a:pt x="3411516" y="274896"/>
                  <a:pt x="3453618" y="277064"/>
                  <a:pt x="3513762" y="287677"/>
                </a:cubicBezTo>
                <a:cubicBezTo>
                  <a:pt x="3548156" y="293746"/>
                  <a:pt x="3583371" y="297181"/>
                  <a:pt x="3616504" y="308225"/>
                </a:cubicBezTo>
                <a:lnTo>
                  <a:pt x="3647326" y="318499"/>
                </a:lnTo>
                <a:cubicBezTo>
                  <a:pt x="3686570" y="357745"/>
                  <a:pt x="3646772" y="322277"/>
                  <a:pt x="3708971" y="359596"/>
                </a:cubicBezTo>
                <a:cubicBezTo>
                  <a:pt x="3730148" y="372302"/>
                  <a:pt x="3770616" y="400692"/>
                  <a:pt x="3770616" y="400692"/>
                </a:cubicBezTo>
                <a:cubicBezTo>
                  <a:pt x="3796438" y="478161"/>
                  <a:pt x="3761607" y="382677"/>
                  <a:pt x="3801438" y="462337"/>
                </a:cubicBezTo>
                <a:cubicBezTo>
                  <a:pt x="3806281" y="472024"/>
                  <a:pt x="3805215" y="484496"/>
                  <a:pt x="3811713" y="493160"/>
                </a:cubicBezTo>
                <a:cubicBezTo>
                  <a:pt x="3824288" y="509927"/>
                  <a:pt x="3867167" y="553195"/>
                  <a:pt x="3893906" y="565079"/>
                </a:cubicBezTo>
                <a:cubicBezTo>
                  <a:pt x="3913699" y="573876"/>
                  <a:pt x="3935643" y="577095"/>
                  <a:pt x="3955551" y="585627"/>
                </a:cubicBezTo>
                <a:cubicBezTo>
                  <a:pt x="3979524" y="595901"/>
                  <a:pt x="4003726" y="605657"/>
                  <a:pt x="4027470" y="616450"/>
                </a:cubicBezTo>
                <a:cubicBezTo>
                  <a:pt x="4041413" y="622788"/>
                  <a:pt x="4054347" y="631310"/>
                  <a:pt x="4068567" y="636998"/>
                </a:cubicBezTo>
                <a:cubicBezTo>
                  <a:pt x="4129596" y="661410"/>
                  <a:pt x="4118332" y="652685"/>
                  <a:pt x="4171308" y="667821"/>
                </a:cubicBezTo>
                <a:cubicBezTo>
                  <a:pt x="4181721" y="670796"/>
                  <a:pt x="4191857" y="674670"/>
                  <a:pt x="4202131" y="678095"/>
                </a:cubicBezTo>
                <a:cubicBezTo>
                  <a:pt x="4301448" y="674670"/>
                  <a:pt x="4400705" y="667821"/>
                  <a:pt x="4500081" y="667821"/>
                </a:cubicBezTo>
                <a:cubicBezTo>
                  <a:pt x="4561821" y="667821"/>
                  <a:pt x="4623508" y="672747"/>
                  <a:pt x="4685016" y="678095"/>
                </a:cubicBezTo>
                <a:cubicBezTo>
                  <a:pt x="4702413" y="679608"/>
                  <a:pt x="4718951" y="687400"/>
                  <a:pt x="4736387" y="688369"/>
                </a:cubicBezTo>
                <a:cubicBezTo>
                  <a:pt x="4842445" y="694261"/>
                  <a:pt x="4948720" y="695218"/>
                  <a:pt x="5054886" y="698643"/>
                </a:cubicBezTo>
                <a:lnTo>
                  <a:pt x="5126805" y="708917"/>
                </a:lnTo>
                <a:cubicBezTo>
                  <a:pt x="5154174" y="712566"/>
                  <a:pt x="5181763" y="714652"/>
                  <a:pt x="5208998" y="719191"/>
                </a:cubicBezTo>
                <a:cubicBezTo>
                  <a:pt x="5229735" y="722647"/>
                  <a:pt x="5315173" y="748304"/>
                  <a:pt x="5322014" y="750014"/>
                </a:cubicBezTo>
                <a:cubicBezTo>
                  <a:pt x="5338955" y="754249"/>
                  <a:pt x="5356444" y="756053"/>
                  <a:pt x="5373385" y="760288"/>
                </a:cubicBezTo>
                <a:cubicBezTo>
                  <a:pt x="5383891" y="762915"/>
                  <a:pt x="5393701" y="767935"/>
                  <a:pt x="5404207" y="770562"/>
                </a:cubicBezTo>
                <a:cubicBezTo>
                  <a:pt x="5432925" y="777742"/>
                  <a:pt x="5489744" y="786530"/>
                  <a:pt x="5517223" y="791110"/>
                </a:cubicBezTo>
                <a:cubicBezTo>
                  <a:pt x="5663688" y="839933"/>
                  <a:pt x="5511293" y="790884"/>
                  <a:pt x="5619964" y="821933"/>
                </a:cubicBezTo>
                <a:cubicBezTo>
                  <a:pt x="5630377" y="824908"/>
                  <a:pt x="5640167" y="830083"/>
                  <a:pt x="5650787" y="832207"/>
                </a:cubicBezTo>
                <a:cubicBezTo>
                  <a:pt x="5674533" y="836956"/>
                  <a:pt x="5698733" y="839056"/>
                  <a:pt x="5722706" y="842481"/>
                </a:cubicBezTo>
                <a:cubicBezTo>
                  <a:pt x="5777222" y="860654"/>
                  <a:pt x="5807565" y="872519"/>
                  <a:pt x="5866544" y="883578"/>
                </a:cubicBezTo>
                <a:cubicBezTo>
                  <a:pt x="5893682" y="888666"/>
                  <a:pt x="5921599" y="888764"/>
                  <a:pt x="5948737" y="893852"/>
                </a:cubicBezTo>
                <a:cubicBezTo>
                  <a:pt x="5977149" y="899179"/>
                  <a:pt x="6028792" y="912313"/>
                  <a:pt x="6061753" y="924674"/>
                </a:cubicBezTo>
                <a:cubicBezTo>
                  <a:pt x="6079022" y="931150"/>
                  <a:pt x="6095077" y="941424"/>
                  <a:pt x="6113124" y="945223"/>
                </a:cubicBezTo>
                <a:cubicBezTo>
                  <a:pt x="6160518" y="955201"/>
                  <a:pt x="6256962" y="965771"/>
                  <a:pt x="6256962" y="965771"/>
                </a:cubicBezTo>
                <a:cubicBezTo>
                  <a:pt x="6335353" y="961160"/>
                  <a:pt x="6441312" y="957958"/>
                  <a:pt x="6524090" y="945223"/>
                </a:cubicBezTo>
                <a:cubicBezTo>
                  <a:pt x="6552931" y="940786"/>
                  <a:pt x="6602824" y="922403"/>
                  <a:pt x="6626832" y="914400"/>
                </a:cubicBezTo>
                <a:cubicBezTo>
                  <a:pt x="6637106" y="910975"/>
                  <a:pt x="6647035" y="906250"/>
                  <a:pt x="6657654" y="904126"/>
                </a:cubicBezTo>
                <a:cubicBezTo>
                  <a:pt x="6756160" y="884425"/>
                  <a:pt x="6691607" y="895096"/>
                  <a:pt x="6852863" y="883578"/>
                </a:cubicBezTo>
                <a:lnTo>
                  <a:pt x="7325474" y="893852"/>
                </a:lnTo>
                <a:cubicBezTo>
                  <a:pt x="7363278" y="895178"/>
                  <a:pt x="7400673" y="903236"/>
                  <a:pt x="7438490" y="904126"/>
                </a:cubicBezTo>
                <a:cubicBezTo>
                  <a:pt x="7698719" y="910249"/>
                  <a:pt x="7959025" y="914400"/>
                  <a:pt x="8219326" y="9144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8044572" y="3470419"/>
            <a:ext cx="1654139" cy="1920712"/>
          </a:xfrm>
          <a:custGeom>
            <a:avLst/>
            <a:gdLst>
              <a:gd name="connsiteX0" fmla="*/ 0 w 1654139"/>
              <a:gd name="connsiteY0" fmla="*/ 1920712 h 1920712"/>
              <a:gd name="connsiteX1" fmla="*/ 51371 w 1654139"/>
              <a:gd name="connsiteY1" fmla="*/ 1910438 h 1920712"/>
              <a:gd name="connsiteX2" fmla="*/ 82193 w 1654139"/>
              <a:gd name="connsiteY2" fmla="*/ 1900164 h 1920712"/>
              <a:gd name="connsiteX3" fmla="*/ 195209 w 1654139"/>
              <a:gd name="connsiteY3" fmla="*/ 1879616 h 1920712"/>
              <a:gd name="connsiteX4" fmla="*/ 667820 w 1654139"/>
              <a:gd name="connsiteY4" fmla="*/ 1859067 h 1920712"/>
              <a:gd name="connsiteX5" fmla="*/ 719191 w 1654139"/>
              <a:gd name="connsiteY5" fmla="*/ 1848793 h 1920712"/>
              <a:gd name="connsiteX6" fmla="*/ 791110 w 1654139"/>
              <a:gd name="connsiteY6" fmla="*/ 1838519 h 1920712"/>
              <a:gd name="connsiteX7" fmla="*/ 821932 w 1654139"/>
              <a:gd name="connsiteY7" fmla="*/ 1828245 h 1920712"/>
              <a:gd name="connsiteX8" fmla="*/ 842481 w 1654139"/>
              <a:gd name="connsiteY8" fmla="*/ 1807696 h 1920712"/>
              <a:gd name="connsiteX9" fmla="*/ 893851 w 1654139"/>
              <a:gd name="connsiteY9" fmla="*/ 1756326 h 1920712"/>
              <a:gd name="connsiteX10" fmla="*/ 914400 w 1654139"/>
              <a:gd name="connsiteY10" fmla="*/ 1694681 h 1920712"/>
              <a:gd name="connsiteX11" fmla="*/ 893851 w 1654139"/>
              <a:gd name="connsiteY11" fmla="*/ 996038 h 1920712"/>
              <a:gd name="connsiteX12" fmla="*/ 873303 w 1654139"/>
              <a:gd name="connsiteY12" fmla="*/ 872748 h 1920712"/>
              <a:gd name="connsiteX13" fmla="*/ 863029 w 1654139"/>
              <a:gd name="connsiteY13" fmla="*/ 770007 h 1920712"/>
              <a:gd name="connsiteX14" fmla="*/ 832207 w 1654139"/>
              <a:gd name="connsiteY14" fmla="*/ 574798 h 1920712"/>
              <a:gd name="connsiteX15" fmla="*/ 821932 w 1654139"/>
              <a:gd name="connsiteY15" fmla="*/ 523427 h 1920712"/>
              <a:gd name="connsiteX16" fmla="*/ 811658 w 1654139"/>
              <a:gd name="connsiteY16" fmla="*/ 492604 h 1920712"/>
              <a:gd name="connsiteX17" fmla="*/ 801384 w 1654139"/>
              <a:gd name="connsiteY17" fmla="*/ 451508 h 1920712"/>
              <a:gd name="connsiteX18" fmla="*/ 801384 w 1654139"/>
              <a:gd name="connsiteY18" fmla="*/ 163831 h 1920712"/>
              <a:gd name="connsiteX19" fmla="*/ 821932 w 1654139"/>
              <a:gd name="connsiteY19" fmla="*/ 102186 h 1920712"/>
              <a:gd name="connsiteX20" fmla="*/ 873303 w 1654139"/>
              <a:gd name="connsiteY20" fmla="*/ 61090 h 1920712"/>
              <a:gd name="connsiteX21" fmla="*/ 924674 w 1654139"/>
              <a:gd name="connsiteY21" fmla="*/ 30267 h 1920712"/>
              <a:gd name="connsiteX22" fmla="*/ 1130157 w 1654139"/>
              <a:gd name="connsiteY22" fmla="*/ 19993 h 1920712"/>
              <a:gd name="connsiteX23" fmla="*/ 1654139 w 1654139"/>
              <a:gd name="connsiteY23" fmla="*/ 40541 h 192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4139" h="1920712">
                <a:moveTo>
                  <a:pt x="0" y="1920712"/>
                </a:moveTo>
                <a:cubicBezTo>
                  <a:pt x="17124" y="1917287"/>
                  <a:pt x="34430" y="1914673"/>
                  <a:pt x="51371" y="1910438"/>
                </a:cubicBezTo>
                <a:cubicBezTo>
                  <a:pt x="61877" y="1907811"/>
                  <a:pt x="71780" y="1903139"/>
                  <a:pt x="82193" y="1900164"/>
                </a:cubicBezTo>
                <a:cubicBezTo>
                  <a:pt x="119605" y="1889475"/>
                  <a:pt x="155921" y="1882526"/>
                  <a:pt x="195209" y="1879616"/>
                </a:cubicBezTo>
                <a:cubicBezTo>
                  <a:pt x="290651" y="1872546"/>
                  <a:pt x="590781" y="1862030"/>
                  <a:pt x="667820" y="1859067"/>
                </a:cubicBezTo>
                <a:cubicBezTo>
                  <a:pt x="684944" y="1855642"/>
                  <a:pt x="701966" y="1851664"/>
                  <a:pt x="719191" y="1848793"/>
                </a:cubicBezTo>
                <a:cubicBezTo>
                  <a:pt x="743078" y="1844812"/>
                  <a:pt x="767364" y="1843268"/>
                  <a:pt x="791110" y="1838519"/>
                </a:cubicBezTo>
                <a:cubicBezTo>
                  <a:pt x="801729" y="1836395"/>
                  <a:pt x="811658" y="1831670"/>
                  <a:pt x="821932" y="1828245"/>
                </a:cubicBezTo>
                <a:cubicBezTo>
                  <a:pt x="828782" y="1821395"/>
                  <a:pt x="834917" y="1813747"/>
                  <a:pt x="842481" y="1807696"/>
                </a:cubicBezTo>
                <a:cubicBezTo>
                  <a:pt x="873185" y="1783132"/>
                  <a:pt x="876845" y="1794588"/>
                  <a:pt x="893851" y="1756326"/>
                </a:cubicBezTo>
                <a:cubicBezTo>
                  <a:pt x="902648" y="1736533"/>
                  <a:pt x="914400" y="1694681"/>
                  <a:pt x="914400" y="1694681"/>
                </a:cubicBezTo>
                <a:cubicBezTo>
                  <a:pt x="907550" y="1461800"/>
                  <a:pt x="919579" y="1227595"/>
                  <a:pt x="893851" y="996038"/>
                </a:cubicBezTo>
                <a:cubicBezTo>
                  <a:pt x="882381" y="892807"/>
                  <a:pt x="893384" y="932992"/>
                  <a:pt x="873303" y="872748"/>
                </a:cubicBezTo>
                <a:cubicBezTo>
                  <a:pt x="869878" y="838501"/>
                  <a:pt x="867050" y="804189"/>
                  <a:pt x="863029" y="770007"/>
                </a:cubicBezTo>
                <a:cubicBezTo>
                  <a:pt x="857865" y="726111"/>
                  <a:pt x="837808" y="602803"/>
                  <a:pt x="832207" y="574798"/>
                </a:cubicBezTo>
                <a:cubicBezTo>
                  <a:pt x="828782" y="557674"/>
                  <a:pt x="826167" y="540368"/>
                  <a:pt x="821932" y="523427"/>
                </a:cubicBezTo>
                <a:cubicBezTo>
                  <a:pt x="819305" y="512920"/>
                  <a:pt x="814633" y="503017"/>
                  <a:pt x="811658" y="492604"/>
                </a:cubicBezTo>
                <a:cubicBezTo>
                  <a:pt x="807779" y="479027"/>
                  <a:pt x="804809" y="465207"/>
                  <a:pt x="801384" y="451508"/>
                </a:cubicBezTo>
                <a:cubicBezTo>
                  <a:pt x="788740" y="325065"/>
                  <a:pt x="782432" y="315446"/>
                  <a:pt x="801384" y="163831"/>
                </a:cubicBezTo>
                <a:cubicBezTo>
                  <a:pt x="804071" y="142338"/>
                  <a:pt x="806616" y="117501"/>
                  <a:pt x="821932" y="102186"/>
                </a:cubicBezTo>
                <a:cubicBezTo>
                  <a:pt x="871557" y="52563"/>
                  <a:pt x="808487" y="112944"/>
                  <a:pt x="873303" y="61090"/>
                </a:cubicBezTo>
                <a:cubicBezTo>
                  <a:pt x="913598" y="28853"/>
                  <a:pt x="871145" y="48109"/>
                  <a:pt x="924674" y="30267"/>
                </a:cubicBezTo>
                <a:cubicBezTo>
                  <a:pt x="1003254" y="-22120"/>
                  <a:pt x="946796" y="6577"/>
                  <a:pt x="1130157" y="19993"/>
                </a:cubicBezTo>
                <a:cubicBezTo>
                  <a:pt x="1515931" y="48220"/>
                  <a:pt x="1241515" y="40541"/>
                  <a:pt x="1654139" y="40541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013641" y="2418180"/>
            <a:ext cx="5137079" cy="2880484"/>
          </a:xfrm>
          <a:custGeom>
            <a:avLst/>
            <a:gdLst>
              <a:gd name="connsiteX0" fmla="*/ 0 w 5137079"/>
              <a:gd name="connsiteY0" fmla="*/ 2346228 h 2880484"/>
              <a:gd name="connsiteX1" fmla="*/ 92468 w 5137079"/>
              <a:gd name="connsiteY1" fmla="*/ 2356502 h 2880484"/>
              <a:gd name="connsiteX2" fmla="*/ 154113 w 5137079"/>
              <a:gd name="connsiteY2" fmla="*/ 2377050 h 2880484"/>
              <a:gd name="connsiteX3" fmla="*/ 195209 w 5137079"/>
              <a:gd name="connsiteY3" fmla="*/ 2387324 h 2880484"/>
              <a:gd name="connsiteX4" fmla="*/ 256854 w 5137079"/>
              <a:gd name="connsiteY4" fmla="*/ 2407873 h 2880484"/>
              <a:gd name="connsiteX5" fmla="*/ 349322 w 5137079"/>
              <a:gd name="connsiteY5" fmla="*/ 2418147 h 2880484"/>
              <a:gd name="connsiteX6" fmla="*/ 452063 w 5137079"/>
              <a:gd name="connsiteY6" fmla="*/ 2438695 h 2880484"/>
              <a:gd name="connsiteX7" fmla="*/ 493160 w 5137079"/>
              <a:gd name="connsiteY7" fmla="*/ 2448969 h 2880484"/>
              <a:gd name="connsiteX8" fmla="*/ 636998 w 5137079"/>
              <a:gd name="connsiteY8" fmla="*/ 2459243 h 2880484"/>
              <a:gd name="connsiteX9" fmla="*/ 719191 w 5137079"/>
              <a:gd name="connsiteY9" fmla="*/ 2479792 h 2880484"/>
              <a:gd name="connsiteX10" fmla="*/ 780836 w 5137079"/>
              <a:gd name="connsiteY10" fmla="*/ 2490066 h 2880484"/>
              <a:gd name="connsiteX11" fmla="*/ 852756 w 5137079"/>
              <a:gd name="connsiteY11" fmla="*/ 2500340 h 2880484"/>
              <a:gd name="connsiteX12" fmla="*/ 934949 w 5137079"/>
              <a:gd name="connsiteY12" fmla="*/ 2520888 h 2880484"/>
              <a:gd name="connsiteX13" fmla="*/ 1037690 w 5137079"/>
              <a:gd name="connsiteY13" fmla="*/ 2551711 h 2880484"/>
              <a:gd name="connsiteX14" fmla="*/ 1089061 w 5137079"/>
              <a:gd name="connsiteY14" fmla="*/ 2561985 h 2880484"/>
              <a:gd name="connsiteX15" fmla="*/ 1304818 w 5137079"/>
              <a:gd name="connsiteY15" fmla="*/ 2572259 h 2880484"/>
              <a:gd name="connsiteX16" fmla="*/ 1500027 w 5137079"/>
              <a:gd name="connsiteY16" fmla="*/ 2561985 h 2880484"/>
              <a:gd name="connsiteX17" fmla="*/ 1561672 w 5137079"/>
              <a:gd name="connsiteY17" fmla="*/ 2551711 h 2880484"/>
              <a:gd name="connsiteX18" fmla="*/ 1633591 w 5137079"/>
              <a:gd name="connsiteY18" fmla="*/ 2541437 h 2880484"/>
              <a:gd name="connsiteX19" fmla="*/ 1787704 w 5137079"/>
              <a:gd name="connsiteY19" fmla="*/ 2520888 h 2880484"/>
              <a:gd name="connsiteX20" fmla="*/ 1828800 w 5137079"/>
              <a:gd name="connsiteY20" fmla="*/ 2510614 h 2880484"/>
              <a:gd name="connsiteX21" fmla="*/ 1859623 w 5137079"/>
              <a:gd name="connsiteY21" fmla="*/ 2490066 h 2880484"/>
              <a:gd name="connsiteX22" fmla="*/ 1910994 w 5137079"/>
              <a:gd name="connsiteY22" fmla="*/ 2438695 h 2880484"/>
              <a:gd name="connsiteX23" fmla="*/ 1931542 w 5137079"/>
              <a:gd name="connsiteY23" fmla="*/ 2377050 h 2880484"/>
              <a:gd name="connsiteX24" fmla="*/ 1972639 w 5137079"/>
              <a:gd name="connsiteY24" fmla="*/ 2305131 h 2880484"/>
              <a:gd name="connsiteX25" fmla="*/ 1993187 w 5137079"/>
              <a:gd name="connsiteY25" fmla="*/ 2212664 h 2880484"/>
              <a:gd name="connsiteX26" fmla="*/ 2003461 w 5137079"/>
              <a:gd name="connsiteY26" fmla="*/ 2181841 h 2880484"/>
              <a:gd name="connsiteX27" fmla="*/ 2024009 w 5137079"/>
              <a:gd name="connsiteY27" fmla="*/ 2099648 h 2880484"/>
              <a:gd name="connsiteX28" fmla="*/ 2034284 w 5137079"/>
              <a:gd name="connsiteY28" fmla="*/ 2058551 h 2880484"/>
              <a:gd name="connsiteX29" fmla="*/ 2044558 w 5137079"/>
              <a:gd name="connsiteY29" fmla="*/ 2017455 h 2880484"/>
              <a:gd name="connsiteX30" fmla="*/ 2065106 w 5137079"/>
              <a:gd name="connsiteY30" fmla="*/ 1842794 h 2880484"/>
              <a:gd name="connsiteX31" fmla="*/ 2075380 w 5137079"/>
              <a:gd name="connsiteY31" fmla="*/ 1791423 h 2880484"/>
              <a:gd name="connsiteX32" fmla="*/ 2085654 w 5137079"/>
              <a:gd name="connsiteY32" fmla="*/ 1729778 h 2880484"/>
              <a:gd name="connsiteX33" fmla="*/ 2095929 w 5137079"/>
              <a:gd name="connsiteY33" fmla="*/ 1698956 h 2880484"/>
              <a:gd name="connsiteX34" fmla="*/ 2106203 w 5137079"/>
              <a:gd name="connsiteY34" fmla="*/ 1647585 h 2880484"/>
              <a:gd name="connsiteX35" fmla="*/ 2116477 w 5137079"/>
              <a:gd name="connsiteY35" fmla="*/ 1616762 h 2880484"/>
              <a:gd name="connsiteX36" fmla="*/ 2126751 w 5137079"/>
              <a:gd name="connsiteY36" fmla="*/ 1565392 h 2880484"/>
              <a:gd name="connsiteX37" fmla="*/ 2137025 w 5137079"/>
              <a:gd name="connsiteY37" fmla="*/ 1524295 h 2880484"/>
              <a:gd name="connsiteX38" fmla="*/ 2147299 w 5137079"/>
              <a:gd name="connsiteY38" fmla="*/ 1442102 h 2880484"/>
              <a:gd name="connsiteX39" fmla="*/ 2157573 w 5137079"/>
              <a:gd name="connsiteY39" fmla="*/ 1380457 h 2880484"/>
              <a:gd name="connsiteX40" fmla="*/ 2137025 w 5137079"/>
              <a:gd name="connsiteY40" fmla="*/ 897571 h 2880484"/>
              <a:gd name="connsiteX41" fmla="*/ 2106203 w 5137079"/>
              <a:gd name="connsiteY41" fmla="*/ 764007 h 2880484"/>
              <a:gd name="connsiteX42" fmla="*/ 2095929 w 5137079"/>
              <a:gd name="connsiteY42" fmla="*/ 692088 h 2880484"/>
              <a:gd name="connsiteX43" fmla="*/ 2085654 w 5137079"/>
              <a:gd name="connsiteY43" fmla="*/ 661266 h 2880484"/>
              <a:gd name="connsiteX44" fmla="*/ 2075380 w 5137079"/>
              <a:gd name="connsiteY44" fmla="*/ 579073 h 2880484"/>
              <a:gd name="connsiteX45" fmla="*/ 2085654 w 5137079"/>
              <a:gd name="connsiteY45" fmla="*/ 34542 h 2880484"/>
              <a:gd name="connsiteX46" fmla="*/ 2352782 w 5137079"/>
              <a:gd name="connsiteY46" fmla="*/ 44816 h 2880484"/>
              <a:gd name="connsiteX47" fmla="*/ 2383605 w 5137079"/>
              <a:gd name="connsiteY47" fmla="*/ 65365 h 2880484"/>
              <a:gd name="connsiteX48" fmla="*/ 2414427 w 5137079"/>
              <a:gd name="connsiteY48" fmla="*/ 75639 h 2880484"/>
              <a:gd name="connsiteX49" fmla="*/ 2476072 w 5137079"/>
              <a:gd name="connsiteY49" fmla="*/ 106461 h 2880484"/>
              <a:gd name="connsiteX50" fmla="*/ 2547991 w 5137079"/>
              <a:gd name="connsiteY50" fmla="*/ 188655 h 2880484"/>
              <a:gd name="connsiteX51" fmla="*/ 2578814 w 5137079"/>
              <a:gd name="connsiteY51" fmla="*/ 198929 h 2880484"/>
              <a:gd name="connsiteX52" fmla="*/ 2609636 w 5137079"/>
              <a:gd name="connsiteY52" fmla="*/ 219477 h 2880484"/>
              <a:gd name="connsiteX53" fmla="*/ 2661007 w 5137079"/>
              <a:gd name="connsiteY53" fmla="*/ 260574 h 2880484"/>
              <a:gd name="connsiteX54" fmla="*/ 2702104 w 5137079"/>
              <a:gd name="connsiteY54" fmla="*/ 270848 h 2880484"/>
              <a:gd name="connsiteX55" fmla="*/ 2753475 w 5137079"/>
              <a:gd name="connsiteY55" fmla="*/ 311944 h 2880484"/>
              <a:gd name="connsiteX56" fmla="*/ 2784297 w 5137079"/>
              <a:gd name="connsiteY56" fmla="*/ 332493 h 2880484"/>
              <a:gd name="connsiteX57" fmla="*/ 2815120 w 5137079"/>
              <a:gd name="connsiteY57" fmla="*/ 363315 h 2880484"/>
              <a:gd name="connsiteX58" fmla="*/ 2856216 w 5137079"/>
              <a:gd name="connsiteY58" fmla="*/ 383864 h 2880484"/>
              <a:gd name="connsiteX59" fmla="*/ 2887039 w 5137079"/>
              <a:gd name="connsiteY59" fmla="*/ 404412 h 2880484"/>
              <a:gd name="connsiteX60" fmla="*/ 2928135 w 5137079"/>
              <a:gd name="connsiteY60" fmla="*/ 435234 h 2880484"/>
              <a:gd name="connsiteX61" fmla="*/ 2989780 w 5137079"/>
              <a:gd name="connsiteY61" fmla="*/ 476331 h 2880484"/>
              <a:gd name="connsiteX62" fmla="*/ 3010329 w 5137079"/>
              <a:gd name="connsiteY62" fmla="*/ 496879 h 2880484"/>
              <a:gd name="connsiteX63" fmla="*/ 3092522 w 5137079"/>
              <a:gd name="connsiteY63" fmla="*/ 537976 h 2880484"/>
              <a:gd name="connsiteX64" fmla="*/ 3174715 w 5137079"/>
              <a:gd name="connsiteY64" fmla="*/ 589347 h 2880484"/>
              <a:gd name="connsiteX65" fmla="*/ 3328827 w 5137079"/>
              <a:gd name="connsiteY65" fmla="*/ 630443 h 2880484"/>
              <a:gd name="connsiteX66" fmla="*/ 3369924 w 5137079"/>
              <a:gd name="connsiteY66" fmla="*/ 640718 h 2880484"/>
              <a:gd name="connsiteX67" fmla="*/ 3472666 w 5137079"/>
              <a:gd name="connsiteY67" fmla="*/ 661266 h 2880484"/>
              <a:gd name="connsiteX68" fmla="*/ 3616504 w 5137079"/>
              <a:gd name="connsiteY68" fmla="*/ 692088 h 2880484"/>
              <a:gd name="connsiteX69" fmla="*/ 3811713 w 5137079"/>
              <a:gd name="connsiteY69" fmla="*/ 712637 h 2880484"/>
              <a:gd name="connsiteX70" fmla="*/ 3986373 w 5137079"/>
              <a:gd name="connsiteY70" fmla="*/ 722911 h 2880484"/>
              <a:gd name="connsiteX71" fmla="*/ 4048018 w 5137079"/>
              <a:gd name="connsiteY71" fmla="*/ 733185 h 2880484"/>
              <a:gd name="connsiteX72" fmla="*/ 4119938 w 5137079"/>
              <a:gd name="connsiteY72" fmla="*/ 743459 h 2880484"/>
              <a:gd name="connsiteX73" fmla="*/ 4150760 w 5137079"/>
              <a:gd name="connsiteY73" fmla="*/ 764007 h 2880484"/>
              <a:gd name="connsiteX74" fmla="*/ 4202131 w 5137079"/>
              <a:gd name="connsiteY74" fmla="*/ 774282 h 2880484"/>
              <a:gd name="connsiteX75" fmla="*/ 4232953 w 5137079"/>
              <a:gd name="connsiteY75" fmla="*/ 794830 h 2880484"/>
              <a:gd name="connsiteX76" fmla="*/ 4263776 w 5137079"/>
              <a:gd name="connsiteY76" fmla="*/ 805104 h 2880484"/>
              <a:gd name="connsiteX77" fmla="*/ 4325421 w 5137079"/>
              <a:gd name="connsiteY77" fmla="*/ 856475 h 2880484"/>
              <a:gd name="connsiteX78" fmla="*/ 4345969 w 5137079"/>
              <a:gd name="connsiteY78" fmla="*/ 887297 h 2880484"/>
              <a:gd name="connsiteX79" fmla="*/ 4356243 w 5137079"/>
              <a:gd name="connsiteY79" fmla="*/ 918120 h 2880484"/>
              <a:gd name="connsiteX80" fmla="*/ 4335695 w 5137079"/>
              <a:gd name="connsiteY80" fmla="*/ 1452376 h 2880484"/>
              <a:gd name="connsiteX81" fmla="*/ 4345969 w 5137079"/>
              <a:gd name="connsiteY81" fmla="*/ 1904439 h 2880484"/>
              <a:gd name="connsiteX82" fmla="*/ 4366517 w 5137079"/>
              <a:gd name="connsiteY82" fmla="*/ 2212664 h 2880484"/>
              <a:gd name="connsiteX83" fmla="*/ 4387066 w 5137079"/>
              <a:gd name="connsiteY83" fmla="*/ 2438695 h 2880484"/>
              <a:gd name="connsiteX84" fmla="*/ 4397340 w 5137079"/>
              <a:gd name="connsiteY84" fmla="*/ 2469518 h 2880484"/>
              <a:gd name="connsiteX85" fmla="*/ 4428162 w 5137079"/>
              <a:gd name="connsiteY85" fmla="*/ 2603082 h 2880484"/>
              <a:gd name="connsiteX86" fmla="*/ 4438436 w 5137079"/>
              <a:gd name="connsiteY86" fmla="*/ 2726371 h 2880484"/>
              <a:gd name="connsiteX87" fmla="*/ 4448711 w 5137079"/>
              <a:gd name="connsiteY87" fmla="*/ 2757194 h 2880484"/>
              <a:gd name="connsiteX88" fmla="*/ 4479533 w 5137079"/>
              <a:gd name="connsiteY88" fmla="*/ 2777742 h 2880484"/>
              <a:gd name="connsiteX89" fmla="*/ 4541178 w 5137079"/>
              <a:gd name="connsiteY89" fmla="*/ 2798291 h 2880484"/>
              <a:gd name="connsiteX90" fmla="*/ 4572000 w 5137079"/>
              <a:gd name="connsiteY90" fmla="*/ 2808565 h 2880484"/>
              <a:gd name="connsiteX91" fmla="*/ 4654194 w 5137079"/>
              <a:gd name="connsiteY91" fmla="*/ 2818839 h 2880484"/>
              <a:gd name="connsiteX92" fmla="*/ 4685016 w 5137079"/>
              <a:gd name="connsiteY92" fmla="*/ 2829113 h 2880484"/>
              <a:gd name="connsiteX93" fmla="*/ 5024063 w 5137079"/>
              <a:gd name="connsiteY93" fmla="*/ 2849661 h 2880484"/>
              <a:gd name="connsiteX94" fmla="*/ 5054886 w 5137079"/>
              <a:gd name="connsiteY94" fmla="*/ 2859935 h 2880484"/>
              <a:gd name="connsiteX95" fmla="*/ 5137079 w 5137079"/>
              <a:gd name="connsiteY95" fmla="*/ 2880484 h 28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37079" h="2880484">
                <a:moveTo>
                  <a:pt x="0" y="2346228"/>
                </a:moveTo>
                <a:cubicBezTo>
                  <a:pt x="30823" y="2349653"/>
                  <a:pt x="62058" y="2350420"/>
                  <a:pt x="92468" y="2356502"/>
                </a:cubicBezTo>
                <a:cubicBezTo>
                  <a:pt x="113707" y="2360750"/>
                  <a:pt x="133100" y="2371797"/>
                  <a:pt x="154113" y="2377050"/>
                </a:cubicBezTo>
                <a:cubicBezTo>
                  <a:pt x="167812" y="2380475"/>
                  <a:pt x="181684" y="2383266"/>
                  <a:pt x="195209" y="2387324"/>
                </a:cubicBezTo>
                <a:cubicBezTo>
                  <a:pt x="215955" y="2393548"/>
                  <a:pt x="235615" y="2403625"/>
                  <a:pt x="256854" y="2407873"/>
                </a:cubicBezTo>
                <a:cubicBezTo>
                  <a:pt x="287264" y="2413955"/>
                  <a:pt x="318499" y="2414722"/>
                  <a:pt x="349322" y="2418147"/>
                </a:cubicBezTo>
                <a:cubicBezTo>
                  <a:pt x="412620" y="2439246"/>
                  <a:pt x="348174" y="2419806"/>
                  <a:pt x="452063" y="2438695"/>
                </a:cubicBezTo>
                <a:cubicBezTo>
                  <a:pt x="465956" y="2441221"/>
                  <a:pt x="479126" y="2447410"/>
                  <a:pt x="493160" y="2448969"/>
                </a:cubicBezTo>
                <a:cubicBezTo>
                  <a:pt x="540934" y="2454277"/>
                  <a:pt x="589052" y="2455818"/>
                  <a:pt x="636998" y="2459243"/>
                </a:cubicBezTo>
                <a:cubicBezTo>
                  <a:pt x="664396" y="2466093"/>
                  <a:pt x="691334" y="2475149"/>
                  <a:pt x="719191" y="2479792"/>
                </a:cubicBezTo>
                <a:lnTo>
                  <a:pt x="780836" y="2490066"/>
                </a:lnTo>
                <a:cubicBezTo>
                  <a:pt x="804771" y="2493748"/>
                  <a:pt x="829010" y="2495591"/>
                  <a:pt x="852756" y="2500340"/>
                </a:cubicBezTo>
                <a:cubicBezTo>
                  <a:pt x="880448" y="2505878"/>
                  <a:pt x="908157" y="2511957"/>
                  <a:pt x="934949" y="2520888"/>
                </a:cubicBezTo>
                <a:cubicBezTo>
                  <a:pt x="986172" y="2537963"/>
                  <a:pt x="991108" y="2541359"/>
                  <a:pt x="1037690" y="2551711"/>
                </a:cubicBezTo>
                <a:cubicBezTo>
                  <a:pt x="1054737" y="2555499"/>
                  <a:pt x="1071650" y="2560646"/>
                  <a:pt x="1089061" y="2561985"/>
                </a:cubicBezTo>
                <a:cubicBezTo>
                  <a:pt x="1160849" y="2567507"/>
                  <a:pt x="1232899" y="2568834"/>
                  <a:pt x="1304818" y="2572259"/>
                </a:cubicBezTo>
                <a:cubicBezTo>
                  <a:pt x="1369888" y="2568834"/>
                  <a:pt x="1435075" y="2567181"/>
                  <a:pt x="1500027" y="2561985"/>
                </a:cubicBezTo>
                <a:cubicBezTo>
                  <a:pt x="1520792" y="2560324"/>
                  <a:pt x="1541082" y="2554879"/>
                  <a:pt x="1561672" y="2551711"/>
                </a:cubicBezTo>
                <a:cubicBezTo>
                  <a:pt x="1585607" y="2548029"/>
                  <a:pt x="1609587" y="2544638"/>
                  <a:pt x="1633591" y="2541437"/>
                </a:cubicBezTo>
                <a:cubicBezTo>
                  <a:pt x="1667113" y="2536967"/>
                  <a:pt x="1752214" y="2527341"/>
                  <a:pt x="1787704" y="2520888"/>
                </a:cubicBezTo>
                <a:cubicBezTo>
                  <a:pt x="1801597" y="2518362"/>
                  <a:pt x="1815101" y="2514039"/>
                  <a:pt x="1828800" y="2510614"/>
                </a:cubicBezTo>
                <a:cubicBezTo>
                  <a:pt x="1839074" y="2503765"/>
                  <a:pt x="1850330" y="2498197"/>
                  <a:pt x="1859623" y="2490066"/>
                </a:cubicBezTo>
                <a:cubicBezTo>
                  <a:pt x="1877848" y="2474119"/>
                  <a:pt x="1910994" y="2438695"/>
                  <a:pt x="1910994" y="2438695"/>
                </a:cubicBezTo>
                <a:cubicBezTo>
                  <a:pt x="1917843" y="2418147"/>
                  <a:pt x="1919527" y="2395072"/>
                  <a:pt x="1931542" y="2377050"/>
                </a:cubicBezTo>
                <a:cubicBezTo>
                  <a:pt x="1960586" y="2333484"/>
                  <a:pt x="1946568" y="2357272"/>
                  <a:pt x="1972639" y="2305131"/>
                </a:cubicBezTo>
                <a:cubicBezTo>
                  <a:pt x="1979702" y="2269817"/>
                  <a:pt x="1983513" y="2246522"/>
                  <a:pt x="1993187" y="2212664"/>
                </a:cubicBezTo>
                <a:cubicBezTo>
                  <a:pt x="1996162" y="2202251"/>
                  <a:pt x="2000611" y="2192289"/>
                  <a:pt x="2003461" y="2181841"/>
                </a:cubicBezTo>
                <a:cubicBezTo>
                  <a:pt x="2010892" y="2154595"/>
                  <a:pt x="2017159" y="2127046"/>
                  <a:pt x="2024009" y="2099648"/>
                </a:cubicBezTo>
                <a:lnTo>
                  <a:pt x="2034284" y="2058551"/>
                </a:lnTo>
                <a:lnTo>
                  <a:pt x="2044558" y="2017455"/>
                </a:lnTo>
                <a:cubicBezTo>
                  <a:pt x="2051862" y="1944417"/>
                  <a:pt x="2053750" y="1910932"/>
                  <a:pt x="2065106" y="1842794"/>
                </a:cubicBezTo>
                <a:cubicBezTo>
                  <a:pt x="2067977" y="1825569"/>
                  <a:pt x="2072256" y="1808604"/>
                  <a:pt x="2075380" y="1791423"/>
                </a:cubicBezTo>
                <a:cubicBezTo>
                  <a:pt x="2079106" y="1770927"/>
                  <a:pt x="2081135" y="1750114"/>
                  <a:pt x="2085654" y="1729778"/>
                </a:cubicBezTo>
                <a:cubicBezTo>
                  <a:pt x="2088003" y="1719206"/>
                  <a:pt x="2093302" y="1709462"/>
                  <a:pt x="2095929" y="1698956"/>
                </a:cubicBezTo>
                <a:cubicBezTo>
                  <a:pt x="2100164" y="1682015"/>
                  <a:pt x="2101968" y="1664526"/>
                  <a:pt x="2106203" y="1647585"/>
                </a:cubicBezTo>
                <a:cubicBezTo>
                  <a:pt x="2108830" y="1637078"/>
                  <a:pt x="2113850" y="1627269"/>
                  <a:pt x="2116477" y="1616762"/>
                </a:cubicBezTo>
                <a:cubicBezTo>
                  <a:pt x="2120712" y="1599821"/>
                  <a:pt x="2122963" y="1582439"/>
                  <a:pt x="2126751" y="1565392"/>
                </a:cubicBezTo>
                <a:cubicBezTo>
                  <a:pt x="2129814" y="1551608"/>
                  <a:pt x="2134704" y="1538223"/>
                  <a:pt x="2137025" y="1524295"/>
                </a:cubicBezTo>
                <a:cubicBezTo>
                  <a:pt x="2141564" y="1497060"/>
                  <a:pt x="2143394" y="1469435"/>
                  <a:pt x="2147299" y="1442102"/>
                </a:cubicBezTo>
                <a:cubicBezTo>
                  <a:pt x="2150245" y="1421480"/>
                  <a:pt x="2154148" y="1401005"/>
                  <a:pt x="2157573" y="1380457"/>
                </a:cubicBezTo>
                <a:cubicBezTo>
                  <a:pt x="2153210" y="1205947"/>
                  <a:pt x="2165526" y="1059080"/>
                  <a:pt x="2137025" y="897571"/>
                </a:cubicBezTo>
                <a:cubicBezTo>
                  <a:pt x="2120021" y="801216"/>
                  <a:pt x="2125763" y="822690"/>
                  <a:pt x="2106203" y="764007"/>
                </a:cubicBezTo>
                <a:cubicBezTo>
                  <a:pt x="2102778" y="740034"/>
                  <a:pt x="2100678" y="715834"/>
                  <a:pt x="2095929" y="692088"/>
                </a:cubicBezTo>
                <a:cubicBezTo>
                  <a:pt x="2093805" y="681468"/>
                  <a:pt x="2087591" y="671921"/>
                  <a:pt x="2085654" y="661266"/>
                </a:cubicBezTo>
                <a:cubicBezTo>
                  <a:pt x="2080715" y="634101"/>
                  <a:pt x="2078805" y="606471"/>
                  <a:pt x="2075380" y="579073"/>
                </a:cubicBezTo>
                <a:cubicBezTo>
                  <a:pt x="2078805" y="397563"/>
                  <a:pt x="2001997" y="195660"/>
                  <a:pt x="2085654" y="34542"/>
                </a:cubicBezTo>
                <a:cubicBezTo>
                  <a:pt x="2126716" y="-44541"/>
                  <a:pt x="2264147" y="35647"/>
                  <a:pt x="2352782" y="44816"/>
                </a:cubicBezTo>
                <a:cubicBezTo>
                  <a:pt x="2365065" y="46087"/>
                  <a:pt x="2372560" y="59843"/>
                  <a:pt x="2383605" y="65365"/>
                </a:cubicBezTo>
                <a:cubicBezTo>
                  <a:pt x="2393291" y="70208"/>
                  <a:pt x="2404741" y="70796"/>
                  <a:pt x="2414427" y="75639"/>
                </a:cubicBezTo>
                <a:cubicBezTo>
                  <a:pt x="2494094" y="115472"/>
                  <a:pt x="2398601" y="80637"/>
                  <a:pt x="2476072" y="106461"/>
                </a:cubicBezTo>
                <a:cubicBezTo>
                  <a:pt x="2492541" y="131163"/>
                  <a:pt x="2522235" y="180070"/>
                  <a:pt x="2547991" y="188655"/>
                </a:cubicBezTo>
                <a:lnTo>
                  <a:pt x="2578814" y="198929"/>
                </a:lnTo>
                <a:cubicBezTo>
                  <a:pt x="2589088" y="205778"/>
                  <a:pt x="2599994" y="211763"/>
                  <a:pt x="2609636" y="219477"/>
                </a:cubicBezTo>
                <a:cubicBezTo>
                  <a:pt x="2635126" y="239869"/>
                  <a:pt x="2626957" y="245981"/>
                  <a:pt x="2661007" y="260574"/>
                </a:cubicBezTo>
                <a:cubicBezTo>
                  <a:pt x="2673986" y="266136"/>
                  <a:pt x="2688405" y="267423"/>
                  <a:pt x="2702104" y="270848"/>
                </a:cubicBezTo>
                <a:cubicBezTo>
                  <a:pt x="2796956" y="334083"/>
                  <a:pt x="2680287" y="253393"/>
                  <a:pt x="2753475" y="311944"/>
                </a:cubicBezTo>
                <a:cubicBezTo>
                  <a:pt x="2763117" y="319658"/>
                  <a:pt x="2774811" y="324588"/>
                  <a:pt x="2784297" y="332493"/>
                </a:cubicBezTo>
                <a:cubicBezTo>
                  <a:pt x="2795459" y="341795"/>
                  <a:pt x="2803297" y="354870"/>
                  <a:pt x="2815120" y="363315"/>
                </a:cubicBezTo>
                <a:cubicBezTo>
                  <a:pt x="2827583" y="372217"/>
                  <a:pt x="2842918" y="376265"/>
                  <a:pt x="2856216" y="383864"/>
                </a:cubicBezTo>
                <a:cubicBezTo>
                  <a:pt x="2866937" y="389990"/>
                  <a:pt x="2876991" y="397235"/>
                  <a:pt x="2887039" y="404412"/>
                </a:cubicBezTo>
                <a:cubicBezTo>
                  <a:pt x="2900973" y="414365"/>
                  <a:pt x="2914107" y="425414"/>
                  <a:pt x="2928135" y="435234"/>
                </a:cubicBezTo>
                <a:cubicBezTo>
                  <a:pt x="2948367" y="449396"/>
                  <a:pt x="2972317" y="458869"/>
                  <a:pt x="2989780" y="476331"/>
                </a:cubicBezTo>
                <a:cubicBezTo>
                  <a:pt x="2996630" y="483180"/>
                  <a:pt x="3002023" y="491895"/>
                  <a:pt x="3010329" y="496879"/>
                </a:cubicBezTo>
                <a:cubicBezTo>
                  <a:pt x="3036595" y="512639"/>
                  <a:pt x="3068017" y="519597"/>
                  <a:pt x="3092522" y="537976"/>
                </a:cubicBezTo>
                <a:cubicBezTo>
                  <a:pt x="3134401" y="569386"/>
                  <a:pt x="3128561" y="568834"/>
                  <a:pt x="3174715" y="589347"/>
                </a:cubicBezTo>
                <a:cubicBezTo>
                  <a:pt x="3255769" y="625371"/>
                  <a:pt x="3213199" y="601534"/>
                  <a:pt x="3328827" y="630443"/>
                </a:cubicBezTo>
                <a:cubicBezTo>
                  <a:pt x="3342526" y="633868"/>
                  <a:pt x="3356117" y="637759"/>
                  <a:pt x="3369924" y="640718"/>
                </a:cubicBezTo>
                <a:cubicBezTo>
                  <a:pt x="3404074" y="648036"/>
                  <a:pt x="3439533" y="650222"/>
                  <a:pt x="3472666" y="661266"/>
                </a:cubicBezTo>
                <a:cubicBezTo>
                  <a:pt x="3560505" y="690545"/>
                  <a:pt x="3512818" y="679127"/>
                  <a:pt x="3616504" y="692088"/>
                </a:cubicBezTo>
                <a:cubicBezTo>
                  <a:pt x="3706522" y="714592"/>
                  <a:pt x="3647252" y="702358"/>
                  <a:pt x="3811713" y="712637"/>
                </a:cubicBezTo>
                <a:lnTo>
                  <a:pt x="3986373" y="722911"/>
                </a:lnTo>
                <a:lnTo>
                  <a:pt x="4048018" y="733185"/>
                </a:lnTo>
                <a:cubicBezTo>
                  <a:pt x="4071953" y="736867"/>
                  <a:pt x="4096743" y="736501"/>
                  <a:pt x="4119938" y="743459"/>
                </a:cubicBezTo>
                <a:cubicBezTo>
                  <a:pt x="4131765" y="747007"/>
                  <a:pt x="4139198" y="759671"/>
                  <a:pt x="4150760" y="764007"/>
                </a:cubicBezTo>
                <a:cubicBezTo>
                  <a:pt x="4167111" y="770139"/>
                  <a:pt x="4185007" y="770857"/>
                  <a:pt x="4202131" y="774282"/>
                </a:cubicBezTo>
                <a:cubicBezTo>
                  <a:pt x="4212405" y="781131"/>
                  <a:pt x="4221909" y="789308"/>
                  <a:pt x="4232953" y="794830"/>
                </a:cubicBezTo>
                <a:cubicBezTo>
                  <a:pt x="4242640" y="799673"/>
                  <a:pt x="4254373" y="799731"/>
                  <a:pt x="4263776" y="805104"/>
                </a:cubicBezTo>
                <a:cubicBezTo>
                  <a:pt x="4278500" y="813517"/>
                  <a:pt x="4312067" y="839783"/>
                  <a:pt x="4325421" y="856475"/>
                </a:cubicBezTo>
                <a:cubicBezTo>
                  <a:pt x="4333135" y="866117"/>
                  <a:pt x="4339120" y="877023"/>
                  <a:pt x="4345969" y="887297"/>
                </a:cubicBezTo>
                <a:cubicBezTo>
                  <a:pt x="4349394" y="897571"/>
                  <a:pt x="4356243" y="907290"/>
                  <a:pt x="4356243" y="918120"/>
                </a:cubicBezTo>
                <a:cubicBezTo>
                  <a:pt x="4356243" y="1347196"/>
                  <a:pt x="4370456" y="1243809"/>
                  <a:pt x="4335695" y="1452376"/>
                </a:cubicBezTo>
                <a:cubicBezTo>
                  <a:pt x="4339120" y="1603064"/>
                  <a:pt x="4341538" y="1753778"/>
                  <a:pt x="4345969" y="1904439"/>
                </a:cubicBezTo>
                <a:cubicBezTo>
                  <a:pt x="4353131" y="2147958"/>
                  <a:pt x="4343727" y="2075919"/>
                  <a:pt x="4366517" y="2212664"/>
                </a:cubicBezTo>
                <a:cubicBezTo>
                  <a:pt x="4370446" y="2267671"/>
                  <a:pt x="4375603" y="2375650"/>
                  <a:pt x="4387066" y="2438695"/>
                </a:cubicBezTo>
                <a:cubicBezTo>
                  <a:pt x="4389003" y="2449350"/>
                  <a:pt x="4394905" y="2458965"/>
                  <a:pt x="4397340" y="2469518"/>
                </a:cubicBezTo>
                <a:cubicBezTo>
                  <a:pt x="4431348" y="2616888"/>
                  <a:pt x="4403329" y="2528580"/>
                  <a:pt x="4428162" y="2603082"/>
                </a:cubicBezTo>
                <a:cubicBezTo>
                  <a:pt x="4431587" y="2644178"/>
                  <a:pt x="4432986" y="2685494"/>
                  <a:pt x="4438436" y="2726371"/>
                </a:cubicBezTo>
                <a:cubicBezTo>
                  <a:pt x="4439867" y="2737106"/>
                  <a:pt x="4441945" y="2748737"/>
                  <a:pt x="4448711" y="2757194"/>
                </a:cubicBezTo>
                <a:cubicBezTo>
                  <a:pt x="4456425" y="2766836"/>
                  <a:pt x="4468249" y="2772727"/>
                  <a:pt x="4479533" y="2777742"/>
                </a:cubicBezTo>
                <a:cubicBezTo>
                  <a:pt x="4499326" y="2786539"/>
                  <a:pt x="4520630" y="2791441"/>
                  <a:pt x="4541178" y="2798291"/>
                </a:cubicBezTo>
                <a:cubicBezTo>
                  <a:pt x="4551452" y="2801716"/>
                  <a:pt x="4561254" y="2807222"/>
                  <a:pt x="4572000" y="2808565"/>
                </a:cubicBezTo>
                <a:lnTo>
                  <a:pt x="4654194" y="2818839"/>
                </a:lnTo>
                <a:cubicBezTo>
                  <a:pt x="4664468" y="2822264"/>
                  <a:pt x="4674510" y="2826486"/>
                  <a:pt x="4685016" y="2829113"/>
                </a:cubicBezTo>
                <a:cubicBezTo>
                  <a:pt x="4796535" y="2856992"/>
                  <a:pt x="4905437" y="2845424"/>
                  <a:pt x="5024063" y="2849661"/>
                </a:cubicBezTo>
                <a:cubicBezTo>
                  <a:pt x="5034337" y="2853086"/>
                  <a:pt x="5044438" y="2857085"/>
                  <a:pt x="5054886" y="2859935"/>
                </a:cubicBezTo>
                <a:cubicBezTo>
                  <a:pt x="5082132" y="2867366"/>
                  <a:pt x="5137079" y="2880484"/>
                  <a:pt x="5137079" y="288048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7206" y="462828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Command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0509" y="2238793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Input / Output Block</a:t>
            </a:r>
            <a:endParaRPr lang="ko-KR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6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10"/>
    </mc:Choice>
    <mc:Fallback xmlns="">
      <p:transition spd="slow" advTm="34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1A8-54A6-A943-A5E5-2B4ED48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Hardware (MV Accelerator) Design and </a:t>
            </a:r>
            <a:r>
              <a:rPr kumimoji="1" lang="en-US" altLang="ko-KR" dirty="0">
                <a:solidFill>
                  <a:srgbClr val="FF0000"/>
                </a:solidFill>
              </a:rPr>
              <a:t>Optimization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Right Arrow 103">
            <a:extLst>
              <a:ext uri="{FF2B5EF4-FFF2-40B4-BE49-F238E27FC236}">
                <a16:creationId xmlns:a16="http://schemas.microsoft.com/office/drawing/2014/main" id="{D5CECC2A-A891-E141-B65E-774D6B8AB9E4}"/>
              </a:ext>
            </a:extLst>
          </p:cNvPr>
          <p:cNvSpPr/>
          <p:nvPr/>
        </p:nvSpPr>
        <p:spPr>
          <a:xfrm>
            <a:off x="5771278" y="3492132"/>
            <a:ext cx="673998" cy="704053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747C70-0C10-AA41-BDA4-D22DE703838B}"/>
              </a:ext>
            </a:extLst>
          </p:cNvPr>
          <p:cNvSpPr txBox="1"/>
          <p:nvPr/>
        </p:nvSpPr>
        <p:spPr>
          <a:xfrm>
            <a:off x="6935377" y="5392985"/>
            <a:ext cx="45436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Zero-skip Accelerator </a:t>
            </a:r>
          </a:p>
          <a:p>
            <a:pPr algn="ctr"/>
            <a:r>
              <a:rPr 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reduces runtime by </a:t>
            </a:r>
            <a:r>
              <a:rPr lang="en-US" sz="2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skipping zero-input multiplications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201352" y="1429431"/>
            <a:ext cx="4017979" cy="3723351"/>
            <a:chOff x="16136921" y="7109077"/>
            <a:chExt cx="4017979" cy="3723351"/>
          </a:xfrm>
        </p:grpSpPr>
        <p:sp>
          <p:nvSpPr>
            <p:cNvPr id="45" name="직사각형 44"/>
            <p:cNvSpPr/>
            <p:nvPr/>
          </p:nvSpPr>
          <p:spPr>
            <a:xfrm>
              <a:off x="16925455" y="7674621"/>
              <a:ext cx="3229445" cy="73650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3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</a:t>
              </a:r>
              <a:endParaRPr lang="ko-KR" altLang="en-US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136921" y="8551950"/>
              <a:ext cx="2160000" cy="2160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lvl="1" algn="r"/>
              <a:r>
                <a:rPr lang="en-US" altLang="ko-KR" sz="36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Weight</a:t>
              </a:r>
              <a:endParaRPr lang="ko-KR" altLang="en-US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6925455" y="7670231"/>
              <a:ext cx="3229445" cy="7408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  <a:r>
                <a:rPr lang="en-US" altLang="ko-KR" sz="3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r>
                <a:rPr lang="en-US" altLang="ko-KR" sz="3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XX</a:t>
              </a:r>
              <a:r>
                <a:rPr lang="en-US" altLang="ko-KR" sz="3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r>
                <a:rPr lang="en-US" altLang="ko-KR" sz="3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X0X</a:t>
              </a:r>
              <a:endParaRPr lang="ko-KR" altLang="en-US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996430" y="854177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PE0</a:t>
              </a:r>
              <a:endParaRPr lang="ko-KR" altLang="en-US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8996430" y="975242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PE1</a:t>
              </a:r>
              <a:endParaRPr lang="ko-KR" altLang="en-US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142531" y="8551950"/>
              <a:ext cx="2160000" cy="216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X0XX0XX</a:t>
              </a:r>
            </a:p>
            <a:p>
              <a:r>
                <a:rPr lang="en-US" altLang="ko-KR" sz="3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0X00X0X</a:t>
              </a:r>
              <a:endParaRPr lang="ko-KR" altLang="en-US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18411355" y="8281474"/>
              <a:ext cx="0" cy="2142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8430405" y="10392328"/>
              <a:ext cx="5400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18430405" y="9171778"/>
              <a:ext cx="5400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17017221" y="7787292"/>
              <a:ext cx="466127" cy="36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483348" y="7788400"/>
              <a:ext cx="468000" cy="36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7144984" y="8149348"/>
              <a:ext cx="0" cy="18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045073" y="710907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skip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rot="5400000">
              <a:off x="17787130" y="7645954"/>
              <a:ext cx="0" cy="1332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오른쪽 화살표 58"/>
            <p:cNvSpPr/>
            <p:nvPr/>
          </p:nvSpPr>
          <p:spPr>
            <a:xfrm>
              <a:off x="17203948" y="7378331"/>
              <a:ext cx="407306" cy="2547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17604179" y="8159548"/>
              <a:ext cx="0" cy="18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7840762" y="8159548"/>
              <a:ext cx="0" cy="18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8295059" y="8134834"/>
              <a:ext cx="0" cy="18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7729512" y="711290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skip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오른쪽 화살표 63"/>
            <p:cNvSpPr/>
            <p:nvPr/>
          </p:nvSpPr>
          <p:spPr>
            <a:xfrm>
              <a:off x="17888387" y="7382155"/>
              <a:ext cx="407306" cy="2547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17890405" y="8850600"/>
              <a:ext cx="108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8142795" y="10031548"/>
              <a:ext cx="828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8150146" y="9344850"/>
              <a:ext cx="0" cy="72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18035576" y="9256390"/>
              <a:ext cx="0" cy="252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17961722" y="7787292"/>
              <a:ext cx="466127" cy="36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571C23E-E039-A741-9E86-635443F3A796}"/>
              </a:ext>
            </a:extLst>
          </p:cNvPr>
          <p:cNvSpPr txBox="1"/>
          <p:nvPr/>
        </p:nvSpPr>
        <p:spPr>
          <a:xfrm>
            <a:off x="713979" y="5399099"/>
            <a:ext cx="47181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Baseline Accelerator</a:t>
            </a:r>
          </a:p>
          <a:p>
            <a:pPr algn="ctr"/>
            <a:r>
              <a:rPr 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computes multiple row*vector multiplications in parallel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550C675-8C95-D94C-BC7D-FF2B479D3709}"/>
              </a:ext>
            </a:extLst>
          </p:cNvPr>
          <p:cNvSpPr/>
          <p:nvPr/>
        </p:nvSpPr>
        <p:spPr>
          <a:xfrm>
            <a:off x="1758235" y="2000991"/>
            <a:ext cx="3229445" cy="7365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</a:t>
            </a:r>
            <a:endParaRPr lang="ko-KR" altLang="en-US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356CF7-08C6-984F-86CF-FBB38CBE19CD}"/>
              </a:ext>
            </a:extLst>
          </p:cNvPr>
          <p:cNvSpPr/>
          <p:nvPr/>
        </p:nvSpPr>
        <p:spPr>
          <a:xfrm>
            <a:off x="969701" y="287832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r"/>
            <a:r>
              <a:rPr lang="en-US" altLang="ko-KR" sz="3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Matrix</a:t>
            </a:r>
            <a:endParaRPr lang="ko-KR" altLang="en-US" sz="36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F08D3C-1318-484F-A254-F4DDEA0F0D8F}"/>
              </a:ext>
            </a:extLst>
          </p:cNvPr>
          <p:cNvSpPr/>
          <p:nvPr/>
        </p:nvSpPr>
        <p:spPr>
          <a:xfrm>
            <a:off x="1758235" y="1996601"/>
            <a:ext cx="3229445" cy="7408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</a:t>
            </a:r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X0X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C5C52A-7A14-B846-8A59-2C984219E3EC}"/>
              </a:ext>
            </a:extLst>
          </p:cNvPr>
          <p:cNvSpPr/>
          <p:nvPr/>
        </p:nvSpPr>
        <p:spPr>
          <a:xfrm>
            <a:off x="3829210" y="2868148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PE0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367430-B7E0-B740-87CE-4C9691C04CC8}"/>
              </a:ext>
            </a:extLst>
          </p:cNvPr>
          <p:cNvSpPr/>
          <p:nvPr/>
        </p:nvSpPr>
        <p:spPr>
          <a:xfrm>
            <a:off x="3829210" y="4078798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PE1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437EFB-27D3-0948-98C4-7EE0A5C9DF04}"/>
              </a:ext>
            </a:extLst>
          </p:cNvPr>
          <p:cNvSpPr/>
          <p:nvPr/>
        </p:nvSpPr>
        <p:spPr>
          <a:xfrm>
            <a:off x="975311" y="2878320"/>
            <a:ext cx="2160000" cy="21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X0XX0XX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0X00X0X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D8785E-66D9-BF4C-8882-954BCEA661E3}"/>
              </a:ext>
            </a:extLst>
          </p:cNvPr>
          <p:cNvCxnSpPr/>
          <p:nvPr/>
        </p:nvCxnSpPr>
        <p:spPr>
          <a:xfrm>
            <a:off x="3263185" y="4718698"/>
            <a:ext cx="54000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90D0B75-2B9D-3644-9F7B-B6D7D6D003E7}"/>
              </a:ext>
            </a:extLst>
          </p:cNvPr>
          <p:cNvCxnSpPr/>
          <p:nvPr/>
        </p:nvCxnSpPr>
        <p:spPr>
          <a:xfrm>
            <a:off x="3263185" y="3498148"/>
            <a:ext cx="54000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D3E1394-A49E-2B40-8A4C-192591B4F285}"/>
              </a:ext>
            </a:extLst>
          </p:cNvPr>
          <p:cNvCxnSpPr/>
          <p:nvPr/>
        </p:nvCxnSpPr>
        <p:spPr>
          <a:xfrm>
            <a:off x="2723185" y="3176970"/>
            <a:ext cx="10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C4C8E6B-5C0C-BE45-8C51-EE69FD39AB0C}"/>
              </a:ext>
            </a:extLst>
          </p:cNvPr>
          <p:cNvCxnSpPr/>
          <p:nvPr/>
        </p:nvCxnSpPr>
        <p:spPr>
          <a:xfrm>
            <a:off x="2975575" y="4357918"/>
            <a:ext cx="828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66">
            <a:extLst>
              <a:ext uri="{FF2B5EF4-FFF2-40B4-BE49-F238E27FC236}">
                <a16:creationId xmlns:a16="http://schemas.microsoft.com/office/drawing/2014/main" id="{CFFF933F-ECE6-294F-9498-7DE4795A41AC}"/>
              </a:ext>
            </a:extLst>
          </p:cNvPr>
          <p:cNvCxnSpPr/>
          <p:nvPr/>
        </p:nvCxnSpPr>
        <p:spPr>
          <a:xfrm>
            <a:off x="2982926" y="3671220"/>
            <a:ext cx="0" cy="72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67">
            <a:extLst>
              <a:ext uri="{FF2B5EF4-FFF2-40B4-BE49-F238E27FC236}">
                <a16:creationId xmlns:a16="http://schemas.microsoft.com/office/drawing/2014/main" id="{F10219C1-DBD7-AD4D-907F-98872C0ECB5A}"/>
              </a:ext>
            </a:extLst>
          </p:cNvPr>
          <p:cNvCxnSpPr/>
          <p:nvPr/>
        </p:nvCxnSpPr>
        <p:spPr>
          <a:xfrm rot="5400000">
            <a:off x="2868356" y="3582760"/>
            <a:ext cx="0" cy="25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50">
            <a:extLst>
              <a:ext uri="{FF2B5EF4-FFF2-40B4-BE49-F238E27FC236}">
                <a16:creationId xmlns:a16="http://schemas.microsoft.com/office/drawing/2014/main" id="{3FA5586A-A4DD-1149-A122-BECB42B3A918}"/>
              </a:ext>
            </a:extLst>
          </p:cNvPr>
          <p:cNvCxnSpPr/>
          <p:nvPr/>
        </p:nvCxnSpPr>
        <p:spPr>
          <a:xfrm>
            <a:off x="3263185" y="2608576"/>
            <a:ext cx="0" cy="2142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55">
            <a:extLst>
              <a:ext uri="{FF2B5EF4-FFF2-40B4-BE49-F238E27FC236}">
                <a16:creationId xmlns:a16="http://schemas.microsoft.com/office/drawing/2014/main" id="{40518065-6E60-C347-B873-CACE36FE65C8}"/>
              </a:ext>
            </a:extLst>
          </p:cNvPr>
          <p:cNvCxnSpPr/>
          <p:nvPr/>
        </p:nvCxnSpPr>
        <p:spPr>
          <a:xfrm>
            <a:off x="1996814" y="2476450"/>
            <a:ext cx="0" cy="180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57">
            <a:extLst>
              <a:ext uri="{FF2B5EF4-FFF2-40B4-BE49-F238E27FC236}">
                <a16:creationId xmlns:a16="http://schemas.microsoft.com/office/drawing/2014/main" id="{0CA4911B-EE6A-4946-ACC6-CF0C5B1E86C8}"/>
              </a:ext>
            </a:extLst>
          </p:cNvPr>
          <p:cNvCxnSpPr/>
          <p:nvPr/>
        </p:nvCxnSpPr>
        <p:spPr>
          <a:xfrm rot="5400000">
            <a:off x="2638960" y="1973056"/>
            <a:ext cx="0" cy="1332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68"/>
    </mc:Choice>
    <mc:Fallback xmlns="">
      <p:transition spd="slow" advTm="484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E5E00-8D7F-1A42-AB0D-8C8C68F8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Design Optimizations (W12-W14)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1BC07-0981-774D-9958-B85849D2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Direct memory access (DMA)</a:t>
            </a:r>
          </a:p>
          <a:p>
            <a:pPr lvl="1"/>
            <a:r>
              <a:rPr kumimoji="1" lang="en-US" altLang="ko-KR" dirty="0"/>
              <a:t>DMA allows MV accelerator to directly access main memory without CPU intervention (e.g., without moving data to CPU registers)</a:t>
            </a:r>
          </a:p>
          <a:p>
            <a:r>
              <a:rPr kumimoji="1" lang="en-US" altLang="ko-KR" dirty="0"/>
              <a:t>Reduced precision, e.g., 8-bit computation instead of 32-bit one</a:t>
            </a:r>
          </a:p>
          <a:p>
            <a:pPr lvl="1"/>
            <a:r>
              <a:rPr kumimoji="1" lang="en-US" altLang="ko-KR" dirty="0"/>
              <a:t>8-bit computation does not lose accuracy with respect to 32-bit one</a:t>
            </a:r>
          </a:p>
          <a:p>
            <a:pPr lvl="1"/>
            <a:r>
              <a:rPr kumimoji="1" lang="en-US" altLang="ko-KR" dirty="0"/>
              <a:t>8-bit neural network will be provided</a:t>
            </a:r>
          </a:p>
          <a:p>
            <a:r>
              <a:rPr kumimoji="1" lang="en-US" altLang="ko-KR" dirty="0"/>
              <a:t>Zero skipping</a:t>
            </a:r>
          </a:p>
          <a:p>
            <a:pPr lvl="1"/>
            <a:r>
              <a:rPr kumimoji="1" lang="en-US" altLang="ko-KR" dirty="0" err="1"/>
              <a:t>ReLU</a:t>
            </a:r>
            <a:r>
              <a:rPr kumimoji="1" lang="en-US" altLang="ko-KR" dirty="0"/>
              <a:t> activation makes ~50% of activations zero data</a:t>
            </a:r>
          </a:p>
          <a:p>
            <a:pPr lvl="1"/>
            <a:r>
              <a:rPr kumimoji="1" lang="en-US" altLang="ko-KR" dirty="0"/>
              <a:t>MV accelerator will skip multiplications for zero input thereby reducing runtime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6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97"/>
    </mc:Choice>
    <mc:Fallback xmlns="">
      <p:transition spd="slow" advTm="2459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1A8-54A6-A943-A5E5-2B4ED48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Reality Check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E8241-C1DA-D948-957C-DE54CBB3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400" cy="435133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/>
              <a:t>Ours is a practice example of undergraduate class. How much realistic is it?</a:t>
            </a:r>
          </a:p>
          <a:p>
            <a:r>
              <a:rPr kumimoji="1" lang="en-US" altLang="ko-KR" dirty="0"/>
              <a:t>Let’s try to compare ours with Google’s, Apple’s or Samsung’s solutions for neural network acceleration</a:t>
            </a:r>
          </a:p>
          <a:p>
            <a:r>
              <a:rPr kumimoji="1" lang="en-US" altLang="ko-KR" dirty="0"/>
              <a:t>Scale is different: 10X ~ 100X in # multipliers, 100X ~ 1000X in performance</a:t>
            </a:r>
          </a:p>
          <a:p>
            <a:pPr lvl="1"/>
            <a:r>
              <a:rPr kumimoji="1" lang="en-US" altLang="ko-KR" dirty="0"/>
              <a:t>Our design will be equipped with ~100 multipliers running at ~50MHz</a:t>
            </a:r>
          </a:p>
          <a:p>
            <a:pPr lvl="1"/>
            <a:r>
              <a:rPr kumimoji="1" lang="en-US" altLang="ko-KR" dirty="0"/>
              <a:t>Google’s TPUv1 has 64k multipliers @ &gt;500MHz</a:t>
            </a:r>
          </a:p>
          <a:p>
            <a:pPr lvl="1"/>
            <a:r>
              <a:rPr kumimoji="1" lang="en-US" altLang="ko-KR" dirty="0"/>
              <a:t>Apple’s Neural Engine (on iPhone XS) may have 4k multipliers @ &gt;500MHz</a:t>
            </a:r>
          </a:p>
          <a:p>
            <a:pPr lvl="1"/>
            <a:r>
              <a:rPr kumimoji="1" lang="en-US" altLang="ko-KR" dirty="0"/>
              <a:t>Samsung’s NPU (probably on Galaxy S10) has 1k multipliers @ &gt;500MHz</a:t>
            </a:r>
          </a:p>
          <a:p>
            <a:r>
              <a:rPr kumimoji="1" lang="en-US" altLang="ko-KR" dirty="0"/>
              <a:t>However, the basic structure is similar</a:t>
            </a:r>
          </a:p>
          <a:p>
            <a:pPr lvl="1"/>
            <a:r>
              <a:rPr kumimoji="1" lang="en-US" altLang="ko-KR" dirty="0"/>
              <a:t>Parallel multiplication</a:t>
            </a:r>
          </a:p>
          <a:p>
            <a:r>
              <a:rPr kumimoji="1" lang="en-US" altLang="ko-KR" dirty="0"/>
              <a:t>In addition, key optimization ideas can compete with them</a:t>
            </a:r>
          </a:p>
          <a:p>
            <a:pPr lvl="1"/>
            <a:r>
              <a:rPr kumimoji="1" lang="en-US" altLang="ko-KR" dirty="0"/>
              <a:t>Reduced precision</a:t>
            </a:r>
          </a:p>
          <a:p>
            <a:pPr lvl="2"/>
            <a:r>
              <a:rPr kumimoji="1" lang="en-US" altLang="ko-KR" dirty="0"/>
              <a:t>8 bits are used in Google’s TPUv1, Apple’s Neural Engine (iPhone XS), and Samsung’s NPU (Galaxy S10)</a:t>
            </a:r>
          </a:p>
          <a:p>
            <a:pPr lvl="1"/>
            <a:r>
              <a:rPr kumimoji="1" lang="en-US" altLang="ko-KR" dirty="0"/>
              <a:t>Zero skipping</a:t>
            </a:r>
          </a:p>
          <a:p>
            <a:pPr lvl="2"/>
            <a:r>
              <a:rPr kumimoji="1" lang="en-US" altLang="ko-KR" dirty="0"/>
              <a:t>Only Samsung NPU supports zero-skipping acceleration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0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50"/>
    </mc:Choice>
    <mc:Fallback xmlns="">
      <p:transition spd="slow" advTm="17695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Summary of Class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970591"/>
          </a:xfrm>
        </p:spPr>
        <p:txBody>
          <a:bodyPr>
            <a:normAutofit/>
          </a:bodyPr>
          <a:lstStyle/>
          <a:p>
            <a:r>
              <a:rPr lang="en-US" altLang="ko-KR" dirty="0"/>
              <a:t>Class goal: Understanding hardware/software system design methods by studying/practicing key issues such as </a:t>
            </a:r>
          </a:p>
          <a:p>
            <a:pPr lvl="1"/>
            <a:r>
              <a:rPr lang="en-US" altLang="ko-KR" dirty="0"/>
              <a:t>Running an application on hardware (FPGA)</a:t>
            </a:r>
          </a:p>
          <a:p>
            <a:pPr lvl="1"/>
            <a:r>
              <a:rPr lang="en-US" altLang="ko-KR" dirty="0"/>
              <a:t>Hardware design to accelerate functions</a:t>
            </a:r>
          </a:p>
          <a:p>
            <a:pPr lvl="1"/>
            <a:r>
              <a:rPr lang="en-US" altLang="ko-KR" dirty="0"/>
              <a:t>Further optimizations, e.g., DMA, reduced precision, zero skipping,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BEB-1B24-4853-993F-A06857DB8B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18"/>
    </mc:Choice>
    <mc:Fallback xmlns="">
      <p:transition spd="slow" advTm="362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E45-8D7E-D947-A880-A046E06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Lecture Works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4B4F1-D039-D44A-835F-A9E0106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479107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Preparing for Tuesday lecture for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</a:t>
            </a:r>
          </a:p>
          <a:p>
            <a:pPr lvl="1"/>
            <a:r>
              <a:rPr kumimoji="1" lang="en-US" altLang="ko-KR" dirty="0"/>
              <a:t>Lecture slides with English caption (if needed, video as well) are uploaded on Tuesday of N-1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</a:t>
            </a:r>
          </a:p>
          <a:p>
            <a:pPr lvl="1"/>
            <a:r>
              <a:rPr kumimoji="1" lang="en-US" altLang="ko-KR" dirty="0"/>
              <a:t>Students study the slides and upload questions (optional) on </a:t>
            </a:r>
            <a:r>
              <a:rPr kumimoji="1" lang="en-US" altLang="ko-KR" dirty="0" err="1"/>
              <a:t>eTL</a:t>
            </a:r>
            <a:r>
              <a:rPr kumimoji="1" lang="en-US" altLang="ko-KR" dirty="0"/>
              <a:t> by 11:59pm Monday of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</a:t>
            </a:r>
          </a:p>
          <a:p>
            <a:pPr lvl="1"/>
            <a:r>
              <a:rPr kumimoji="1" lang="en-US" altLang="ko-KR" dirty="0"/>
              <a:t>On Tuesday of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week, we will have online zoom lecture and Q&amp;A session at our class hour</a:t>
            </a:r>
          </a:p>
          <a:p>
            <a:pPr lvl="1"/>
            <a:r>
              <a:rPr kumimoji="1" lang="en-US" altLang="ko-KR" dirty="0"/>
              <a:t>Note: Zoom meeting attendance (including check in and out time) is automatically stored and used as your lecture attendance</a:t>
            </a:r>
          </a:p>
        </p:txBody>
      </p:sp>
    </p:spTree>
    <p:extLst>
      <p:ext uri="{BB962C8B-B14F-4D97-AF65-F5344CB8AC3E}">
        <p14:creationId xmlns:p14="http://schemas.microsoft.com/office/powerpoint/2010/main" val="30985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73"/>
    </mc:Choice>
    <mc:Fallback xmlns="">
      <p:transition spd="slow" advTm="615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E45-8D7E-D947-A880-A046E06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Lab Works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4B4F1-D039-D44A-835F-A9E0106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kumimoji="1" lang="en-US" altLang="ko-KR" dirty="0"/>
              <a:t>Lab plan is similar to the lecture plan</a:t>
            </a:r>
          </a:p>
          <a:p>
            <a:pPr lvl="1"/>
            <a:r>
              <a:rPr kumimoji="1" lang="en-US" altLang="ko-KR" dirty="0"/>
              <a:t>On N-1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week, the lab material is uploaded. Each team studies this and tries to perform experiments.</a:t>
            </a:r>
          </a:p>
          <a:p>
            <a:pPr lvl="1"/>
            <a:r>
              <a:rPr kumimoji="1" lang="en-US" altLang="ko-KR" dirty="0"/>
              <a:t>On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week, each team asks questions, if any, on </a:t>
            </a:r>
            <a:r>
              <a:rPr kumimoji="1" lang="en-US" altLang="ko-KR" dirty="0" err="1"/>
              <a:t>eTL</a:t>
            </a:r>
            <a:r>
              <a:rPr kumimoji="1" lang="en-US" altLang="ko-KR" dirty="0"/>
              <a:t> by 11:59pm, Monday </a:t>
            </a:r>
          </a:p>
          <a:p>
            <a:pPr lvl="1"/>
            <a:r>
              <a:rPr kumimoji="1" lang="en-US" altLang="ko-KR" dirty="0"/>
              <a:t>On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week, we have online zoom lab and Q&amp;A session at 6:30pm, Tuesday</a:t>
            </a:r>
          </a:p>
          <a:p>
            <a:pPr lvl="1"/>
            <a:r>
              <a:rPr kumimoji="1" lang="en-US" altLang="ko-KR" dirty="0"/>
              <a:t>On N+1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week, students submit her/his lab report of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 on </a:t>
            </a:r>
            <a:r>
              <a:rPr kumimoji="1" lang="en-US" altLang="ko-KR" dirty="0" err="1"/>
              <a:t>eTL</a:t>
            </a:r>
            <a:r>
              <a:rPr kumimoji="1" lang="en-US" altLang="ko-KR" dirty="0"/>
              <a:t> by 11:59pm, Monday</a:t>
            </a:r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There is no grace period for the submission. </a:t>
            </a:r>
            <a:r>
              <a:rPr kumimoji="1" lang="en-US" altLang="ko-KR" dirty="0"/>
              <a:t>Thus, if you have any issue, contact TA ASAP.</a:t>
            </a:r>
          </a:p>
          <a:p>
            <a:r>
              <a:rPr kumimoji="1" lang="en-US" altLang="ko-KR" dirty="0"/>
              <a:t>Team formation</a:t>
            </a:r>
          </a:p>
          <a:p>
            <a:pPr lvl="1"/>
            <a:r>
              <a:rPr kumimoji="1" lang="en-US" altLang="ko-KR" dirty="0">
                <a:solidFill>
                  <a:srgbClr val="0070C0"/>
                </a:solidFill>
              </a:rPr>
              <a:t>Before we have on-site lab class, 1-student 1-team, i.e., each students does her/his own experiment and submit the report</a:t>
            </a:r>
          </a:p>
          <a:p>
            <a:pPr lvl="1"/>
            <a:r>
              <a:rPr kumimoji="1" lang="en-US" altLang="ko-KR" dirty="0"/>
              <a:t>One week before we start on-site lab class, we will fix teams. Two students will form a team. First, students form their own teams and send their team info to TA. If there in no team formed for some students, TA will make teams for them.</a:t>
            </a:r>
          </a:p>
        </p:txBody>
      </p:sp>
    </p:spTree>
    <p:extLst>
      <p:ext uri="{BB962C8B-B14F-4D97-AF65-F5344CB8AC3E}">
        <p14:creationId xmlns:p14="http://schemas.microsoft.com/office/powerpoint/2010/main" val="21209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583"/>
    </mc:Choice>
    <mc:Fallback xmlns="">
      <p:transition spd="slow" advTm="1235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E45-8D7E-D947-A880-A046E06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Lab Works (Cont’d)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4B4F1-D039-D44A-835F-A9E0106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479107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Note #1: Pay attention to unintended copy on your lab report, which may risk plagiarism </a:t>
            </a:r>
            <a:endParaRPr kumimoji="1" lang="en-US" altLang="ko-KR" dirty="0">
              <a:solidFill>
                <a:srgbClr val="0070C0"/>
              </a:solidFill>
            </a:endParaRPr>
          </a:p>
          <a:p>
            <a:r>
              <a:rPr kumimoji="1" lang="en-US" altLang="ko-KR" dirty="0"/>
              <a:t>Note #2: You need to submit your lab report of 1</a:t>
            </a:r>
            <a:r>
              <a:rPr kumimoji="1" lang="en-US" altLang="ko-KR" baseline="30000" dirty="0"/>
              <a:t>st</a:t>
            </a:r>
            <a:r>
              <a:rPr kumimoji="1" lang="en-US" altLang="ko-KR" dirty="0"/>
              <a:t> week on </a:t>
            </a:r>
            <a:r>
              <a:rPr kumimoji="1" lang="en-US" altLang="ko-KR" dirty="0" err="1"/>
              <a:t>eTL</a:t>
            </a:r>
            <a:r>
              <a:rPr kumimoji="1" lang="en-US" altLang="ko-KR" dirty="0"/>
              <a:t> by </a:t>
            </a:r>
            <a:r>
              <a:rPr kumimoji="1" lang="en-US" altLang="ko-KR" dirty="0">
                <a:solidFill>
                  <a:srgbClr val="0070C0"/>
                </a:solidFill>
              </a:rPr>
              <a:t>11:59pm, Monday, March 31 (together with 2</a:t>
            </a:r>
            <a:r>
              <a:rPr kumimoji="1" lang="en-US" altLang="ko-KR" baseline="30000" dirty="0">
                <a:solidFill>
                  <a:srgbClr val="0070C0"/>
                </a:solidFill>
              </a:rPr>
              <a:t>nd</a:t>
            </a:r>
            <a:r>
              <a:rPr kumimoji="1" lang="en-US" altLang="ko-KR" dirty="0">
                <a:solidFill>
                  <a:srgbClr val="0070C0"/>
                </a:solidFill>
              </a:rPr>
              <a:t> week’s lab report)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Try to do the experiment of 1</a:t>
            </a:r>
            <a:r>
              <a:rPr kumimoji="1" lang="en-US" altLang="ko-KR" baseline="30000" dirty="0"/>
              <a:t>st</a:t>
            </a:r>
            <a:r>
              <a:rPr kumimoji="1" lang="en-US" altLang="ko-KR" dirty="0"/>
              <a:t> week, ASAP and, if you have any question, feel free to contact our TA via email</a:t>
            </a:r>
          </a:p>
        </p:txBody>
      </p:sp>
    </p:spTree>
    <p:extLst>
      <p:ext uri="{BB962C8B-B14F-4D97-AF65-F5344CB8AC3E}">
        <p14:creationId xmlns:p14="http://schemas.microsoft.com/office/powerpoint/2010/main" val="25974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01"/>
    </mc:Choice>
    <mc:Fallback xmlns="">
      <p:transition spd="slow" advTm="557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E45-8D7E-D947-A880-A046E06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Exams and TA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4B4F1-D039-D44A-835F-A9E0106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479107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Mid-term/final exams</a:t>
            </a:r>
          </a:p>
          <a:p>
            <a:pPr lvl="1"/>
            <a:r>
              <a:rPr kumimoji="1" lang="en-US" altLang="ko-KR" dirty="0"/>
              <a:t>Physical attendance is needed</a:t>
            </a:r>
          </a:p>
          <a:p>
            <a:pPr lvl="1"/>
            <a:r>
              <a:rPr kumimoji="1" lang="en-US" altLang="ko-KR" dirty="0"/>
              <a:t>We will reserve 2~3 large rooms for enough spacing between students</a:t>
            </a:r>
          </a:p>
          <a:p>
            <a:r>
              <a:rPr kumimoji="1" lang="en-US" altLang="ko-KR" dirty="0"/>
              <a:t>TA (at building 138)</a:t>
            </a:r>
          </a:p>
          <a:p>
            <a:pPr lvl="1"/>
            <a:r>
              <a:rPr kumimoji="1" lang="en-US" altLang="ko-KR" dirty="0" err="1"/>
              <a:t>Namwoo</a:t>
            </a:r>
            <a:r>
              <a:rPr kumimoji="1" lang="en-US" altLang="ko-KR" dirty="0"/>
              <a:t> Lee, twice154@snu.ac.kr</a:t>
            </a:r>
          </a:p>
          <a:p>
            <a:pPr lvl="1"/>
            <a:r>
              <a:rPr kumimoji="1" lang="en-US" altLang="ko-KR" dirty="0" err="1"/>
              <a:t>Hanbyul</a:t>
            </a:r>
            <a:r>
              <a:rPr kumimoji="1" lang="en-US" altLang="ko-KR" dirty="0"/>
              <a:t> Kim, </a:t>
            </a:r>
            <a:r>
              <a:rPr kumimoji="1" lang="en-US" altLang="ko-KR" dirty="0" err="1"/>
              <a:t>gumbyul@snu.ac.kr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9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36"/>
    </mc:Choice>
    <mc:Fallback xmlns="">
      <p:transition spd="slow" advTm="246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245-D2F8-FC43-B3FF-F2BAF5D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Scoring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0BC38-032B-6D4A-A834-E5BDF580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/>
              <a:t>Exam and quiz: 40%</a:t>
            </a:r>
          </a:p>
          <a:p>
            <a:r>
              <a:rPr kumimoji="1" lang="en-US" altLang="ko-KR" dirty="0"/>
              <a:t>Lab: 30% </a:t>
            </a:r>
          </a:p>
          <a:p>
            <a:pPr lvl="1"/>
            <a:r>
              <a:rPr kumimoji="1" lang="en-US" altLang="ko-KR" dirty="0"/>
              <a:t>includes lab attendance which is in an individual student basis</a:t>
            </a:r>
          </a:p>
          <a:p>
            <a:r>
              <a:rPr kumimoji="1" lang="en-US" altLang="ko-KR" dirty="0"/>
              <a:t>Term project: 20%</a:t>
            </a:r>
          </a:p>
          <a:p>
            <a:r>
              <a:rPr kumimoji="1" lang="en-US" altLang="ko-KR" dirty="0"/>
              <a:t>Lecture attendance: 10%</a:t>
            </a:r>
          </a:p>
          <a:p>
            <a:pPr lvl="1"/>
            <a:r>
              <a:rPr kumimoji="1" lang="en-US" altLang="ko-KR" dirty="0"/>
              <a:t>In case of zoom lecture, zoom check in/out will be used for lecture attendance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No plagiarism</a:t>
            </a:r>
          </a:p>
          <a:p>
            <a:pPr lvl="1"/>
            <a:r>
              <a:rPr kumimoji="1" lang="en-US" altLang="ko-KR" dirty="0"/>
              <a:t>We will heavily check plagiarism in your lab reports and term project submissions</a:t>
            </a:r>
          </a:p>
          <a:p>
            <a:pPr lvl="1"/>
            <a:r>
              <a:rPr kumimoji="1" lang="en-US" altLang="ko-KR" dirty="0"/>
              <a:t>In case of any plagiarism, the score will be ‘F’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68"/>
    </mc:Choice>
    <mc:Fallback xmlns="">
      <p:transition spd="slow" advTm="394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20EB-54C6-0C41-9075-C8D5140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Lecture Goal and Key Topics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F97A9-EA18-174A-B735-A1C071FA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61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Understanding hardware/software system design issues/methods with a real system design example</a:t>
            </a:r>
          </a:p>
          <a:p>
            <a:r>
              <a:rPr kumimoji="1" lang="en-US" altLang="ko-KR" dirty="0"/>
              <a:t>Real system design example</a:t>
            </a:r>
          </a:p>
          <a:p>
            <a:pPr lvl="1"/>
            <a:r>
              <a:rPr kumimoji="1" lang="en-US" altLang="ko-KR" dirty="0"/>
              <a:t>Image recognition application running on Zynq FPGA</a:t>
            </a:r>
          </a:p>
          <a:p>
            <a:pPr lvl="1"/>
            <a:r>
              <a:rPr kumimoji="1" lang="en-US" altLang="ko-KR" dirty="0"/>
              <a:t>Hardware/software co-design</a:t>
            </a:r>
          </a:p>
          <a:p>
            <a:pPr lvl="2"/>
            <a:r>
              <a:rPr kumimoji="1" lang="en-US" altLang="ko-KR" dirty="0"/>
              <a:t>Hardware: matrix-vector (MV) multiplication accelerator</a:t>
            </a:r>
          </a:p>
          <a:p>
            <a:pPr lvl="2"/>
            <a:r>
              <a:rPr kumimoji="1" lang="en-US" altLang="ko-KR" dirty="0"/>
              <a:t>Software: neural network code running on ARM communicating with hardware MV accelerator</a:t>
            </a:r>
            <a:endParaRPr kumimoji="1" lang="ko-KR" altLang="en-US" dirty="0"/>
          </a:p>
          <a:p>
            <a:r>
              <a:rPr kumimoji="1" lang="en-US" altLang="ko-KR" dirty="0"/>
              <a:t>Application (image recognition neural network)</a:t>
            </a:r>
          </a:p>
          <a:p>
            <a:r>
              <a:rPr kumimoji="1" lang="en-US" altLang="ko-KR" dirty="0"/>
              <a:t>System (</a:t>
            </a:r>
            <a:r>
              <a:rPr kumimoji="1" lang="en-US" altLang="ko-KR" dirty="0">
                <a:solidFill>
                  <a:srgbClr val="0070C0"/>
                </a:solidFill>
              </a:rPr>
              <a:t>software </a:t>
            </a:r>
            <a:r>
              <a:rPr kumimoji="1" lang="en-US" altLang="ko-KR" dirty="0"/>
              <a:t>and</a:t>
            </a:r>
            <a:r>
              <a:rPr kumimoji="1" lang="en-US" altLang="ko-KR" dirty="0">
                <a:solidFill>
                  <a:srgbClr val="0070C0"/>
                </a:solidFill>
              </a:rPr>
              <a:t> hardware </a:t>
            </a:r>
            <a:r>
              <a:rPr kumimoji="1" lang="en-US" altLang="ko-KR" dirty="0"/>
              <a:t>on Zynq FPGA)</a:t>
            </a:r>
          </a:p>
          <a:p>
            <a:pPr lvl="1"/>
            <a:r>
              <a:rPr kumimoji="1" lang="en-US" altLang="ko-KR" dirty="0"/>
              <a:t>Software code running on ARM in FPGA</a:t>
            </a:r>
          </a:p>
          <a:p>
            <a:r>
              <a:rPr kumimoji="1" lang="en-US" altLang="ko-KR" dirty="0"/>
              <a:t>Hardware design for MV accelerator</a:t>
            </a:r>
          </a:p>
          <a:p>
            <a:pPr lvl="1"/>
            <a:r>
              <a:rPr kumimoji="1" lang="en-US" altLang="ko-KR" dirty="0"/>
              <a:t>Learn (review) Verilog coding</a:t>
            </a:r>
          </a:p>
          <a:p>
            <a:pPr lvl="1"/>
            <a:r>
              <a:rPr kumimoji="1" lang="en-US" altLang="ko-KR" dirty="0"/>
              <a:t>FPGA implementation and debugging</a:t>
            </a:r>
          </a:p>
          <a:p>
            <a:r>
              <a:rPr kumimoji="1" lang="en-US" altLang="ko-KR" dirty="0"/>
              <a:t>Optimizing software/hardware design</a:t>
            </a:r>
          </a:p>
          <a:p>
            <a:pPr lvl="1"/>
            <a:r>
              <a:rPr kumimoji="1" lang="en-US" altLang="ko-KR" dirty="0"/>
              <a:t>DMA (direct memory accessor) for faster SW-HW communication</a:t>
            </a:r>
          </a:p>
          <a:p>
            <a:pPr lvl="1"/>
            <a:r>
              <a:rPr kumimoji="1" lang="en-US" altLang="ko-KR" dirty="0">
                <a:solidFill>
                  <a:srgbClr val="0070C0"/>
                </a:solidFill>
              </a:rPr>
              <a:t>Reduced precision, e.g., 8-bit computation</a:t>
            </a:r>
          </a:p>
          <a:p>
            <a:pPr lvl="1"/>
            <a:r>
              <a:rPr kumimoji="1" lang="en-US" altLang="ko-KR" dirty="0">
                <a:solidFill>
                  <a:srgbClr val="0070C0"/>
                </a:solidFill>
              </a:rPr>
              <a:t>Zero skipping matrix-vector multiplication to reduce runtime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45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6B6-FE6C-1F40-95CE-2F91C2B6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Weekly Schedule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DD35E-4AB2-FB45-B847-A16292DA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4814" cy="48164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W1 17 Application (deep learning on FPGA)/SW app (MNIST/CIFAR)</a:t>
            </a:r>
          </a:p>
          <a:p>
            <a:r>
              <a:rPr lang="en-US" altLang="ko-KR" sz="1600" dirty="0"/>
              <a:t>W2 25 Verilog 1 Basics/</a:t>
            </a:r>
            <a:r>
              <a:rPr lang="en-US" altLang="ko-KR" sz="1600" dirty="0" err="1"/>
              <a:t>Vivado</a:t>
            </a:r>
            <a:r>
              <a:rPr lang="en-US" altLang="ko-KR" sz="1600" dirty="0"/>
              <a:t> tutorial (verification level of HW design)   </a:t>
            </a:r>
          </a:p>
          <a:p>
            <a:r>
              <a:rPr lang="en-US" altLang="ko-KR" sz="1600" dirty="0"/>
              <a:t>W3 4/1 Verilog 2</a:t>
            </a:r>
            <a:r>
              <a:rPr lang="ko-KR" altLang="en-US" sz="1600" dirty="0"/>
              <a:t> </a:t>
            </a:r>
            <a:r>
              <a:rPr lang="en-US" altLang="ko-KR" sz="1600" dirty="0"/>
              <a:t>Combinational circuits (Video pre-view homework</a:t>
            </a:r>
            <a:r>
              <a:rPr lang="ko-KR" altLang="en-US" sz="1600" dirty="0"/>
              <a:t> </a:t>
            </a:r>
            <a:r>
              <a:rPr lang="en-US" altLang="ko-KR" sz="1600" dirty="0"/>
              <a:t>+ TA Q&amp;A)/Simple adder using </a:t>
            </a:r>
            <a:r>
              <a:rPr lang="en-US" altLang="ko-KR" sz="1600" dirty="0" err="1"/>
              <a:t>dsp</a:t>
            </a:r>
            <a:r>
              <a:rPr lang="en-US" altLang="ko-KR" sz="1600" dirty="0"/>
              <a:t> (V+V, Verilog intro)</a:t>
            </a:r>
          </a:p>
          <a:p>
            <a:r>
              <a:rPr lang="en-US" altLang="ko-KR" sz="1600" dirty="0"/>
              <a:t>W4 8 Verilog 3 Sequential circuits/V*V processing element (PE) design 1</a:t>
            </a:r>
          </a:p>
          <a:p>
            <a:r>
              <a:rPr lang="en-US" altLang="ko-KR" sz="1600" dirty="0"/>
              <a:t>W5 15 Verilog 4 Design example &amp; synthesizable code/V*V processing element (PE) design 2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W6 22 Intro to Zynq &amp; MV accelerator design/Zynq FPGA &amp; synthesis,</a:t>
            </a:r>
            <a:r>
              <a:rPr lang="ko-KR" altLang="en-US" sz="1600" dirty="0"/>
              <a:t> </a:t>
            </a:r>
            <a:r>
              <a:rPr lang="en-US" altLang="ko-KR" sz="1600" dirty="0"/>
              <a:t>continue VV design &amp; start MV accelerator design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W7 29 </a:t>
            </a:r>
            <a:r>
              <a:rPr lang="en-US" altLang="ko-KR" sz="1600" dirty="0">
                <a:solidFill>
                  <a:srgbClr val="FF0000"/>
                </a:solidFill>
              </a:rPr>
              <a:t>Mid-term exam</a:t>
            </a:r>
            <a:r>
              <a:rPr lang="en-US" altLang="ko-KR" sz="1600" dirty="0"/>
              <a:t>/No practice</a:t>
            </a:r>
          </a:p>
          <a:p>
            <a:r>
              <a:rPr lang="en-US" altLang="ko-KR" sz="1600" dirty="0"/>
              <a:t>W8 5/6 Main memory (physical &amp; virtual)/OS+FPGA (HOST~DEVICE) communication &amp; MV design 2</a:t>
            </a:r>
          </a:p>
          <a:p>
            <a:r>
              <a:rPr lang="en-US" altLang="ko-KR" sz="1600" dirty="0"/>
              <a:t>W9 13 Bus and DMA (Video pre-view</a:t>
            </a:r>
            <a:r>
              <a:rPr lang="ko-KR" altLang="en-US" sz="1600" dirty="0"/>
              <a:t> </a:t>
            </a:r>
            <a:r>
              <a:rPr lang="en-US" altLang="ko-KR" sz="1600" dirty="0"/>
              <a:t>+ TA Q&amp;A)/custom IP &amp; MV design 3</a:t>
            </a:r>
          </a:p>
          <a:p>
            <a:r>
              <a:rPr lang="en-US" altLang="ko-KR" sz="1600" dirty="0"/>
              <a:t>W10 20 Convolution lowering and matrix multiplication accelerator/Convolution lowering (V0)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W11 27 Advanced deep learning #1 quantization for low precision computation/V0+DMA+8b </a:t>
            </a:r>
          </a:p>
          <a:p>
            <a:r>
              <a:rPr lang="en-US" altLang="ko-KR" sz="1600" dirty="0"/>
              <a:t>W12 6/3 Advanced deep learning #2 zero skipping/V0+DMA+8b+zero-skipping 1</a:t>
            </a:r>
          </a:p>
          <a:p>
            <a:r>
              <a:rPr lang="en-US" altLang="ko-KR" sz="1600" dirty="0"/>
              <a:t>W13 10 Lecture summary/V0+DMA+8b+zero-skipping 2</a:t>
            </a:r>
          </a:p>
          <a:p>
            <a:r>
              <a:rPr lang="en-US" altLang="ko-KR" sz="1600" dirty="0"/>
              <a:t>W14 17 </a:t>
            </a:r>
            <a:r>
              <a:rPr lang="en-US" altLang="ko-KR" sz="1600" dirty="0">
                <a:solidFill>
                  <a:srgbClr val="FF0000"/>
                </a:solidFill>
              </a:rPr>
              <a:t>Final exam</a:t>
            </a:r>
            <a:r>
              <a:rPr lang="en-US" altLang="ko-KR" sz="1600" dirty="0"/>
              <a:t>/</a:t>
            </a:r>
            <a:r>
              <a:rPr lang="en-US" altLang="ko-KR" sz="1600" dirty="0">
                <a:solidFill>
                  <a:srgbClr val="0070C0"/>
                </a:solidFill>
              </a:rPr>
              <a:t>Term project (V0+DMA+8b+zero) submission</a:t>
            </a:r>
            <a:endParaRPr kumimoji="1"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84"/>
    </mc:Choice>
    <mc:Fallback xmlns="">
      <p:transition spd="slow" advTm="2298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|0.6|0.4|0.4|0.8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0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15349</TotalTime>
  <Words>4900</Words>
  <Application>Microsoft Macintosh PowerPoint</Application>
  <PresentationFormat>와이드스크린</PresentationFormat>
  <Paragraphs>523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맑은 고딕</vt:lpstr>
      <vt:lpstr>맑은 고딕</vt:lpstr>
      <vt:lpstr>新細明體</vt:lpstr>
      <vt:lpstr>Arial</vt:lpstr>
      <vt:lpstr>Calibri</vt:lpstr>
      <vt:lpstr>Consolas</vt:lpstr>
      <vt:lpstr>Symbol</vt:lpstr>
      <vt:lpstr>Tahoma</vt:lpstr>
      <vt:lpstr>Wingdings</vt:lpstr>
      <vt:lpstr>Office 테마</vt:lpstr>
      <vt:lpstr>1_Office 테마</vt:lpstr>
      <vt:lpstr>Hardware System Design  Class Overview</vt:lpstr>
      <vt:lpstr>Notice: Online Lecture/Lab</vt:lpstr>
      <vt:lpstr>How Lecture Works</vt:lpstr>
      <vt:lpstr>How Lab Works</vt:lpstr>
      <vt:lpstr>How Lab Works (Cont’d)</vt:lpstr>
      <vt:lpstr>Exams and TA</vt:lpstr>
      <vt:lpstr>Scoring</vt:lpstr>
      <vt:lpstr>Lecture Goal and Key Topics</vt:lpstr>
      <vt:lpstr>Weekly Schedule</vt:lpstr>
      <vt:lpstr>Deep Learning Application in iPhone XS</vt:lpstr>
      <vt:lpstr>Our Application: Image Recognition Neural Network</vt:lpstr>
      <vt:lpstr>Multi-layer Perceptron (MLP)</vt:lpstr>
      <vt:lpstr>Multi-Layer Perceptron</vt:lpstr>
      <vt:lpstr>Multi-Layer Perceptron</vt:lpstr>
      <vt:lpstr>Convolution: 3D Input / 3D Output</vt:lpstr>
      <vt:lpstr>Convolution with Matrix-Matrix Multiplication (called Convolution Lowering) (W10)</vt:lpstr>
      <vt:lpstr>Accelerating Matrix Multiplication with Dedicated Hardware Running in Parallel</vt:lpstr>
      <vt:lpstr>Hardware (MV Accelerator) Design</vt:lpstr>
      <vt:lpstr>Verilog Coding for Baseline MV (W4-W8)</vt:lpstr>
      <vt:lpstr>Blocking to Exploit Small On-Chip Memory</vt:lpstr>
      <vt:lpstr>Blocking Code Example</vt:lpstr>
      <vt:lpstr>Hardware/Software Design in Our Practice</vt:lpstr>
      <vt:lpstr>Software-Hardware Communication on FPGA (W11)</vt:lpstr>
      <vt:lpstr>Hardware (MV Accelerator) Design and Optimization</vt:lpstr>
      <vt:lpstr>Design Optimizations (W12-W14)</vt:lpstr>
      <vt:lpstr>Reality Check</vt:lpstr>
      <vt:lpstr>Summary of Class Overview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Sungjoo Yoo</dc:creator>
  <cp:lastModifiedBy>Microsoft Office User</cp:lastModifiedBy>
  <cp:revision>838</cp:revision>
  <dcterms:created xsi:type="dcterms:W3CDTF">2015-04-26T02:43:24Z</dcterms:created>
  <dcterms:modified xsi:type="dcterms:W3CDTF">2020-03-11T03:02:34Z</dcterms:modified>
</cp:coreProperties>
</file>