
<file path=[Content_Types].xml><?xml version="1.0" encoding="utf-8"?>
<Types xmlns="http://schemas.openxmlformats.org/package/2006/content-types">
  <Default Extension="png" ContentType="image/png"/>
  <Default Extension="m4a" ContentType="audio/mp4"/>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8" r:id="rId2"/>
    <p:sldMasterId id="2147483740" r:id="rId3"/>
  </p:sldMasterIdLst>
  <p:notesMasterIdLst>
    <p:notesMasterId r:id="rId67"/>
  </p:notesMasterIdLst>
  <p:sldIdLst>
    <p:sldId id="256" r:id="rId4"/>
    <p:sldId id="2207" r:id="rId5"/>
    <p:sldId id="3409" r:id="rId6"/>
    <p:sldId id="3408" r:id="rId7"/>
    <p:sldId id="3385" r:id="rId8"/>
    <p:sldId id="2261" r:id="rId9"/>
    <p:sldId id="366" r:id="rId10"/>
    <p:sldId id="401" r:id="rId11"/>
    <p:sldId id="402" r:id="rId12"/>
    <p:sldId id="404" r:id="rId13"/>
    <p:sldId id="405" r:id="rId14"/>
    <p:sldId id="337" r:id="rId15"/>
    <p:sldId id="3401" r:id="rId16"/>
    <p:sldId id="339" r:id="rId17"/>
    <p:sldId id="385" r:id="rId18"/>
    <p:sldId id="406" r:id="rId19"/>
    <p:sldId id="383" r:id="rId20"/>
    <p:sldId id="375" r:id="rId21"/>
    <p:sldId id="384" r:id="rId22"/>
    <p:sldId id="378" r:id="rId23"/>
    <p:sldId id="310" r:id="rId24"/>
    <p:sldId id="318" r:id="rId25"/>
    <p:sldId id="321" r:id="rId26"/>
    <p:sldId id="319" r:id="rId27"/>
    <p:sldId id="320" r:id="rId28"/>
    <p:sldId id="322" r:id="rId29"/>
    <p:sldId id="368" r:id="rId30"/>
    <p:sldId id="324" r:id="rId31"/>
    <p:sldId id="387" r:id="rId32"/>
    <p:sldId id="379" r:id="rId33"/>
    <p:sldId id="373" r:id="rId34"/>
    <p:sldId id="380" r:id="rId35"/>
    <p:sldId id="361" r:id="rId36"/>
    <p:sldId id="369" r:id="rId37"/>
    <p:sldId id="325" r:id="rId38"/>
    <p:sldId id="346" r:id="rId39"/>
    <p:sldId id="344" r:id="rId40"/>
    <p:sldId id="347" r:id="rId41"/>
    <p:sldId id="348" r:id="rId42"/>
    <p:sldId id="349" r:id="rId43"/>
    <p:sldId id="350" r:id="rId44"/>
    <p:sldId id="351" r:id="rId45"/>
    <p:sldId id="352" r:id="rId46"/>
    <p:sldId id="353" r:id="rId47"/>
    <p:sldId id="354" r:id="rId48"/>
    <p:sldId id="370" r:id="rId49"/>
    <p:sldId id="371" r:id="rId50"/>
    <p:sldId id="357" r:id="rId51"/>
    <p:sldId id="358" r:id="rId52"/>
    <p:sldId id="372" r:id="rId53"/>
    <p:sldId id="3400" r:id="rId54"/>
    <p:sldId id="359" r:id="rId55"/>
    <p:sldId id="399" r:id="rId56"/>
    <p:sldId id="301" r:id="rId57"/>
    <p:sldId id="400" r:id="rId58"/>
    <p:sldId id="3410" r:id="rId59"/>
    <p:sldId id="426" r:id="rId60"/>
    <p:sldId id="427" r:id="rId61"/>
    <p:sldId id="3396" r:id="rId62"/>
    <p:sldId id="3397" r:id="rId63"/>
    <p:sldId id="3398" r:id="rId64"/>
    <p:sldId id="3402" r:id="rId65"/>
    <p:sldId id="3411" r:id="rId6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6983"/>
    <a:srgbClr val="8FA0A7"/>
    <a:srgbClr val="F1597D"/>
    <a:srgbClr val="020296"/>
    <a:srgbClr val="0A00DA"/>
    <a:srgbClr val="3C45FA"/>
    <a:srgbClr val="F898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88" autoAdjust="0"/>
    <p:restoredTop sz="52018"/>
  </p:normalViewPr>
  <p:slideViewPr>
    <p:cSldViewPr snapToGrid="0" showGuides="1">
      <p:cViewPr varScale="1">
        <p:scale>
          <a:sx n="100" d="100"/>
          <a:sy n="100" d="100"/>
        </p:scale>
        <p:origin x="2656" y="160"/>
      </p:cViewPr>
      <p:guideLst>
        <p:guide orient="horz" pos="2160"/>
        <p:guide pos="3795"/>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D54975-61E1-4663-AE1E-EA2AA35284B1}" type="datetimeFigureOut">
              <a:rPr lang="ko-KR" altLang="en-US" smtClean="0"/>
              <a:t>2020. 3. 25.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F1D21-1826-4374-A368-B2C406B0BFDA}" type="slidenum">
              <a:rPr lang="ko-KR" altLang="en-US" smtClean="0"/>
              <a:t>‹#›</a:t>
            </a:fld>
            <a:endParaRPr lang="ko-KR" altLang="en-US"/>
          </a:p>
        </p:txBody>
      </p:sp>
    </p:spTree>
    <p:extLst>
      <p:ext uri="{BB962C8B-B14F-4D97-AF65-F5344CB8AC3E}">
        <p14:creationId xmlns:p14="http://schemas.microsoft.com/office/powerpoint/2010/main" val="171069177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 our schedule, we design the hardware accelerator for four weeks as the blue part shows.</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3</a:t>
            </a:fld>
            <a:endParaRPr lang="ko-KR" altLang="en-US"/>
          </a:p>
        </p:txBody>
      </p:sp>
    </p:spTree>
    <p:extLst>
      <p:ext uri="{BB962C8B-B14F-4D97-AF65-F5344CB8AC3E}">
        <p14:creationId xmlns:p14="http://schemas.microsoft.com/office/powerpoint/2010/main" val="2886885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Generate statement is useful especially when instantiating multiple modules for a </a:t>
            </a:r>
            <a:r>
              <a:rPr kumimoji="1" lang="en-US" altLang="ko-KR" dirty="0" err="1"/>
              <a:t>datapath</a:t>
            </a:r>
            <a:r>
              <a:rPr kumimoji="1" lang="en-US" altLang="ko-KR" dirty="0"/>
              <a:t> of a wide bit-width.</a:t>
            </a:r>
          </a:p>
          <a:p>
            <a:r>
              <a:rPr kumimoji="1" lang="en-US" altLang="ko-KR" dirty="0"/>
              <a:t>In this example, the combinational circuit of 4-bit data path is generated by Generate statement.</a:t>
            </a:r>
          </a:p>
          <a:p>
            <a:r>
              <a:rPr kumimoji="1" lang="en-US" altLang="ko-KR" dirty="0"/>
              <a:t>As shown on the right of the slide, each instance can be named with a hierarchical name.</a:t>
            </a:r>
          </a:p>
          <a:p>
            <a:r>
              <a:rPr kumimoji="1" lang="en-US" altLang="ko-KR" dirty="0"/>
              <a:t>For instance, </a:t>
            </a:r>
            <a:r>
              <a:rPr kumimoji="1" lang="en-US" altLang="ko-KR" dirty="0" err="1"/>
              <a:t>xor</a:t>
            </a:r>
            <a:r>
              <a:rPr kumimoji="1" lang="en-US" altLang="ko-KR" dirty="0"/>
              <a:t> g2 for </a:t>
            </a:r>
            <a:r>
              <a:rPr kumimoji="1" lang="en-US" altLang="ko-KR" dirty="0" err="1"/>
              <a:t>i</a:t>
            </a:r>
            <a:r>
              <a:rPr kumimoji="1" lang="en-US" altLang="ko-KR" dirty="0"/>
              <a:t>=2 is named </a:t>
            </a:r>
            <a:r>
              <a:rPr kumimoji="1" lang="en-US" altLang="ko-KR" dirty="0" err="1"/>
              <a:t>bitnum</a:t>
            </a:r>
            <a:r>
              <a:rPr kumimoji="1" lang="en-US" altLang="ko-KR" dirty="0"/>
              <a:t>[2].g2 where </a:t>
            </a:r>
            <a:r>
              <a:rPr kumimoji="1" lang="en-US" altLang="ko-KR" dirty="0" err="1"/>
              <a:t>bitnum</a:t>
            </a:r>
            <a:r>
              <a:rPr kumimoji="1" lang="en-US" altLang="ko-KR" dirty="0"/>
              <a:t> is the module name.</a:t>
            </a:r>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13</a:t>
            </a:fld>
            <a:endParaRPr lang="ko-KR" altLang="en-US"/>
          </a:p>
        </p:txBody>
      </p:sp>
    </p:spTree>
    <p:extLst>
      <p:ext uri="{BB962C8B-B14F-4D97-AF65-F5344CB8AC3E}">
        <p14:creationId xmlns:p14="http://schemas.microsoft.com/office/powerpoint/2010/main" val="3123339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 the following slides, there are a few examples of generate statement which generates multiple instances of this full adder.</a:t>
            </a:r>
          </a:p>
          <a:p>
            <a:r>
              <a:rPr kumimoji="1" lang="en-US" altLang="ko-KR" dirty="0"/>
              <a:t>I hope you will try to fill in the blanks.</a:t>
            </a:r>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14</a:t>
            </a:fld>
            <a:endParaRPr lang="ko-KR" altLang="en-US"/>
          </a:p>
        </p:txBody>
      </p:sp>
    </p:spTree>
    <p:extLst>
      <p:ext uri="{BB962C8B-B14F-4D97-AF65-F5344CB8AC3E}">
        <p14:creationId xmlns:p14="http://schemas.microsoft.com/office/powerpoint/2010/main" val="3887652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15</a:t>
            </a:fld>
            <a:endParaRPr lang="ko-KR" altLang="en-US"/>
          </a:p>
        </p:txBody>
      </p:sp>
    </p:spTree>
    <p:extLst>
      <p:ext uri="{BB962C8B-B14F-4D97-AF65-F5344CB8AC3E}">
        <p14:creationId xmlns:p14="http://schemas.microsoft.com/office/powerpoint/2010/main" val="1591075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 order to be able to fill in the blanks,</a:t>
            </a:r>
          </a:p>
          <a:p>
            <a:r>
              <a:rPr kumimoji="1" lang="en-US" altLang="ko-KR" dirty="0"/>
              <a:t>We’d better focus on the most general case first.</a:t>
            </a:r>
          </a:p>
          <a:p>
            <a:r>
              <a:rPr kumimoji="1" lang="en-US" altLang="ko-KR" dirty="0"/>
              <a:t>It is</a:t>
            </a:r>
          </a:p>
          <a:p>
            <a:endParaRPr kumimoji="1" lang="en-US" altLang="ko-KR" dirty="0"/>
          </a:p>
          <a:p>
            <a:r>
              <a:rPr lang="en-US" altLang="zh-TW" sz="1200" spc="-150" dirty="0" err="1">
                <a:latin typeface="Consolas" panose="020B0609020204030204" pitchFamily="49" charset="0"/>
                <a:ea typeface="新細明體"/>
                <a:cs typeface="新細明體"/>
              </a:rPr>
              <a:t>full_adder</a:t>
            </a:r>
            <a:r>
              <a:rPr lang="en-US" altLang="zh-TW" sz="1200" spc="-150" dirty="0">
                <a:latin typeface="Consolas" panose="020B0609020204030204" pitchFamily="49" charset="0"/>
                <a:ea typeface="新細明體"/>
                <a:cs typeface="新細明體"/>
              </a:rPr>
              <a:t> fa (x[</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y[</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c[i-1], sum[</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c[</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a:t>
            </a:r>
            <a:endParaRPr kumimoji="1" lang="en-US" altLang="ko-KR" dirty="0"/>
          </a:p>
          <a:p>
            <a:endParaRPr kumimoji="1" lang="en-US" altLang="ko-KR" dirty="0"/>
          </a:p>
          <a:p>
            <a:r>
              <a:rPr kumimoji="1" lang="en-US" altLang="ko-KR" dirty="0"/>
              <a:t>And then, we can consider special cases like </a:t>
            </a:r>
            <a:r>
              <a:rPr kumimoji="1" lang="en-US" altLang="ko-KR" dirty="0" err="1"/>
              <a:t>i</a:t>
            </a:r>
            <a:r>
              <a:rPr kumimoji="1" lang="en-US" altLang="ko-KR" dirty="0"/>
              <a:t> = 0 and I = N-1.</a:t>
            </a:r>
          </a:p>
          <a:p>
            <a:r>
              <a:rPr kumimoji="1" lang="en-US" altLang="ko-KR" dirty="0"/>
              <a:t>When I = 0, we need to use </a:t>
            </a:r>
            <a:r>
              <a:rPr kumimoji="1" lang="en-US" altLang="ko-KR" dirty="0" err="1"/>
              <a:t>c_in</a:t>
            </a:r>
            <a:r>
              <a:rPr kumimoji="1" lang="en-US" altLang="ko-KR" dirty="0"/>
              <a:t>.</a:t>
            </a:r>
          </a:p>
          <a:p>
            <a:r>
              <a:rPr kumimoji="1" lang="en-US" altLang="ko-KR" dirty="0"/>
              <a:t>Thus, we have </a:t>
            </a:r>
            <a:r>
              <a:rPr kumimoji="1" lang="en-US" altLang="ko-KR" dirty="0" err="1"/>
              <a:t>c_in</a:t>
            </a:r>
            <a:r>
              <a:rPr kumimoji="1" lang="en-US" altLang="ko-KR" dirty="0"/>
              <a:t> in the followings.</a:t>
            </a:r>
          </a:p>
          <a:p>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TW" sz="1200" spc="-150" dirty="0" err="1">
                <a:solidFill>
                  <a:srgbClr val="FF5050"/>
                </a:solidFill>
                <a:latin typeface="Consolas" panose="020B0609020204030204" pitchFamily="49" charset="0"/>
                <a:ea typeface="新細明體"/>
                <a:cs typeface="新細明體"/>
              </a:rPr>
              <a:t>full_adder</a:t>
            </a:r>
            <a:r>
              <a:rPr lang="en-US" altLang="zh-TW" sz="1200" spc="-150" dirty="0">
                <a:latin typeface="Consolas" panose="020B0609020204030204" pitchFamily="49" charset="0"/>
                <a:ea typeface="新細明體"/>
                <a:cs typeface="新細明體"/>
              </a:rPr>
              <a:t> fa (x[</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y[</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a:t>
            </a:r>
            <a:r>
              <a:rPr lang="en-US" altLang="zh-TW" sz="1200" spc="-150" dirty="0" err="1">
                <a:latin typeface="Consolas" panose="020B0609020204030204" pitchFamily="49" charset="0"/>
                <a:ea typeface="新細明體"/>
                <a:cs typeface="新細明體"/>
              </a:rPr>
              <a:t>c_in</a:t>
            </a:r>
            <a:r>
              <a:rPr lang="en-US" altLang="zh-TW" sz="1200" spc="-150" dirty="0">
                <a:latin typeface="Consolas" panose="020B0609020204030204" pitchFamily="49" charset="0"/>
                <a:ea typeface="新細明體"/>
                <a:cs typeface="新細明體"/>
              </a:rPr>
              <a:t>, sum[</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c[</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a:t>
            </a:r>
          </a:p>
          <a:p>
            <a:endParaRPr kumimoji="1" lang="en-US" altLang="ko-KR" dirty="0"/>
          </a:p>
          <a:p>
            <a:r>
              <a:rPr kumimoji="1" lang="en-US" altLang="ko-KR" dirty="0"/>
              <a:t>When I = N-1, we need to consider </a:t>
            </a:r>
            <a:r>
              <a:rPr kumimoji="1" lang="en-US" altLang="ko-KR" dirty="0" err="1"/>
              <a:t>c_out</a:t>
            </a:r>
            <a:r>
              <a:rPr kumimoji="1" lang="en-US" altLang="ko-KR" dirty="0"/>
              <a:t> as follows.</a:t>
            </a:r>
          </a:p>
          <a:p>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TW" sz="1200" spc="-150" dirty="0" err="1">
                <a:solidFill>
                  <a:srgbClr val="FF5050"/>
                </a:solidFill>
                <a:latin typeface="Consolas" panose="020B0609020204030204" pitchFamily="49" charset="0"/>
                <a:ea typeface="新細明體"/>
                <a:cs typeface="新細明體"/>
              </a:rPr>
              <a:t>full_adder</a:t>
            </a:r>
            <a:r>
              <a:rPr lang="en-US" altLang="zh-TW" sz="1200" spc="-150" dirty="0">
                <a:solidFill>
                  <a:srgbClr val="FF5050"/>
                </a:solidFill>
                <a:latin typeface="Consolas" panose="020B0609020204030204" pitchFamily="49" charset="0"/>
                <a:ea typeface="新細明體"/>
                <a:cs typeface="新細明體"/>
              </a:rPr>
              <a:t> </a:t>
            </a:r>
            <a:r>
              <a:rPr lang="en-US" altLang="zh-TW" sz="1200" spc="-150" dirty="0">
                <a:latin typeface="Consolas" panose="020B0609020204030204" pitchFamily="49" charset="0"/>
                <a:ea typeface="新細明體"/>
                <a:cs typeface="新細明體"/>
              </a:rPr>
              <a:t>fa (x[</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y[</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c[i-1], sum[</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a:t>
            </a:r>
            <a:r>
              <a:rPr lang="en-US" altLang="zh-TW" sz="1200" spc="-150" dirty="0" err="1">
                <a:latin typeface="Consolas" panose="020B0609020204030204" pitchFamily="49" charset="0"/>
                <a:ea typeface="新細明體"/>
                <a:cs typeface="新細明體"/>
              </a:rPr>
              <a:t>c_out</a:t>
            </a:r>
            <a:r>
              <a:rPr lang="en-US" altLang="zh-TW" sz="1200" spc="-150" dirty="0">
                <a:latin typeface="Consolas" panose="020B0609020204030204" pitchFamily="49" charset="0"/>
                <a:ea typeface="新細明體"/>
                <a:cs typeface="新細明體"/>
              </a:rPr>
              <a:t>);</a:t>
            </a:r>
          </a:p>
          <a:p>
            <a:endParaRPr kumimoji="1" lang="en-US" altLang="ko-KR" dirty="0"/>
          </a:p>
          <a:p>
            <a:endParaRPr kumimoji="1" lang="en-US" altLang="ko-KR"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16</a:t>
            </a:fld>
            <a:endParaRPr lang="ko-KR" altLang="en-US"/>
          </a:p>
        </p:txBody>
      </p:sp>
    </p:spTree>
    <p:extLst>
      <p:ext uri="{BB962C8B-B14F-4D97-AF65-F5344CB8AC3E}">
        <p14:creationId xmlns:p14="http://schemas.microsoft.com/office/powerpoint/2010/main" val="1107890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17</a:t>
            </a:fld>
            <a:endParaRPr lang="ko-KR" altLang="en-US"/>
          </a:p>
        </p:txBody>
      </p:sp>
    </p:spTree>
    <p:extLst>
      <p:ext uri="{BB962C8B-B14F-4D97-AF65-F5344CB8AC3E}">
        <p14:creationId xmlns:p14="http://schemas.microsoft.com/office/powerpoint/2010/main" val="1620452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The most common case will be </a:t>
            </a:r>
          </a:p>
          <a:p>
            <a:endParaRPr kumimoji="1" lang="en-US" altLang="ko-KR" dirty="0"/>
          </a:p>
          <a:p>
            <a:r>
              <a:rPr lang="en-US" altLang="zh-TW" sz="1200" spc="-150" dirty="0">
                <a:solidFill>
                  <a:schemeClr val="accent2"/>
                </a:solidFill>
                <a:latin typeface="Consolas" panose="020B0609020204030204" pitchFamily="49" charset="0"/>
                <a:ea typeface="新細明體"/>
                <a:cs typeface="新細明體"/>
              </a:rPr>
              <a:t>assign</a:t>
            </a:r>
            <a:r>
              <a:rPr lang="en-US" altLang="zh-TW" sz="1200" spc="-150" dirty="0">
                <a:latin typeface="Consolas" panose="020B0609020204030204" pitchFamily="49" charset="0"/>
                <a:ea typeface="新細明體"/>
                <a:cs typeface="新細明體"/>
              </a:rPr>
              <a:t> {c[</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sum[</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x[</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y[</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c[i-1];</a:t>
            </a:r>
            <a:endParaRPr kumimoji="1" lang="en-US" altLang="ko-KR" dirty="0"/>
          </a:p>
          <a:p>
            <a:endParaRPr kumimoji="1" lang="en-US" altLang="ko-KR" dirty="0"/>
          </a:p>
          <a:p>
            <a:r>
              <a:rPr kumimoji="1" lang="en-US" altLang="ko-KR" dirty="0"/>
              <a:t>When I = 0, we consider </a:t>
            </a:r>
            <a:r>
              <a:rPr kumimoji="1" lang="en-US" altLang="ko-KR" dirty="0" err="1"/>
              <a:t>c_in</a:t>
            </a:r>
            <a:r>
              <a:rPr kumimoji="1" lang="en-US" altLang="ko-KR" dirty="0"/>
              <a:t> as follows.</a:t>
            </a:r>
          </a:p>
          <a:p>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TW" sz="1200" spc="-150" dirty="0">
                <a:solidFill>
                  <a:schemeClr val="accent2"/>
                </a:solidFill>
                <a:latin typeface="Consolas" panose="020B0609020204030204" pitchFamily="49" charset="0"/>
                <a:ea typeface="新細明體"/>
                <a:cs typeface="新細明體"/>
              </a:rPr>
              <a:t>assign</a:t>
            </a:r>
            <a:r>
              <a:rPr lang="en-US" altLang="zh-TW" sz="1200" spc="-150" dirty="0">
                <a:latin typeface="Consolas" panose="020B0609020204030204" pitchFamily="49" charset="0"/>
                <a:ea typeface="新細明體"/>
                <a:cs typeface="新細明體"/>
              </a:rPr>
              <a:t> {c[</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sum[</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x[</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y[</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a:t>
            </a:r>
            <a:r>
              <a:rPr lang="en-US" altLang="zh-TW" sz="1200" spc="-150" dirty="0" err="1">
                <a:latin typeface="Consolas" panose="020B0609020204030204" pitchFamily="49" charset="0"/>
                <a:ea typeface="新細明體"/>
                <a:cs typeface="新細明體"/>
              </a:rPr>
              <a:t>c_in</a:t>
            </a:r>
            <a:r>
              <a:rPr lang="en-US" altLang="zh-TW" sz="1200" spc="-150" dirty="0">
                <a:latin typeface="Consolas" panose="020B0609020204030204" pitchFamily="49" charset="0"/>
                <a:ea typeface="新細明體"/>
                <a:cs typeface="新細明體"/>
              </a:rPr>
              <a:t>;</a:t>
            </a:r>
          </a:p>
          <a:p>
            <a:endParaRPr kumimoji="1" lang="en-US" altLang="ko-KR" dirty="0"/>
          </a:p>
          <a:p>
            <a:r>
              <a:rPr kumimoji="1" lang="en-US" altLang="ko-KR" dirty="0"/>
              <a:t>While we consider </a:t>
            </a:r>
            <a:r>
              <a:rPr kumimoji="1" lang="en-US" altLang="ko-KR" dirty="0" err="1"/>
              <a:t>c_out</a:t>
            </a:r>
            <a:r>
              <a:rPr kumimoji="1" lang="en-US" altLang="ko-KR" dirty="0"/>
              <a:t> when I = N-1 as follows.</a:t>
            </a:r>
          </a:p>
          <a:p>
            <a:endParaRPr kumimoji="1" lang="en-US" altLang="ko-KR" dirty="0"/>
          </a:p>
          <a:p>
            <a:r>
              <a:rPr lang="en-US" altLang="zh-TW" sz="1200" spc="-150" dirty="0">
                <a:solidFill>
                  <a:schemeClr val="accent2"/>
                </a:solidFill>
                <a:latin typeface="Consolas" panose="020B0609020204030204" pitchFamily="49" charset="0"/>
                <a:ea typeface="新細明體"/>
                <a:cs typeface="新細明體"/>
              </a:rPr>
              <a:t>assign </a:t>
            </a:r>
            <a:r>
              <a:rPr lang="en-US" altLang="zh-TW" sz="1200" spc="-150" dirty="0">
                <a:latin typeface="Consolas" panose="020B0609020204030204" pitchFamily="49" charset="0"/>
                <a:ea typeface="新細明體"/>
                <a:cs typeface="新細明體"/>
              </a:rPr>
              <a:t>{</a:t>
            </a:r>
            <a:r>
              <a:rPr lang="en-US" altLang="zh-TW" sz="1200" spc="-150" dirty="0" err="1">
                <a:latin typeface="Consolas" panose="020B0609020204030204" pitchFamily="49" charset="0"/>
                <a:ea typeface="新細明體"/>
                <a:cs typeface="新細明體"/>
              </a:rPr>
              <a:t>c_out</a:t>
            </a:r>
            <a:r>
              <a:rPr lang="en-US" altLang="zh-TW" sz="1200" spc="-150" dirty="0">
                <a:latin typeface="Consolas" panose="020B0609020204030204" pitchFamily="49" charset="0"/>
                <a:ea typeface="新細明體"/>
                <a:cs typeface="新細明體"/>
              </a:rPr>
              <a:t>, sum[</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x[</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y[</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c[i-1];</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18</a:t>
            </a:fld>
            <a:endParaRPr lang="ko-KR" altLang="en-US"/>
          </a:p>
        </p:txBody>
      </p:sp>
    </p:spTree>
    <p:extLst>
      <p:ext uri="{BB962C8B-B14F-4D97-AF65-F5344CB8AC3E}">
        <p14:creationId xmlns:p14="http://schemas.microsoft.com/office/powerpoint/2010/main" val="309809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19</a:t>
            </a:fld>
            <a:endParaRPr lang="ko-KR" altLang="en-US"/>
          </a:p>
        </p:txBody>
      </p:sp>
    </p:spTree>
    <p:extLst>
      <p:ext uri="{BB962C8B-B14F-4D97-AF65-F5344CB8AC3E}">
        <p14:creationId xmlns:p14="http://schemas.microsoft.com/office/powerpoint/2010/main" val="1036452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The difference between this example and the previous one </a:t>
            </a:r>
          </a:p>
          <a:p>
            <a:endParaRPr kumimoji="1" lang="en-US" altLang="ko-KR" dirty="0"/>
          </a:p>
          <a:p>
            <a:pPr eaLnBrk="1" latinLnBrk="0" hangingPunct="1">
              <a:spcBef>
                <a:spcPct val="0"/>
              </a:spcBef>
              <a:buClrTx/>
              <a:buSzTx/>
              <a:buFontTx/>
              <a:buNone/>
            </a:pPr>
            <a:r>
              <a:rPr lang="en-US" altLang="zh-TW" sz="1200" spc="-150" dirty="0">
                <a:latin typeface="Consolas" panose="020B0609020204030204" pitchFamily="49" charset="0"/>
                <a:ea typeface="新細明體"/>
                <a:cs typeface="新細明體"/>
              </a:rPr>
              <a:t>generate for (</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0; </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&lt; N; </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+ 1) </a:t>
            </a:r>
            <a:r>
              <a:rPr lang="en-US" altLang="zh-TW" sz="1200" spc="-150" dirty="0">
                <a:solidFill>
                  <a:schemeClr val="accent2"/>
                </a:solidFill>
                <a:latin typeface="Consolas" panose="020B0609020204030204" pitchFamily="49" charset="0"/>
                <a:ea typeface="新細明體"/>
                <a:cs typeface="新細明體"/>
              </a:rPr>
              <a:t>begin</a:t>
            </a:r>
            <a:r>
              <a:rPr lang="en-US" altLang="zh-TW" sz="1200" spc="-150" dirty="0">
                <a:latin typeface="Consolas" panose="020B0609020204030204" pitchFamily="49" charset="0"/>
                <a:ea typeface="新細明體"/>
                <a:cs typeface="新細明體"/>
              </a:rPr>
              <a:t>: </a:t>
            </a:r>
            <a:r>
              <a:rPr lang="en-US" altLang="zh-TW" sz="1200" spc="-150" dirty="0">
                <a:solidFill>
                  <a:srgbClr val="FF5050"/>
                </a:solidFill>
                <a:latin typeface="Consolas" panose="020B0609020204030204" pitchFamily="49" charset="0"/>
                <a:ea typeface="新細明體"/>
                <a:cs typeface="新細明體"/>
              </a:rPr>
              <a:t>adder</a:t>
            </a:r>
            <a:r>
              <a:rPr lang="en-US" altLang="zh-TW" sz="1200" spc="-150" dirty="0">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1200" spc="-150" dirty="0">
                <a:latin typeface="Consolas" panose="020B0609020204030204" pitchFamily="49" charset="0"/>
                <a:ea typeface="新細明體"/>
                <a:cs typeface="新細明體"/>
              </a:rPr>
              <a:t>   if (</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0)            </a:t>
            </a:r>
            <a:r>
              <a:rPr lang="en-US" altLang="zh-TW" sz="1200" spc="-150" dirty="0">
                <a:solidFill>
                  <a:schemeClr val="accent2"/>
                </a:solidFill>
                <a:latin typeface="Consolas" panose="020B0609020204030204" pitchFamily="49" charset="0"/>
                <a:ea typeface="新細明體"/>
                <a:cs typeface="新細明體"/>
              </a:rPr>
              <a:t>// specify LSB</a:t>
            </a:r>
          </a:p>
          <a:p>
            <a:pPr eaLnBrk="1" latinLnBrk="0" hangingPunct="1">
              <a:spcBef>
                <a:spcPct val="0"/>
              </a:spcBef>
              <a:buClrTx/>
              <a:buSzTx/>
              <a:buFontTx/>
              <a:buNone/>
            </a:pPr>
            <a:r>
              <a:rPr lang="en-US" altLang="zh-TW" sz="1200" spc="-150" dirty="0">
                <a:latin typeface="Consolas" panose="020B0609020204030204" pitchFamily="49" charset="0"/>
                <a:ea typeface="新細明體"/>
                <a:cs typeface="新細明體"/>
              </a:rPr>
              <a:t>      </a:t>
            </a:r>
            <a:r>
              <a:rPr lang="en-US" altLang="zh-TW" sz="1200" spc="-150" dirty="0">
                <a:solidFill>
                  <a:schemeClr val="accent2"/>
                </a:solidFill>
                <a:latin typeface="Consolas" panose="020B0609020204030204" pitchFamily="49" charset="0"/>
                <a:ea typeface="新細明體"/>
                <a:cs typeface="新細明體"/>
              </a:rPr>
              <a:t>assign</a:t>
            </a:r>
            <a:r>
              <a:rPr lang="en-US" altLang="zh-TW" sz="1200" spc="-150" dirty="0">
                <a:latin typeface="Consolas" panose="020B0609020204030204" pitchFamily="49" charset="0"/>
                <a:ea typeface="新細明體"/>
                <a:cs typeface="新細明體"/>
              </a:rPr>
              <a:t> {c[</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sum[</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x[</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y[</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a:t>
            </a:r>
            <a:r>
              <a:rPr lang="en-US" altLang="zh-TW" sz="1200" spc="-150" dirty="0" err="1">
                <a:latin typeface="Consolas" panose="020B0609020204030204" pitchFamily="49" charset="0"/>
                <a:ea typeface="新細明體"/>
                <a:cs typeface="新細明體"/>
              </a:rPr>
              <a:t>c_in</a:t>
            </a:r>
            <a:r>
              <a:rPr lang="en-US" altLang="zh-TW" sz="12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1200" spc="-150" dirty="0">
                <a:latin typeface="Consolas" panose="020B0609020204030204" pitchFamily="49" charset="0"/>
                <a:ea typeface="新細明體"/>
                <a:cs typeface="新細明體"/>
              </a:rPr>
              <a:t>   else if (</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N-1) </a:t>
            </a:r>
            <a:r>
              <a:rPr lang="en-US" altLang="zh-TW" sz="1200" spc="-150" dirty="0">
                <a:solidFill>
                  <a:schemeClr val="accent2"/>
                </a:solidFill>
                <a:latin typeface="Consolas" panose="020B0609020204030204" pitchFamily="49" charset="0"/>
                <a:ea typeface="新細明體"/>
                <a:cs typeface="新細明體"/>
              </a:rPr>
              <a:t>// specify MSB</a:t>
            </a:r>
          </a:p>
          <a:p>
            <a:pPr eaLnBrk="1" latinLnBrk="0" hangingPunct="1">
              <a:spcBef>
                <a:spcPct val="0"/>
              </a:spcBef>
              <a:buClrTx/>
              <a:buSzTx/>
              <a:buFontTx/>
              <a:buNone/>
            </a:pPr>
            <a:r>
              <a:rPr lang="en-US" altLang="zh-TW" sz="1200" spc="-150" dirty="0">
                <a:latin typeface="Consolas" panose="020B0609020204030204" pitchFamily="49" charset="0"/>
                <a:ea typeface="新細明體"/>
                <a:cs typeface="新細明體"/>
              </a:rPr>
              <a:t>      </a:t>
            </a:r>
            <a:r>
              <a:rPr lang="en-US" altLang="zh-TW" sz="1200" spc="-150" dirty="0">
                <a:solidFill>
                  <a:schemeClr val="accent2"/>
                </a:solidFill>
                <a:latin typeface="Consolas" panose="020B0609020204030204" pitchFamily="49" charset="0"/>
                <a:ea typeface="新細明體"/>
                <a:cs typeface="新細明體"/>
              </a:rPr>
              <a:t>assign </a:t>
            </a:r>
            <a:r>
              <a:rPr lang="en-US" altLang="zh-TW" sz="1200" spc="-150" dirty="0">
                <a:latin typeface="Consolas" panose="020B0609020204030204" pitchFamily="49" charset="0"/>
                <a:ea typeface="新細明體"/>
                <a:cs typeface="新細明體"/>
              </a:rPr>
              <a:t>{</a:t>
            </a:r>
            <a:r>
              <a:rPr lang="en-US" altLang="zh-TW" sz="1200" spc="-150" dirty="0" err="1">
                <a:latin typeface="Consolas" panose="020B0609020204030204" pitchFamily="49" charset="0"/>
                <a:ea typeface="新細明體"/>
                <a:cs typeface="新細明體"/>
              </a:rPr>
              <a:t>c_out</a:t>
            </a:r>
            <a:r>
              <a:rPr lang="en-US" altLang="zh-TW" sz="1200" spc="-150" dirty="0">
                <a:latin typeface="Consolas" panose="020B0609020204030204" pitchFamily="49" charset="0"/>
                <a:ea typeface="新細明體"/>
                <a:cs typeface="新細明體"/>
              </a:rPr>
              <a:t>, sum[</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x[</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y[</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c[i-1];</a:t>
            </a:r>
          </a:p>
          <a:p>
            <a:pPr eaLnBrk="1" latinLnBrk="0" hangingPunct="1">
              <a:spcBef>
                <a:spcPct val="0"/>
              </a:spcBef>
              <a:buClrTx/>
              <a:buSzTx/>
              <a:buFontTx/>
              <a:buNone/>
            </a:pPr>
            <a:r>
              <a:rPr lang="en-US" altLang="zh-TW" sz="1200" spc="-150" dirty="0">
                <a:latin typeface="Consolas" panose="020B0609020204030204" pitchFamily="49" charset="0"/>
                <a:ea typeface="新細明體"/>
                <a:cs typeface="新細明體"/>
              </a:rPr>
              <a:t>   else 	              </a:t>
            </a:r>
            <a:r>
              <a:rPr lang="en-US" altLang="zh-TW" sz="1200" spc="-150" dirty="0">
                <a:solidFill>
                  <a:schemeClr val="accent2"/>
                </a:solidFill>
                <a:latin typeface="Consolas" panose="020B0609020204030204" pitchFamily="49" charset="0"/>
                <a:ea typeface="新細明體"/>
                <a:cs typeface="新細明體"/>
              </a:rPr>
              <a:t>// specify other bits</a:t>
            </a:r>
          </a:p>
          <a:p>
            <a:pPr eaLnBrk="1" latinLnBrk="0" hangingPunct="1">
              <a:spcBef>
                <a:spcPct val="0"/>
              </a:spcBef>
              <a:buClrTx/>
              <a:buSzTx/>
              <a:buFontTx/>
              <a:buNone/>
            </a:pPr>
            <a:r>
              <a:rPr lang="en-US" altLang="zh-TW" sz="1200" spc="-150" dirty="0">
                <a:latin typeface="Consolas" panose="020B0609020204030204" pitchFamily="49" charset="0"/>
                <a:ea typeface="新細明體"/>
                <a:cs typeface="新細明體"/>
              </a:rPr>
              <a:t>      </a:t>
            </a:r>
            <a:r>
              <a:rPr lang="en-US" altLang="zh-TW" sz="1200" spc="-150" dirty="0">
                <a:solidFill>
                  <a:schemeClr val="accent2"/>
                </a:solidFill>
                <a:latin typeface="Consolas" panose="020B0609020204030204" pitchFamily="49" charset="0"/>
                <a:ea typeface="新細明體"/>
                <a:cs typeface="新細明體"/>
              </a:rPr>
              <a:t>assign</a:t>
            </a:r>
            <a:r>
              <a:rPr lang="en-US" altLang="zh-TW" sz="1200" spc="-150" dirty="0">
                <a:latin typeface="Consolas" panose="020B0609020204030204" pitchFamily="49" charset="0"/>
                <a:ea typeface="新細明體"/>
                <a:cs typeface="新細明體"/>
              </a:rPr>
              <a:t> {c[</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sum[</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x[</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y[</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c[i-1];</a:t>
            </a:r>
          </a:p>
          <a:p>
            <a:pPr eaLnBrk="1" latinLnBrk="0" hangingPunct="1">
              <a:spcBef>
                <a:spcPct val="0"/>
              </a:spcBef>
              <a:buClrTx/>
              <a:buSzTx/>
              <a:buFontTx/>
              <a:buNone/>
            </a:pPr>
            <a:r>
              <a:rPr lang="en-US" altLang="zh-TW" sz="1200" spc="-150" dirty="0">
                <a:solidFill>
                  <a:schemeClr val="accent2"/>
                </a:solidFill>
                <a:latin typeface="Consolas" panose="020B0609020204030204" pitchFamily="49" charset="0"/>
                <a:ea typeface="新細明體"/>
                <a:cs typeface="新細明體"/>
              </a:rPr>
              <a:t>end</a:t>
            </a:r>
            <a:r>
              <a:rPr lang="en-US" altLang="zh-TW" sz="1200" spc="-150" dirty="0">
                <a:latin typeface="Consolas" panose="020B0609020204030204" pitchFamily="49" charset="0"/>
                <a:ea typeface="新細明體"/>
                <a:cs typeface="新細明體"/>
              </a:rPr>
              <a:t> </a:t>
            </a:r>
            <a:r>
              <a:rPr lang="en-US" altLang="zh-TW" sz="1200" spc="-150" dirty="0" err="1">
                <a:latin typeface="Consolas" panose="020B0609020204030204" pitchFamily="49" charset="0"/>
                <a:ea typeface="新細明體"/>
                <a:cs typeface="新細明體"/>
              </a:rPr>
              <a:t>endgenerate</a:t>
            </a:r>
            <a:endParaRPr lang="en-US" altLang="zh-TW" sz="1200" spc="-150" dirty="0">
              <a:latin typeface="Consolas" panose="020B0609020204030204" pitchFamily="49" charset="0"/>
              <a:ea typeface="新細明體"/>
              <a:cs typeface="新細明體"/>
            </a:endParaRPr>
          </a:p>
          <a:p>
            <a:endParaRPr kumimoji="1" lang="en-US" altLang="ko-KR" dirty="0"/>
          </a:p>
          <a:p>
            <a:r>
              <a:rPr kumimoji="1" lang="en-US" altLang="ko-KR" dirty="0"/>
              <a:t>is that this example uses always block. </a:t>
            </a:r>
          </a:p>
          <a:p>
            <a:r>
              <a:rPr kumimoji="1" lang="en-US" altLang="ko-KR" dirty="0"/>
              <a:t>Thus, “assign wire = …”, assignment to wire is not allowed and a simple block assignment to register and output port was used as follows.</a:t>
            </a:r>
          </a:p>
          <a:p>
            <a:endParaRPr kumimoji="1" lang="en-US" altLang="ko-KR" dirty="0"/>
          </a:p>
          <a:p>
            <a:r>
              <a:rPr lang="en-US" altLang="zh-TW" sz="1200" spc="-150" dirty="0">
                <a:latin typeface="Consolas" panose="020B0609020204030204" pitchFamily="49" charset="0"/>
                <a:ea typeface="新細明體"/>
                <a:cs typeface="新細明體"/>
              </a:rPr>
              <a:t>{c[</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sum[</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x[</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y[</a:t>
            </a:r>
            <a:r>
              <a:rPr lang="en-US" altLang="zh-TW" sz="1200" spc="-150" dirty="0" err="1">
                <a:latin typeface="Consolas" panose="020B0609020204030204" pitchFamily="49" charset="0"/>
                <a:ea typeface="新細明體"/>
                <a:cs typeface="新細明體"/>
              </a:rPr>
              <a:t>i</a:t>
            </a:r>
            <a:r>
              <a:rPr lang="en-US" altLang="zh-TW" sz="1200" spc="-150" dirty="0">
                <a:latin typeface="Consolas" panose="020B0609020204030204" pitchFamily="49" charset="0"/>
                <a:ea typeface="新細明體"/>
                <a:cs typeface="新細明體"/>
              </a:rPr>
              <a:t>] + c[i-1];</a:t>
            </a:r>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20</a:t>
            </a:fld>
            <a:endParaRPr lang="ko-KR" altLang="en-US"/>
          </a:p>
        </p:txBody>
      </p:sp>
    </p:spTree>
    <p:extLst>
      <p:ext uri="{BB962C8B-B14F-4D97-AF65-F5344CB8AC3E}">
        <p14:creationId xmlns:p14="http://schemas.microsoft.com/office/powerpoint/2010/main" val="3539137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We can describe hardware design in different modeling styles including structural, dataflow and behavioral ones.</a:t>
            </a:r>
          </a:p>
          <a:p>
            <a:r>
              <a:rPr kumimoji="1" lang="en-US" altLang="ko-KR" dirty="0"/>
              <a:t>In reality, we tend to mix the styles.</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21</a:t>
            </a:fld>
            <a:endParaRPr lang="ko-KR" altLang="en-US"/>
          </a:p>
        </p:txBody>
      </p:sp>
    </p:spTree>
    <p:extLst>
      <p:ext uri="{BB962C8B-B14F-4D97-AF65-F5344CB8AC3E}">
        <p14:creationId xmlns:p14="http://schemas.microsoft.com/office/powerpoint/2010/main" val="4242394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slide exemplifies a structural description.</a:t>
            </a:r>
          </a:p>
          <a:p>
            <a:r>
              <a:rPr kumimoji="1" lang="en-US" altLang="ko-KR" dirty="0"/>
              <a:t>As you can see, the four gates are instantiated and connected to each other to build a larger complex module called </a:t>
            </a:r>
            <a:r>
              <a:rPr kumimoji="1" lang="en-US" altLang="ko-KR" dirty="0" err="1"/>
              <a:t>basic_gates</a:t>
            </a:r>
            <a:r>
              <a:rPr kumimoji="1" lang="en-US" altLang="ko-KR" dirty="0"/>
              <a:t>.</a:t>
            </a:r>
          </a:p>
          <a:p>
            <a:r>
              <a:rPr kumimoji="1" lang="en-US" altLang="ko-KR" dirty="0"/>
              <a:t>The instantiation uses positional port association.</a:t>
            </a:r>
          </a:p>
          <a:p>
            <a:r>
              <a:rPr kumimoji="1" lang="en-US" altLang="ko-KR" dirty="0"/>
              <a:t>Note that the instance names such ahs g1, g2, g3 and g4 are optional.</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22</a:t>
            </a:fld>
            <a:endParaRPr lang="ko-KR" altLang="en-US"/>
          </a:p>
        </p:txBody>
      </p:sp>
    </p:spTree>
    <p:extLst>
      <p:ext uri="{BB962C8B-B14F-4D97-AF65-F5344CB8AC3E}">
        <p14:creationId xmlns:p14="http://schemas.microsoft.com/office/powerpoint/2010/main" val="1141733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 the four weeks, we will design our MV accelerator in a bottom up manner.</a:t>
            </a:r>
          </a:p>
          <a:p>
            <a:endParaRPr kumimoji="1" lang="en-US" altLang="ko-KR" dirty="0"/>
          </a:p>
          <a:p>
            <a:r>
              <a:rPr kumimoji="1" lang="en-US" altLang="ko-KR" dirty="0"/>
              <a:t>As this slide shows, in Weeks 2 and 3, we design the core of PE, called MAC unit, which consists of multiplier and accumulator.</a:t>
            </a:r>
          </a:p>
          <a:p>
            <a:endParaRPr kumimoji="1" lang="en-US" altLang="ko-KR" dirty="0"/>
          </a:p>
          <a:p>
            <a:r>
              <a:rPr kumimoji="1" lang="en-US" altLang="ko-KR" dirty="0"/>
              <a:t>Then, in Week 4, we design the entire PE which consists of MAC unit, output buffer (connected to </a:t>
            </a:r>
            <a:r>
              <a:rPr kumimoji="1" lang="en-US" altLang="ko-KR" dirty="0" err="1"/>
              <a:t>Dout</a:t>
            </a:r>
            <a:r>
              <a:rPr kumimoji="1" lang="en-US" altLang="ko-KR" dirty="0"/>
              <a:t>) and control logic.</a:t>
            </a:r>
          </a:p>
          <a:p>
            <a:endParaRPr kumimoji="1" lang="en-US" altLang="ko-KR" dirty="0"/>
          </a:p>
          <a:p>
            <a:r>
              <a:rPr kumimoji="1" lang="en-US" altLang="ko-KR" dirty="0"/>
              <a:t>In Week 5, we use multiple PEs and connect them.</a:t>
            </a:r>
          </a:p>
          <a:p>
            <a:r>
              <a:rPr kumimoji="1" lang="en-US" altLang="ko-KR" dirty="0"/>
              <a:t>We also design the buffer BRAM to keep the input.</a:t>
            </a:r>
          </a:p>
          <a:p>
            <a:endParaRPr kumimoji="1" lang="en-US" altLang="ko-KR" dirty="0"/>
          </a:p>
          <a:p>
            <a:r>
              <a:rPr kumimoji="1" lang="en-US" altLang="ko-KR" dirty="0"/>
              <a:t>Our design, named MY_IP, communicates with the ARM processor in PS (processing subsystem) in two ways for control and data.</a:t>
            </a:r>
          </a:p>
          <a:p>
            <a:r>
              <a:rPr kumimoji="1" lang="en-US" altLang="ko-KR" dirty="0"/>
              <a:t>The software program running on the CPU sends, to the MV accelerator, control information, e.g., start of MV accelerator via </a:t>
            </a:r>
            <a:r>
              <a:rPr kumimoji="1" lang="en-US" altLang="ko-KR" dirty="0" err="1"/>
              <a:t>AXI_slave</a:t>
            </a:r>
            <a:r>
              <a:rPr kumimoji="1" lang="en-US" altLang="ko-KR" dirty="0"/>
              <a:t> interface (a bus interface).</a:t>
            </a:r>
          </a:p>
          <a:p>
            <a:r>
              <a:rPr kumimoji="1" lang="en-US" altLang="ko-KR" dirty="0"/>
              <a:t>The CPU software program also sends input data to BRAM (True DP DRAM in the slide) and the MV accelerator reads the data from the BRAM via BRAM interface (between FSM and True DP BRAM in the slide).</a:t>
            </a:r>
          </a:p>
          <a:p>
            <a:r>
              <a:rPr kumimoji="1" lang="en-US" altLang="ko-KR" dirty="0"/>
              <a:t>The MV accelerator, after computation, writes its output to the True DP BRAM.</a:t>
            </a:r>
          </a:p>
          <a:p>
            <a:r>
              <a:rPr kumimoji="1" lang="en-US" altLang="ko-KR" dirty="0"/>
              <a:t>Later, the CPU software program reads the output from the True DP BRAM.</a:t>
            </a:r>
          </a:p>
          <a:p>
            <a:endParaRPr kumimoji="1" lang="en-US" altLang="ko-KR" dirty="0"/>
          </a:p>
          <a:p>
            <a:r>
              <a:rPr kumimoji="1" lang="en-US" altLang="ko-KR" dirty="0"/>
              <a:t>This week, we will learn synthesis on FPGA by synthesizing the multiplier.</a:t>
            </a:r>
          </a:p>
          <a:p>
            <a:endParaRPr kumimoji="1" lang="en-US" altLang="ko-KR" dirty="0"/>
          </a:p>
          <a:p>
            <a:endParaRPr kumimoji="1" lang="en-US" altLang="ko-KR" dirty="0"/>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4</a:t>
            </a:fld>
            <a:endParaRPr lang="ko-KR" altLang="en-US"/>
          </a:p>
        </p:txBody>
      </p:sp>
    </p:spTree>
    <p:extLst>
      <p:ext uri="{BB962C8B-B14F-4D97-AF65-F5344CB8AC3E}">
        <p14:creationId xmlns:p14="http://schemas.microsoft.com/office/powerpoint/2010/main" val="3543529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is another example of structural model.</a:t>
            </a:r>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23</a:t>
            </a:fld>
            <a:endParaRPr lang="ko-KR" altLang="en-US"/>
          </a:p>
        </p:txBody>
      </p:sp>
    </p:spTree>
    <p:extLst>
      <p:ext uri="{BB962C8B-B14F-4D97-AF65-F5344CB8AC3E}">
        <p14:creationId xmlns:p14="http://schemas.microsoft.com/office/powerpoint/2010/main" val="480182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We often need to instantiate an array of instances especially for </a:t>
            </a:r>
            <a:r>
              <a:rPr kumimoji="1" lang="en-US" altLang="ko-KR" dirty="0" err="1"/>
              <a:t>datapath</a:t>
            </a:r>
            <a:r>
              <a:rPr kumimoji="1" lang="en-US" altLang="ko-KR" dirty="0"/>
              <a:t> with large bit-width.</a:t>
            </a:r>
          </a:p>
          <a:p>
            <a:r>
              <a:rPr kumimoji="1" lang="en-US" altLang="ko-KR" dirty="0"/>
              <a:t>In case of simple array of instances, as you can see in the first part of this example, </a:t>
            </a:r>
          </a:p>
          <a:p>
            <a:r>
              <a:rPr kumimoji="1" lang="en-US" altLang="ko-KR" dirty="0"/>
              <a:t>We have only to add array index information.</a:t>
            </a:r>
          </a:p>
          <a:p>
            <a:r>
              <a:rPr kumimoji="1" lang="en-US" altLang="ko-KR" dirty="0"/>
              <a:t>Specifically, in order to instantiate four </a:t>
            </a:r>
            <a:r>
              <a:rPr kumimoji="1" lang="en-US" altLang="ko-KR" dirty="0" err="1"/>
              <a:t>nand</a:t>
            </a:r>
            <a:r>
              <a:rPr kumimoji="1" lang="en-US" altLang="ko-KR" dirty="0"/>
              <a:t> gates, we have only to name the instance name with array information,</a:t>
            </a:r>
          </a:p>
          <a:p>
            <a:r>
              <a:rPr kumimoji="1" lang="en-US" altLang="ko-KR" dirty="0"/>
              <a:t>e.g., </a:t>
            </a:r>
            <a:r>
              <a:rPr kumimoji="1" lang="en-US" altLang="ko-KR" dirty="0" err="1"/>
              <a:t>n_gate</a:t>
            </a:r>
            <a:r>
              <a:rPr kumimoji="1" lang="en-US" altLang="ko-KR" dirty="0"/>
              <a:t>[3:0]</a:t>
            </a:r>
          </a:p>
          <a:p>
            <a:endParaRPr kumimoji="1" lang="en-US" altLang="ko-KR" dirty="0"/>
          </a:p>
          <a:p>
            <a:r>
              <a:rPr kumimoji="1" lang="en-US" altLang="ko-KR" dirty="0"/>
              <a:t>Note that the associated wires need the same dimension (# of bits) as that of array.</a:t>
            </a:r>
          </a:p>
          <a:p>
            <a:r>
              <a:rPr kumimoji="1" lang="en-US" altLang="ko-KR" dirty="0"/>
              <a:t>In this example, the three wires, out, in1, and in2 have the same dimension, e.g., 4 in this example.</a:t>
            </a:r>
          </a:p>
          <a:p>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Array instantiation can make your code compact and easy to debug compared with the case that we instantiate each instance separately, as shown at the bottom of the example code, </a:t>
            </a:r>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24</a:t>
            </a:fld>
            <a:endParaRPr lang="ko-KR" altLang="en-US"/>
          </a:p>
        </p:txBody>
      </p:sp>
    </p:spTree>
    <p:extLst>
      <p:ext uri="{BB962C8B-B14F-4D97-AF65-F5344CB8AC3E}">
        <p14:creationId xmlns:p14="http://schemas.microsoft.com/office/powerpoint/2010/main" val="3500966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is another example of structural modeling style.</a:t>
            </a:r>
          </a:p>
          <a:p>
            <a:r>
              <a:rPr kumimoji="1" lang="en-US" altLang="ko-KR" dirty="0"/>
              <a:t>As you can see in this slide, we can build a larger module, named </a:t>
            </a:r>
            <a:r>
              <a:rPr kumimoji="1" lang="en-US" altLang="ko-KR" dirty="0" err="1"/>
              <a:t>full_adder_structural</a:t>
            </a:r>
            <a:r>
              <a:rPr kumimoji="1" lang="en-US" altLang="ko-KR" dirty="0"/>
              <a:t>, by instantiating existing modules and connecting them.</a:t>
            </a:r>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25</a:t>
            </a:fld>
            <a:endParaRPr lang="ko-KR" altLang="en-US"/>
          </a:p>
        </p:txBody>
      </p:sp>
    </p:spTree>
    <p:extLst>
      <p:ext uri="{BB962C8B-B14F-4D97-AF65-F5344CB8AC3E}">
        <p14:creationId xmlns:p14="http://schemas.microsoft.com/office/powerpoint/2010/main" val="3014266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is an example of hierarchical design consisting of four 1-bit full adders.</a:t>
            </a:r>
          </a:p>
          <a:p>
            <a:r>
              <a:rPr kumimoji="1" lang="en-US" altLang="ko-KR" dirty="0"/>
              <a:t>As shown at the bottom of this slide, the 1-bit full adder is also constructed by instantiating smaller gates like AND, OR and XOR gates and connecting them.</a:t>
            </a:r>
          </a:p>
          <a:p>
            <a:r>
              <a:rPr kumimoji="1" lang="en-US" altLang="ko-KR" dirty="0"/>
              <a:t>In terms of hierarchy level, this 4-bit adder has three levels, top level (4-bit adder), an intermediate level (where 1-bit full adders are found), and bottom level (where basic gates are utilized).</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By building modules in a hierarchical manner like this example, larger and more complex modules can be designed.</a:t>
            </a:r>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26</a:t>
            </a:fld>
            <a:endParaRPr lang="ko-KR" altLang="en-US"/>
          </a:p>
        </p:txBody>
      </p:sp>
    </p:spTree>
    <p:extLst>
      <p:ext uri="{BB962C8B-B14F-4D97-AF65-F5344CB8AC3E}">
        <p14:creationId xmlns:p14="http://schemas.microsoft.com/office/powerpoint/2010/main" val="4055952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Dataflow modeling is to describe computation.</a:t>
            </a:r>
          </a:p>
          <a:p>
            <a:r>
              <a:rPr kumimoji="1" lang="en-US" altLang="ko-KR" dirty="0"/>
              <a:t>As shown in this slide, the full adder outputs, sum and </a:t>
            </a:r>
            <a:r>
              <a:rPr kumimoji="1" lang="en-US" altLang="ko-KR" dirty="0" err="1"/>
              <a:t>c_out</a:t>
            </a:r>
            <a:r>
              <a:rPr kumimoji="1" lang="en-US" altLang="ko-KR" dirty="0"/>
              <a:t> can be obtained by ‘computing’ additions on the right-hand side of the assignment statement.</a:t>
            </a:r>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28</a:t>
            </a:fld>
            <a:endParaRPr lang="ko-KR" altLang="en-US"/>
          </a:p>
        </p:txBody>
      </p:sp>
    </p:spTree>
    <p:extLst>
      <p:ext uri="{BB962C8B-B14F-4D97-AF65-F5344CB8AC3E}">
        <p14:creationId xmlns:p14="http://schemas.microsoft.com/office/powerpoint/2010/main" val="3193981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is an example of utilizing relational operators in dataflow modeling.</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29</a:t>
            </a:fld>
            <a:endParaRPr lang="ko-KR" altLang="en-US"/>
          </a:p>
        </p:txBody>
      </p:sp>
    </p:spTree>
    <p:extLst>
      <p:ext uri="{BB962C8B-B14F-4D97-AF65-F5344CB8AC3E}">
        <p14:creationId xmlns:p14="http://schemas.microsoft.com/office/powerpoint/2010/main" val="4263718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Note that the input signals have multiple (N=4) bits.</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30</a:t>
            </a:fld>
            <a:endParaRPr lang="ko-KR" altLang="en-US"/>
          </a:p>
        </p:txBody>
      </p:sp>
    </p:spTree>
    <p:extLst>
      <p:ext uri="{BB962C8B-B14F-4D97-AF65-F5344CB8AC3E}">
        <p14:creationId xmlns:p14="http://schemas.microsoft.com/office/powerpoint/2010/main" val="3597377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We can design more complex functions using dataflow modeling as shown in this example.</a:t>
            </a:r>
          </a:p>
          <a:p>
            <a:endParaRPr kumimoji="1" lang="en-US" altLang="ko-KR" dirty="0"/>
          </a:p>
          <a:p>
            <a:r>
              <a:rPr kumimoji="1" lang="en-US" altLang="ko-KR" dirty="0"/>
              <a:t>The desired function is that we set some of three inputs, </a:t>
            </a:r>
            <a:r>
              <a:rPr kumimoji="1" lang="en-US" altLang="ko-KR" dirty="0" err="1"/>
              <a:t>Iagtb</a:t>
            </a:r>
            <a:r>
              <a:rPr kumimoji="1" lang="en-US" altLang="ko-KR" dirty="0"/>
              <a:t>, </a:t>
            </a:r>
            <a:r>
              <a:rPr kumimoji="1" lang="en-US" altLang="ko-KR" dirty="0" err="1"/>
              <a:t>Iaeqb</a:t>
            </a:r>
            <a:r>
              <a:rPr kumimoji="1" lang="en-US" altLang="ko-KR" dirty="0"/>
              <a:t>, and </a:t>
            </a:r>
            <a:r>
              <a:rPr kumimoji="1" lang="en-US" altLang="ko-KR" dirty="0" err="1"/>
              <a:t>Ialtb</a:t>
            </a:r>
            <a:r>
              <a:rPr kumimoji="1" lang="en-US" altLang="ko-KR" dirty="0"/>
              <a:t>, </a:t>
            </a:r>
          </a:p>
          <a:p>
            <a:r>
              <a:rPr kumimoji="1" lang="en-US" altLang="ko-KR" dirty="0"/>
              <a:t>In order to determine which operation to perform.</a:t>
            </a:r>
          </a:p>
          <a:p>
            <a:r>
              <a:rPr kumimoji="1" lang="en-US" altLang="ko-KR" dirty="0"/>
              <a:t>For instance, if we want to obtain the result of “A is equal to B”, then we set </a:t>
            </a:r>
            <a:r>
              <a:rPr kumimoji="1" lang="en-US" altLang="ko-KR" dirty="0" err="1"/>
              <a:t>laeqb</a:t>
            </a:r>
            <a:r>
              <a:rPr kumimoji="1" lang="en-US" altLang="ko-KR" dirty="0"/>
              <a:t> to 1.</a:t>
            </a:r>
          </a:p>
          <a:p>
            <a:r>
              <a:rPr kumimoji="1" lang="en-US" altLang="ko-KR" dirty="0"/>
              <a:t>Then, the corresponding output, </a:t>
            </a:r>
            <a:r>
              <a:rPr kumimoji="1" lang="en-US" altLang="ko-KR" dirty="0" err="1"/>
              <a:t>Oaeqb</a:t>
            </a:r>
            <a:r>
              <a:rPr kumimoji="1" lang="en-US" altLang="ko-KR" dirty="0"/>
              <a:t> gives the result of relation operation.</a:t>
            </a:r>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31</a:t>
            </a:fld>
            <a:endParaRPr lang="ko-KR" altLang="en-US"/>
          </a:p>
        </p:txBody>
      </p:sp>
    </p:spTree>
    <p:extLst>
      <p:ext uri="{BB962C8B-B14F-4D97-AF65-F5344CB8AC3E}">
        <p14:creationId xmlns:p14="http://schemas.microsoft.com/office/powerpoint/2010/main" val="4141628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32</a:t>
            </a:fld>
            <a:endParaRPr lang="ko-KR" altLang="en-US"/>
          </a:p>
        </p:txBody>
      </p:sp>
    </p:spTree>
    <p:extLst>
      <p:ext uri="{BB962C8B-B14F-4D97-AF65-F5344CB8AC3E}">
        <p14:creationId xmlns:p14="http://schemas.microsoft.com/office/powerpoint/2010/main" val="2753525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is the result of synthesizing the previous dataflow model code.</a:t>
            </a:r>
          </a:p>
          <a:p>
            <a:r>
              <a:rPr kumimoji="1" lang="en-US" altLang="ko-KR" dirty="0"/>
              <a:t>As you can see here, the synthesis result is a netlist where components including logic gates are connected with each other.</a:t>
            </a:r>
          </a:p>
          <a:p>
            <a:r>
              <a:rPr kumimoji="1" lang="en-US" altLang="ko-KR" dirty="0"/>
              <a:t>That is, the synthesis takes as input the dataflow model code and as output produces a structural model, i.e., a netlist..</a:t>
            </a:r>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33</a:t>
            </a:fld>
            <a:endParaRPr lang="ko-KR" altLang="en-US"/>
          </a:p>
        </p:txBody>
      </p:sp>
    </p:spTree>
    <p:extLst>
      <p:ext uri="{BB962C8B-B14F-4D97-AF65-F5344CB8AC3E}">
        <p14:creationId xmlns:p14="http://schemas.microsoft.com/office/powerpoint/2010/main" val="1022247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On FPGA, we run multiple multiplications in parallel. Thus, we will implement multiple multipliers on FPGA. </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5</a:t>
            </a:fld>
            <a:endParaRPr lang="ko-KR" altLang="en-US"/>
          </a:p>
        </p:txBody>
      </p:sp>
    </p:spTree>
    <p:extLst>
      <p:ext uri="{BB962C8B-B14F-4D97-AF65-F5344CB8AC3E}">
        <p14:creationId xmlns:p14="http://schemas.microsoft.com/office/powerpoint/2010/main" val="27404129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Behavioral or algorithmic style is very similar to the conventional software program in C language.</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34</a:t>
            </a:fld>
            <a:endParaRPr lang="ko-KR" altLang="en-US"/>
          </a:p>
        </p:txBody>
      </p:sp>
    </p:spTree>
    <p:extLst>
      <p:ext uri="{BB962C8B-B14F-4D97-AF65-F5344CB8AC3E}">
        <p14:creationId xmlns:p14="http://schemas.microsoft.com/office/powerpoint/2010/main" val="3271471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 general, behavioral modeling includes dataflow modeling by additionally including control function.</a:t>
            </a:r>
          </a:p>
          <a:p>
            <a:r>
              <a:rPr kumimoji="1" lang="en-US" altLang="ko-KR" dirty="0"/>
              <a:t>Thus, there is no practical need to differentiate the modeling styles between the two.</a:t>
            </a:r>
          </a:p>
          <a:p>
            <a:endParaRPr kumimoji="1" lang="en-US" altLang="ko-KR" dirty="0"/>
          </a:p>
          <a:p>
            <a:r>
              <a:rPr kumimoji="1" lang="en-US" altLang="ko-KR" dirty="0"/>
              <a:t>In this slide, the example utilizes the previous sentence of dataflow modeling,</a:t>
            </a:r>
          </a:p>
          <a:p>
            <a:r>
              <a:rPr kumimoji="1" lang="en-US" altLang="ko-KR" dirty="0"/>
              <a:t>{</a:t>
            </a:r>
            <a:r>
              <a:rPr kumimoji="1" lang="en-US" altLang="ko-KR" dirty="0" err="1"/>
              <a:t>c_out</a:t>
            </a:r>
            <a:r>
              <a:rPr kumimoji="1" lang="en-US" altLang="ko-KR" dirty="0"/>
              <a:t>, sum} = x + y + </a:t>
            </a:r>
            <a:r>
              <a:rPr kumimoji="1" lang="en-US" altLang="ko-KR" dirty="0" err="1"/>
              <a:t>c_in</a:t>
            </a:r>
            <a:r>
              <a:rPr kumimoji="1" lang="en-US" altLang="ko-KR" dirty="0"/>
              <a:t>;</a:t>
            </a:r>
          </a:p>
          <a:p>
            <a:endParaRPr kumimoji="1" lang="en-US" altLang="ko-KR" dirty="0"/>
          </a:p>
          <a:p>
            <a:r>
              <a:rPr kumimoji="1" lang="en-US" altLang="ko-KR" dirty="0"/>
              <a:t>In addition, this example shows an additional part, </a:t>
            </a:r>
          </a:p>
          <a:p>
            <a:r>
              <a:rPr kumimoji="1" lang="en-US" altLang="ko-KR" dirty="0"/>
              <a:t>always @(x, y, </a:t>
            </a:r>
            <a:r>
              <a:rPr kumimoji="1" lang="en-US" altLang="ko-KR" dirty="0" err="1"/>
              <a:t>c_in</a:t>
            </a:r>
            <a:r>
              <a:rPr kumimoji="1" lang="en-US" altLang="ko-KR" dirty="0"/>
              <a:t>)</a:t>
            </a:r>
          </a:p>
          <a:p>
            <a:r>
              <a:rPr kumimoji="1" lang="en-US" altLang="ko-KR" dirty="0"/>
              <a:t>which monitors signals x, y and </a:t>
            </a:r>
            <a:r>
              <a:rPr kumimoji="1" lang="en-US" altLang="ko-KR" dirty="0" err="1"/>
              <a:t>c_in</a:t>
            </a:r>
            <a:endParaRPr kumimoji="1" lang="en-US" altLang="ko-KR" dirty="0"/>
          </a:p>
          <a:p>
            <a:r>
              <a:rPr kumimoji="1" lang="en-US" altLang="ko-KR" dirty="0"/>
              <a:t>and, whenever there is an event on any of these signals, </a:t>
            </a:r>
          </a:p>
          <a:p>
            <a:r>
              <a:rPr kumimoji="1" lang="en-US" altLang="ko-KR" dirty="0"/>
              <a:t>triggers the execution of the following statement.</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a:t>
            </a:r>
            <a:r>
              <a:rPr kumimoji="1" lang="en-US" altLang="ko-KR" dirty="0" err="1"/>
              <a:t>c_out</a:t>
            </a:r>
            <a:r>
              <a:rPr kumimoji="1" lang="en-US" altLang="ko-KR" dirty="0"/>
              <a:t>, sum} = x + y + </a:t>
            </a:r>
            <a:r>
              <a:rPr kumimoji="1" lang="en-US" altLang="ko-KR" dirty="0" err="1"/>
              <a:t>c_in</a:t>
            </a:r>
            <a:r>
              <a:rPr kumimoji="1" lang="en-US" altLang="ko-KR" dirty="0"/>
              <a:t>;</a:t>
            </a:r>
          </a:p>
          <a:p>
            <a:endParaRPr kumimoji="1" lang="en-US" altLang="ko-KR" dirty="0"/>
          </a:p>
          <a:p>
            <a:endParaRPr kumimoji="1" lang="en-US" altLang="ko-KR"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35</a:t>
            </a:fld>
            <a:endParaRPr lang="ko-KR" altLang="en-US"/>
          </a:p>
        </p:txBody>
      </p:sp>
    </p:spTree>
    <p:extLst>
      <p:ext uri="{BB962C8B-B14F-4D97-AF65-F5344CB8AC3E}">
        <p14:creationId xmlns:p14="http://schemas.microsoft.com/office/powerpoint/2010/main" val="37097634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 order to understand the relationship between structural and behavioral modeling,</a:t>
            </a:r>
          </a:p>
          <a:p>
            <a:r>
              <a:rPr kumimoji="1" lang="en-US" altLang="ko-KR" dirty="0"/>
              <a:t>let’s see a 2-to-4 decoder.</a:t>
            </a:r>
          </a:p>
          <a:p>
            <a:r>
              <a:rPr kumimoji="1" lang="en-US" altLang="ko-KR" dirty="0"/>
              <a:t>On the right, you can see a structural model of 2-to-4 decoder consisting of instantiated logic gates.</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36</a:t>
            </a:fld>
            <a:endParaRPr lang="ko-KR" altLang="en-US"/>
          </a:p>
        </p:txBody>
      </p:sp>
    </p:spTree>
    <p:extLst>
      <p:ext uri="{BB962C8B-B14F-4D97-AF65-F5344CB8AC3E}">
        <p14:creationId xmlns:p14="http://schemas.microsoft.com/office/powerpoint/2010/main" val="10784562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We can implement, in the behavioral modeling style, the same function as that in the previous slide.</a:t>
            </a:r>
          </a:p>
          <a:p>
            <a:r>
              <a:rPr kumimoji="1" lang="en-US" altLang="ko-KR" dirty="0"/>
              <a:t>As shown on the left, this always statement and the following if, else, and case statements also implement a 2-to-4 decoder.</a:t>
            </a:r>
          </a:p>
          <a:p>
            <a:r>
              <a:rPr kumimoji="1" lang="en-US" altLang="ko-KR" dirty="0"/>
              <a:t>When </a:t>
            </a:r>
            <a:r>
              <a:rPr kumimoji="1" lang="en-US" altLang="ko-KR" dirty="0" err="1"/>
              <a:t>enable_n</a:t>
            </a:r>
            <a:r>
              <a:rPr kumimoji="1" lang="en-US" altLang="ko-KR" dirty="0"/>
              <a:t> is low, this works as a 2-to-4 decoder. Otherwise, it gives as output a constant value, 4’b1111.</a:t>
            </a:r>
          </a:p>
          <a:p>
            <a:endParaRPr kumimoji="1" lang="en-US" altLang="ko-KR" dirty="0"/>
          </a:p>
          <a:p>
            <a:r>
              <a:rPr kumimoji="1" lang="en-US" altLang="ko-KR" dirty="0"/>
              <a:t>Synthesizing this code on </a:t>
            </a:r>
            <a:r>
              <a:rPr kumimoji="1" lang="en-US" altLang="ko-KR" dirty="0" err="1"/>
              <a:t>Vivado</a:t>
            </a:r>
            <a:r>
              <a:rPr kumimoji="1" lang="en-US" altLang="ko-KR" dirty="0"/>
              <a:t>, you can obtain a logic circuit like the one on the right.</a:t>
            </a:r>
          </a:p>
          <a:p>
            <a:r>
              <a:rPr kumimoji="1" lang="en-US" altLang="ko-KR" dirty="0"/>
              <a:t>If you compare this circuit and that on the previous slide, </a:t>
            </a:r>
          </a:p>
          <a:p>
            <a:r>
              <a:rPr kumimoji="1" lang="en-US" altLang="ko-KR" dirty="0"/>
              <a:t>they are different in terms of logic gate usage and connection while providing the same function.</a:t>
            </a:r>
          </a:p>
          <a:p>
            <a:endParaRPr kumimoji="1" lang="en-US" altLang="ko-KR" dirty="0"/>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37</a:t>
            </a:fld>
            <a:endParaRPr lang="ko-KR" altLang="en-US"/>
          </a:p>
        </p:txBody>
      </p:sp>
    </p:spTree>
    <p:extLst>
      <p:ext uri="{BB962C8B-B14F-4D97-AF65-F5344CB8AC3E}">
        <p14:creationId xmlns:p14="http://schemas.microsoft.com/office/powerpoint/2010/main" val="30016601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example is a 4-to-2 encoder.</a:t>
            </a:r>
          </a:p>
          <a:p>
            <a:r>
              <a:rPr kumimoji="1" lang="en-US" altLang="ko-KR" dirty="0"/>
              <a:t>You can see we need only two OR gates as shown on the right.</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38</a:t>
            </a:fld>
            <a:endParaRPr lang="ko-KR" altLang="en-US"/>
          </a:p>
        </p:txBody>
      </p:sp>
    </p:spTree>
    <p:extLst>
      <p:ext uri="{BB962C8B-B14F-4D97-AF65-F5344CB8AC3E}">
        <p14:creationId xmlns:p14="http://schemas.microsoft.com/office/powerpoint/2010/main" val="1551294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On the left, we can see the behavioral code of 4-to-2 encoder.</a:t>
            </a:r>
          </a:p>
          <a:p>
            <a:r>
              <a:rPr kumimoji="1" lang="en-US" altLang="ko-KR" dirty="0"/>
              <a:t>The synthesis result, shown on the right, looks much more complex, i.e., expensive than the one in the previous slide.</a:t>
            </a:r>
          </a:p>
          <a:p>
            <a:r>
              <a:rPr kumimoji="1" lang="en-US" altLang="ko-KR" dirty="0"/>
              <a:t>Synthesis often gives worse results than manual optimized designs as exemplified in this case.</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39</a:t>
            </a:fld>
            <a:endParaRPr lang="ko-KR" altLang="en-US"/>
          </a:p>
        </p:txBody>
      </p:sp>
    </p:spTree>
    <p:extLst>
      <p:ext uri="{BB962C8B-B14F-4D97-AF65-F5344CB8AC3E}">
        <p14:creationId xmlns:p14="http://schemas.microsoft.com/office/powerpoint/2010/main" val="28818797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The behavioral model code can be designed in a more compact way by utilizing case statement as shown on the left.</a:t>
            </a:r>
          </a:p>
          <a:p>
            <a:r>
              <a:rPr kumimoji="1" lang="en-US" altLang="ko-KR" dirty="0"/>
              <a:t>However, the synthesis result is the same as the previous one.</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40</a:t>
            </a:fld>
            <a:endParaRPr lang="ko-KR" altLang="en-US"/>
          </a:p>
        </p:txBody>
      </p:sp>
    </p:spTree>
    <p:extLst>
      <p:ext uri="{BB962C8B-B14F-4D97-AF65-F5344CB8AC3E}">
        <p14:creationId xmlns:p14="http://schemas.microsoft.com/office/powerpoint/2010/main" val="718702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41</a:t>
            </a:fld>
            <a:endParaRPr lang="ko-KR" altLang="en-US"/>
          </a:p>
        </p:txBody>
      </p:sp>
    </p:spTree>
    <p:extLst>
      <p:ext uri="{BB962C8B-B14F-4D97-AF65-F5344CB8AC3E}">
        <p14:creationId xmlns:p14="http://schemas.microsoft.com/office/powerpoint/2010/main" val="18579278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is a 4-to-2 parity encoder.</a:t>
            </a:r>
          </a:p>
          <a:p>
            <a:r>
              <a:rPr kumimoji="1" lang="en-US" altLang="ko-KR" dirty="0"/>
              <a:t>Note that </a:t>
            </a:r>
            <a:r>
              <a:rPr kumimoji="1" lang="en-US" altLang="ko-KR" dirty="0" err="1"/>
              <a:t>valid_in</a:t>
            </a:r>
            <a:r>
              <a:rPr kumimoji="1" lang="en-US" altLang="ko-KR" dirty="0"/>
              <a:t> is obtained by a reduction OR operation on in.</a:t>
            </a:r>
          </a:p>
          <a:p>
            <a:r>
              <a:rPr kumimoji="1" lang="en-US" altLang="ko-KR" dirty="0"/>
              <a:t>Note also that each of the if statements checks only one bit of signal in[ ].</a:t>
            </a:r>
          </a:p>
          <a:p>
            <a:r>
              <a:rPr kumimoji="1" lang="en-US" altLang="ko-KR" dirty="0"/>
              <a:t>For instance, if in[3] is ‘1’, then y = 3.</a:t>
            </a:r>
          </a:p>
          <a:p>
            <a:r>
              <a:rPr kumimoji="1" lang="en-US" altLang="ko-KR" dirty="0"/>
              <a:t>In such a case, we don’t care the values of the other bits like in[2], in[1], and in[0].</a:t>
            </a:r>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42</a:t>
            </a:fld>
            <a:endParaRPr lang="ko-KR" altLang="en-US"/>
          </a:p>
        </p:txBody>
      </p:sp>
    </p:spTree>
    <p:extLst>
      <p:ext uri="{BB962C8B-B14F-4D97-AF65-F5344CB8AC3E}">
        <p14:creationId xmlns:p14="http://schemas.microsoft.com/office/powerpoint/2010/main" val="3357142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Thus, we can modify the behavioral modeling code in a different way utilizing </a:t>
            </a:r>
            <a:r>
              <a:rPr kumimoji="1" lang="en-US" altLang="ko-KR" dirty="0" err="1"/>
              <a:t>casex</a:t>
            </a:r>
            <a:r>
              <a:rPr kumimoji="1" lang="en-US" altLang="ko-KR" dirty="0"/>
              <a:t> statement as shown in this slide.</a:t>
            </a:r>
          </a:p>
          <a:p>
            <a:r>
              <a:rPr kumimoji="1" lang="en-US" altLang="ko-KR" dirty="0"/>
              <a:t>Note that, in </a:t>
            </a:r>
            <a:r>
              <a:rPr kumimoji="1" lang="en-US" altLang="ko-KR" dirty="0" err="1"/>
              <a:t>casex</a:t>
            </a:r>
            <a:r>
              <a:rPr kumimoji="1" lang="en-US" altLang="ko-KR" dirty="0"/>
              <a:t> statement, we perform case equality operation </a:t>
            </a:r>
          </a:p>
          <a:p>
            <a:r>
              <a:rPr kumimoji="1" lang="en-US" altLang="ko-KR" dirty="0"/>
              <a:t>Which performs bit-wise comparing considering ‘x’ values to be valid.</a:t>
            </a:r>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43</a:t>
            </a:fld>
            <a:endParaRPr lang="ko-KR" altLang="en-US"/>
          </a:p>
        </p:txBody>
      </p:sp>
    </p:spTree>
    <p:extLst>
      <p:ext uri="{BB962C8B-B14F-4D97-AF65-F5344CB8AC3E}">
        <p14:creationId xmlns:p14="http://schemas.microsoft.com/office/powerpoint/2010/main" val="4121355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 order to implement a multiplier on Xilinx FPGA, we will use </a:t>
            </a:r>
            <a:r>
              <a:rPr kumimoji="1" lang="en-US" altLang="ko-KR" dirty="0" err="1"/>
              <a:t>Vivado</a:t>
            </a:r>
            <a:r>
              <a:rPr kumimoji="1" lang="en-US" altLang="ko-KR" dirty="0"/>
              <a:t> tool. Specifically, we will select and configure an existing hardware design (called intellectual property, IP) to design a multiplier.</a:t>
            </a:r>
          </a:p>
          <a:p>
            <a:endParaRPr kumimoji="1" lang="en-US" altLang="ko-KR" dirty="0"/>
          </a:p>
          <a:p>
            <a:r>
              <a:rPr kumimoji="1" lang="en-US" altLang="ko-KR" dirty="0"/>
              <a:t>We will simulate the operation of multiplier in Verilog.</a:t>
            </a:r>
          </a:p>
          <a:p>
            <a:r>
              <a:rPr kumimoji="1" lang="en-US" altLang="ko-KR" dirty="0"/>
              <a:t>Finally, we will synthesize the multiplier on FPGA.</a:t>
            </a:r>
          </a:p>
          <a:p>
            <a:r>
              <a:rPr kumimoji="1" lang="en-US" altLang="ko-KR" dirty="0"/>
              <a:t>We will use </a:t>
            </a:r>
            <a:r>
              <a:rPr kumimoji="1" lang="en-US" altLang="ko-KR" dirty="0" err="1"/>
              <a:t>Vivado</a:t>
            </a:r>
            <a:r>
              <a:rPr kumimoji="1" lang="en-US" altLang="ko-KR" dirty="0"/>
              <a:t> for all these steps.</a:t>
            </a:r>
          </a:p>
          <a:p>
            <a:endParaRPr kumimoji="1" lang="en-US" altLang="ko-KR" dirty="0"/>
          </a:p>
          <a:p>
            <a:r>
              <a:rPr kumimoji="1" lang="en-US" altLang="ko-KR" dirty="0"/>
              <a:t>In the lecture material, we will try to cover topics related to the practice like generate statement and structural/behavioral modeling.</a:t>
            </a:r>
          </a:p>
          <a:p>
            <a:r>
              <a:rPr kumimoji="1" lang="en-US" altLang="ko-KR" dirty="0"/>
              <a:t>Specifically, we will study how to code Verilog to obtain synthesizable design.</a:t>
            </a:r>
          </a:p>
          <a:p>
            <a:r>
              <a:rPr kumimoji="1" lang="en-US" altLang="ko-KR" dirty="0"/>
              <a:t>We will also study the basics of bus protocol which is required to understand the configuration of multiplication IP for the bus interface.</a:t>
            </a:r>
          </a:p>
          <a:p>
            <a:r>
              <a:rPr kumimoji="1" lang="en-US" altLang="ko-KR" dirty="0"/>
              <a:t>That is, we remove ready signals in the configuration. We will try to understand why we do that by studying the basics of bus protocol.</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6</a:t>
            </a:fld>
            <a:endParaRPr lang="ko-KR" altLang="en-US"/>
          </a:p>
        </p:txBody>
      </p:sp>
    </p:spTree>
    <p:extLst>
      <p:ext uri="{BB962C8B-B14F-4D97-AF65-F5344CB8AC3E}">
        <p14:creationId xmlns:p14="http://schemas.microsoft.com/office/powerpoint/2010/main" val="12503175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44</a:t>
            </a:fld>
            <a:endParaRPr lang="ko-KR" altLang="en-US"/>
          </a:p>
        </p:txBody>
      </p:sp>
    </p:spTree>
    <p:extLst>
      <p:ext uri="{BB962C8B-B14F-4D97-AF65-F5344CB8AC3E}">
        <p14:creationId xmlns:p14="http://schemas.microsoft.com/office/powerpoint/2010/main" val="4316726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example is a 4-to-1 multiplexer for n-Bit data (in3 ~ in0 in the code).</a:t>
            </a:r>
          </a:p>
          <a:p>
            <a:r>
              <a:rPr kumimoji="1" lang="en-US" altLang="ko-KR" dirty="0"/>
              <a:t>Conditional operators ( ? : ) are suitable for this function.</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45</a:t>
            </a:fld>
            <a:endParaRPr lang="ko-KR" altLang="en-US"/>
          </a:p>
        </p:txBody>
      </p:sp>
    </p:spTree>
    <p:extLst>
      <p:ext uri="{BB962C8B-B14F-4D97-AF65-F5344CB8AC3E}">
        <p14:creationId xmlns:p14="http://schemas.microsoft.com/office/powerpoint/2010/main" val="42028771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example enhances the one in the previous slide by supporting enable control, i.e., new input enable.</a:t>
            </a:r>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46</a:t>
            </a:fld>
            <a:endParaRPr lang="ko-KR" altLang="en-US"/>
          </a:p>
        </p:txBody>
      </p:sp>
    </p:spTree>
    <p:extLst>
      <p:ext uri="{BB962C8B-B14F-4D97-AF65-F5344CB8AC3E}">
        <p14:creationId xmlns:p14="http://schemas.microsoft.com/office/powerpoint/2010/main" val="28595995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Instead of using the conditional operator, we can realize the multiplexer with case statement as shown in this slide.</a:t>
            </a:r>
          </a:p>
          <a:p>
            <a:r>
              <a:rPr kumimoji="1" lang="en-US" altLang="ko-KR" dirty="0"/>
              <a:t>Note that always @(*) is used and it practically makes a combinational circuit.</a:t>
            </a:r>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47</a:t>
            </a:fld>
            <a:endParaRPr lang="ko-KR" altLang="en-US"/>
          </a:p>
        </p:txBody>
      </p:sp>
    </p:spTree>
    <p:extLst>
      <p:ext uri="{BB962C8B-B14F-4D97-AF65-F5344CB8AC3E}">
        <p14:creationId xmlns:p14="http://schemas.microsoft.com/office/powerpoint/2010/main" val="30148276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49</a:t>
            </a:fld>
            <a:endParaRPr lang="ko-KR" altLang="en-US"/>
          </a:p>
        </p:txBody>
      </p:sp>
    </p:spTree>
    <p:extLst>
      <p:ext uri="{BB962C8B-B14F-4D97-AF65-F5344CB8AC3E}">
        <p14:creationId xmlns:p14="http://schemas.microsoft.com/office/powerpoint/2010/main" val="12770759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is a 1-to-4 demultiplexer with enable control.</a:t>
            </a:r>
          </a:p>
          <a:p>
            <a:endParaRPr kumimoji="1" lang="en-US" altLang="ko-KR" dirty="0"/>
          </a:p>
          <a:p>
            <a:r>
              <a:rPr kumimoji="1" lang="en-US" altLang="ko-KR" dirty="0"/>
              <a:t>Note also that the data have multiple bits (N=4).</a:t>
            </a:r>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50</a:t>
            </a:fld>
            <a:endParaRPr lang="ko-KR" altLang="en-US"/>
          </a:p>
        </p:txBody>
      </p:sp>
    </p:spTree>
    <p:extLst>
      <p:ext uri="{BB962C8B-B14F-4D97-AF65-F5344CB8AC3E}">
        <p14:creationId xmlns:p14="http://schemas.microsoft.com/office/powerpoint/2010/main" val="23644495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As we know, there are some operators which are not synthesized. </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51</a:t>
            </a:fld>
            <a:endParaRPr lang="ko-KR" altLang="en-US"/>
          </a:p>
        </p:txBody>
      </p:sp>
    </p:spTree>
    <p:extLst>
      <p:ext uri="{BB962C8B-B14F-4D97-AF65-F5344CB8AC3E}">
        <p14:creationId xmlns:p14="http://schemas.microsoft.com/office/powerpoint/2010/main" val="31454782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 order to avoid synthesis issue, Verilog code needs to be completely specified.</a:t>
            </a:r>
          </a:p>
          <a:p>
            <a:r>
              <a:rPr kumimoji="1" lang="en-US" altLang="ko-KR" dirty="0"/>
              <a:t>For instance, If you write the following code, </a:t>
            </a:r>
          </a:p>
          <a:p>
            <a:endParaRPr kumimoji="1" lang="en-US" altLang="ko-KR" dirty="0"/>
          </a:p>
          <a:p>
            <a:pPr eaLnBrk="1" latinLnBrk="0" hangingPunct="1">
              <a:spcBef>
                <a:spcPct val="0"/>
              </a:spcBef>
              <a:buClrTx/>
              <a:buSzTx/>
              <a:buFontTx/>
              <a:buNone/>
            </a:pPr>
            <a:r>
              <a:rPr lang="en-US" altLang="zh-TW" sz="1200" dirty="0">
                <a:latin typeface="Times New Roman" panose="02020603050405020304" pitchFamily="18" charset="0"/>
                <a:ea typeface="新細明體"/>
                <a:cs typeface="新細明體"/>
              </a:rPr>
              <a:t>always @(enable or data) </a:t>
            </a:r>
          </a:p>
          <a:p>
            <a:pPr eaLnBrk="1" latinLnBrk="0" hangingPunct="1">
              <a:spcBef>
                <a:spcPct val="0"/>
              </a:spcBef>
              <a:buClrTx/>
              <a:buSzTx/>
              <a:buFontTx/>
              <a:buNone/>
            </a:pPr>
            <a:r>
              <a:rPr lang="en-US" altLang="zh-TW" sz="1200" dirty="0">
                <a:latin typeface="Times New Roman" panose="02020603050405020304" pitchFamily="18" charset="0"/>
                <a:ea typeface="新細明體"/>
                <a:cs typeface="新細明體"/>
              </a:rPr>
              <a:t>    if (enable) y = data; </a:t>
            </a:r>
            <a:endParaRPr kumimoji="1" lang="en-US" altLang="ko-KR" dirty="0"/>
          </a:p>
          <a:p>
            <a:endParaRPr kumimoji="1" lang="en-US" altLang="ko-KR" dirty="0"/>
          </a:p>
          <a:p>
            <a:r>
              <a:rPr kumimoji="1" lang="en-US" altLang="ko-KR" dirty="0"/>
              <a:t>Although you may have tried to design a combinational circuit, 2-to-1 mux or a gating function enabled by ‘enable’ signal,</a:t>
            </a:r>
          </a:p>
          <a:p>
            <a:r>
              <a:rPr kumimoji="1" lang="en-US" altLang="ko-KR" dirty="0"/>
              <a:t>the synthesis result will contain a latch, i.e., a storage element.</a:t>
            </a:r>
          </a:p>
          <a:p>
            <a:r>
              <a:rPr kumimoji="1" lang="en-US" altLang="ko-KR" dirty="0"/>
              <a:t>It is because you have not specified the function when the if condition is false.</a:t>
            </a:r>
          </a:p>
          <a:p>
            <a:r>
              <a:rPr kumimoji="1" lang="en-US" altLang="ko-KR" dirty="0"/>
              <a:t>If the condition is false, the contents of signal y will be the same (over time), which may not be the desired function.</a:t>
            </a:r>
          </a:p>
          <a:p>
            <a:r>
              <a:rPr kumimoji="1" lang="en-US" altLang="ko-KR" dirty="0"/>
              <a:t>In order to keep the same value over time, we need a storage element like a latch.</a:t>
            </a:r>
          </a:p>
          <a:p>
            <a:endParaRPr kumimoji="1" lang="en-US" altLang="ko-KR" dirty="0"/>
          </a:p>
          <a:p>
            <a:r>
              <a:rPr kumimoji="1" lang="en-US" altLang="ko-KR" dirty="0"/>
              <a:t>Thus, in order to avoid unintended use of latch, i.e., a design bug, </a:t>
            </a:r>
          </a:p>
          <a:p>
            <a:r>
              <a:rPr kumimoji="1" lang="en-US" altLang="ko-KR" dirty="0"/>
              <a:t>if you design a combinational circuit with if statements (including case statement), </a:t>
            </a:r>
          </a:p>
          <a:p>
            <a:r>
              <a:rPr kumimoji="1" lang="en-US" altLang="ko-KR" dirty="0"/>
              <a:t>you need to specify the desired behavior for all the cases.</a:t>
            </a:r>
          </a:p>
          <a:p>
            <a:endParaRPr kumimoji="1" lang="en-US" altLang="ko-KR" dirty="0"/>
          </a:p>
          <a:p>
            <a:r>
              <a:rPr kumimoji="1" lang="en-US" altLang="ko-KR" dirty="0"/>
              <a:t>However, in the case of sequential circuit design, </a:t>
            </a:r>
          </a:p>
          <a:p>
            <a:r>
              <a:rPr kumimoji="1" lang="en-US" altLang="ko-KR" dirty="0"/>
              <a:t>you can exploit the fact that the unspecified case will create a latch.</a:t>
            </a:r>
          </a:p>
          <a:p>
            <a:r>
              <a:rPr kumimoji="1" lang="en-US" altLang="ko-KR" dirty="0"/>
              <a:t>In the following code example, </a:t>
            </a:r>
          </a:p>
          <a:p>
            <a:endParaRPr kumimoji="1" lang="en-US" altLang="ko-KR" dirty="0"/>
          </a:p>
          <a:p>
            <a:pPr eaLnBrk="1" latinLnBrk="0" hangingPunct="1">
              <a:spcBef>
                <a:spcPct val="0"/>
              </a:spcBef>
              <a:buClrTx/>
              <a:buSzTx/>
              <a:buFontTx/>
              <a:buNone/>
            </a:pPr>
            <a:r>
              <a:rPr lang="en-US" altLang="zh-TW" sz="1200" dirty="0">
                <a:latin typeface="Times New Roman" panose="02020603050405020304" pitchFamily="18" charset="0"/>
                <a:ea typeface="新細明體"/>
                <a:cs typeface="新細明體"/>
              </a:rPr>
              <a:t>always @(</a:t>
            </a:r>
            <a:r>
              <a:rPr lang="en-US" altLang="zh-TW" sz="1200" dirty="0" err="1">
                <a:latin typeface="Times New Roman" panose="02020603050405020304" pitchFamily="18" charset="0"/>
                <a:ea typeface="新細明體"/>
                <a:cs typeface="新細明體"/>
              </a:rPr>
              <a:t>posedge</a:t>
            </a:r>
            <a:r>
              <a:rPr lang="en-US" altLang="zh-TW" sz="1200" dirty="0">
                <a:latin typeface="Times New Roman" panose="02020603050405020304" pitchFamily="18" charset="0"/>
                <a:ea typeface="新細明體"/>
                <a:cs typeface="新細明體"/>
              </a:rPr>
              <a:t> </a:t>
            </a:r>
            <a:r>
              <a:rPr lang="en-US" altLang="zh-TW" sz="1200" dirty="0" err="1">
                <a:latin typeface="Times New Roman" panose="02020603050405020304" pitchFamily="18" charset="0"/>
                <a:ea typeface="新細明體"/>
                <a:cs typeface="新細明體"/>
              </a:rPr>
              <a:t>clk</a:t>
            </a:r>
            <a:r>
              <a:rPr lang="en-US" altLang="zh-TW" sz="1200" dirty="0">
                <a:latin typeface="Times New Roman" panose="02020603050405020304" pitchFamily="18" charset="0"/>
                <a:ea typeface="新細明體"/>
                <a:cs typeface="新細明體"/>
              </a:rPr>
              <a:t>) </a:t>
            </a:r>
          </a:p>
          <a:p>
            <a:pPr eaLnBrk="1" latinLnBrk="0" hangingPunct="1">
              <a:spcBef>
                <a:spcPct val="0"/>
              </a:spcBef>
              <a:buClrTx/>
              <a:buSzTx/>
              <a:buFontTx/>
              <a:buNone/>
            </a:pPr>
            <a:r>
              <a:rPr lang="en-US" altLang="zh-TW" sz="1200" dirty="0">
                <a:latin typeface="Times New Roman" panose="02020603050405020304" pitchFamily="18" charset="0"/>
                <a:ea typeface="新細明體"/>
                <a:cs typeface="新細明體"/>
              </a:rPr>
              <a:t>    if (enable) y &lt;= data;</a:t>
            </a:r>
          </a:p>
          <a:p>
            <a:pPr eaLnBrk="1" latinLnBrk="0" hangingPunct="1">
              <a:spcBef>
                <a:spcPct val="0"/>
              </a:spcBef>
              <a:buClrTx/>
              <a:buSzTx/>
              <a:buFontTx/>
              <a:buNone/>
            </a:pPr>
            <a:r>
              <a:rPr lang="en-US" altLang="zh-TW" sz="1200" dirty="0">
                <a:latin typeface="Times New Roman" panose="02020603050405020304" pitchFamily="18" charset="0"/>
                <a:ea typeface="新細明體"/>
                <a:cs typeface="新細明體"/>
              </a:rPr>
              <a:t>    </a:t>
            </a:r>
            <a:r>
              <a:rPr lang="en-US" altLang="zh-TW" sz="1200" dirty="0">
                <a:solidFill>
                  <a:srgbClr val="FF5050"/>
                </a:solidFill>
                <a:latin typeface="Times New Roman" panose="02020603050405020304" pitchFamily="18" charset="0"/>
                <a:ea typeface="新細明體"/>
                <a:cs typeface="新細明體"/>
              </a:rPr>
              <a:t>else y &lt;= y;</a:t>
            </a:r>
            <a:r>
              <a:rPr lang="en-US" altLang="zh-TW" sz="1200" dirty="0">
                <a:latin typeface="Times New Roman" panose="02020603050405020304" pitchFamily="18" charset="0"/>
                <a:ea typeface="新細明體"/>
                <a:cs typeface="新細明體"/>
              </a:rPr>
              <a:t>     </a:t>
            </a:r>
            <a:r>
              <a:rPr lang="en-US" altLang="zh-TW" sz="1200" dirty="0">
                <a:solidFill>
                  <a:schemeClr val="accent2"/>
                </a:solidFill>
                <a:latin typeface="Times New Roman" panose="02020603050405020304" pitchFamily="18" charset="0"/>
                <a:ea typeface="新細明體"/>
                <a:cs typeface="新細明體"/>
              </a:rPr>
              <a:t>// a redundant expression</a:t>
            </a:r>
            <a:endParaRPr lang="en-US" altLang="zh-TW" sz="1200" dirty="0">
              <a:latin typeface="Times New Roman" panose="02020603050405020304" pitchFamily="18" charset="0"/>
              <a:ea typeface="新細明體"/>
              <a:cs typeface="新細明體"/>
            </a:endParaRPr>
          </a:p>
          <a:p>
            <a:endParaRPr kumimoji="1" lang="en-US" altLang="ko-KR" dirty="0"/>
          </a:p>
          <a:p>
            <a:r>
              <a:rPr kumimoji="1" lang="en-US" altLang="ko-KR" dirty="0"/>
              <a:t>“else y &lt;= y;” can be removed.</a:t>
            </a:r>
          </a:p>
          <a:p>
            <a:r>
              <a:rPr kumimoji="1" lang="en-US" altLang="ko-KR" dirty="0"/>
              <a:t>It is because you are specifying a flip-flop (by always @(</a:t>
            </a:r>
            <a:r>
              <a:rPr kumimoji="1" lang="en-US" altLang="ko-KR" dirty="0" err="1"/>
              <a:t>posedge</a:t>
            </a:r>
            <a:r>
              <a:rPr kumimoji="1" lang="en-US" altLang="ko-KR" dirty="0"/>
              <a:t> </a:t>
            </a:r>
            <a:r>
              <a:rPr kumimoji="1" lang="en-US" altLang="ko-KR" dirty="0" err="1"/>
              <a:t>clk</a:t>
            </a:r>
            <a:r>
              <a:rPr kumimoji="1" lang="en-US" altLang="ko-KR" dirty="0"/>
              <a:t>) and assignment to y).</a:t>
            </a:r>
          </a:p>
          <a:p>
            <a:r>
              <a:rPr kumimoji="1" lang="en-US" altLang="ko-KR" dirty="0"/>
              <a:t>If you write the else statement as in the example, it will be removed by the compiler.</a:t>
            </a:r>
          </a:p>
          <a:p>
            <a:endParaRPr kumimoji="1" lang="en-US" altLang="ko-KR" dirty="0"/>
          </a:p>
          <a:p>
            <a:endParaRPr kumimoji="1" lang="en-US" altLang="ko-KR" dirty="0"/>
          </a:p>
          <a:p>
            <a:endParaRPr kumimoji="1" lang="en-US" altLang="ko-KR" dirty="0"/>
          </a:p>
          <a:p>
            <a:endParaRPr kumimoji="1" lang="en-US" altLang="ko-KR" dirty="0"/>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52</a:t>
            </a:fld>
            <a:endParaRPr lang="ko-KR" altLang="en-US"/>
          </a:p>
        </p:txBody>
      </p:sp>
    </p:spTree>
    <p:extLst>
      <p:ext uri="{BB962C8B-B14F-4D97-AF65-F5344CB8AC3E}">
        <p14:creationId xmlns:p14="http://schemas.microsoft.com/office/powerpoint/2010/main" val="28095780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If you synthesize the code on this slide, </a:t>
            </a:r>
          </a:p>
          <a:p>
            <a:r>
              <a:rPr kumimoji="1" lang="en-US" altLang="ko-KR" dirty="0"/>
              <a:t>You can find that a latch is really used, which may not be desired.</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53</a:t>
            </a:fld>
            <a:endParaRPr lang="ko-KR" altLang="en-US"/>
          </a:p>
        </p:txBody>
      </p:sp>
    </p:spTree>
    <p:extLst>
      <p:ext uri="{BB962C8B-B14F-4D97-AF65-F5344CB8AC3E}">
        <p14:creationId xmlns:p14="http://schemas.microsoft.com/office/powerpoint/2010/main" val="12417877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As I mentioned before, we need to completely specify all the cases in the case statement to avoid latch inference.</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54</a:t>
            </a:fld>
            <a:endParaRPr lang="ko-KR" altLang="en-US"/>
          </a:p>
        </p:txBody>
      </p:sp>
    </p:spTree>
    <p:extLst>
      <p:ext uri="{BB962C8B-B14F-4D97-AF65-F5344CB8AC3E}">
        <p14:creationId xmlns:p14="http://schemas.microsoft.com/office/powerpoint/2010/main" val="1756693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While and for statements are almost the same as the ones in C language.</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8</a:t>
            </a:fld>
            <a:endParaRPr lang="ko-KR" altLang="en-US"/>
          </a:p>
        </p:txBody>
      </p:sp>
    </p:spTree>
    <p:extLst>
      <p:ext uri="{BB962C8B-B14F-4D97-AF65-F5344CB8AC3E}">
        <p14:creationId xmlns:p14="http://schemas.microsoft.com/office/powerpoint/2010/main" val="42353598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 this example, the case statement is not complete because the behavior of default case is omitted.</a:t>
            </a:r>
          </a:p>
          <a:p>
            <a:r>
              <a:rPr kumimoji="1" lang="en-US" altLang="ko-KR" dirty="0"/>
              <a:t>Thus, as shown on the right, a latch was inferred in the synthesis result.</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55</a:t>
            </a:fld>
            <a:endParaRPr lang="ko-KR" altLang="en-US"/>
          </a:p>
        </p:txBody>
      </p:sp>
    </p:spTree>
    <p:extLst>
      <p:ext uri="{BB962C8B-B14F-4D97-AF65-F5344CB8AC3E}">
        <p14:creationId xmlns:p14="http://schemas.microsoft.com/office/powerpoint/2010/main" val="14567220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 the following slides, we will study the basics of bus protocol which is required in this week’s lab. </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91F1D21-1826-4374-A368-B2C406B0BFDA}"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56</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339222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 this week’s practice, you will use </a:t>
            </a:r>
            <a:r>
              <a:rPr kumimoji="1" lang="en-US" altLang="ko-KR" dirty="0" err="1"/>
              <a:t>Vivado</a:t>
            </a:r>
            <a:r>
              <a:rPr kumimoji="1" lang="en-US" altLang="ko-KR" dirty="0"/>
              <a:t> to generate a floating-point multiplier.</a:t>
            </a:r>
          </a:p>
          <a:p>
            <a:r>
              <a:rPr kumimoji="1" lang="en-US" altLang="ko-KR" dirty="0"/>
              <a:t>Specifically, as you can see in this slide, you will choose an existing hardware design and configure it in </a:t>
            </a:r>
            <a:r>
              <a:rPr kumimoji="1" lang="en-US" altLang="ko-KR" dirty="0" err="1"/>
              <a:t>Vivado</a:t>
            </a:r>
            <a:r>
              <a:rPr kumimoji="1" lang="en-US" altLang="ko-KR" dirty="0"/>
              <a:t>.</a:t>
            </a:r>
          </a:p>
          <a:p>
            <a:r>
              <a:rPr kumimoji="1" lang="en-US" altLang="ko-KR" dirty="0"/>
              <a:t> </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57</a:t>
            </a:fld>
            <a:endParaRPr lang="ko-KR" altLang="en-US"/>
          </a:p>
        </p:txBody>
      </p:sp>
    </p:spTree>
    <p:extLst>
      <p:ext uri="{BB962C8B-B14F-4D97-AF65-F5344CB8AC3E}">
        <p14:creationId xmlns:p14="http://schemas.microsoft.com/office/powerpoint/2010/main" val="22763020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When configuring the existing hardware design (called intellectual property, IP) of floating point multiplier, in order to simplify your design, </a:t>
            </a:r>
          </a:p>
          <a:p>
            <a:r>
              <a:rPr kumimoji="1" lang="en-US" altLang="ko-KR" dirty="0"/>
              <a:t>You will remove some redundant pins of the existing hardware design.</a:t>
            </a:r>
          </a:p>
          <a:p>
            <a:r>
              <a:rPr kumimoji="1" lang="en-US" altLang="ko-KR" dirty="0"/>
              <a:t>Specifically, you will use only a few signals of bus interface by doing configuration shown in this slide.</a:t>
            </a:r>
          </a:p>
          <a:p>
            <a:r>
              <a:rPr kumimoji="1" lang="en-US" altLang="ko-KR" dirty="0"/>
              <a:t>You will set ‘Non Blocking’ in the flow control option of interface option as shown in the slide.</a:t>
            </a:r>
          </a:p>
          <a:p>
            <a:r>
              <a:rPr kumimoji="1" lang="en-US" altLang="ko-KR" dirty="0"/>
              <a:t>By doing that, you will not use some bus signals, i.e., ready signals, thereby simplifying the bus interface of your floating point multiplication IP.</a:t>
            </a:r>
          </a:p>
          <a:p>
            <a:r>
              <a:rPr kumimoji="1" lang="en-US" altLang="ko-KR" dirty="0"/>
              <a:t>In the following slides, I will explain what blocking exactly means and the effect of selecting non blocking in the bus interface.</a:t>
            </a:r>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58</a:t>
            </a:fld>
            <a:endParaRPr lang="ko-KR" altLang="en-US"/>
          </a:p>
        </p:txBody>
      </p:sp>
    </p:spTree>
    <p:extLst>
      <p:ext uri="{BB962C8B-B14F-4D97-AF65-F5344CB8AC3E}">
        <p14:creationId xmlns:p14="http://schemas.microsoft.com/office/powerpoint/2010/main" val="12175767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slide shows a simplified diagram of bus interconnect.</a:t>
            </a:r>
          </a:p>
          <a:p>
            <a:r>
              <a:rPr kumimoji="1" lang="en-US" altLang="ko-KR" dirty="0"/>
              <a:t>Typically, the computer system consists of processor, bus, memory and peripherals.</a:t>
            </a:r>
          </a:p>
          <a:p>
            <a:r>
              <a:rPr kumimoji="1" lang="en-US" altLang="ko-KR" dirty="0"/>
              <a:t>The bus (interconnect in this slide) connects them.</a:t>
            </a:r>
          </a:p>
          <a:p>
            <a:r>
              <a:rPr kumimoji="1" lang="en-US" altLang="ko-KR" dirty="0"/>
              <a:t>The other components communicate with each other through the bus.</a:t>
            </a:r>
          </a:p>
          <a:p>
            <a:r>
              <a:rPr kumimoji="1" lang="en-US" altLang="ko-KR" dirty="0"/>
              <a:t>The processor reads/writes data from/to memory through the bus.</a:t>
            </a:r>
          </a:p>
          <a:p>
            <a:endParaRPr kumimoji="1" lang="en-US" altLang="ko-KR" dirty="0"/>
          </a:p>
          <a:p>
            <a:r>
              <a:rPr kumimoji="1" lang="en-US" altLang="ko-KR" dirty="0"/>
              <a:t>The component initiating communication by raising a request, like a read request, is called master.</a:t>
            </a:r>
          </a:p>
          <a:p>
            <a:r>
              <a:rPr kumimoji="1" lang="en-US" altLang="ko-KR" dirty="0"/>
              <a:t>The processor is a typical master.</a:t>
            </a:r>
          </a:p>
          <a:p>
            <a:r>
              <a:rPr kumimoji="1" lang="en-US" altLang="ko-KR" dirty="0"/>
              <a:t>The memory component serves the request, e.g., serves a read request by sending the required data to the processor via the bus.</a:t>
            </a:r>
          </a:p>
          <a:p>
            <a:r>
              <a:rPr kumimoji="1" lang="en-US" altLang="ko-KR" dirty="0"/>
              <a:t>Such a component which serves the request is called slave.</a:t>
            </a:r>
          </a:p>
          <a:p>
            <a:endParaRPr kumimoji="1" lang="en-US" altLang="ko-KR" dirty="0"/>
          </a:p>
          <a:p>
            <a:r>
              <a:rPr kumimoji="1" lang="en-US" altLang="ko-KR" dirty="0"/>
              <a:t>In the slide, we have 3 masters and 4 slaves connected by a bus.</a:t>
            </a:r>
          </a:p>
          <a:p>
            <a:endParaRPr kumimoji="1" lang="en-US" altLang="ko-KR" dirty="0"/>
          </a:p>
          <a:p>
            <a:r>
              <a:rPr kumimoji="1" lang="en-US" altLang="ko-KR" dirty="0"/>
              <a:t>In our practice, we use ARM AMBA AXI bus which is the most popular bus on silicon chips.</a:t>
            </a:r>
          </a:p>
          <a:p>
            <a:r>
              <a:rPr kumimoji="1" lang="en-US" altLang="ko-KR" dirty="0"/>
              <a:t>For instance, all of silicon chips in your smartphones utilize this bus.</a:t>
            </a:r>
          </a:p>
          <a:p>
            <a:endParaRPr kumimoji="1" lang="en-US" altLang="ko-KR" dirty="0"/>
          </a:p>
          <a:p>
            <a:r>
              <a:rPr kumimoji="1" lang="en-US" altLang="ko-KR" dirty="0"/>
              <a:t>At the bottom of the slide, you can see the details of a connection between a master, e.g., a processor like ARM CPU and the bus and </a:t>
            </a:r>
          </a:p>
          <a:p>
            <a:r>
              <a:rPr kumimoji="1" lang="en-US" altLang="ko-KR" dirty="0"/>
              <a:t>that of another connection between the bus and a slave, e.g., a memory or a hardware component like our floating point multiplier.</a:t>
            </a:r>
          </a:p>
          <a:p>
            <a:endParaRPr kumimoji="1" lang="en-US" altLang="ko-KR" dirty="0"/>
          </a:p>
          <a:p>
            <a:r>
              <a:rPr kumimoji="1" lang="en-US" altLang="ko-KR" dirty="0"/>
              <a:t>Between a master and the bus, there are five channels, three of them are for write operation, </a:t>
            </a:r>
            <a:r>
              <a:rPr kumimoji="1" lang="en-US" altLang="ko-KR" dirty="0" err="1"/>
              <a:t>e.g</a:t>
            </a:r>
            <a:r>
              <a:rPr kumimoji="1" lang="en-US" altLang="ko-KR" dirty="0"/>
              <a:t>, writing a data from the processor to the memory,</a:t>
            </a:r>
          </a:p>
          <a:p>
            <a:r>
              <a:rPr kumimoji="1" lang="en-US" altLang="ko-KR" dirty="0"/>
              <a:t>and two for read operation.</a:t>
            </a:r>
          </a:p>
          <a:p>
            <a:r>
              <a:rPr kumimoji="1" lang="en-US" altLang="ko-KR" dirty="0"/>
              <a:t>For instance, when the processor reads data from the memory.</a:t>
            </a:r>
          </a:p>
          <a:p>
            <a:r>
              <a:rPr kumimoji="1" lang="en-US" altLang="ko-KR" dirty="0"/>
              <a:t>The processor, i.e., the master can send a read request, on read address channel (AR) on the slide, </a:t>
            </a:r>
          </a:p>
          <a:p>
            <a:r>
              <a:rPr kumimoji="1" lang="en-US" altLang="ko-KR" dirty="0"/>
              <a:t>by sending to the bus a read address and other information, e.g., number of read data.</a:t>
            </a:r>
          </a:p>
          <a:p>
            <a:endParaRPr kumimoji="1" lang="en-US" altLang="ko-KR" dirty="0"/>
          </a:p>
          <a:p>
            <a:r>
              <a:rPr kumimoji="1" lang="en-US" altLang="ko-KR" dirty="0"/>
              <a:t>Upon receiving the read request, the bus sends the same request to the corresponding slave</a:t>
            </a:r>
          </a:p>
          <a:p>
            <a:r>
              <a:rPr kumimoji="1" lang="en-US" altLang="ko-KR" dirty="0"/>
              <a:t>via another read address channel (AR) between the bus and the slave.</a:t>
            </a:r>
          </a:p>
          <a:p>
            <a:endParaRPr kumimoji="1" lang="en-US" altLang="ko-KR" dirty="0"/>
          </a:p>
          <a:p>
            <a:r>
              <a:rPr kumimoji="1" lang="en-US" altLang="ko-KR" dirty="0"/>
              <a:t>After receiving the read request, the slave like our floating point multiplication IP, prepares the requested data, e.g., the multiplication result.</a:t>
            </a:r>
          </a:p>
          <a:p>
            <a:r>
              <a:rPr kumimoji="1" lang="en-US" altLang="ko-KR" dirty="0"/>
              <a:t>Then, the slave sends the requested data via read data channel. </a:t>
            </a:r>
          </a:p>
          <a:p>
            <a:endParaRPr kumimoji="1" lang="en-US" altLang="ko-KR" dirty="0"/>
          </a:p>
          <a:p>
            <a:r>
              <a:rPr kumimoji="1" lang="en-US" altLang="ko-KR" dirty="0"/>
              <a:t>The bus receives the data from the read data channel between the slave and the bus.</a:t>
            </a:r>
          </a:p>
          <a:p>
            <a:r>
              <a:rPr kumimoji="1" lang="en-US" altLang="ko-KR" dirty="0"/>
              <a:t>Then, the bus forwards the data to the original master via the read data channel between the master and the bus.</a:t>
            </a:r>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59</a:t>
            </a:fld>
            <a:endParaRPr lang="ko-KR" altLang="en-US"/>
          </a:p>
        </p:txBody>
      </p:sp>
    </p:spTree>
    <p:extLst>
      <p:ext uri="{BB962C8B-B14F-4D97-AF65-F5344CB8AC3E}">
        <p14:creationId xmlns:p14="http://schemas.microsoft.com/office/powerpoint/2010/main" val="4792302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slide exemplifies in detail two channels, write address and write data channels between master and slave.</a:t>
            </a:r>
          </a:p>
          <a:p>
            <a:r>
              <a:rPr kumimoji="1" lang="en-US" altLang="ko-KR" dirty="0"/>
              <a:t>Each channel has the information to transfer from one side to the other.</a:t>
            </a:r>
          </a:p>
          <a:p>
            <a:r>
              <a:rPr kumimoji="1" lang="en-US" altLang="ko-KR" dirty="0"/>
              <a:t>For instance, write address channel has address (AWADDR) and other information related with the write request, e.g., length (# data), size (bit width), etc.</a:t>
            </a:r>
          </a:p>
          <a:p>
            <a:r>
              <a:rPr kumimoji="1" lang="en-US" altLang="ko-KR" dirty="0"/>
              <a:t>Master and slave communicate with each other utilizing a simple handshake protocol using two signals, valid and ready.</a:t>
            </a:r>
          </a:p>
          <a:p>
            <a:endParaRPr kumimoji="1" lang="en-US" altLang="ko-KR" dirty="0"/>
          </a:p>
          <a:p>
            <a:r>
              <a:rPr kumimoji="1" lang="en-US" altLang="ko-KR" dirty="0"/>
              <a:t>In order to send the information, the sender (typically, master) needs to place the information on the associated signals, e.g., AWADDR.</a:t>
            </a:r>
          </a:p>
          <a:p>
            <a:r>
              <a:rPr kumimoji="1" lang="en-US" altLang="ko-KR" dirty="0"/>
              <a:t>At the same time or later, the sender needs to raise valid signal to inform the receiver of the new information.</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At every clock, the receiver receives all the information from the sender and checks to see if the valid signal is ‘1’.</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If the valid signal is ‘1’, the receiver utilizes the information received at the current clock.</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If the valid signal is ‘0’, the receiver discards the information of the current clock.</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The slave controls the ready signal.</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If it is ready to receive information from the master, it sets the ready signal to ‘1’.</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Thus, the communication from the master to the slave occurs at a clock rising edge when both valid (set by master) and ready (set by slave) are ‘1’.</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60</a:t>
            </a:fld>
            <a:endParaRPr lang="ko-KR" altLang="en-US"/>
          </a:p>
        </p:txBody>
      </p:sp>
    </p:spTree>
    <p:extLst>
      <p:ext uri="{BB962C8B-B14F-4D97-AF65-F5344CB8AC3E}">
        <p14:creationId xmlns:p14="http://schemas.microsoft.com/office/powerpoint/2010/main" val="31735767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61</a:t>
            </a:fld>
            <a:endParaRPr lang="ko-KR" altLang="en-US"/>
          </a:p>
        </p:txBody>
      </p:sp>
    </p:spTree>
    <p:extLst>
      <p:ext uri="{BB962C8B-B14F-4D97-AF65-F5344CB8AC3E}">
        <p14:creationId xmlns:p14="http://schemas.microsoft.com/office/powerpoint/2010/main" val="14950788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62</a:t>
            </a:fld>
            <a:endParaRPr lang="ko-KR" altLang="en-US"/>
          </a:p>
        </p:txBody>
      </p:sp>
    </p:spTree>
    <p:extLst>
      <p:ext uri="{BB962C8B-B14F-4D97-AF65-F5344CB8AC3E}">
        <p14:creationId xmlns:p14="http://schemas.microsoft.com/office/powerpoint/2010/main" val="4164673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is one example of while statement.</a:t>
            </a:r>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9</a:t>
            </a:fld>
            <a:endParaRPr lang="ko-KR" altLang="en-US"/>
          </a:p>
        </p:txBody>
      </p:sp>
    </p:spTree>
    <p:extLst>
      <p:ext uri="{BB962C8B-B14F-4D97-AF65-F5344CB8AC3E}">
        <p14:creationId xmlns:p14="http://schemas.microsoft.com/office/powerpoint/2010/main" val="3234330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is an example of for statement.</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10</a:t>
            </a:fld>
            <a:endParaRPr lang="ko-KR" altLang="en-US"/>
          </a:p>
        </p:txBody>
      </p:sp>
    </p:spTree>
    <p:extLst>
      <p:ext uri="{BB962C8B-B14F-4D97-AF65-F5344CB8AC3E}">
        <p14:creationId xmlns:p14="http://schemas.microsoft.com/office/powerpoint/2010/main" val="4267157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Repeat is a unique statement in Verilog.</a:t>
            </a:r>
          </a:p>
          <a:p>
            <a:r>
              <a:rPr kumimoji="1" lang="en-US" altLang="ko-KR" dirty="0"/>
              <a:t>It repeats the execution of the statements by the number of specified iterations, </a:t>
            </a:r>
            <a:r>
              <a:rPr kumimoji="1" lang="en-US" altLang="ko-KR" dirty="0" err="1"/>
              <a:t>counter_expr</a:t>
            </a:r>
            <a:r>
              <a:rPr kumimoji="1" lang="en-US" altLang="ko-KR" dirty="0"/>
              <a:t> in the slide.</a:t>
            </a:r>
          </a:p>
          <a:p>
            <a:r>
              <a:rPr kumimoji="1" lang="en-US" altLang="ko-KR" dirty="0"/>
              <a:t>For instance, in the code on the left-hand side, two sentences of $display and count update are executed 128 times.</a:t>
            </a:r>
          </a:p>
          <a:p>
            <a:r>
              <a:rPr kumimoji="1" lang="en-US" altLang="ko-KR" dirty="0"/>
              <a:t>When the number of iterations is fixed, repeat statement is a good method.</a:t>
            </a:r>
          </a:p>
          <a:p>
            <a:r>
              <a:rPr kumimoji="1" lang="en-US" altLang="ko-KR" dirty="0"/>
              <a:t> </a:t>
            </a:r>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11</a:t>
            </a:fld>
            <a:endParaRPr lang="ko-KR" altLang="en-US"/>
          </a:p>
        </p:txBody>
      </p:sp>
    </p:spTree>
    <p:extLst>
      <p:ext uri="{BB962C8B-B14F-4D97-AF65-F5344CB8AC3E}">
        <p14:creationId xmlns:p14="http://schemas.microsoft.com/office/powerpoint/2010/main" val="1836983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In the case of repeat statement, the same set of statements is repeated.</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Generate statement is more flexible in repeating the statement execution.</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Generate statement has the effect of loop unrolling in the conventional code optimization.</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r>
              <a:rPr kumimoji="1" lang="en-US" altLang="ko-KR" dirty="0"/>
              <a:t>The example code of generate statement in this slide actually unrolls the loop while assigning appropriate index values as follows.</a:t>
            </a:r>
          </a:p>
          <a:p>
            <a:endParaRPr kumimoji="1" lang="en-US" altLang="ko-KR" dirty="0"/>
          </a:p>
          <a:p>
            <a:r>
              <a:rPr kumimoji="1" lang="en-US" altLang="ko-KR" dirty="0"/>
              <a:t>assign bin[0] = ^gray[SIZE-1:0];</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assign bin[1] = ^gray[SIZE-1:1];</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assign bin[2] = ^gray[SIZE-1:2];</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assign bin[3] = ^gray[SIZE-1:3];</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assign bin[4] = ^gray[SIZE-1:4];</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assign bin[5] = ^gray[SIZE-1:5];</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assign bin[6] = ^gray[SIZE-1:6];</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assign bin[7] = ^gray[SIZE-1:7];</a:t>
            </a:r>
          </a:p>
          <a:p>
            <a:endParaRPr kumimoji="1" lang="en-US" altLang="ko-KR" dirty="0"/>
          </a:p>
          <a:p>
            <a:r>
              <a:rPr kumimoji="1" lang="en-US" altLang="ko-KR" dirty="0"/>
              <a:t>Thus, by Generate statement, we can avoid writing such a long code.</a:t>
            </a:r>
          </a:p>
          <a:p>
            <a:endParaRPr kumimoji="1" lang="en-US" altLang="ko-KR" dirty="0"/>
          </a:p>
          <a:p>
            <a:endParaRPr kumimoji="1" lang="ko-KR" altLang="en-US" dirty="0"/>
          </a:p>
        </p:txBody>
      </p:sp>
      <p:sp>
        <p:nvSpPr>
          <p:cNvPr id="4" name="슬라이드 번호 개체 틀 3"/>
          <p:cNvSpPr>
            <a:spLocks noGrp="1"/>
          </p:cNvSpPr>
          <p:nvPr>
            <p:ph type="sldNum" sz="quarter" idx="5"/>
          </p:nvPr>
        </p:nvSpPr>
        <p:spPr/>
        <p:txBody>
          <a:bodyPr/>
          <a:lstStyle/>
          <a:p>
            <a:fld id="{F91F1D21-1826-4374-A368-B2C406B0BFDA}" type="slidenum">
              <a:rPr lang="ko-KR" altLang="en-US" smtClean="0"/>
              <a:t>12</a:t>
            </a:fld>
            <a:endParaRPr lang="ko-KR" altLang="en-US"/>
          </a:p>
        </p:txBody>
      </p:sp>
    </p:spTree>
    <p:extLst>
      <p:ext uri="{BB962C8B-B14F-4D97-AF65-F5344CB8AC3E}">
        <p14:creationId xmlns:p14="http://schemas.microsoft.com/office/powerpoint/2010/main" val="749712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gradFill>
          <a:gsLst>
            <a:gs pos="77000">
              <a:srgbClr val="E2E8E1"/>
            </a:gs>
            <a:gs pos="51000">
              <a:srgbClr val="FFFFFF"/>
            </a:gs>
            <a:gs pos="0">
              <a:schemeClr val="accent1">
                <a:lumMod val="0"/>
                <a:lumOff val="100000"/>
              </a:schemeClr>
            </a:gs>
            <a:gs pos="100000">
              <a:srgbClr val="8FA0A7"/>
            </a:gs>
          </a:gsLst>
          <a:lin ang="5400000" scaled="1"/>
        </a:gra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399451"/>
            <a:ext cx="9144000" cy="1768619"/>
          </a:xfrm>
        </p:spPr>
        <p:txBody>
          <a:bodyPr anchor="ctr">
            <a:normAutofit/>
          </a:bodyPr>
          <a:lstStyle>
            <a:lvl1pPr algn="ctr">
              <a:defRPr sz="4400" b="1">
                <a:latin typeface="Arial" panose="020B0604020202020204" pitchFamily="34" charset="0"/>
                <a:cs typeface="Arial" panose="020B0604020202020204" pitchFamily="34" charset="0"/>
              </a:defRPr>
            </a:lvl1pPr>
          </a:lstStyle>
          <a:p>
            <a:r>
              <a:rPr lang="ko-KR" altLang="en-US"/>
              <a:t>마스터 제목 스타일 편집</a:t>
            </a:r>
            <a:endParaRPr lang="ko-KR" altLang="en-US" dirty="0"/>
          </a:p>
        </p:txBody>
      </p:sp>
      <p:sp>
        <p:nvSpPr>
          <p:cNvPr id="3" name="부제목 2"/>
          <p:cNvSpPr>
            <a:spLocks noGrp="1"/>
          </p:cNvSpPr>
          <p:nvPr>
            <p:ph type="subTitle" idx="1"/>
          </p:nvPr>
        </p:nvSpPr>
        <p:spPr>
          <a:xfrm>
            <a:off x="1524000" y="3324944"/>
            <a:ext cx="9144000" cy="461962"/>
          </a:xfrm>
        </p:spPr>
        <p:txBody>
          <a:bodyPr/>
          <a:lstStyle>
            <a:lvl1pPr marL="0" indent="0" algn="ctr">
              <a:buNone/>
              <a:defRPr sz="2400">
                <a:solidFill>
                  <a:srgbClr val="826983"/>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ko-KR" altLang="en-US" dirty="0"/>
          </a:p>
        </p:txBody>
      </p:sp>
      <p:sp>
        <p:nvSpPr>
          <p:cNvPr id="4" name="날짜 개체 틀 3"/>
          <p:cNvSpPr>
            <a:spLocks noGrp="1"/>
          </p:cNvSpPr>
          <p:nvPr>
            <p:ph type="dt" sz="half" idx="10"/>
          </p:nvPr>
        </p:nvSpPr>
        <p:spPr/>
        <p:txBody>
          <a:bodyPr/>
          <a:lstStyle/>
          <a:p>
            <a:fld id="{EC3A23A8-828F-4344-BEBF-19FF83A5DA11}" type="datetimeFigureOut">
              <a:rPr lang="ko-KR" altLang="en-US" smtClean="0"/>
              <a:t>2020. 3. 25.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747FFCD-0BF5-4C3F-9821-DD9435042B3B}" type="slidenum">
              <a:rPr lang="ko-KR" altLang="en-US" smtClean="0"/>
              <a:t>‹#›</a:t>
            </a:fld>
            <a:endParaRPr lang="ko-KR" altLang="en-US"/>
          </a:p>
        </p:txBody>
      </p:sp>
      <p:sp>
        <p:nvSpPr>
          <p:cNvPr id="7" name="TextBox 6"/>
          <p:cNvSpPr txBox="1"/>
          <p:nvPr/>
        </p:nvSpPr>
        <p:spPr>
          <a:xfrm>
            <a:off x="4147751" y="4942710"/>
            <a:ext cx="3896498" cy="369332"/>
          </a:xfrm>
          <a:prstGeom prst="rect">
            <a:avLst/>
          </a:prstGeom>
          <a:noFill/>
        </p:spPr>
        <p:txBody>
          <a:bodyPr wrap="square" rtlCol="0">
            <a:spAutoFit/>
          </a:bodyPr>
          <a:lstStyle/>
          <a:p>
            <a:r>
              <a:rPr lang="en-US" altLang="ko-KR" sz="1800" dirty="0">
                <a:solidFill>
                  <a:schemeClr val="bg2">
                    <a:lumMod val="25000"/>
                  </a:schemeClr>
                </a:solidFill>
                <a:latin typeface="Arial" panose="020B0604020202020204" pitchFamily="34" charset="0"/>
                <a:cs typeface="Arial" panose="020B0604020202020204" pitchFamily="34" charset="0"/>
              </a:rPr>
              <a:t>Computing</a:t>
            </a:r>
            <a:r>
              <a:rPr lang="en-US" altLang="ko-KR" sz="1800" baseline="0" dirty="0">
                <a:solidFill>
                  <a:schemeClr val="bg2">
                    <a:lumMod val="25000"/>
                  </a:schemeClr>
                </a:solidFill>
                <a:latin typeface="Arial" panose="020B0604020202020204" pitchFamily="34" charset="0"/>
                <a:cs typeface="Arial" panose="020B0604020202020204" pitchFamily="34" charset="0"/>
              </a:rPr>
              <a:t> </a:t>
            </a:r>
            <a:r>
              <a:rPr lang="en-US" altLang="ko-KR" sz="1800" dirty="0">
                <a:solidFill>
                  <a:schemeClr val="bg2">
                    <a:lumMod val="25000"/>
                  </a:schemeClr>
                </a:solidFill>
                <a:latin typeface="Arial" panose="020B0604020202020204" pitchFamily="34" charset="0"/>
                <a:cs typeface="Arial" panose="020B0604020202020204" pitchFamily="34" charset="0"/>
              </a:rPr>
              <a:t>Memory Architecture Lab.</a:t>
            </a:r>
            <a:endParaRPr lang="ko-KR" altLang="en-US" sz="18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0040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EC3A23A8-828F-4344-BEBF-19FF83A5DA11}" type="datetimeFigureOut">
              <a:rPr lang="ko-KR" altLang="en-US" smtClean="0"/>
              <a:t>2020. 3. 25.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747FFCD-0BF5-4C3F-9821-DD9435042B3B}" type="slidenum">
              <a:rPr lang="ko-KR" altLang="en-US" smtClean="0"/>
              <a:t>‹#›</a:t>
            </a:fld>
            <a:endParaRPr lang="ko-KR" altLang="en-US"/>
          </a:p>
        </p:txBody>
      </p:sp>
    </p:spTree>
    <p:extLst>
      <p:ext uri="{BB962C8B-B14F-4D97-AF65-F5344CB8AC3E}">
        <p14:creationId xmlns:p14="http://schemas.microsoft.com/office/powerpoint/2010/main" val="223775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EC3A23A8-828F-4344-BEBF-19FF83A5DA11}" type="datetimeFigureOut">
              <a:rPr lang="ko-KR" altLang="en-US" smtClean="0"/>
              <a:t>2020. 3. 25.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747FFCD-0BF5-4C3F-9821-DD9435042B3B}" type="slidenum">
              <a:rPr lang="ko-KR" altLang="en-US" smtClean="0"/>
              <a:t>‹#›</a:t>
            </a:fld>
            <a:endParaRPr lang="ko-KR" altLang="en-US"/>
          </a:p>
        </p:txBody>
      </p:sp>
    </p:spTree>
    <p:extLst>
      <p:ext uri="{BB962C8B-B14F-4D97-AF65-F5344CB8AC3E}">
        <p14:creationId xmlns:p14="http://schemas.microsoft.com/office/powerpoint/2010/main" val="867243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제목 및 내용">
    <p:spTree>
      <p:nvGrpSpPr>
        <p:cNvPr id="1" name=""/>
        <p:cNvGrpSpPr/>
        <p:nvPr/>
      </p:nvGrpSpPr>
      <p:grpSpPr>
        <a:xfrm>
          <a:off x="0" y="0"/>
          <a:ext cx="0" cy="0"/>
          <a:chOff x="0" y="0"/>
          <a:chExt cx="0" cy="0"/>
        </a:xfrm>
      </p:grpSpPr>
      <p:cxnSp>
        <p:nvCxnSpPr>
          <p:cNvPr id="9" name="직선 연결선 8"/>
          <p:cNvCxnSpPr/>
          <p:nvPr/>
        </p:nvCxnSpPr>
        <p:spPr>
          <a:xfrm>
            <a:off x="0" y="1154545"/>
            <a:ext cx="7883611" cy="0"/>
          </a:xfrm>
          <a:prstGeom prst="line">
            <a:avLst/>
          </a:prstGeom>
          <a:ln w="57150">
            <a:solidFill>
              <a:srgbClr val="8FA0A7"/>
            </a:solidFill>
          </a:ln>
        </p:spPr>
        <p:style>
          <a:lnRef idx="1">
            <a:schemeClr val="accent1"/>
          </a:lnRef>
          <a:fillRef idx="0">
            <a:schemeClr val="accent1"/>
          </a:fillRef>
          <a:effectRef idx="0">
            <a:schemeClr val="accent1"/>
          </a:effectRef>
          <a:fontRef idx="minor">
            <a:schemeClr val="tx1"/>
          </a:fontRef>
        </p:style>
      </p:cxnSp>
      <p:sp>
        <p:nvSpPr>
          <p:cNvPr id="10" name="텍스트 개체 틀 2"/>
          <p:cNvSpPr>
            <a:spLocks noGrp="1"/>
          </p:cNvSpPr>
          <p:nvPr>
            <p:ph idx="1"/>
          </p:nvPr>
        </p:nvSpPr>
        <p:spPr>
          <a:xfrm>
            <a:off x="339436" y="1364307"/>
            <a:ext cx="11014364" cy="4583412"/>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11" name="제목 개체 틀 1"/>
          <p:cNvSpPr>
            <a:spLocks noGrp="1"/>
          </p:cNvSpPr>
          <p:nvPr>
            <p:ph type="title"/>
          </p:nvPr>
        </p:nvSpPr>
        <p:spPr>
          <a:xfrm>
            <a:off x="339437" y="328179"/>
            <a:ext cx="7404132" cy="767454"/>
          </a:xfrm>
          <a:prstGeom prst="rect">
            <a:avLst/>
          </a:prstGeom>
        </p:spPr>
        <p:txBody>
          <a:bodyPr vert="horz" lIns="91440" tIns="45720" rIns="91440" bIns="45720" rtlCol="0" anchor="ctr">
            <a:normAutofit/>
          </a:bodyPr>
          <a:lstStyle/>
          <a:p>
            <a:r>
              <a:rPr lang="ko-KR" altLang="en-US"/>
              <a:t>마스터 제목 스타일 편집</a:t>
            </a:r>
            <a:endParaRPr lang="ko-KR" altLang="en-US" dirty="0"/>
          </a:p>
        </p:txBody>
      </p:sp>
      <p:sp>
        <p:nvSpPr>
          <p:cNvPr id="1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25000"/>
                  </a:schemeClr>
                </a:solidFill>
                <a:latin typeface="Arial" panose="020B0604020202020204" pitchFamily="34" charset="0"/>
                <a:cs typeface="Arial" panose="020B0604020202020204" pitchFamily="34" charset="0"/>
              </a:defRPr>
            </a:lvl1pPr>
          </a:lstStyle>
          <a:p>
            <a:endParaRPr lang="ko-KR" altLang="en-US"/>
          </a:p>
        </p:txBody>
      </p:sp>
      <p:sp>
        <p:nvSpPr>
          <p:cNvPr id="1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25000"/>
                  </a:schemeClr>
                </a:solidFill>
                <a:latin typeface="Arial" panose="020B0604020202020204" pitchFamily="34" charset="0"/>
                <a:cs typeface="Arial" panose="020B0604020202020204" pitchFamily="34" charset="0"/>
              </a:defRPr>
            </a:lvl1pPr>
          </a:lstStyle>
          <a:p>
            <a:fld id="{A747FFCD-0BF5-4C3F-9821-DD9435042B3B}" type="slidenum">
              <a:rPr lang="ko-KR" altLang="en-US" smtClean="0"/>
              <a:t>‹#›</a:t>
            </a:fld>
            <a:endParaRPr lang="ko-KR" altLang="en-US"/>
          </a:p>
        </p:txBody>
      </p:sp>
    </p:spTree>
    <p:extLst>
      <p:ext uri="{BB962C8B-B14F-4D97-AF65-F5344CB8AC3E}">
        <p14:creationId xmlns:p14="http://schemas.microsoft.com/office/powerpoint/2010/main" val="548761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4_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339436" y="328179"/>
            <a:ext cx="1147619" cy="826366"/>
          </a:xfrm>
          <a:ln w="31750" cap="sq" cmpd="dbl">
            <a:noFill/>
            <a:bevel/>
          </a:ln>
        </p:spPr>
        <p:txBody>
          <a:bodyPr/>
          <a:lstStyle>
            <a:lvl1pPr>
              <a:defRPr u="none">
                <a:solidFill>
                  <a:schemeClr val="bg2">
                    <a:lumMod val="25000"/>
                  </a:schemeClr>
                </a:solidFill>
                <a:latin typeface="Arial" panose="020B0604020202020204" pitchFamily="34" charset="0"/>
                <a:cs typeface="Arial" panose="020B0604020202020204" pitchFamily="34" charset="0"/>
              </a:defRPr>
            </a:lvl1pPr>
          </a:lstStyle>
          <a:p>
            <a:r>
              <a:rPr lang="en-US" altLang="ko-KR" dirty="0"/>
              <a:t>title</a:t>
            </a:r>
            <a:endParaRPr lang="ko-KR" altLang="en-US" dirty="0"/>
          </a:p>
        </p:txBody>
      </p:sp>
      <p:cxnSp>
        <p:nvCxnSpPr>
          <p:cNvPr id="7" name="직선 연결선 6"/>
          <p:cNvCxnSpPr/>
          <p:nvPr/>
        </p:nvCxnSpPr>
        <p:spPr>
          <a:xfrm>
            <a:off x="-65903" y="1154545"/>
            <a:ext cx="1552958" cy="0"/>
          </a:xfrm>
          <a:prstGeom prst="line">
            <a:avLst/>
          </a:prstGeom>
          <a:ln w="57150">
            <a:solidFill>
              <a:srgbClr val="8FA0A7"/>
            </a:solidFill>
          </a:ln>
        </p:spPr>
        <p:style>
          <a:lnRef idx="1">
            <a:schemeClr val="accent1"/>
          </a:lnRef>
          <a:fillRef idx="0">
            <a:schemeClr val="accent1"/>
          </a:fillRef>
          <a:effectRef idx="0">
            <a:schemeClr val="accent1"/>
          </a:effectRef>
          <a:fontRef idx="minor">
            <a:schemeClr val="tx1"/>
          </a:fontRef>
        </p:style>
      </p:cxnSp>
      <p:sp>
        <p:nvSpPr>
          <p:cNvPr id="12" name="바닥글 개체 틀 4"/>
          <p:cNvSpPr>
            <a:spLocks noGrp="1"/>
          </p:cNvSpPr>
          <p:nvPr>
            <p:ph type="ftr" sz="quarter" idx="11"/>
          </p:nvPr>
        </p:nvSpPr>
        <p:spPr>
          <a:xfrm>
            <a:off x="4038600" y="6356350"/>
            <a:ext cx="4114800" cy="365125"/>
          </a:xfrm>
        </p:spPr>
        <p:txBody>
          <a:bodyPr/>
          <a:lstStyle>
            <a:lvl1pPr>
              <a:defRPr>
                <a:solidFill>
                  <a:schemeClr val="bg2">
                    <a:lumMod val="25000"/>
                  </a:schemeClr>
                </a:solidFill>
              </a:defRPr>
            </a:lvl1pPr>
          </a:lstStyle>
          <a:p>
            <a:endParaRPr lang="ko-KR" altLang="en-US"/>
          </a:p>
        </p:txBody>
      </p:sp>
      <p:sp>
        <p:nvSpPr>
          <p:cNvPr id="13" name="슬라이드 번호 개체 틀 5"/>
          <p:cNvSpPr>
            <a:spLocks noGrp="1"/>
          </p:cNvSpPr>
          <p:nvPr>
            <p:ph type="sldNum" sz="quarter" idx="12"/>
          </p:nvPr>
        </p:nvSpPr>
        <p:spPr>
          <a:xfrm>
            <a:off x="8610600" y="6356350"/>
            <a:ext cx="2743200" cy="365125"/>
          </a:xfrm>
        </p:spPr>
        <p:txBody>
          <a:bodyPr/>
          <a:lstStyle>
            <a:lvl1pPr>
              <a:defRPr>
                <a:solidFill>
                  <a:schemeClr val="bg2">
                    <a:lumMod val="25000"/>
                  </a:schemeClr>
                </a:solidFill>
              </a:defRPr>
            </a:lvl1pPr>
          </a:lstStyle>
          <a:p>
            <a:fld id="{A747FFCD-0BF5-4C3F-9821-DD9435042B3B}" type="slidenum">
              <a:rPr lang="ko-KR" altLang="en-US" smtClean="0"/>
              <a:t>‹#›</a:t>
            </a:fld>
            <a:endParaRPr lang="ko-KR" altLang="en-US"/>
          </a:p>
        </p:txBody>
      </p:sp>
      <p:sp>
        <p:nvSpPr>
          <p:cNvPr id="14" name="텍스트 개체 틀 2"/>
          <p:cNvSpPr>
            <a:spLocks noGrp="1"/>
          </p:cNvSpPr>
          <p:nvPr>
            <p:ph idx="1"/>
          </p:nvPr>
        </p:nvSpPr>
        <p:spPr>
          <a:xfrm>
            <a:off x="339436" y="1363806"/>
            <a:ext cx="11132128" cy="4584412"/>
          </a:xfrm>
          <a:prstGeom prst="rect">
            <a:avLst/>
          </a:prstGeom>
        </p:spPr>
        <p:txBody>
          <a:bodyPr vert="horz" lIns="91440" tIns="45720" rIns="91440" bIns="45720" rtlCol="0">
            <a:normAutofit/>
          </a:bodyPr>
          <a:lstStyle>
            <a:lvl1pPr marL="228600" indent="-228600">
              <a:buClr>
                <a:srgbClr val="826983"/>
              </a:buClr>
              <a:buFont typeface="Wingdings" panose="05000000000000000000" pitchFamily="2" charset="2"/>
              <a:buChar char="§"/>
              <a:defRPr>
                <a:solidFill>
                  <a:schemeClr val="bg2">
                    <a:lumMod val="25000"/>
                  </a:schemeClr>
                </a:solidFill>
                <a:latin typeface="Arial" panose="020B0604020202020204" pitchFamily="34" charset="0"/>
                <a:cs typeface="Arial" panose="020B0604020202020204" pitchFamily="34" charset="0"/>
              </a:defRPr>
            </a:lvl1pPr>
            <a:lvl2pPr marL="685800" indent="-228600">
              <a:buClr>
                <a:srgbClr val="826983"/>
              </a:buClr>
              <a:buFont typeface="맑은 고딕" panose="020B0503020000020004" pitchFamily="50" charset="-127"/>
              <a:buChar char="-"/>
              <a:defRPr>
                <a:solidFill>
                  <a:schemeClr val="bg2">
                    <a:lumMod val="25000"/>
                  </a:schemeClr>
                </a:solidFill>
                <a:latin typeface="Arial" panose="020B0604020202020204" pitchFamily="34" charset="0"/>
                <a:cs typeface="Arial" panose="020B0604020202020204" pitchFamily="34" charset="0"/>
              </a:defRPr>
            </a:lvl2pPr>
            <a:lvl3pPr marL="1143000" indent="-228600">
              <a:buClr>
                <a:srgbClr val="826983"/>
              </a:buClr>
              <a:buFont typeface="맑은 고딕" panose="020B0503020000020004" pitchFamily="50" charset="-127"/>
              <a:buChar char="-"/>
              <a:defRPr>
                <a:solidFill>
                  <a:schemeClr val="bg2">
                    <a:lumMod val="25000"/>
                  </a:schemeClr>
                </a:solidFill>
                <a:latin typeface="Arial" panose="020B0604020202020204" pitchFamily="34" charset="0"/>
                <a:cs typeface="Arial" panose="020B0604020202020204" pitchFamily="34" charset="0"/>
              </a:defRPr>
            </a:lvl3pPr>
            <a:lvl4pPr marL="1600200" indent="-228600">
              <a:buClr>
                <a:srgbClr val="826983"/>
              </a:buClr>
              <a:buFont typeface="맑은 고딕" panose="020B0503020000020004" pitchFamily="50" charset="-127"/>
              <a:buChar char="-"/>
              <a:defRPr>
                <a:solidFill>
                  <a:schemeClr val="bg2">
                    <a:lumMod val="25000"/>
                  </a:schemeClr>
                </a:solidFill>
                <a:latin typeface="Arial" panose="020B0604020202020204" pitchFamily="34" charset="0"/>
                <a:cs typeface="Arial" panose="020B0604020202020204" pitchFamily="34" charset="0"/>
              </a:defRPr>
            </a:lvl4pPr>
            <a:lvl5pPr marL="2057400" indent="-228600">
              <a:buClr>
                <a:srgbClr val="826983"/>
              </a:buClr>
              <a:buFont typeface="맑은 고딕" panose="020B0503020000020004" pitchFamily="50" charset="-127"/>
              <a:buChar char="-"/>
              <a:defRPr>
                <a:solidFill>
                  <a:schemeClr val="bg2">
                    <a:lumMod val="25000"/>
                  </a:schemeClr>
                </a:solidFill>
                <a:latin typeface="Arial" panose="020B0604020202020204" pitchFamily="34" charset="0"/>
                <a:cs typeface="Arial" panose="020B0604020202020204" pitchFamily="34" charset="0"/>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Tree>
    <p:extLst>
      <p:ext uri="{BB962C8B-B14F-4D97-AF65-F5344CB8AC3E}">
        <p14:creationId xmlns:p14="http://schemas.microsoft.com/office/powerpoint/2010/main" val="2204903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구역 머리글">
    <p:bg>
      <p:bgPr>
        <a:gradFill>
          <a:gsLst>
            <a:gs pos="77000">
              <a:srgbClr val="E2E8E1"/>
            </a:gs>
            <a:gs pos="51000">
              <a:srgbClr val="FFFFFF"/>
            </a:gs>
            <a:gs pos="0">
              <a:schemeClr val="accent1">
                <a:lumMod val="0"/>
                <a:lumOff val="100000"/>
              </a:schemeClr>
            </a:gs>
            <a:gs pos="100000">
              <a:srgbClr val="8FA0A7"/>
            </a:gs>
          </a:gsLst>
          <a:lin ang="5400000" scaled="1"/>
        </a:gradFill>
        <a:effectLst/>
      </p:bgPr>
    </p:bg>
    <p:spTree>
      <p:nvGrpSpPr>
        <p:cNvPr id="1" name=""/>
        <p:cNvGrpSpPr/>
        <p:nvPr/>
      </p:nvGrpSpPr>
      <p:grpSpPr>
        <a:xfrm>
          <a:off x="0" y="0"/>
          <a:ext cx="0" cy="0"/>
          <a:chOff x="0" y="0"/>
          <a:chExt cx="0" cy="0"/>
        </a:xfrm>
      </p:grpSpPr>
      <p:sp>
        <p:nvSpPr>
          <p:cNvPr id="3" name="텍스트 개체 틀 2"/>
          <p:cNvSpPr>
            <a:spLocks noGrp="1"/>
          </p:cNvSpPr>
          <p:nvPr>
            <p:ph type="body" idx="1" hasCustomPrompt="1"/>
          </p:nvPr>
        </p:nvSpPr>
        <p:spPr>
          <a:xfrm>
            <a:off x="831850" y="4589463"/>
            <a:ext cx="10515600" cy="1500187"/>
          </a:xfrm>
        </p:spPr>
        <p:txBody>
          <a:bodyPr/>
          <a:lstStyle>
            <a:lvl1pPr marL="0" indent="0">
              <a:buNone/>
              <a:defRPr sz="2400">
                <a:solidFill>
                  <a:srgbClr val="82698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ko-KR" altLang="en-US" dirty="0"/>
              <a:t>마스터 부제목 스타일 편집</a:t>
            </a:r>
          </a:p>
        </p:txBody>
      </p:sp>
      <p:sp>
        <p:nvSpPr>
          <p:cNvPr id="7" name="바닥글 개체 틀 4"/>
          <p:cNvSpPr>
            <a:spLocks noGrp="1"/>
          </p:cNvSpPr>
          <p:nvPr>
            <p:ph type="ftr" sz="quarter" idx="11"/>
          </p:nvPr>
        </p:nvSpPr>
        <p:spPr>
          <a:xfrm>
            <a:off x="4038600" y="6356350"/>
            <a:ext cx="4114800" cy="365125"/>
          </a:xfrm>
        </p:spPr>
        <p:txBody>
          <a:bodyPr/>
          <a:lstStyle>
            <a:lvl1pPr>
              <a:defRPr>
                <a:solidFill>
                  <a:schemeClr val="bg2">
                    <a:lumMod val="25000"/>
                  </a:schemeClr>
                </a:solidFill>
                <a:latin typeface="Arial" panose="020B0604020202020204" pitchFamily="34" charset="0"/>
                <a:cs typeface="Arial" panose="020B0604020202020204" pitchFamily="34" charset="0"/>
              </a:defRPr>
            </a:lvl1pPr>
          </a:lstStyle>
          <a:p>
            <a:endParaRPr lang="ko-KR" altLang="en-US"/>
          </a:p>
        </p:txBody>
      </p:sp>
      <p:sp>
        <p:nvSpPr>
          <p:cNvPr id="8" name="슬라이드 번호 개체 틀 5"/>
          <p:cNvSpPr>
            <a:spLocks noGrp="1"/>
          </p:cNvSpPr>
          <p:nvPr>
            <p:ph type="sldNum" sz="quarter" idx="12"/>
          </p:nvPr>
        </p:nvSpPr>
        <p:spPr>
          <a:xfrm>
            <a:off x="8610600" y="6356350"/>
            <a:ext cx="2743200" cy="365125"/>
          </a:xfrm>
        </p:spPr>
        <p:txBody>
          <a:bodyPr/>
          <a:lstStyle>
            <a:lvl1pPr>
              <a:defRPr>
                <a:solidFill>
                  <a:schemeClr val="bg2">
                    <a:lumMod val="25000"/>
                  </a:schemeClr>
                </a:solidFill>
              </a:defRPr>
            </a:lvl1pPr>
          </a:lstStyle>
          <a:p>
            <a:fld id="{A747FFCD-0BF5-4C3F-9821-DD9435042B3B}" type="slidenum">
              <a:rPr lang="ko-KR" altLang="en-US" smtClean="0"/>
              <a:t>‹#›</a:t>
            </a:fld>
            <a:endParaRPr lang="ko-KR" altLang="en-US"/>
          </a:p>
        </p:txBody>
      </p:sp>
      <p:sp>
        <p:nvSpPr>
          <p:cNvPr id="6" name="제목 1"/>
          <p:cNvSpPr txBox="1">
            <a:spLocks/>
          </p:cNvSpPr>
          <p:nvPr/>
        </p:nvSpPr>
        <p:spPr>
          <a:xfrm>
            <a:off x="831850" y="1708515"/>
            <a:ext cx="10521950" cy="285396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4400" b="1" kern="1200">
                <a:solidFill>
                  <a:schemeClr val="bg2">
                    <a:lumMod val="25000"/>
                  </a:schemeClr>
                </a:solidFill>
                <a:latin typeface="Arial" panose="020B0604020202020204" pitchFamily="34" charset="0"/>
                <a:ea typeface="+mj-ea"/>
                <a:cs typeface="Arial" panose="020B0604020202020204" pitchFamily="34" charset="0"/>
              </a:defRPr>
            </a:lvl1pPr>
          </a:lstStyle>
          <a:p>
            <a:pPr algn="l"/>
            <a:r>
              <a:rPr lang="ko-KR" altLang="en-US" dirty="0"/>
              <a:t>마스터 제목 스타일 편집</a:t>
            </a:r>
          </a:p>
        </p:txBody>
      </p:sp>
    </p:spTree>
    <p:extLst>
      <p:ext uri="{BB962C8B-B14F-4D97-AF65-F5344CB8AC3E}">
        <p14:creationId xmlns:p14="http://schemas.microsoft.com/office/powerpoint/2010/main" val="3500349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54_제목 및 내용">
    <p:spTree>
      <p:nvGrpSpPr>
        <p:cNvPr id="1" name=""/>
        <p:cNvGrpSpPr/>
        <p:nvPr/>
      </p:nvGrpSpPr>
      <p:grpSpPr>
        <a:xfrm>
          <a:off x="0" y="0"/>
          <a:ext cx="0" cy="0"/>
          <a:chOff x="0" y="0"/>
          <a:chExt cx="0" cy="0"/>
        </a:xfrm>
      </p:grpSpPr>
      <p:cxnSp>
        <p:nvCxnSpPr>
          <p:cNvPr id="7" name="직선 연결선 6"/>
          <p:cNvCxnSpPr/>
          <p:nvPr/>
        </p:nvCxnSpPr>
        <p:spPr>
          <a:xfrm>
            <a:off x="-65903" y="1154545"/>
            <a:ext cx="1552958" cy="0"/>
          </a:xfrm>
          <a:prstGeom prst="line">
            <a:avLst/>
          </a:prstGeom>
          <a:ln w="57150">
            <a:solidFill>
              <a:srgbClr val="8FA0A7"/>
            </a:solidFill>
          </a:ln>
        </p:spPr>
        <p:style>
          <a:lnRef idx="1">
            <a:schemeClr val="accent1"/>
          </a:lnRef>
          <a:fillRef idx="0">
            <a:schemeClr val="accent1"/>
          </a:fillRef>
          <a:effectRef idx="0">
            <a:schemeClr val="accent1"/>
          </a:effectRef>
          <a:fontRef idx="minor">
            <a:schemeClr val="tx1"/>
          </a:fontRef>
        </p:style>
      </p:cxnSp>
      <p:sp>
        <p:nvSpPr>
          <p:cNvPr id="12" name="바닥글 개체 틀 4"/>
          <p:cNvSpPr>
            <a:spLocks noGrp="1"/>
          </p:cNvSpPr>
          <p:nvPr>
            <p:ph type="ftr" sz="quarter" idx="11"/>
          </p:nvPr>
        </p:nvSpPr>
        <p:spPr>
          <a:xfrm>
            <a:off x="4038600" y="6356350"/>
            <a:ext cx="4114800" cy="365125"/>
          </a:xfrm>
        </p:spPr>
        <p:txBody>
          <a:bodyPr/>
          <a:lstStyle>
            <a:lvl1pPr>
              <a:defRPr>
                <a:solidFill>
                  <a:schemeClr val="bg2">
                    <a:lumMod val="25000"/>
                  </a:schemeClr>
                </a:solidFill>
              </a:defRPr>
            </a:lvl1pPr>
          </a:lstStyle>
          <a:p>
            <a:endParaRPr lang="ko-KR" altLang="en-US"/>
          </a:p>
        </p:txBody>
      </p:sp>
      <p:sp>
        <p:nvSpPr>
          <p:cNvPr id="13" name="슬라이드 번호 개체 틀 5"/>
          <p:cNvSpPr>
            <a:spLocks noGrp="1"/>
          </p:cNvSpPr>
          <p:nvPr>
            <p:ph type="sldNum" sz="quarter" idx="12"/>
          </p:nvPr>
        </p:nvSpPr>
        <p:spPr>
          <a:xfrm>
            <a:off x="8610600" y="6356350"/>
            <a:ext cx="2743200" cy="365125"/>
          </a:xfrm>
        </p:spPr>
        <p:txBody>
          <a:bodyPr/>
          <a:lstStyle>
            <a:lvl1pPr>
              <a:defRPr>
                <a:solidFill>
                  <a:schemeClr val="bg2">
                    <a:lumMod val="25000"/>
                  </a:schemeClr>
                </a:solidFill>
              </a:defRPr>
            </a:lvl1pPr>
          </a:lstStyle>
          <a:p>
            <a:fld id="{A747FFCD-0BF5-4C3F-9821-DD9435042B3B}" type="slidenum">
              <a:rPr lang="ko-KR" altLang="en-US" smtClean="0"/>
              <a:t>‹#›</a:t>
            </a:fld>
            <a:endParaRPr lang="ko-KR" altLang="en-US"/>
          </a:p>
        </p:txBody>
      </p:sp>
      <p:sp>
        <p:nvSpPr>
          <p:cNvPr id="14" name="텍스트 개체 틀 2"/>
          <p:cNvSpPr>
            <a:spLocks noGrp="1"/>
          </p:cNvSpPr>
          <p:nvPr>
            <p:ph idx="1"/>
          </p:nvPr>
        </p:nvSpPr>
        <p:spPr>
          <a:xfrm>
            <a:off x="339436" y="1363806"/>
            <a:ext cx="11132128" cy="4584412"/>
          </a:xfrm>
          <a:prstGeom prst="rect">
            <a:avLst/>
          </a:prstGeom>
        </p:spPr>
        <p:txBody>
          <a:bodyPr vert="horz" lIns="91440" tIns="45720" rIns="91440" bIns="45720" rtlCol="0">
            <a:normAutofit/>
          </a:bodyPr>
          <a:lstStyle>
            <a:lvl1pPr marL="228600" indent="-228600">
              <a:buClr>
                <a:srgbClr val="826983"/>
              </a:buClr>
              <a:buFont typeface="Wingdings" panose="05000000000000000000" pitchFamily="2" charset="2"/>
              <a:buChar char="§"/>
              <a:defRPr>
                <a:solidFill>
                  <a:schemeClr val="bg2">
                    <a:lumMod val="25000"/>
                  </a:schemeClr>
                </a:solidFill>
                <a:latin typeface="Arial" panose="020B0604020202020204" pitchFamily="34" charset="0"/>
                <a:cs typeface="Arial" panose="020B0604020202020204" pitchFamily="34" charset="0"/>
              </a:defRPr>
            </a:lvl1pPr>
            <a:lvl2pPr marL="685800" indent="-228600">
              <a:buClr>
                <a:srgbClr val="826983"/>
              </a:buClr>
              <a:buFont typeface="맑은 고딕" panose="020B0503020000020004" pitchFamily="50" charset="-127"/>
              <a:buChar char="-"/>
              <a:defRPr>
                <a:solidFill>
                  <a:schemeClr val="bg2">
                    <a:lumMod val="25000"/>
                  </a:schemeClr>
                </a:solidFill>
                <a:latin typeface="Arial" panose="020B0604020202020204" pitchFamily="34" charset="0"/>
                <a:cs typeface="Arial" panose="020B0604020202020204" pitchFamily="34" charset="0"/>
              </a:defRPr>
            </a:lvl2pPr>
            <a:lvl3pPr marL="1143000" indent="-228600">
              <a:buClr>
                <a:srgbClr val="826983"/>
              </a:buClr>
              <a:buFont typeface="맑은 고딕" panose="020B0503020000020004" pitchFamily="50" charset="-127"/>
              <a:buChar char="-"/>
              <a:defRPr>
                <a:solidFill>
                  <a:schemeClr val="bg2">
                    <a:lumMod val="25000"/>
                  </a:schemeClr>
                </a:solidFill>
                <a:latin typeface="Arial" panose="020B0604020202020204" pitchFamily="34" charset="0"/>
                <a:cs typeface="Arial" panose="020B0604020202020204" pitchFamily="34" charset="0"/>
              </a:defRPr>
            </a:lvl3pPr>
            <a:lvl4pPr marL="1600200" indent="-228600">
              <a:buClr>
                <a:srgbClr val="826983"/>
              </a:buClr>
              <a:buFont typeface="맑은 고딕" panose="020B0503020000020004" pitchFamily="50" charset="-127"/>
              <a:buChar char="-"/>
              <a:defRPr>
                <a:solidFill>
                  <a:schemeClr val="bg2">
                    <a:lumMod val="25000"/>
                  </a:schemeClr>
                </a:solidFill>
                <a:latin typeface="Arial" panose="020B0604020202020204" pitchFamily="34" charset="0"/>
                <a:cs typeface="Arial" panose="020B0604020202020204" pitchFamily="34" charset="0"/>
              </a:defRPr>
            </a:lvl4pPr>
            <a:lvl5pPr marL="2057400" indent="-228600">
              <a:buClr>
                <a:srgbClr val="826983"/>
              </a:buClr>
              <a:buFont typeface="맑은 고딕" panose="020B0503020000020004" pitchFamily="50" charset="-127"/>
              <a:buChar char="-"/>
              <a:defRPr>
                <a:solidFill>
                  <a:schemeClr val="bg2">
                    <a:lumMod val="25000"/>
                  </a:schemeClr>
                </a:solidFill>
                <a:latin typeface="Arial" panose="020B0604020202020204" pitchFamily="34" charset="0"/>
                <a:cs typeface="Arial" panose="020B0604020202020204" pitchFamily="34" charset="0"/>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8" name="제목 개체 틀 1"/>
          <p:cNvSpPr>
            <a:spLocks noGrp="1"/>
          </p:cNvSpPr>
          <p:nvPr>
            <p:ph type="title"/>
          </p:nvPr>
        </p:nvSpPr>
        <p:spPr>
          <a:xfrm>
            <a:off x="339437" y="328179"/>
            <a:ext cx="7404132" cy="767454"/>
          </a:xfrm>
          <a:prstGeom prst="rect">
            <a:avLst/>
          </a:prstGeom>
        </p:spPr>
        <p:txBody>
          <a:bodyPr vert="horz" lIns="91440" tIns="45720" rIns="91440" bIns="45720" rtlCol="0" anchor="ctr">
            <a:normAutofit/>
          </a:bodyPr>
          <a:lstStyle/>
          <a:p>
            <a:r>
              <a:rPr lang="ko-KR" altLang="en-US"/>
              <a:t>마스터 제목 스타일 편집</a:t>
            </a:r>
            <a:endParaRPr lang="ko-KR" altLang="en-US" dirty="0"/>
          </a:p>
        </p:txBody>
      </p:sp>
    </p:spTree>
    <p:extLst>
      <p:ext uri="{BB962C8B-B14F-4D97-AF65-F5344CB8AC3E}">
        <p14:creationId xmlns:p14="http://schemas.microsoft.com/office/powerpoint/2010/main" val="2272881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코드있는 슬라이드1">
    <p:spTree>
      <p:nvGrpSpPr>
        <p:cNvPr id="1" name=""/>
        <p:cNvGrpSpPr/>
        <p:nvPr/>
      </p:nvGrpSpPr>
      <p:grpSpPr>
        <a:xfrm>
          <a:off x="0" y="0"/>
          <a:ext cx="0" cy="0"/>
          <a:chOff x="0" y="0"/>
          <a:chExt cx="0" cy="0"/>
        </a:xfrm>
      </p:grpSpPr>
      <p:sp>
        <p:nvSpPr>
          <p:cNvPr id="4" name="텍스트 개체 틀 3"/>
          <p:cNvSpPr>
            <a:spLocks noGrp="1"/>
          </p:cNvSpPr>
          <p:nvPr>
            <p:ph type="body" sz="half" idx="2" hasCustomPrompt="1"/>
          </p:nvPr>
        </p:nvSpPr>
        <p:spPr>
          <a:xfrm>
            <a:off x="339436" y="1392382"/>
            <a:ext cx="4888346" cy="3811588"/>
          </a:xfrm>
        </p:spPr>
        <p:txBody>
          <a:bodyPr/>
          <a:lstStyle>
            <a:lvl1pPr marL="285750" indent="-285750">
              <a:buClr>
                <a:srgbClr val="826983"/>
              </a:buClr>
              <a:buFont typeface="Wingdings" panose="05000000000000000000" pitchFamily="2" charset="2"/>
              <a:buChar char="§"/>
              <a:defRPr sz="1600"/>
            </a:lvl1pPr>
            <a:lvl2pPr marL="742950" indent="-285750">
              <a:buClr>
                <a:srgbClr val="826983"/>
              </a:buClr>
              <a:buFont typeface="맑은 고딕" panose="020B0503020000020004" pitchFamily="50" charset="-127"/>
              <a:buChar char="-"/>
              <a:defRPr sz="1200"/>
            </a:lvl2pPr>
            <a:lvl3pPr marL="1085850" indent="-171450">
              <a:buFont typeface="맑은 고딕" panose="020B0503020000020004" pitchFamily="50" charset="-127"/>
              <a:buChar char="-"/>
              <a:defRPr sz="1200"/>
            </a:lvl3pPr>
            <a:lvl4pPr marL="1543050" indent="-171450">
              <a:buFont typeface="맑은 고딕" panose="020B0503020000020004" pitchFamily="50" charset="-127"/>
              <a:buChar char="-"/>
              <a:defRPr sz="1000"/>
            </a:lvl4pPr>
            <a:lvl5pPr marL="2000250" indent="-171450">
              <a:buFont typeface="맑은 고딕" panose="020B0503020000020004" pitchFamily="50" charset="-127"/>
              <a:buChar char="-"/>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 name="TextBox 9"/>
          <p:cNvSpPr txBox="1"/>
          <p:nvPr/>
        </p:nvSpPr>
        <p:spPr>
          <a:xfrm>
            <a:off x="5698837" y="1389352"/>
            <a:ext cx="5837382" cy="3814618"/>
          </a:xfrm>
          <a:prstGeom prst="rect">
            <a:avLst/>
          </a:prstGeom>
          <a:noFill/>
          <a:ln w="12700">
            <a:solidFill>
              <a:srgbClr val="8FA0A7"/>
            </a:solidFill>
          </a:ln>
        </p:spPr>
        <p:txBody>
          <a:bodyPr wrap="square" rtlCol="0">
            <a:spAutoFit/>
          </a:bodyPr>
          <a:lstStyle/>
          <a:p>
            <a:pPr algn="ctr"/>
            <a:endParaRPr lang="ko-KR" altLang="en-US" sz="2800" spc="-150" dirty="0">
              <a:solidFill>
                <a:schemeClr val="tx1">
                  <a:lumMod val="85000"/>
                  <a:lumOff val="15000"/>
                </a:schemeClr>
              </a:solidFill>
            </a:endParaRPr>
          </a:p>
        </p:txBody>
      </p:sp>
      <p:sp>
        <p:nvSpPr>
          <p:cNvPr id="11" name="TextBox 10"/>
          <p:cNvSpPr txBox="1"/>
          <p:nvPr/>
        </p:nvSpPr>
        <p:spPr>
          <a:xfrm>
            <a:off x="5698837" y="1389352"/>
            <a:ext cx="5837382" cy="3814618"/>
          </a:xfrm>
          <a:prstGeom prst="rect">
            <a:avLst/>
          </a:prstGeom>
          <a:noFill/>
          <a:ln w="12700">
            <a:solidFill>
              <a:srgbClr val="8FA0A7"/>
            </a:solidFill>
          </a:ln>
        </p:spPr>
        <p:txBody>
          <a:bodyPr wrap="square" rtlCol="0">
            <a:spAutoFit/>
          </a:bodyPr>
          <a:lstStyle/>
          <a:p>
            <a:pPr algn="ctr"/>
            <a:endParaRPr lang="ko-KR" altLang="en-US" sz="2800" spc="-150" dirty="0">
              <a:solidFill>
                <a:schemeClr val="tx1">
                  <a:lumMod val="85000"/>
                  <a:lumOff val="15000"/>
                </a:schemeClr>
              </a:solidFill>
            </a:endParaRPr>
          </a:p>
        </p:txBody>
      </p:sp>
      <p:sp>
        <p:nvSpPr>
          <p:cNvPr id="13" name="제목 개체 틀 1"/>
          <p:cNvSpPr>
            <a:spLocks noGrp="1"/>
          </p:cNvSpPr>
          <p:nvPr>
            <p:ph type="title"/>
          </p:nvPr>
        </p:nvSpPr>
        <p:spPr>
          <a:xfrm>
            <a:off x="339437" y="328179"/>
            <a:ext cx="7404132" cy="767454"/>
          </a:xfrm>
          <a:prstGeom prst="rect">
            <a:avLst/>
          </a:prstGeom>
        </p:spPr>
        <p:txBody>
          <a:bodyPr vert="horz" lIns="91440" tIns="45720" rIns="91440" bIns="45720" rtlCol="0" anchor="ctr">
            <a:normAutofit/>
          </a:bodyPr>
          <a:lstStyle/>
          <a:p>
            <a:r>
              <a:rPr lang="ko-KR" altLang="en-US"/>
              <a:t>마스터 제목 스타일 편집</a:t>
            </a:r>
            <a:endParaRPr lang="ko-KR" altLang="en-US" dirty="0"/>
          </a:p>
        </p:txBody>
      </p:sp>
      <p:sp>
        <p:nvSpPr>
          <p:cNvPr id="16"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25000"/>
                  </a:schemeClr>
                </a:solidFill>
                <a:latin typeface="Arial" panose="020B0604020202020204" pitchFamily="34" charset="0"/>
                <a:cs typeface="Arial" panose="020B0604020202020204" pitchFamily="34" charset="0"/>
              </a:defRPr>
            </a:lvl1pPr>
          </a:lstStyle>
          <a:p>
            <a:endParaRPr lang="ko-KR" altLang="en-US"/>
          </a:p>
        </p:txBody>
      </p:sp>
      <p:sp>
        <p:nvSpPr>
          <p:cNvPr id="17"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25000"/>
                  </a:schemeClr>
                </a:solidFill>
                <a:latin typeface="Arial" panose="020B0604020202020204" pitchFamily="34" charset="0"/>
                <a:cs typeface="Arial" panose="020B0604020202020204" pitchFamily="34" charset="0"/>
              </a:defRPr>
            </a:lvl1pPr>
          </a:lstStyle>
          <a:p>
            <a:fld id="{A747FFCD-0BF5-4C3F-9821-DD9435042B3B}" type="slidenum">
              <a:rPr lang="ko-KR" altLang="en-US" smtClean="0"/>
              <a:t>‹#›</a:t>
            </a:fld>
            <a:endParaRPr lang="ko-KR" altLang="en-US"/>
          </a:p>
        </p:txBody>
      </p:sp>
      <p:cxnSp>
        <p:nvCxnSpPr>
          <p:cNvPr id="18" name="직선 연결선 17"/>
          <p:cNvCxnSpPr/>
          <p:nvPr/>
        </p:nvCxnSpPr>
        <p:spPr>
          <a:xfrm>
            <a:off x="-65903" y="1154545"/>
            <a:ext cx="7883611" cy="0"/>
          </a:xfrm>
          <a:prstGeom prst="line">
            <a:avLst/>
          </a:prstGeom>
          <a:ln w="57150">
            <a:solidFill>
              <a:srgbClr val="8FA0A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733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제목 및 내용">
    <p:bg>
      <p:bgPr>
        <a:gradFill>
          <a:gsLst>
            <a:gs pos="84424">
              <a:srgbClr val="AFCEEB"/>
            </a:gs>
            <a:gs pos="56000">
              <a:schemeClr val="accent1">
                <a:lumMod val="0"/>
                <a:lumOff val="100000"/>
              </a:schemeClr>
            </a:gs>
            <a:gs pos="0">
              <a:schemeClr val="accent1">
                <a:lumMod val="0"/>
                <a:lumOff val="100000"/>
              </a:schemeClr>
            </a:gs>
            <a:gs pos="100000">
              <a:schemeClr val="accent1">
                <a:lumMod val="100000"/>
              </a:schemeClr>
            </a:gs>
          </a:gsLst>
          <a:lin ang="5400000" scaled="1"/>
        </a:gradFill>
        <a:effectLst/>
      </p:bgPr>
    </p:bg>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EC3A23A8-828F-4344-BEBF-19FF83A5DA11}" type="datetimeFigureOut">
              <a:rPr lang="ko-KR" altLang="en-US" smtClean="0"/>
              <a:t>2020. 3. 25.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747FFCD-0BF5-4C3F-9821-DD9435042B3B}" type="slidenum">
              <a:rPr lang="ko-KR" altLang="en-US" smtClean="0"/>
              <a:t>‹#›</a:t>
            </a:fld>
            <a:endParaRPr lang="ko-KR" altLang="en-US"/>
          </a:p>
        </p:txBody>
      </p:sp>
      <p:cxnSp>
        <p:nvCxnSpPr>
          <p:cNvPr id="8" name="직선 연결선 7"/>
          <p:cNvCxnSpPr/>
          <p:nvPr userDrawn="1"/>
        </p:nvCxnSpPr>
        <p:spPr>
          <a:xfrm flipH="1">
            <a:off x="264358" y="902090"/>
            <a:ext cx="2208626" cy="10551"/>
          </a:xfrm>
          <a:prstGeom prst="line">
            <a:avLst/>
          </a:prstGeom>
          <a:ln w="38100" cmpd="dbl">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8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atin typeface="Calibri" panose="020F0502020204030204" pitchFamily="34" charset="0"/>
              </a:defRPr>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lvl1pPr>
              <a:defRPr>
                <a:latin typeface="Calibri" panose="020F0502020204030204" pitchFamily="34" charset="0"/>
              </a:defRPr>
            </a:lvl1pPr>
          </a:lstStyle>
          <a:p>
            <a:fld id="{78E972C1-5572-4AF2-8578-0D7796D855BB}" type="datetimeFigureOut">
              <a:rPr lang="ko-KR" altLang="en-US" smtClean="0"/>
              <a:pPr/>
              <a:t>2020. 3. 25.</a:t>
            </a:fld>
            <a:endParaRPr lang="ko-KR" altLang="en-US"/>
          </a:p>
        </p:txBody>
      </p:sp>
      <p:sp>
        <p:nvSpPr>
          <p:cNvPr id="5" name="바닥글 개체 틀 4"/>
          <p:cNvSpPr>
            <a:spLocks noGrp="1"/>
          </p:cNvSpPr>
          <p:nvPr>
            <p:ph type="ftr" sz="quarter" idx="11"/>
          </p:nvPr>
        </p:nvSpPr>
        <p:spPr/>
        <p:txBody>
          <a:bodyPr/>
          <a:lstStyle>
            <a:lvl1pPr>
              <a:defRPr>
                <a:latin typeface="Calibri" panose="020F0502020204030204" pitchFamily="34" charset="0"/>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Calibri" panose="020F0502020204030204" pitchFamily="34" charset="0"/>
              </a:defRPr>
            </a:lvl1pPr>
          </a:lstStyle>
          <a:p>
            <a:fld id="{3E4846E9-8A92-434F-B62E-195B3EB5531B}" type="slidenum">
              <a:rPr lang="ko-KR" altLang="en-US" smtClean="0"/>
              <a:pPr/>
              <a:t>‹#›</a:t>
            </a:fld>
            <a:endParaRPr lang="ko-KR" altLang="en-US"/>
          </a:p>
        </p:txBody>
      </p:sp>
    </p:spTree>
    <p:extLst>
      <p:ext uri="{BB962C8B-B14F-4D97-AF65-F5344CB8AC3E}">
        <p14:creationId xmlns:p14="http://schemas.microsoft.com/office/powerpoint/2010/main" val="2381665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lgn="l">
              <a:defRPr>
                <a:latin typeface="Calibri" panose="020F0502020204030204" pitchFamily="34" charset="0"/>
              </a:defRPr>
            </a:lvl1pPr>
          </a:lstStyle>
          <a:p>
            <a:r>
              <a:rPr lang="ko-KR" altLang="en-US"/>
              <a:t>마스터 제목 스타일 편집</a:t>
            </a:r>
          </a:p>
        </p:txBody>
      </p:sp>
      <p:sp>
        <p:nvSpPr>
          <p:cNvPr id="3" name="내용 개체 틀 2"/>
          <p:cNvSpPr>
            <a:spLocks noGrp="1"/>
          </p:cNvSpPr>
          <p:nvPr>
            <p:ph idx="1"/>
          </p:nvPr>
        </p:nvSpPr>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atin typeface="Calibri" panose="020F0502020204030204" pitchFamily="34" charset="0"/>
              </a:defRPr>
            </a:lvl1pPr>
          </a:lstStyle>
          <a:p>
            <a:fld id="{78E972C1-5572-4AF2-8578-0D7796D855BB}" type="datetimeFigureOut">
              <a:rPr lang="ko-KR" altLang="en-US" smtClean="0"/>
              <a:pPr/>
              <a:t>2020. 3. 25.</a:t>
            </a:fld>
            <a:endParaRPr lang="ko-KR" altLang="en-US"/>
          </a:p>
        </p:txBody>
      </p:sp>
      <p:sp>
        <p:nvSpPr>
          <p:cNvPr id="5" name="바닥글 개체 틀 4"/>
          <p:cNvSpPr>
            <a:spLocks noGrp="1"/>
          </p:cNvSpPr>
          <p:nvPr>
            <p:ph type="ftr" sz="quarter" idx="11"/>
          </p:nvPr>
        </p:nvSpPr>
        <p:spPr/>
        <p:txBody>
          <a:bodyPr/>
          <a:lstStyle>
            <a:lvl1pPr>
              <a:defRPr>
                <a:latin typeface="Calibri" panose="020F0502020204030204" pitchFamily="34" charset="0"/>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Calibri" panose="020F0502020204030204" pitchFamily="34" charset="0"/>
              </a:defRPr>
            </a:lvl1pPr>
          </a:lstStyle>
          <a:p>
            <a:fld id="{3E4846E9-8A92-434F-B62E-195B3EB5531B}" type="slidenum">
              <a:rPr lang="ko-KR" altLang="en-US" smtClean="0"/>
              <a:pPr/>
              <a:t>‹#›</a:t>
            </a:fld>
            <a:endParaRPr lang="ko-KR" altLang="en-US"/>
          </a:p>
        </p:txBody>
      </p:sp>
    </p:spTree>
    <p:extLst>
      <p:ext uri="{BB962C8B-B14F-4D97-AF65-F5344CB8AC3E}">
        <p14:creationId xmlns:p14="http://schemas.microsoft.com/office/powerpoint/2010/main" val="178184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4" name="날짜 개체 틀 3"/>
          <p:cNvSpPr>
            <a:spLocks noGrp="1"/>
          </p:cNvSpPr>
          <p:nvPr>
            <p:ph type="dt" sz="half" idx="10"/>
          </p:nvPr>
        </p:nvSpPr>
        <p:spPr/>
        <p:txBody>
          <a:bodyPr/>
          <a:lstStyle/>
          <a:p>
            <a:fld id="{EC3A23A8-828F-4344-BEBF-19FF83A5DA11}" type="datetimeFigureOut">
              <a:rPr lang="ko-KR" altLang="en-US" smtClean="0"/>
              <a:t>2020. 3. 25.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747FFCD-0BF5-4C3F-9821-DD9435042B3B}" type="slidenum">
              <a:rPr lang="ko-KR" altLang="en-US" smtClean="0"/>
              <a:t>‹#›</a:t>
            </a:fld>
            <a:endParaRPr lang="ko-KR" altLang="en-US"/>
          </a:p>
        </p:txBody>
      </p:sp>
      <p:cxnSp>
        <p:nvCxnSpPr>
          <p:cNvPr id="7" name="직선 연결선 6"/>
          <p:cNvCxnSpPr/>
          <p:nvPr/>
        </p:nvCxnSpPr>
        <p:spPr>
          <a:xfrm>
            <a:off x="0" y="1154545"/>
            <a:ext cx="7883611" cy="0"/>
          </a:xfrm>
          <a:prstGeom prst="line">
            <a:avLst/>
          </a:prstGeom>
          <a:ln w="57150">
            <a:solidFill>
              <a:srgbClr val="8FA0A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097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78E972C1-5572-4AF2-8578-0D7796D855BB}" type="datetimeFigureOut">
              <a:rPr lang="ko-KR" altLang="en-US" smtClean="0"/>
              <a:t>2020. 3. 25.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E4846E9-8A92-434F-B62E-195B3EB5531B}" type="slidenum">
              <a:rPr lang="ko-KR" altLang="en-US" smtClean="0"/>
              <a:t>‹#›</a:t>
            </a:fld>
            <a:endParaRPr lang="ko-KR" altLang="en-US"/>
          </a:p>
        </p:txBody>
      </p:sp>
    </p:spTree>
    <p:extLst>
      <p:ext uri="{BB962C8B-B14F-4D97-AF65-F5344CB8AC3E}">
        <p14:creationId xmlns:p14="http://schemas.microsoft.com/office/powerpoint/2010/main" val="4253014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78E972C1-5572-4AF2-8578-0D7796D855BB}" type="datetimeFigureOut">
              <a:rPr lang="ko-KR" altLang="en-US" smtClean="0"/>
              <a:t>2020. 3. 25.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E4846E9-8A92-434F-B62E-195B3EB5531B}" type="slidenum">
              <a:rPr lang="ko-KR" altLang="en-US" smtClean="0"/>
              <a:t>‹#›</a:t>
            </a:fld>
            <a:endParaRPr lang="ko-KR" altLang="en-US"/>
          </a:p>
        </p:txBody>
      </p:sp>
    </p:spTree>
    <p:extLst>
      <p:ext uri="{BB962C8B-B14F-4D97-AF65-F5344CB8AC3E}">
        <p14:creationId xmlns:p14="http://schemas.microsoft.com/office/powerpoint/2010/main" val="23639205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78E972C1-5572-4AF2-8578-0D7796D855BB}" type="datetimeFigureOut">
              <a:rPr lang="ko-KR" altLang="en-US" smtClean="0"/>
              <a:t>2020. 3. 25.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3E4846E9-8A92-434F-B62E-195B3EB5531B}" type="slidenum">
              <a:rPr lang="ko-KR" altLang="en-US" smtClean="0"/>
              <a:t>‹#›</a:t>
            </a:fld>
            <a:endParaRPr lang="ko-KR" altLang="en-US"/>
          </a:p>
        </p:txBody>
      </p:sp>
    </p:spTree>
    <p:extLst>
      <p:ext uri="{BB962C8B-B14F-4D97-AF65-F5344CB8AC3E}">
        <p14:creationId xmlns:p14="http://schemas.microsoft.com/office/powerpoint/2010/main" val="2153544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lgn="l">
              <a:defRPr/>
            </a:lvl1pPr>
          </a:lstStyle>
          <a:p>
            <a:r>
              <a:rPr lang="ko-KR" altLang="en-US"/>
              <a:t>마스터 제목 스타일 편집</a:t>
            </a:r>
          </a:p>
        </p:txBody>
      </p:sp>
      <p:sp>
        <p:nvSpPr>
          <p:cNvPr id="3" name="날짜 개체 틀 2"/>
          <p:cNvSpPr>
            <a:spLocks noGrp="1"/>
          </p:cNvSpPr>
          <p:nvPr>
            <p:ph type="dt" sz="half" idx="10"/>
          </p:nvPr>
        </p:nvSpPr>
        <p:spPr/>
        <p:txBody>
          <a:bodyPr/>
          <a:lstStyle/>
          <a:p>
            <a:fld id="{78E972C1-5572-4AF2-8578-0D7796D855BB}" type="datetimeFigureOut">
              <a:rPr lang="ko-KR" altLang="en-US" smtClean="0"/>
              <a:t>2020. 3. 25.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3E4846E9-8A92-434F-B62E-195B3EB5531B}" type="slidenum">
              <a:rPr lang="ko-KR" altLang="en-US" smtClean="0"/>
              <a:t>‹#›</a:t>
            </a:fld>
            <a:endParaRPr lang="ko-KR" altLang="en-US"/>
          </a:p>
        </p:txBody>
      </p:sp>
    </p:spTree>
    <p:extLst>
      <p:ext uri="{BB962C8B-B14F-4D97-AF65-F5344CB8AC3E}">
        <p14:creationId xmlns:p14="http://schemas.microsoft.com/office/powerpoint/2010/main" val="21579618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8E972C1-5572-4AF2-8578-0D7796D855BB}" type="datetimeFigureOut">
              <a:rPr lang="ko-KR" altLang="en-US" smtClean="0"/>
              <a:t>2020. 3. 25.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3E4846E9-8A92-434F-B62E-195B3EB5531B}" type="slidenum">
              <a:rPr lang="ko-KR" altLang="en-US" smtClean="0"/>
              <a:t>‹#›</a:t>
            </a:fld>
            <a:endParaRPr lang="ko-KR" altLang="en-US"/>
          </a:p>
        </p:txBody>
      </p:sp>
    </p:spTree>
    <p:extLst>
      <p:ext uri="{BB962C8B-B14F-4D97-AF65-F5344CB8AC3E}">
        <p14:creationId xmlns:p14="http://schemas.microsoft.com/office/powerpoint/2010/main" val="23561900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8E972C1-5572-4AF2-8578-0D7796D855BB}" type="datetimeFigureOut">
              <a:rPr lang="ko-KR" altLang="en-US" smtClean="0"/>
              <a:t>2020. 3. 25.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E4846E9-8A92-434F-B62E-195B3EB5531B}" type="slidenum">
              <a:rPr lang="ko-KR" altLang="en-US" smtClean="0"/>
              <a:t>‹#›</a:t>
            </a:fld>
            <a:endParaRPr lang="ko-KR" altLang="en-US"/>
          </a:p>
        </p:txBody>
      </p:sp>
    </p:spTree>
    <p:extLst>
      <p:ext uri="{BB962C8B-B14F-4D97-AF65-F5344CB8AC3E}">
        <p14:creationId xmlns:p14="http://schemas.microsoft.com/office/powerpoint/2010/main" val="23409809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8E972C1-5572-4AF2-8578-0D7796D855BB}" type="datetimeFigureOut">
              <a:rPr lang="ko-KR" altLang="en-US" smtClean="0"/>
              <a:t>2020. 3. 25.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E4846E9-8A92-434F-B62E-195B3EB5531B}" type="slidenum">
              <a:rPr lang="ko-KR" altLang="en-US" smtClean="0"/>
              <a:t>‹#›</a:t>
            </a:fld>
            <a:endParaRPr lang="ko-KR" altLang="en-US"/>
          </a:p>
        </p:txBody>
      </p:sp>
    </p:spTree>
    <p:extLst>
      <p:ext uri="{BB962C8B-B14F-4D97-AF65-F5344CB8AC3E}">
        <p14:creationId xmlns:p14="http://schemas.microsoft.com/office/powerpoint/2010/main" val="1824771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8E972C1-5572-4AF2-8578-0D7796D855BB}" type="datetimeFigureOut">
              <a:rPr lang="ko-KR" altLang="en-US" smtClean="0"/>
              <a:t>2020. 3. 25.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E4846E9-8A92-434F-B62E-195B3EB5531B}" type="slidenum">
              <a:rPr lang="ko-KR" altLang="en-US" smtClean="0"/>
              <a:t>‹#›</a:t>
            </a:fld>
            <a:endParaRPr lang="ko-KR" altLang="en-US"/>
          </a:p>
        </p:txBody>
      </p:sp>
    </p:spTree>
    <p:extLst>
      <p:ext uri="{BB962C8B-B14F-4D97-AF65-F5344CB8AC3E}">
        <p14:creationId xmlns:p14="http://schemas.microsoft.com/office/powerpoint/2010/main" val="18324871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8E972C1-5572-4AF2-8578-0D7796D855BB}" type="datetimeFigureOut">
              <a:rPr lang="ko-KR" altLang="en-US" smtClean="0"/>
              <a:t>2020. 3. 25.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E4846E9-8A92-434F-B62E-195B3EB5531B}" type="slidenum">
              <a:rPr lang="ko-KR" altLang="en-US" smtClean="0"/>
              <a:t>‹#›</a:t>
            </a:fld>
            <a:endParaRPr lang="ko-KR" altLang="en-US"/>
          </a:p>
        </p:txBody>
      </p:sp>
    </p:spTree>
    <p:extLst>
      <p:ext uri="{BB962C8B-B14F-4D97-AF65-F5344CB8AC3E}">
        <p14:creationId xmlns:p14="http://schemas.microsoft.com/office/powerpoint/2010/main" val="15310576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atin typeface="Calibri" panose="020F0502020204030204" pitchFamily="34" charset="0"/>
                <a:cs typeface="Calibri" panose="020F0502020204030204" pitchFamily="34" charset="0"/>
              </a:defRPr>
            </a:lvl1pPr>
          </a:lstStyle>
          <a:p>
            <a:r>
              <a:rPr lang="ko-KR" altLang="en-US"/>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AA862249-F4C1-C345-80A0-230DCA87339C}" type="datetime1">
              <a:rPr lang="ko-KR" altLang="en-US" smtClean="0">
                <a:solidFill>
                  <a:prstClr val="black">
                    <a:tint val="75000"/>
                  </a:prstClr>
                </a:solidFill>
              </a:rPr>
              <a:pPr/>
              <a:t>2020. 3. 25.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83AE5BEB-1B24-4853-993F-A06857DB8BF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50381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bg>
      <p:bgPr>
        <a:gradFill>
          <a:gsLst>
            <a:gs pos="77000">
              <a:srgbClr val="E2E8E1"/>
            </a:gs>
            <a:gs pos="51000">
              <a:srgbClr val="FFFFFF"/>
            </a:gs>
            <a:gs pos="0">
              <a:schemeClr val="accent1">
                <a:lumMod val="0"/>
                <a:lumOff val="100000"/>
              </a:schemeClr>
            </a:gs>
            <a:gs pos="100000">
              <a:srgbClr val="8FA0A7"/>
            </a:gs>
          </a:gsLst>
          <a:lin ang="5400000" scaled="1"/>
        </a:gra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normAutofit/>
          </a:bodyPr>
          <a:lstStyle>
            <a:lvl1pPr>
              <a:defRPr sz="4400">
                <a:latin typeface="Arial" panose="020B0604020202020204" pitchFamily="34" charset="0"/>
                <a:cs typeface="Arial" panose="020B0604020202020204" pitchFamily="34" charset="0"/>
              </a:defRPr>
            </a:lvl1pPr>
          </a:lstStyle>
          <a:p>
            <a:r>
              <a:rPr lang="ko-KR" altLang="en-US"/>
              <a:t>마스터 제목 스타일 편집</a:t>
            </a:r>
            <a:endParaRPr lang="ko-KR" altLang="en-US" dirty="0"/>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rgbClr val="82698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EC3A23A8-828F-4344-BEBF-19FF83A5DA11}" type="datetimeFigureOut">
              <a:rPr lang="ko-KR" altLang="en-US" smtClean="0"/>
              <a:t>2020. 3. 25.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747FFCD-0BF5-4C3F-9821-DD9435042B3B}" type="slidenum">
              <a:rPr lang="ko-KR" altLang="en-US" smtClean="0"/>
              <a:t>‹#›</a:t>
            </a:fld>
            <a:endParaRPr lang="ko-KR" altLang="en-US"/>
          </a:p>
        </p:txBody>
      </p:sp>
    </p:spTree>
    <p:extLst>
      <p:ext uri="{BB962C8B-B14F-4D97-AF65-F5344CB8AC3E}">
        <p14:creationId xmlns:p14="http://schemas.microsoft.com/office/powerpoint/2010/main" val="40459424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ko-KR" altLang="en-US"/>
              <a:t>마스터 제목 스타일 편집</a:t>
            </a:r>
          </a:p>
        </p:txBody>
      </p:sp>
      <p:sp>
        <p:nvSpPr>
          <p:cNvPr id="3" name="내용 개체 틀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A2A10D25-A2D8-844A-8911-4895D5862B7B}" type="datetime1">
              <a:rPr lang="ko-KR" altLang="en-US" smtClean="0">
                <a:solidFill>
                  <a:prstClr val="black">
                    <a:tint val="75000"/>
                  </a:prstClr>
                </a:solidFill>
              </a:rPr>
              <a:pPr/>
              <a:t>2020. 3. 25.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83AE5BEB-1B24-4853-993F-A06857DB8BF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9483820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C49B1C0B-933E-3C47-BE63-B4C007460D45}" type="datetime1">
              <a:rPr lang="ko-KR" altLang="en-US" smtClean="0">
                <a:solidFill>
                  <a:prstClr val="black">
                    <a:tint val="75000"/>
                  </a:prstClr>
                </a:solidFill>
              </a:rPr>
              <a:pPr/>
              <a:t>2020. 3. 25.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83AE5BEB-1B24-4853-993F-A06857DB8BF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6940871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77AA7352-282F-7245-BAB5-67B6A856492B}" type="datetime1">
              <a:rPr lang="ko-KR" altLang="en-US" smtClean="0">
                <a:solidFill>
                  <a:prstClr val="black">
                    <a:tint val="75000"/>
                  </a:prstClr>
                </a:solidFill>
              </a:rPr>
              <a:pPr/>
              <a:t>2020. 3. 25.</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83AE5BEB-1B24-4853-993F-A06857DB8BF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4561985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76C9CAB7-CA72-FA4A-AF36-1852364E6F46}" type="datetime1">
              <a:rPr lang="ko-KR" altLang="en-US" smtClean="0">
                <a:solidFill>
                  <a:prstClr val="black">
                    <a:tint val="75000"/>
                  </a:prstClr>
                </a:solidFill>
              </a:rPr>
              <a:pPr/>
              <a:t>2020. 3. 25.</a:t>
            </a:fld>
            <a:endParaRPr lang="ko-KR" altLang="en-US">
              <a:solidFill>
                <a:prstClr val="black">
                  <a:tint val="75000"/>
                </a:prstClr>
              </a:solidFill>
            </a:endParaRPr>
          </a:p>
        </p:txBody>
      </p:sp>
      <p:sp>
        <p:nvSpPr>
          <p:cNvPr id="8" name="바닥글 개체 틀 7"/>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p:cNvSpPr>
            <a:spLocks noGrp="1"/>
          </p:cNvSpPr>
          <p:nvPr>
            <p:ph type="sldNum" sz="quarter" idx="12"/>
          </p:nvPr>
        </p:nvSpPr>
        <p:spPr/>
        <p:txBody>
          <a:bodyPr/>
          <a:lstStyle/>
          <a:p>
            <a:fld id="{83AE5BEB-1B24-4853-993F-A06857DB8BF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1901978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9146BCE0-50C5-2D4D-82FC-E6E31AAC53AF}" type="datetime1">
              <a:rPr lang="ko-KR" altLang="en-US" smtClean="0">
                <a:solidFill>
                  <a:prstClr val="black">
                    <a:tint val="75000"/>
                  </a:prstClr>
                </a:solidFill>
              </a:rPr>
              <a:pPr/>
              <a:t>2020. 3. 25.</a:t>
            </a:fld>
            <a:endParaRPr lang="ko-KR" altLang="en-US">
              <a:solidFill>
                <a:prstClr val="black">
                  <a:tint val="75000"/>
                </a:prstClr>
              </a:solidFill>
            </a:endParaRPr>
          </a:p>
        </p:txBody>
      </p:sp>
      <p:sp>
        <p:nvSpPr>
          <p:cNvPr id="4" name="바닥글 개체 틀 3"/>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p:cNvSpPr>
            <a:spLocks noGrp="1"/>
          </p:cNvSpPr>
          <p:nvPr>
            <p:ph type="sldNum" sz="quarter" idx="12"/>
          </p:nvPr>
        </p:nvSpPr>
        <p:spPr/>
        <p:txBody>
          <a:bodyPr/>
          <a:lstStyle/>
          <a:p>
            <a:fld id="{83AE5BEB-1B24-4853-993F-A06857DB8BF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127440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8EA57D7-0E22-984F-B387-AE3054695C87}" type="datetime1">
              <a:rPr lang="ko-KR" altLang="en-US" smtClean="0">
                <a:solidFill>
                  <a:prstClr val="black">
                    <a:tint val="75000"/>
                  </a:prstClr>
                </a:solidFill>
              </a:rPr>
              <a:pPr/>
              <a:t>2020. 3. 25.</a:t>
            </a:fld>
            <a:endParaRPr lang="ko-KR" altLang="en-US">
              <a:solidFill>
                <a:prstClr val="black">
                  <a:tint val="75000"/>
                </a:prstClr>
              </a:solidFill>
            </a:endParaRPr>
          </a:p>
        </p:txBody>
      </p:sp>
      <p:sp>
        <p:nvSpPr>
          <p:cNvPr id="3" name="바닥글 개체 틀 2"/>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p:cNvSpPr>
            <a:spLocks noGrp="1"/>
          </p:cNvSpPr>
          <p:nvPr>
            <p:ph type="sldNum" sz="quarter" idx="12"/>
          </p:nvPr>
        </p:nvSpPr>
        <p:spPr/>
        <p:txBody>
          <a:bodyPr/>
          <a:lstStyle/>
          <a:p>
            <a:fld id="{83AE5BEB-1B24-4853-993F-A06857DB8BF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0663043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1" y="273050"/>
            <a:ext cx="4011084"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BFD1177-E04C-4A4F-B950-C3445BB89BBC}" type="datetime1">
              <a:rPr lang="ko-KR" altLang="en-US" smtClean="0">
                <a:solidFill>
                  <a:prstClr val="black">
                    <a:tint val="75000"/>
                  </a:prstClr>
                </a:solidFill>
              </a:rPr>
              <a:pPr/>
              <a:t>2020. 3. 25.</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83AE5BEB-1B24-4853-993F-A06857DB8BF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769311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05C57371-5DC4-474A-AA57-9D4AB756041D}" type="datetime1">
              <a:rPr lang="ko-KR" altLang="en-US" smtClean="0">
                <a:solidFill>
                  <a:prstClr val="black">
                    <a:tint val="75000"/>
                  </a:prstClr>
                </a:solidFill>
              </a:rPr>
              <a:pPr/>
              <a:t>2020. 3. 25.</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83AE5BEB-1B24-4853-993F-A06857DB8BF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7377526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C57E72E-5F71-6D43-A1E8-7A6F2A2040F7}" type="datetime1">
              <a:rPr lang="ko-KR" altLang="en-US" smtClean="0">
                <a:solidFill>
                  <a:prstClr val="black">
                    <a:tint val="75000"/>
                  </a:prstClr>
                </a:solidFill>
              </a:rPr>
              <a:pPr/>
              <a:t>2020. 3. 25.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83AE5BEB-1B24-4853-993F-A06857DB8BF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5770974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09600" y="274639"/>
            <a:ext cx="80264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5ABF1A4D-7C27-D949-87E4-57B8AE6A9549}" type="datetime1">
              <a:rPr lang="ko-KR" altLang="en-US" smtClean="0">
                <a:solidFill>
                  <a:prstClr val="black">
                    <a:tint val="75000"/>
                  </a:prstClr>
                </a:solidFill>
              </a:rPr>
              <a:pPr/>
              <a:t>2020. 3. 25.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83AE5BEB-1B24-4853-993F-A06857DB8BF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303784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코드 있는 컨텐츠">
    <p:spTree>
      <p:nvGrpSpPr>
        <p:cNvPr id="1" name=""/>
        <p:cNvGrpSpPr/>
        <p:nvPr/>
      </p:nvGrpSpPr>
      <p:grpSpPr>
        <a:xfrm>
          <a:off x="0" y="0"/>
          <a:ext cx="0" cy="0"/>
          <a:chOff x="0" y="0"/>
          <a:chExt cx="0" cy="0"/>
        </a:xfrm>
      </p:grpSpPr>
      <p:sp>
        <p:nvSpPr>
          <p:cNvPr id="2" name="제목 1"/>
          <p:cNvSpPr>
            <a:spLocks noGrp="1"/>
          </p:cNvSpPr>
          <p:nvPr>
            <p:ph type="title"/>
          </p:nvPr>
        </p:nvSpPr>
        <p:spPr>
          <a:xfrm>
            <a:off x="338399" y="327600"/>
            <a:ext cx="7405200" cy="766800"/>
          </a:xfrm>
        </p:spPr>
        <p:txBody>
          <a:bodyPr anchor="ctr"/>
          <a:lstStyle>
            <a:lvl1pPr>
              <a:defRPr sz="3200"/>
            </a:lvl1pPr>
          </a:lstStyle>
          <a:p>
            <a:r>
              <a:rPr lang="ko-KR" altLang="en-US"/>
              <a:t>마스터 제목 스타일 편집</a:t>
            </a:r>
            <a:endParaRPr lang="ko-KR" altLang="en-US" dirty="0"/>
          </a:p>
        </p:txBody>
      </p:sp>
      <p:sp>
        <p:nvSpPr>
          <p:cNvPr id="3" name="내용 개체 틀 2"/>
          <p:cNvSpPr>
            <a:spLocks noGrp="1"/>
          </p:cNvSpPr>
          <p:nvPr>
            <p:ph idx="1"/>
          </p:nvPr>
        </p:nvSpPr>
        <p:spPr>
          <a:xfrm>
            <a:off x="407989" y="1357745"/>
            <a:ext cx="4321029" cy="4433455"/>
          </a:xfrm>
        </p:spPr>
        <p:txBody>
          <a:bodyPr>
            <a:normAutofit/>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5" name="날짜 개체 틀 4"/>
          <p:cNvSpPr>
            <a:spLocks noGrp="1"/>
          </p:cNvSpPr>
          <p:nvPr>
            <p:ph type="dt" sz="half" idx="10"/>
          </p:nvPr>
        </p:nvSpPr>
        <p:spPr/>
        <p:txBody>
          <a:bodyPr/>
          <a:lstStyle/>
          <a:p>
            <a:fld id="{EC3A23A8-828F-4344-BEBF-19FF83A5DA11}" type="datetimeFigureOut">
              <a:rPr lang="ko-KR" altLang="en-US" smtClean="0"/>
              <a:t>2020. 3. 25.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747FFCD-0BF5-4C3F-9821-DD9435042B3B}" type="slidenum">
              <a:rPr lang="ko-KR" altLang="en-US" smtClean="0"/>
              <a:t>‹#›</a:t>
            </a:fld>
            <a:endParaRPr lang="ko-KR" altLang="en-US"/>
          </a:p>
        </p:txBody>
      </p:sp>
      <p:cxnSp>
        <p:nvCxnSpPr>
          <p:cNvPr id="8" name="직선 연결선 7"/>
          <p:cNvCxnSpPr/>
          <p:nvPr/>
        </p:nvCxnSpPr>
        <p:spPr>
          <a:xfrm>
            <a:off x="0" y="1154545"/>
            <a:ext cx="7883611" cy="0"/>
          </a:xfrm>
          <a:prstGeom prst="line">
            <a:avLst/>
          </a:prstGeom>
          <a:ln w="57150">
            <a:solidFill>
              <a:srgbClr val="8FA0A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45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4" name="내용 개체 틀 3"/>
          <p:cNvSpPr>
            <a:spLocks noGrp="1"/>
          </p:cNvSpPr>
          <p:nvPr>
            <p:ph sz="half" idx="2"/>
          </p:nvPr>
        </p:nvSpPr>
        <p:spPr>
          <a:xfrm>
            <a:off x="6172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5" name="날짜 개체 틀 4"/>
          <p:cNvSpPr>
            <a:spLocks noGrp="1"/>
          </p:cNvSpPr>
          <p:nvPr>
            <p:ph type="dt" sz="half" idx="10"/>
          </p:nvPr>
        </p:nvSpPr>
        <p:spPr/>
        <p:txBody>
          <a:bodyPr/>
          <a:lstStyle/>
          <a:p>
            <a:fld id="{EC3A23A8-828F-4344-BEBF-19FF83A5DA11}" type="datetimeFigureOut">
              <a:rPr lang="ko-KR" altLang="en-US" smtClean="0"/>
              <a:t>2020. 3. 25.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747FFCD-0BF5-4C3F-9821-DD9435042B3B}" type="slidenum">
              <a:rPr lang="ko-KR" altLang="en-US" smtClean="0"/>
              <a:t>‹#›</a:t>
            </a:fld>
            <a:endParaRPr lang="ko-KR" altLang="en-US"/>
          </a:p>
        </p:txBody>
      </p:sp>
    </p:spTree>
    <p:extLst>
      <p:ext uri="{BB962C8B-B14F-4D97-AF65-F5344CB8AC3E}">
        <p14:creationId xmlns:p14="http://schemas.microsoft.com/office/powerpoint/2010/main" val="141712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EC3A23A8-828F-4344-BEBF-19FF83A5DA11}" type="datetimeFigureOut">
              <a:rPr lang="ko-KR" altLang="en-US" smtClean="0"/>
              <a:t>2020. 3. 25.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747FFCD-0BF5-4C3F-9821-DD9435042B3B}" type="slidenum">
              <a:rPr lang="ko-KR" altLang="en-US" smtClean="0"/>
              <a:t>‹#›</a:t>
            </a:fld>
            <a:endParaRPr lang="ko-KR" altLang="en-US"/>
          </a:p>
        </p:txBody>
      </p:sp>
    </p:spTree>
    <p:extLst>
      <p:ext uri="{BB962C8B-B14F-4D97-AF65-F5344CB8AC3E}">
        <p14:creationId xmlns:p14="http://schemas.microsoft.com/office/powerpoint/2010/main" val="338736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EC3A23A8-828F-4344-BEBF-19FF83A5DA11}" type="datetimeFigureOut">
              <a:rPr lang="ko-KR" altLang="en-US" smtClean="0"/>
              <a:t>2020. 3. 25.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747FFCD-0BF5-4C3F-9821-DD9435042B3B}" type="slidenum">
              <a:rPr lang="ko-KR" altLang="en-US" smtClean="0"/>
              <a:t>‹#›</a:t>
            </a:fld>
            <a:endParaRPr lang="ko-KR" altLang="en-US"/>
          </a:p>
        </p:txBody>
      </p:sp>
    </p:spTree>
    <p:extLst>
      <p:ext uri="{BB962C8B-B14F-4D97-AF65-F5344CB8AC3E}">
        <p14:creationId xmlns:p14="http://schemas.microsoft.com/office/powerpoint/2010/main" val="298037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C3A23A8-828F-4344-BEBF-19FF83A5DA11}" type="datetimeFigureOut">
              <a:rPr lang="ko-KR" altLang="en-US" smtClean="0"/>
              <a:t>2020. 3. 25.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747FFCD-0BF5-4C3F-9821-DD9435042B3B}" type="slidenum">
              <a:rPr lang="ko-KR" altLang="en-US" smtClean="0"/>
              <a:t>‹#›</a:t>
            </a:fld>
            <a:endParaRPr lang="ko-KR" altLang="en-US"/>
          </a:p>
        </p:txBody>
      </p:sp>
    </p:spTree>
    <p:extLst>
      <p:ext uri="{BB962C8B-B14F-4D97-AF65-F5344CB8AC3E}">
        <p14:creationId xmlns:p14="http://schemas.microsoft.com/office/powerpoint/2010/main" val="12555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EC3A23A8-828F-4344-BEBF-19FF83A5DA11}" type="datetimeFigureOut">
              <a:rPr lang="ko-KR" altLang="en-US" smtClean="0"/>
              <a:t>2020. 3. 25.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747FFCD-0BF5-4C3F-9821-DD9435042B3B}" type="slidenum">
              <a:rPr lang="ko-KR" altLang="en-US" smtClean="0"/>
              <a:t>‹#›</a:t>
            </a:fld>
            <a:endParaRPr lang="ko-KR" altLang="en-US"/>
          </a:p>
        </p:txBody>
      </p:sp>
    </p:spTree>
    <p:extLst>
      <p:ext uri="{BB962C8B-B14F-4D97-AF65-F5344CB8AC3E}">
        <p14:creationId xmlns:p14="http://schemas.microsoft.com/office/powerpoint/2010/main" val="636407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38400" y="327600"/>
            <a:ext cx="7405200" cy="7668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338400" y="1364400"/>
            <a:ext cx="11016000" cy="4582800"/>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3A23A8-828F-4344-BEBF-19FF83A5DA11}" type="datetimeFigureOut">
              <a:rPr lang="ko-KR" altLang="en-US" smtClean="0"/>
              <a:t>2020. 3. 25.</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7FFCD-0BF5-4C3F-9821-DD9435042B3B}" type="slidenum">
              <a:rPr lang="ko-KR" altLang="en-US" smtClean="0"/>
              <a:t>‹#›</a:t>
            </a:fld>
            <a:endParaRPr lang="ko-KR" altLang="en-US"/>
          </a:p>
        </p:txBody>
      </p:sp>
    </p:spTree>
    <p:extLst>
      <p:ext uri="{BB962C8B-B14F-4D97-AF65-F5344CB8AC3E}">
        <p14:creationId xmlns:p14="http://schemas.microsoft.com/office/powerpoint/2010/main" val="1234327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5" r:id="rId13"/>
    <p:sldLayoutId id="2147483723" r:id="rId14"/>
    <p:sldLayoutId id="2147483724" r:id="rId15"/>
    <p:sldLayoutId id="2147483725" r:id="rId16"/>
    <p:sldLayoutId id="2147483727" r:id="rId17"/>
  </p:sldLayoutIdLst>
  <p:txStyles>
    <p:titleStyle>
      <a:lvl1pPr algn="l" defTabSz="914400" rtl="0" eaLnBrk="1" latinLnBrk="1" hangingPunct="1">
        <a:lnSpc>
          <a:spcPct val="90000"/>
        </a:lnSpc>
        <a:spcBef>
          <a:spcPct val="0"/>
        </a:spcBef>
        <a:buNone/>
        <a:defRPr sz="4400" kern="1200">
          <a:solidFill>
            <a:schemeClr val="bg2">
              <a:lumMod val="2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1" hangingPunct="1">
        <a:lnSpc>
          <a:spcPct val="90000"/>
        </a:lnSpc>
        <a:spcBef>
          <a:spcPts val="1000"/>
        </a:spcBef>
        <a:buClr>
          <a:srgbClr val="826983"/>
        </a:buClr>
        <a:buFont typeface="Wingdings" panose="05000000000000000000" pitchFamily="2" charset="2"/>
        <a:buChar char="§"/>
        <a:defRPr sz="2800" kern="1200">
          <a:solidFill>
            <a:schemeClr val="bg2">
              <a:lumMod val="25000"/>
            </a:schemeClr>
          </a:solidFill>
          <a:latin typeface="+mn-lt"/>
          <a:ea typeface="+mn-ea"/>
          <a:cs typeface="+mn-cs"/>
        </a:defRPr>
      </a:lvl1pPr>
      <a:lvl2pPr marL="685800" indent="-228600" algn="l" defTabSz="914400" rtl="0" eaLnBrk="1" latinLnBrk="1" hangingPunct="1">
        <a:lnSpc>
          <a:spcPct val="90000"/>
        </a:lnSpc>
        <a:spcBef>
          <a:spcPts val="500"/>
        </a:spcBef>
        <a:buClr>
          <a:srgbClr val="826983"/>
        </a:buClr>
        <a:buFont typeface="맑은 고딕" panose="020B0503020000020004" pitchFamily="50" charset="-127"/>
        <a:buChar char="-"/>
        <a:defRPr sz="2400" kern="1200">
          <a:solidFill>
            <a:schemeClr val="bg2">
              <a:lumMod val="25000"/>
            </a:schemeClr>
          </a:solidFill>
          <a:latin typeface="+mn-lt"/>
          <a:ea typeface="+mn-ea"/>
          <a:cs typeface="+mn-cs"/>
        </a:defRPr>
      </a:lvl2pPr>
      <a:lvl3pPr marL="1143000" indent="-228600" algn="l" defTabSz="914400" rtl="0" eaLnBrk="1" latinLnBrk="1" hangingPunct="1">
        <a:lnSpc>
          <a:spcPct val="90000"/>
        </a:lnSpc>
        <a:spcBef>
          <a:spcPts val="500"/>
        </a:spcBef>
        <a:buClr>
          <a:srgbClr val="8FA0A7"/>
        </a:buClr>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1" hangingPunct="1">
        <a:lnSpc>
          <a:spcPct val="90000"/>
        </a:lnSpc>
        <a:spcBef>
          <a:spcPts val="500"/>
        </a:spcBef>
        <a:buClr>
          <a:srgbClr val="8FA0A7"/>
        </a:buClr>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1" hangingPunct="1">
        <a:lnSpc>
          <a:spcPct val="90000"/>
        </a:lnSpc>
        <a:spcBef>
          <a:spcPts val="500"/>
        </a:spcBef>
        <a:buClr>
          <a:srgbClr val="8FA0A7"/>
        </a:buClr>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E972C1-5572-4AF2-8578-0D7796D855BB}" type="datetimeFigureOut">
              <a:rPr lang="ko-KR" altLang="en-US" smtClean="0"/>
              <a:t>2020. 3. 25.</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846E9-8A92-434F-B62E-195B3EB5531B}" type="slidenum">
              <a:rPr lang="ko-KR" altLang="en-US" smtClean="0"/>
              <a:t>‹#›</a:t>
            </a:fld>
            <a:endParaRPr lang="ko-KR" altLang="en-US"/>
          </a:p>
        </p:txBody>
      </p:sp>
    </p:spTree>
    <p:extLst>
      <p:ext uri="{BB962C8B-B14F-4D97-AF65-F5344CB8AC3E}">
        <p14:creationId xmlns:p14="http://schemas.microsoft.com/office/powerpoint/2010/main" val="268162070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DEE12-E80A-F049-8DBD-7ACC411E95FE}" type="datetime1">
              <a:rPr lang="ko-KR" altLang="en-US" smtClean="0">
                <a:solidFill>
                  <a:prstClr val="black">
                    <a:tint val="75000"/>
                  </a:prstClr>
                </a:solidFill>
              </a:rPr>
              <a:pPr/>
              <a:t>2020. 3. 25.</a:t>
            </a:fld>
            <a:endParaRPr lang="ko-KR" altLang="en-US">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E5BEB-1B24-4853-993F-A06857DB8BF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3902299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809896" y="1122363"/>
            <a:ext cx="10624457" cy="1505090"/>
          </a:xfrm>
        </p:spPr>
        <p:txBody>
          <a:bodyPr>
            <a:normAutofit fontScale="90000"/>
          </a:bodyPr>
          <a:lstStyle/>
          <a:p>
            <a:r>
              <a:rPr lang="en-US" altLang="ko-KR" dirty="0"/>
              <a:t>Hardware System Design (Week 3)</a:t>
            </a:r>
            <a:br>
              <a:rPr lang="en-US" altLang="ko-KR" dirty="0"/>
            </a:br>
            <a:r>
              <a:rPr lang="en-US" altLang="ko-KR" dirty="0"/>
              <a:t>Verilog Design 2</a:t>
            </a:r>
            <a:endParaRPr lang="ko-KR" altLang="en-US" sz="4800" dirty="0"/>
          </a:p>
        </p:txBody>
      </p:sp>
      <p:sp>
        <p:nvSpPr>
          <p:cNvPr id="3" name="부제목 2"/>
          <p:cNvSpPr>
            <a:spLocks noGrp="1"/>
          </p:cNvSpPr>
          <p:nvPr>
            <p:ph type="subTitle" idx="1"/>
          </p:nvPr>
        </p:nvSpPr>
        <p:spPr>
          <a:xfrm>
            <a:off x="1524000" y="3862137"/>
            <a:ext cx="9144000" cy="2502568"/>
          </a:xfrm>
        </p:spPr>
        <p:txBody>
          <a:bodyPr>
            <a:normAutofit/>
          </a:bodyPr>
          <a:lstStyle/>
          <a:p>
            <a:r>
              <a:rPr lang="en-US" altLang="ko-KR" dirty="0"/>
              <a:t>March 31, 2020</a:t>
            </a:r>
          </a:p>
          <a:p>
            <a:r>
              <a:rPr lang="en-US" altLang="ko-KR" dirty="0"/>
              <a:t>Sungjoo Yoo</a:t>
            </a:r>
          </a:p>
          <a:p>
            <a:endParaRPr lang="en-US" altLang="ko-KR" dirty="0"/>
          </a:p>
          <a:p>
            <a:r>
              <a:rPr lang="en-US" altLang="ko-KR" dirty="0"/>
              <a:t>Computing Memory Architecture Lab.</a:t>
            </a:r>
          </a:p>
          <a:p>
            <a:r>
              <a:rPr lang="en-US" altLang="ko-KR" dirty="0"/>
              <a:t>CSE, SNU</a:t>
            </a:r>
            <a:endParaRPr lang="ko-KR" altLang="en-US" dirty="0"/>
          </a:p>
        </p:txBody>
      </p:sp>
      <p:sp>
        <p:nvSpPr>
          <p:cNvPr id="4" name="TextBox 3"/>
          <p:cNvSpPr txBox="1"/>
          <p:nvPr/>
        </p:nvSpPr>
        <p:spPr>
          <a:xfrm>
            <a:off x="4782980" y="6428657"/>
            <a:ext cx="2626040"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http://cmalab.snu.ac.kr </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pic>
        <p:nvPicPr>
          <p:cNvPr id="5" name="오디오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69713" y="6335713"/>
            <a:ext cx="306387" cy="306387"/>
          </a:xfrm>
          <a:prstGeom prst="rect">
            <a:avLst/>
          </a:prstGeom>
        </p:spPr>
      </p:pic>
    </p:spTree>
    <p:extLst>
      <p:ext uri="{BB962C8B-B14F-4D97-AF65-F5344CB8AC3E}">
        <p14:creationId xmlns:p14="http://schemas.microsoft.com/office/powerpoint/2010/main" val="754526152"/>
      </p:ext>
    </p:extLst>
  </p:cSld>
  <p:clrMapOvr>
    <a:masterClrMapping/>
  </p:clrMapOvr>
  <mc:AlternateContent xmlns:mc="http://schemas.openxmlformats.org/markup-compatibility/2006" xmlns:p14="http://schemas.microsoft.com/office/powerpoint/2010/main">
    <mc:Choice Requires="p14">
      <p:transition spd="slow" p14:dur="2000" advTm="1850"/>
    </mc:Choice>
    <mc:Fallback xmlns="">
      <p:transition spd="slow" advTm="18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1081016" y="1779011"/>
            <a:ext cx="10029969" cy="2677656"/>
          </a:xfrm>
          <a:prstGeom prst="rect">
            <a:avLst/>
          </a:prstGeom>
          <a:noFill/>
          <a:ln w="15875">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37931725" indent="-37474525"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400" dirty="0">
                <a:latin typeface="Consolas" panose="020B0609020204030204" pitchFamily="49" charset="0"/>
                <a:ea typeface="新細明體"/>
                <a:cs typeface="Courier New" panose="02070309020205020404" pitchFamily="49" charset="0"/>
              </a:rPr>
              <a:t>// </a:t>
            </a:r>
            <a:r>
              <a:rPr lang="en-US" altLang="zh-TW" sz="2400" dirty="0">
                <a:solidFill>
                  <a:schemeClr val="accent2"/>
                </a:solidFill>
                <a:latin typeface="Consolas" panose="020B0609020204030204" pitchFamily="49" charset="0"/>
                <a:ea typeface="新細明體"/>
                <a:cs typeface="Courier New" panose="02070309020205020404" pitchFamily="49" charset="0"/>
              </a:rPr>
              <a:t>count the zeros in a byte</a:t>
            </a:r>
          </a:p>
          <a:p>
            <a:pPr eaLnBrk="1" latinLnBrk="0" hangingPunct="1">
              <a:spcBef>
                <a:spcPct val="0"/>
              </a:spcBef>
              <a:buClrTx/>
              <a:buSzTx/>
              <a:buFontTx/>
              <a:buNone/>
            </a:pPr>
            <a:r>
              <a:rPr lang="en-US" altLang="zh-TW" sz="2400" dirty="0">
                <a:latin typeface="Consolas" panose="020B0609020204030204" pitchFamily="49" charset="0"/>
                <a:ea typeface="新細明體"/>
                <a:cs typeface="Courier New" panose="02070309020205020404" pitchFamily="49" charset="0"/>
              </a:rPr>
              <a:t>integer </a:t>
            </a:r>
            <a:r>
              <a:rPr lang="en-US" altLang="zh-TW" sz="2400" dirty="0" err="1">
                <a:latin typeface="Consolas" panose="020B0609020204030204" pitchFamily="49" charset="0"/>
                <a:ea typeface="新細明體"/>
                <a:cs typeface="Courier New" panose="02070309020205020404" pitchFamily="49" charset="0"/>
              </a:rPr>
              <a:t>i</a:t>
            </a:r>
            <a:r>
              <a:rPr lang="en-US" altLang="zh-TW" sz="2400" dirty="0">
                <a:latin typeface="Consolas" panose="020B0609020204030204" pitchFamily="49" charset="0"/>
                <a:ea typeface="新細明體"/>
                <a:cs typeface="Courier New" panose="02070309020205020404" pitchFamily="49" charset="0"/>
              </a:rPr>
              <a:t>;</a:t>
            </a:r>
          </a:p>
          <a:p>
            <a:pPr eaLnBrk="1" latinLnBrk="0" hangingPunct="1">
              <a:spcBef>
                <a:spcPct val="0"/>
              </a:spcBef>
              <a:buClrTx/>
              <a:buSzTx/>
              <a:buFontTx/>
              <a:buNone/>
            </a:pPr>
            <a:r>
              <a:rPr lang="en-US" altLang="zh-TW" sz="2400" dirty="0">
                <a:latin typeface="Consolas" panose="020B0609020204030204" pitchFamily="49" charset="0"/>
                <a:ea typeface="新細明體"/>
                <a:cs typeface="Courier New" panose="02070309020205020404" pitchFamily="49" charset="0"/>
              </a:rPr>
              <a:t>always @(data) begin</a:t>
            </a:r>
          </a:p>
          <a:p>
            <a:pPr eaLnBrk="1" latinLnBrk="0" hangingPunct="1">
              <a:spcBef>
                <a:spcPct val="0"/>
              </a:spcBef>
              <a:buClrTx/>
              <a:buSzTx/>
              <a:buFontTx/>
              <a:buNone/>
            </a:pPr>
            <a:r>
              <a:rPr lang="en-US" altLang="zh-TW" sz="2400" dirty="0">
                <a:latin typeface="Consolas" panose="020B0609020204030204" pitchFamily="49" charset="0"/>
                <a:ea typeface="新細明體"/>
                <a:cs typeface="Courier New" panose="02070309020205020404" pitchFamily="49" charset="0"/>
              </a:rPr>
              <a:t>   </a:t>
            </a:r>
            <a:r>
              <a:rPr lang="en-US" altLang="zh-TW" sz="2400" dirty="0">
                <a:solidFill>
                  <a:srgbClr val="FF5050"/>
                </a:solidFill>
                <a:latin typeface="Consolas" panose="020B0609020204030204" pitchFamily="49" charset="0"/>
                <a:ea typeface="新細明體"/>
                <a:cs typeface="Courier New" panose="02070309020205020404" pitchFamily="49" charset="0"/>
              </a:rPr>
              <a:t>out = 0;</a:t>
            </a:r>
          </a:p>
          <a:p>
            <a:pPr eaLnBrk="1" latinLnBrk="0" hangingPunct="1">
              <a:spcBef>
                <a:spcPct val="0"/>
              </a:spcBef>
              <a:buClrTx/>
              <a:buSzTx/>
              <a:buFontTx/>
              <a:buNone/>
            </a:pPr>
            <a:r>
              <a:rPr lang="en-US" altLang="zh-TW" sz="2400" dirty="0">
                <a:latin typeface="Consolas" panose="020B0609020204030204" pitchFamily="49" charset="0"/>
                <a:ea typeface="新細明體"/>
                <a:cs typeface="Courier New" panose="02070309020205020404" pitchFamily="49" charset="0"/>
              </a:rPr>
              <a:t>   for (</a:t>
            </a:r>
            <a:r>
              <a:rPr lang="en-US" altLang="zh-TW" sz="2400" dirty="0" err="1">
                <a:latin typeface="Consolas" panose="020B0609020204030204" pitchFamily="49" charset="0"/>
                <a:ea typeface="新細明體"/>
                <a:cs typeface="Courier New" panose="02070309020205020404" pitchFamily="49" charset="0"/>
              </a:rPr>
              <a:t>i</a:t>
            </a:r>
            <a:r>
              <a:rPr lang="en-US" altLang="zh-TW" sz="2400" dirty="0">
                <a:latin typeface="Consolas" panose="020B0609020204030204" pitchFamily="49" charset="0"/>
                <a:ea typeface="新細明體"/>
                <a:cs typeface="Courier New" panose="02070309020205020404" pitchFamily="49" charset="0"/>
              </a:rPr>
              <a:t> = 0; </a:t>
            </a:r>
            <a:r>
              <a:rPr lang="en-US" altLang="zh-TW" sz="2400" dirty="0" err="1">
                <a:latin typeface="Consolas" panose="020B0609020204030204" pitchFamily="49" charset="0"/>
                <a:ea typeface="新細明體"/>
                <a:cs typeface="Courier New" panose="02070309020205020404" pitchFamily="49" charset="0"/>
              </a:rPr>
              <a:t>i</a:t>
            </a:r>
            <a:r>
              <a:rPr lang="en-US" altLang="zh-TW" sz="2400" dirty="0">
                <a:latin typeface="Consolas" panose="020B0609020204030204" pitchFamily="49" charset="0"/>
                <a:ea typeface="新細明體"/>
                <a:cs typeface="Courier New" panose="02070309020205020404" pitchFamily="49" charset="0"/>
              </a:rPr>
              <a:t> &lt;= 7; </a:t>
            </a:r>
            <a:r>
              <a:rPr lang="en-US" altLang="zh-TW" sz="2400" dirty="0" err="1">
                <a:latin typeface="Consolas" panose="020B0609020204030204" pitchFamily="49" charset="0"/>
                <a:ea typeface="新細明體"/>
                <a:cs typeface="Courier New" panose="02070309020205020404" pitchFamily="49" charset="0"/>
              </a:rPr>
              <a:t>i</a:t>
            </a:r>
            <a:r>
              <a:rPr lang="en-US" altLang="zh-TW" sz="2400" dirty="0">
                <a:latin typeface="Consolas" panose="020B0609020204030204" pitchFamily="49" charset="0"/>
                <a:ea typeface="新細明體"/>
                <a:cs typeface="Courier New" panose="02070309020205020404" pitchFamily="49" charset="0"/>
              </a:rPr>
              <a:t> = </a:t>
            </a:r>
            <a:r>
              <a:rPr lang="en-US" altLang="zh-TW" sz="2400" dirty="0" err="1">
                <a:latin typeface="Consolas" panose="020B0609020204030204" pitchFamily="49" charset="0"/>
                <a:ea typeface="新細明體"/>
                <a:cs typeface="Courier New" panose="02070309020205020404" pitchFamily="49" charset="0"/>
              </a:rPr>
              <a:t>i</a:t>
            </a:r>
            <a:r>
              <a:rPr lang="en-US" altLang="zh-TW" sz="2400" dirty="0">
                <a:latin typeface="Consolas" panose="020B0609020204030204" pitchFamily="49" charset="0"/>
                <a:ea typeface="新細明體"/>
                <a:cs typeface="Courier New" panose="02070309020205020404" pitchFamily="49" charset="0"/>
              </a:rPr>
              <a:t> + 1) </a:t>
            </a:r>
            <a:r>
              <a:rPr lang="en-US" altLang="zh-TW" sz="2400" dirty="0">
                <a:solidFill>
                  <a:schemeClr val="accent2"/>
                </a:solidFill>
                <a:latin typeface="Consolas" panose="020B0609020204030204" pitchFamily="49" charset="0"/>
                <a:ea typeface="新細明體"/>
                <a:cs typeface="Courier New" panose="02070309020205020404" pitchFamily="49" charset="0"/>
              </a:rPr>
              <a:t>// simple condition</a:t>
            </a:r>
            <a:endParaRPr lang="en-US" altLang="zh-TW" sz="2400" dirty="0">
              <a:latin typeface="Consolas" panose="020B0609020204030204" pitchFamily="49" charset="0"/>
              <a:ea typeface="新細明體"/>
              <a:cs typeface="Courier New" panose="02070309020205020404" pitchFamily="49" charset="0"/>
            </a:endParaRPr>
          </a:p>
          <a:p>
            <a:pPr eaLnBrk="1" latinLnBrk="0" hangingPunct="1">
              <a:spcBef>
                <a:spcPct val="0"/>
              </a:spcBef>
              <a:buClrTx/>
              <a:buSzTx/>
              <a:buFontTx/>
              <a:buNone/>
            </a:pPr>
            <a:r>
              <a:rPr lang="en-US" altLang="zh-TW" sz="2400" dirty="0">
                <a:latin typeface="Consolas" panose="020B0609020204030204" pitchFamily="49" charset="0"/>
                <a:ea typeface="新細明體"/>
                <a:cs typeface="Courier New" panose="02070309020205020404" pitchFamily="49" charset="0"/>
              </a:rPr>
              <a:t>        if (data[</a:t>
            </a:r>
            <a:r>
              <a:rPr lang="en-US" altLang="zh-TW" sz="2400" dirty="0" err="1">
                <a:latin typeface="Consolas" panose="020B0609020204030204" pitchFamily="49" charset="0"/>
                <a:ea typeface="新細明體"/>
                <a:cs typeface="Courier New" panose="02070309020205020404" pitchFamily="49" charset="0"/>
              </a:rPr>
              <a:t>i</a:t>
            </a:r>
            <a:r>
              <a:rPr lang="en-US" altLang="zh-TW" sz="2400" dirty="0">
                <a:latin typeface="Consolas" panose="020B0609020204030204" pitchFamily="49" charset="0"/>
                <a:ea typeface="新細明體"/>
                <a:cs typeface="Courier New" panose="02070309020205020404" pitchFamily="49" charset="0"/>
              </a:rPr>
              <a:t>] == 0) </a:t>
            </a:r>
            <a:r>
              <a:rPr lang="en-US" altLang="zh-TW" sz="2400" dirty="0">
                <a:solidFill>
                  <a:srgbClr val="FF5050"/>
                </a:solidFill>
                <a:latin typeface="Consolas" panose="020B0609020204030204" pitchFamily="49" charset="0"/>
                <a:ea typeface="新細明體"/>
                <a:cs typeface="Courier New" panose="02070309020205020404" pitchFamily="49" charset="0"/>
              </a:rPr>
              <a:t>out = out + 1; </a:t>
            </a:r>
          </a:p>
          <a:p>
            <a:pPr eaLnBrk="1" latinLnBrk="0" hangingPunct="1">
              <a:spcBef>
                <a:spcPct val="0"/>
              </a:spcBef>
              <a:buClrTx/>
              <a:buSzTx/>
              <a:buFontTx/>
              <a:buNone/>
            </a:pPr>
            <a:r>
              <a:rPr lang="en-US" altLang="zh-TW" sz="2400" dirty="0">
                <a:latin typeface="Consolas" panose="020B0609020204030204" pitchFamily="49" charset="0"/>
                <a:ea typeface="新細明體"/>
                <a:cs typeface="Courier New" panose="02070309020205020404" pitchFamily="49" charset="0"/>
              </a:rPr>
              <a:t>end</a:t>
            </a:r>
          </a:p>
        </p:txBody>
      </p:sp>
      <p:sp>
        <p:nvSpPr>
          <p:cNvPr id="3" name="제목 2"/>
          <p:cNvSpPr>
            <a:spLocks noGrp="1"/>
          </p:cNvSpPr>
          <p:nvPr>
            <p:ph type="title"/>
          </p:nvPr>
        </p:nvSpPr>
        <p:spPr/>
        <p:txBody>
          <a:bodyPr>
            <a:normAutofit/>
          </a:bodyPr>
          <a:lstStyle/>
          <a:p>
            <a:r>
              <a:rPr lang="en-US" altLang="ko-KR" b="1" spc="-150" dirty="0"/>
              <a:t>An Example: for Statement</a:t>
            </a:r>
            <a:endParaRPr lang="ko-KR" altLang="en-US" dirty="0"/>
          </a:p>
        </p:txBody>
      </p:sp>
    </p:spTree>
    <p:extLst>
      <p:ext uri="{BB962C8B-B14F-4D97-AF65-F5344CB8AC3E}">
        <p14:creationId xmlns:p14="http://schemas.microsoft.com/office/powerpoint/2010/main" val="132500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888" y="3271744"/>
            <a:ext cx="3105807" cy="3421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5131" y="1486661"/>
            <a:ext cx="5309725" cy="5206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제목 2"/>
          <p:cNvSpPr>
            <a:spLocks noGrp="1"/>
          </p:cNvSpPr>
          <p:nvPr>
            <p:ph type="title"/>
          </p:nvPr>
        </p:nvSpPr>
        <p:spPr/>
        <p:txBody>
          <a:bodyPr>
            <a:normAutofit/>
          </a:bodyPr>
          <a:lstStyle/>
          <a:p>
            <a:r>
              <a:rPr lang="en-US" altLang="ko-KR" b="1" spc="-150" dirty="0"/>
              <a:t>repeat Statement</a:t>
            </a:r>
            <a:endParaRPr lang="ko-KR" altLang="en-US" dirty="0"/>
          </a:p>
        </p:txBody>
      </p:sp>
      <p:sp>
        <p:nvSpPr>
          <p:cNvPr id="4" name="내용 개체 틀 3"/>
          <p:cNvSpPr>
            <a:spLocks noGrp="1"/>
          </p:cNvSpPr>
          <p:nvPr>
            <p:ph idx="1"/>
          </p:nvPr>
        </p:nvSpPr>
        <p:spPr/>
        <p:txBody>
          <a:bodyPr/>
          <a:lstStyle/>
          <a:p>
            <a:r>
              <a:rPr lang="en-US" altLang="ko-KR" dirty="0">
                <a:latin typeface="Arial" panose="020B0604020202020204" pitchFamily="34" charset="0"/>
                <a:cs typeface="Arial" panose="020B0604020202020204" pitchFamily="34" charset="0"/>
              </a:rPr>
              <a:t>Syntax</a:t>
            </a:r>
          </a:p>
          <a:p>
            <a:pPr marL="0" indent="0">
              <a:buNone/>
            </a:pPr>
            <a:r>
              <a:rPr lang="en-US" altLang="zh-TW" b="1" dirty="0">
                <a:solidFill>
                  <a:schemeClr val="accent2"/>
                </a:solidFill>
                <a:latin typeface="Consolas" panose="020B0609020204030204" pitchFamily="49" charset="0"/>
                <a:cs typeface="Courier New" panose="02070309020205020404" pitchFamily="49" charset="0"/>
              </a:rPr>
              <a:t> </a:t>
            </a:r>
            <a:r>
              <a:rPr lang="en-US" altLang="zh-TW" sz="2400" b="1" dirty="0">
                <a:solidFill>
                  <a:schemeClr val="accent2"/>
                </a:solidFill>
                <a:latin typeface="Consolas" panose="020B0609020204030204" pitchFamily="49" charset="0"/>
                <a:cs typeface="Courier New" panose="02070309020205020404" pitchFamily="49" charset="0"/>
              </a:rPr>
              <a:t>repeat</a:t>
            </a:r>
            <a:r>
              <a:rPr lang="en-US" altLang="zh-TW" sz="2400" b="1" dirty="0">
                <a:latin typeface="Consolas" panose="020B0609020204030204" pitchFamily="49" charset="0"/>
                <a:cs typeface="Courier New" panose="02070309020205020404" pitchFamily="49" charset="0"/>
              </a:rPr>
              <a:t> (</a:t>
            </a:r>
            <a:r>
              <a:rPr lang="en-US" altLang="zh-TW" sz="2400" b="1" dirty="0" err="1">
                <a:solidFill>
                  <a:srgbClr val="FF5050"/>
                </a:solidFill>
                <a:latin typeface="Consolas" panose="020B0609020204030204" pitchFamily="49" charset="0"/>
                <a:cs typeface="Courier New" panose="02070309020205020404" pitchFamily="49" charset="0"/>
              </a:rPr>
              <a:t>counter_expr</a:t>
            </a:r>
            <a:r>
              <a:rPr lang="en-US" altLang="zh-TW" sz="2400" b="1" dirty="0">
                <a:latin typeface="Consolas" panose="020B0609020204030204" pitchFamily="49" charset="0"/>
                <a:cs typeface="Courier New" panose="02070309020205020404" pitchFamily="49" charset="0"/>
              </a:rPr>
              <a:t>) statement;</a:t>
            </a:r>
            <a:endParaRPr lang="en-US" altLang="ko-KR" b="1" dirty="0">
              <a:latin typeface="Consolas" panose="020B0609020204030204" pitchFamily="49" charset="0"/>
              <a:cs typeface="Courier New" panose="02070309020205020404" pitchFamily="49" charset="0"/>
            </a:endParaRPr>
          </a:p>
          <a:p>
            <a:r>
              <a:rPr lang="en-US" altLang="ko-KR" dirty="0">
                <a:latin typeface="Arial" panose="020B0604020202020204" pitchFamily="34" charset="0"/>
                <a:cs typeface="Arial" panose="020B0604020202020204" pitchFamily="34" charset="0"/>
              </a:rPr>
              <a:t>Only for fixed value </a:t>
            </a:r>
          </a:p>
          <a:p>
            <a:pPr marL="0" indent="0">
              <a:buNone/>
            </a:pPr>
            <a:endParaRPr lang="en-US" altLang="ko-KR" dirty="0"/>
          </a:p>
        </p:txBody>
      </p:sp>
    </p:spTree>
    <p:extLst>
      <p:ext uri="{BB962C8B-B14F-4D97-AF65-F5344CB8AC3E}">
        <p14:creationId xmlns:p14="http://schemas.microsoft.com/office/powerpoint/2010/main" val="241861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725315" y="2530880"/>
            <a:ext cx="7343775" cy="3416320"/>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37931725" indent="-37474525" eaLnBrk="0" hangingPunct="0">
              <a:defRPr kumimoji="1" sz="2400">
                <a:solidFill>
                  <a:schemeClr val="tx1"/>
                </a:solidFill>
                <a:latin typeface="Times New Roman" pitchFamily="18" charset="0"/>
                <a:ea typeface="新細明體" pitchFamily="18" charset="-120"/>
              </a:defRPr>
            </a:lvl2pPr>
            <a:lvl3pPr eaLnBrk="0" hangingPunct="0">
              <a:defRPr kumimoji="1" sz="2400">
                <a:solidFill>
                  <a:schemeClr val="tx1"/>
                </a:solidFill>
                <a:latin typeface="Times New Roman" pitchFamily="18" charset="0"/>
                <a:ea typeface="新細明體" pitchFamily="18" charset="-120"/>
              </a:defRPr>
            </a:lvl3pPr>
            <a:lvl4pPr eaLnBrk="0" hangingPunct="0">
              <a:defRPr kumimoji="1" sz="2400">
                <a:solidFill>
                  <a:schemeClr val="tx1"/>
                </a:solidFill>
                <a:latin typeface="Times New Roman" pitchFamily="18" charset="0"/>
                <a:ea typeface="新細明體" pitchFamily="18" charset="-120"/>
              </a:defRPr>
            </a:lvl4pPr>
            <a:lvl5pPr eaLnBrk="0" hangingPunct="0">
              <a:defRPr kumimoji="1" sz="2400">
                <a:solidFill>
                  <a:schemeClr val="tx1"/>
                </a:solidFill>
                <a:latin typeface="Times New Roman" pitchFamily="18" charset="0"/>
                <a:ea typeface="新細明體" pitchFamily="18" charset="-120"/>
              </a:defRPr>
            </a:lvl5pPr>
            <a:lvl6pPr marL="4572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9144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1371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18288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defRPr/>
            </a:pPr>
            <a:r>
              <a:rPr lang="en-US" altLang="zh-TW" dirty="0">
                <a:solidFill>
                  <a:schemeClr val="accent2"/>
                </a:solidFill>
                <a:latin typeface="Consolas" panose="020B0609020204030204" pitchFamily="49" charset="0"/>
              </a:rPr>
              <a:t>// convert Gray code into binary code</a:t>
            </a:r>
            <a:endParaRPr lang="en-US" altLang="zh-TW" dirty="0">
              <a:latin typeface="Consolas" panose="020B0609020204030204" pitchFamily="49" charset="0"/>
            </a:endParaRPr>
          </a:p>
          <a:p>
            <a:pPr eaLnBrk="1" hangingPunct="1">
              <a:defRPr/>
            </a:pPr>
            <a:r>
              <a:rPr lang="en-US" altLang="zh-TW" dirty="0">
                <a:latin typeface="Consolas" panose="020B0609020204030204" pitchFamily="49" charset="0"/>
              </a:rPr>
              <a:t>parameter SIZE = 8;  </a:t>
            </a:r>
            <a:r>
              <a:rPr lang="en-US" altLang="zh-TW" dirty="0">
                <a:solidFill>
                  <a:schemeClr val="accent2"/>
                </a:solidFill>
                <a:latin typeface="Consolas" panose="020B0609020204030204" pitchFamily="49" charset="0"/>
              </a:rPr>
              <a:t> </a:t>
            </a:r>
          </a:p>
          <a:p>
            <a:pPr eaLnBrk="1" hangingPunct="1">
              <a:defRPr/>
            </a:pPr>
            <a:r>
              <a:rPr lang="en-US" altLang="zh-TW" dirty="0">
                <a:latin typeface="Consolas" panose="020B0609020204030204" pitchFamily="49" charset="0"/>
              </a:rPr>
              <a:t>input  [SIZE-1:0] gray;</a:t>
            </a:r>
          </a:p>
          <a:p>
            <a:pPr eaLnBrk="1" hangingPunct="1">
              <a:defRPr/>
            </a:pPr>
            <a:r>
              <a:rPr lang="en-US" altLang="zh-TW" dirty="0">
                <a:latin typeface="Consolas" panose="020B0609020204030204" pitchFamily="49" charset="0"/>
              </a:rPr>
              <a:t>output [SIZE-1:0] bin;</a:t>
            </a:r>
          </a:p>
          <a:p>
            <a:pPr eaLnBrk="1" hangingPunct="1">
              <a:defRPr/>
            </a:pPr>
            <a:r>
              <a:rPr lang="en-US" altLang="zh-TW" dirty="0" err="1">
                <a:solidFill>
                  <a:schemeClr val="tx2">
                    <a:lumMod val="60000"/>
                    <a:lumOff val="40000"/>
                  </a:schemeClr>
                </a:solidFill>
                <a:latin typeface="Consolas" panose="020B0609020204030204" pitchFamily="49" charset="0"/>
              </a:rPr>
              <a:t>genvar</a:t>
            </a:r>
            <a:r>
              <a:rPr lang="en-US" altLang="zh-TW" dirty="0">
                <a:latin typeface="Consolas" panose="020B0609020204030204" pitchFamily="49" charset="0"/>
              </a:rPr>
              <a:t> </a:t>
            </a:r>
            <a:r>
              <a:rPr lang="en-US" altLang="zh-TW" dirty="0" err="1">
                <a:latin typeface="Consolas" panose="020B0609020204030204" pitchFamily="49" charset="0"/>
              </a:rPr>
              <a:t>i</a:t>
            </a:r>
            <a:r>
              <a:rPr lang="en-US" altLang="zh-TW" dirty="0">
                <a:latin typeface="Consolas" panose="020B0609020204030204" pitchFamily="49" charset="0"/>
              </a:rPr>
              <a:t>;                    </a:t>
            </a:r>
            <a:r>
              <a:rPr lang="en-US" altLang="zh-TW" dirty="0">
                <a:solidFill>
                  <a:schemeClr val="accent2"/>
                </a:solidFill>
                <a:latin typeface="Consolas" panose="020B0609020204030204" pitchFamily="49" charset="0"/>
              </a:rPr>
              <a:t> </a:t>
            </a:r>
          </a:p>
          <a:p>
            <a:pPr eaLnBrk="1" hangingPunct="1">
              <a:defRPr/>
            </a:pPr>
            <a:r>
              <a:rPr lang="en-US" altLang="zh-TW" dirty="0">
                <a:solidFill>
                  <a:schemeClr val="accent2"/>
                </a:solidFill>
                <a:latin typeface="Consolas" panose="020B0609020204030204" pitchFamily="49" charset="0"/>
              </a:rPr>
              <a:t>generate</a:t>
            </a:r>
            <a:r>
              <a:rPr lang="en-US" altLang="zh-TW" dirty="0">
                <a:latin typeface="Consolas" panose="020B0609020204030204" pitchFamily="49" charset="0"/>
              </a:rPr>
              <a:t> </a:t>
            </a:r>
            <a:r>
              <a:rPr lang="en-US" altLang="zh-TW" dirty="0">
                <a:solidFill>
                  <a:srgbClr val="FF5050"/>
                </a:solidFill>
                <a:latin typeface="Consolas" panose="020B0609020204030204" pitchFamily="49" charset="0"/>
              </a:rPr>
              <a:t>for</a:t>
            </a:r>
            <a:r>
              <a:rPr lang="en-US" altLang="zh-TW" dirty="0">
                <a:latin typeface="Consolas" panose="020B0609020204030204" pitchFamily="49" charset="0"/>
              </a:rPr>
              <a:t> (</a:t>
            </a:r>
            <a:r>
              <a:rPr lang="en-US" altLang="zh-TW" dirty="0" err="1">
                <a:latin typeface="Consolas" panose="020B0609020204030204" pitchFamily="49" charset="0"/>
              </a:rPr>
              <a:t>i</a:t>
            </a:r>
            <a:r>
              <a:rPr lang="en-US" altLang="zh-TW" dirty="0">
                <a:latin typeface="Consolas" panose="020B0609020204030204" pitchFamily="49" charset="0"/>
              </a:rPr>
              <a:t> = 0; </a:t>
            </a:r>
            <a:r>
              <a:rPr lang="en-US" altLang="zh-TW" dirty="0" err="1">
                <a:latin typeface="Consolas" panose="020B0609020204030204" pitchFamily="49" charset="0"/>
              </a:rPr>
              <a:t>i</a:t>
            </a:r>
            <a:r>
              <a:rPr lang="en-US" altLang="zh-TW" dirty="0">
                <a:latin typeface="Consolas" panose="020B0609020204030204" pitchFamily="49" charset="0"/>
              </a:rPr>
              <a:t> &lt; SIZE; </a:t>
            </a:r>
            <a:r>
              <a:rPr lang="en-US" altLang="zh-TW" dirty="0" err="1">
                <a:latin typeface="Consolas" panose="020B0609020204030204" pitchFamily="49" charset="0"/>
              </a:rPr>
              <a:t>i</a:t>
            </a:r>
            <a:r>
              <a:rPr lang="en-US" altLang="zh-TW" dirty="0">
                <a:latin typeface="Consolas" panose="020B0609020204030204" pitchFamily="49" charset="0"/>
              </a:rPr>
              <a:t> = </a:t>
            </a:r>
            <a:r>
              <a:rPr lang="en-US" altLang="zh-TW" dirty="0" err="1">
                <a:latin typeface="Consolas" panose="020B0609020204030204" pitchFamily="49" charset="0"/>
              </a:rPr>
              <a:t>i</a:t>
            </a:r>
            <a:r>
              <a:rPr lang="en-US" altLang="zh-TW" dirty="0">
                <a:latin typeface="Consolas" panose="020B0609020204030204" pitchFamily="49" charset="0"/>
              </a:rPr>
              <a:t> + 1) begin: </a:t>
            </a:r>
            <a:r>
              <a:rPr lang="en-US" altLang="zh-TW" dirty="0">
                <a:solidFill>
                  <a:schemeClr val="accent2"/>
                </a:solidFill>
                <a:latin typeface="Consolas" panose="020B0609020204030204" pitchFamily="49" charset="0"/>
              </a:rPr>
              <a:t>bit</a:t>
            </a:r>
          </a:p>
          <a:p>
            <a:pPr eaLnBrk="1" hangingPunct="1">
              <a:defRPr/>
            </a:pPr>
            <a:r>
              <a:rPr lang="en-US" altLang="zh-TW" dirty="0">
                <a:latin typeface="Consolas" panose="020B0609020204030204" pitchFamily="49" charset="0"/>
              </a:rPr>
              <a:t>      </a:t>
            </a:r>
            <a:r>
              <a:rPr lang="en-US" altLang="zh-TW" dirty="0">
                <a:solidFill>
                  <a:srgbClr val="FF0000"/>
                </a:solidFill>
                <a:latin typeface="Consolas" panose="020B0609020204030204" pitchFamily="49" charset="0"/>
              </a:rPr>
              <a:t>assign</a:t>
            </a:r>
            <a:r>
              <a:rPr lang="en-US" altLang="zh-TW" dirty="0">
                <a:latin typeface="Consolas" panose="020B0609020204030204" pitchFamily="49" charset="0"/>
              </a:rPr>
              <a:t> bin[</a:t>
            </a:r>
            <a:r>
              <a:rPr lang="en-US" altLang="zh-TW" dirty="0" err="1">
                <a:latin typeface="Consolas" panose="020B0609020204030204" pitchFamily="49" charset="0"/>
              </a:rPr>
              <a:t>i</a:t>
            </a:r>
            <a:r>
              <a:rPr lang="en-US" altLang="zh-TW" dirty="0">
                <a:latin typeface="Consolas" panose="020B0609020204030204" pitchFamily="49" charset="0"/>
              </a:rPr>
              <a:t>] = ^gray[SIZE-1:i];</a:t>
            </a:r>
            <a:endParaRPr lang="en-US" altLang="zh-TW" dirty="0">
              <a:solidFill>
                <a:schemeClr val="accent2"/>
              </a:solidFill>
              <a:latin typeface="Consolas" panose="020B0609020204030204" pitchFamily="49" charset="0"/>
            </a:endParaRPr>
          </a:p>
          <a:p>
            <a:pPr eaLnBrk="1" hangingPunct="1">
              <a:defRPr/>
            </a:pPr>
            <a:r>
              <a:rPr lang="en-US" altLang="zh-TW" dirty="0">
                <a:solidFill>
                  <a:schemeClr val="accent2"/>
                </a:solidFill>
                <a:latin typeface="Consolas" panose="020B0609020204030204" pitchFamily="49" charset="0"/>
              </a:rPr>
              <a:t>end </a:t>
            </a:r>
            <a:r>
              <a:rPr lang="en-US" altLang="zh-TW" dirty="0" err="1">
                <a:solidFill>
                  <a:schemeClr val="accent2"/>
                </a:solidFill>
                <a:latin typeface="Consolas" panose="020B0609020204030204" pitchFamily="49" charset="0"/>
              </a:rPr>
              <a:t>endgenerate</a:t>
            </a:r>
            <a:endParaRPr lang="en-US" altLang="zh-TW" dirty="0">
              <a:solidFill>
                <a:schemeClr val="accent2"/>
              </a:solidFill>
              <a:latin typeface="Consolas" panose="020B0609020204030204" pitchFamily="49" charset="0"/>
            </a:endParaRPr>
          </a:p>
        </p:txBody>
      </p:sp>
      <p:sp>
        <p:nvSpPr>
          <p:cNvPr id="4" name="제목 3"/>
          <p:cNvSpPr>
            <a:spLocks noGrp="1"/>
          </p:cNvSpPr>
          <p:nvPr>
            <p:ph type="title"/>
          </p:nvPr>
        </p:nvSpPr>
        <p:spPr/>
        <p:txBody>
          <a:bodyPr>
            <a:normAutofit/>
          </a:bodyPr>
          <a:lstStyle/>
          <a:p>
            <a:r>
              <a:rPr lang="en-US" altLang="ko-KR" b="1" spc="-150" dirty="0"/>
              <a:t>generate Block Structures</a:t>
            </a:r>
            <a:endParaRPr lang="ko-KR" altLang="en-US" dirty="0"/>
          </a:p>
        </p:txBody>
      </p:sp>
      <p:sp>
        <p:nvSpPr>
          <p:cNvPr id="5" name="내용 개체 틀 4"/>
          <p:cNvSpPr>
            <a:spLocks noGrp="1"/>
          </p:cNvSpPr>
          <p:nvPr>
            <p:ph idx="1"/>
          </p:nvPr>
        </p:nvSpPr>
        <p:spPr/>
        <p:txBody>
          <a:bodyPr/>
          <a:lstStyle/>
          <a:p>
            <a:r>
              <a:rPr lang="en-US" altLang="zh-TW" sz="2400" dirty="0">
                <a:latin typeface="Arial" panose="020B0604020202020204" pitchFamily="34" charset="0"/>
                <a:cs typeface="Arial" panose="020B0604020202020204" pitchFamily="34" charset="0"/>
              </a:rPr>
              <a:t>The keywords used </a:t>
            </a:r>
          </a:p>
          <a:p>
            <a:pPr lvl="1"/>
            <a:r>
              <a:rPr lang="en-US" altLang="zh-TW" sz="2000" dirty="0" err="1">
                <a:latin typeface="Arial" panose="020B0604020202020204" pitchFamily="34" charset="0"/>
                <a:cs typeface="Arial" panose="020B0604020202020204" pitchFamily="34" charset="0"/>
              </a:rPr>
              <a:t>genvar</a:t>
            </a:r>
            <a:r>
              <a:rPr lang="en-US" altLang="zh-TW" sz="2000" dirty="0">
                <a:latin typeface="Arial" panose="020B0604020202020204" pitchFamily="34" charset="0"/>
                <a:cs typeface="Arial" panose="020B0604020202020204" pitchFamily="34" charset="0"/>
              </a:rPr>
              <a:t> for index</a:t>
            </a:r>
          </a:p>
          <a:p>
            <a:pPr lvl="1">
              <a:spcBef>
                <a:spcPct val="0"/>
              </a:spcBef>
            </a:pPr>
            <a:r>
              <a:rPr lang="en-US" altLang="zh-TW" sz="2000" dirty="0">
                <a:solidFill>
                  <a:schemeClr val="accent2"/>
                </a:solidFill>
                <a:latin typeface="Arial" panose="020B0604020202020204" pitchFamily="34" charset="0"/>
                <a:cs typeface="Arial" panose="020B0604020202020204" pitchFamily="34" charset="0"/>
              </a:rPr>
              <a:t>generate</a:t>
            </a:r>
            <a:r>
              <a:rPr lang="en-US" altLang="zh-TW" sz="2000" dirty="0">
                <a:latin typeface="Arial" panose="020B0604020202020204" pitchFamily="34" charset="0"/>
                <a:cs typeface="Arial" panose="020B0604020202020204" pitchFamily="34" charset="0"/>
              </a:rPr>
              <a:t> and </a:t>
            </a:r>
            <a:r>
              <a:rPr lang="en-US" altLang="zh-TW" sz="2000" dirty="0" err="1">
                <a:solidFill>
                  <a:schemeClr val="accent2"/>
                </a:solidFill>
                <a:latin typeface="Arial" panose="020B0604020202020204" pitchFamily="34" charset="0"/>
                <a:cs typeface="Arial" panose="020B0604020202020204" pitchFamily="34" charset="0"/>
              </a:rPr>
              <a:t>endgenerate</a:t>
            </a:r>
            <a:r>
              <a:rPr lang="en-US" altLang="zh-TW" sz="2000" dirty="0">
                <a:solidFill>
                  <a:schemeClr val="accent2"/>
                </a:solidFill>
                <a:latin typeface="Arial" panose="020B0604020202020204" pitchFamily="34" charset="0"/>
                <a:cs typeface="Arial" panose="020B0604020202020204" pitchFamily="34" charset="0"/>
              </a:rPr>
              <a:t> </a:t>
            </a:r>
            <a:r>
              <a:rPr lang="en-US" altLang="zh-TW" sz="2000" dirty="0">
                <a:latin typeface="Arial" panose="020B0604020202020204" pitchFamily="34" charset="0"/>
                <a:cs typeface="Arial" panose="020B0604020202020204" pitchFamily="34" charset="0"/>
              </a:rPr>
              <a:t>are optional</a:t>
            </a:r>
          </a:p>
          <a:p>
            <a:endParaRPr lang="ko-KR" altLang="en-US" dirty="0"/>
          </a:p>
        </p:txBody>
      </p:sp>
      <p:sp>
        <p:nvSpPr>
          <p:cNvPr id="2" name="TextBox 1">
            <a:extLst>
              <a:ext uri="{FF2B5EF4-FFF2-40B4-BE49-F238E27FC236}">
                <a16:creationId xmlns:a16="http://schemas.microsoft.com/office/drawing/2014/main" id="{3F142E0E-178D-F342-8B6D-A3E0D93E471E}"/>
              </a:ext>
            </a:extLst>
          </p:cNvPr>
          <p:cNvSpPr txBox="1"/>
          <p:nvPr/>
        </p:nvSpPr>
        <p:spPr>
          <a:xfrm>
            <a:off x="725315" y="6268725"/>
            <a:ext cx="5934638" cy="369332"/>
          </a:xfrm>
          <a:prstGeom prst="rect">
            <a:avLst/>
          </a:prstGeom>
          <a:noFill/>
        </p:spPr>
        <p:txBody>
          <a:bodyPr wrap="none" rtlCol="0">
            <a:spAutoFit/>
          </a:bodyPr>
          <a:lstStyle/>
          <a:p>
            <a:r>
              <a:rPr kumimoji="1" lang="en-US" altLang="ko-KR" dirty="0">
                <a:latin typeface="Calibri" panose="020F0502020204030204" pitchFamily="34" charset="0"/>
                <a:cs typeface="Calibri" panose="020F0502020204030204" pitchFamily="34" charset="0"/>
              </a:rPr>
              <a:t>See another example at https://</a:t>
            </a:r>
            <a:r>
              <a:rPr kumimoji="1" lang="en-US" altLang="ko-KR" dirty="0" err="1">
                <a:latin typeface="Calibri" panose="020F0502020204030204" pitchFamily="34" charset="0"/>
                <a:cs typeface="Calibri" panose="020F0502020204030204" pitchFamily="34" charset="0"/>
              </a:rPr>
              <a:t>chocoamond.tistory.com</a:t>
            </a:r>
            <a:r>
              <a:rPr kumimoji="1" lang="en-US" altLang="ko-KR" dirty="0">
                <a:latin typeface="Calibri" panose="020F0502020204030204" pitchFamily="34" charset="0"/>
                <a:cs typeface="Calibri" panose="020F0502020204030204" pitchFamily="34" charset="0"/>
              </a:rPr>
              <a:t>/149</a:t>
            </a:r>
            <a:endParaRPr kumimoji="1" lang="ko-KR"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9440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9">
            <a:extLst>
              <a:ext uri="{FF2B5EF4-FFF2-40B4-BE49-F238E27FC236}">
                <a16:creationId xmlns:a16="http://schemas.microsoft.com/office/drawing/2014/main" id="{82E35268-0DC1-394D-BF36-75121DB79B75}"/>
              </a:ext>
            </a:extLst>
          </p:cNvPr>
          <p:cNvSpPr>
            <a:spLocks noGrp="1"/>
          </p:cNvSpPr>
          <p:nvPr>
            <p:ph type="title"/>
          </p:nvPr>
        </p:nvSpPr>
        <p:spPr>
          <a:xfrm>
            <a:off x="338400" y="327600"/>
            <a:ext cx="11016000" cy="766800"/>
          </a:xfrm>
        </p:spPr>
        <p:txBody>
          <a:bodyPr>
            <a:normAutofit/>
          </a:bodyPr>
          <a:lstStyle/>
          <a:p>
            <a:r>
              <a:rPr kumimoji="1" lang="en-US" altLang="ko-KR" dirty="0"/>
              <a:t>Example: Instantiating Multiple Modules</a:t>
            </a:r>
            <a:endParaRPr kumimoji="1" lang="ko-KR" altLang="en-US" dirty="0"/>
          </a:p>
        </p:txBody>
      </p:sp>
      <p:pic>
        <p:nvPicPr>
          <p:cNvPr id="8" name="그림 7">
            <a:extLst>
              <a:ext uri="{FF2B5EF4-FFF2-40B4-BE49-F238E27FC236}">
                <a16:creationId xmlns:a16="http://schemas.microsoft.com/office/drawing/2014/main" id="{C12A0EC5-F98C-2C4B-8029-8B24073419BC}"/>
              </a:ext>
            </a:extLst>
          </p:cNvPr>
          <p:cNvPicPr>
            <a:picLocks noChangeAspect="1"/>
          </p:cNvPicPr>
          <p:nvPr/>
        </p:nvPicPr>
        <p:blipFill>
          <a:blip r:embed="rId3"/>
          <a:stretch>
            <a:fillRect/>
          </a:stretch>
        </p:blipFill>
        <p:spPr>
          <a:xfrm>
            <a:off x="1096651" y="1237076"/>
            <a:ext cx="3227620" cy="5399590"/>
          </a:xfrm>
          <a:prstGeom prst="rect">
            <a:avLst/>
          </a:prstGeom>
        </p:spPr>
      </p:pic>
      <p:sp>
        <p:nvSpPr>
          <p:cNvPr id="9" name="TextBox 8">
            <a:extLst>
              <a:ext uri="{FF2B5EF4-FFF2-40B4-BE49-F238E27FC236}">
                <a16:creationId xmlns:a16="http://schemas.microsoft.com/office/drawing/2014/main" id="{0EF627DE-D43D-AD44-B70E-25F843FC07BB}"/>
              </a:ext>
            </a:extLst>
          </p:cNvPr>
          <p:cNvSpPr txBox="1"/>
          <p:nvPr/>
        </p:nvSpPr>
        <p:spPr>
          <a:xfrm>
            <a:off x="5150007" y="2567001"/>
            <a:ext cx="6204393" cy="2554545"/>
          </a:xfrm>
          <a:prstGeom prst="rect">
            <a:avLst/>
          </a:prstGeom>
          <a:noFill/>
        </p:spPr>
        <p:txBody>
          <a:bodyPr wrap="square" rtlCol="0">
            <a:spAutoFit/>
          </a:bodyPr>
          <a:lstStyle/>
          <a:p>
            <a:r>
              <a:rPr lang="en" altLang="ko-KR" sz="1600" dirty="0">
                <a:solidFill>
                  <a:srgbClr val="FF8000"/>
                </a:solidFill>
                <a:latin typeface="inherit"/>
              </a:rPr>
              <a:t>// Hierarchical gate instance names are:</a:t>
            </a:r>
            <a:endParaRPr lang="en" altLang="ko-KR" sz="1600" dirty="0">
              <a:solidFill>
                <a:srgbClr val="000000"/>
              </a:solidFill>
              <a:latin typeface="Monaco" pitchFamily="2" charset="0"/>
            </a:endParaRPr>
          </a:p>
          <a:p>
            <a:r>
              <a:rPr lang="en" altLang="ko-KR" sz="1600" dirty="0">
                <a:solidFill>
                  <a:srgbClr val="FF8000"/>
                </a:solidFill>
                <a:latin typeface="inherit"/>
              </a:rPr>
              <a:t>// </a:t>
            </a:r>
            <a:r>
              <a:rPr lang="en" altLang="ko-KR" sz="1600" dirty="0" err="1">
                <a:solidFill>
                  <a:srgbClr val="FF8000"/>
                </a:solidFill>
                <a:latin typeface="inherit"/>
              </a:rPr>
              <a:t>xor</a:t>
            </a:r>
            <a:r>
              <a:rPr lang="en" altLang="ko-KR" sz="1600" dirty="0">
                <a:solidFill>
                  <a:srgbClr val="FF8000"/>
                </a:solidFill>
                <a:latin typeface="inherit"/>
              </a:rPr>
              <a:t> gates: </a:t>
            </a:r>
            <a:r>
              <a:rPr lang="en" altLang="ko-KR" sz="1600" dirty="0" err="1">
                <a:solidFill>
                  <a:srgbClr val="FF8000"/>
                </a:solidFill>
                <a:latin typeface="inherit"/>
              </a:rPr>
              <a:t>bitnum</a:t>
            </a:r>
            <a:r>
              <a:rPr lang="en" altLang="ko-KR" sz="1600" dirty="0">
                <a:solidFill>
                  <a:srgbClr val="FF8000"/>
                </a:solidFill>
                <a:latin typeface="inherit"/>
              </a:rPr>
              <a:t>[0].g1 </a:t>
            </a:r>
            <a:r>
              <a:rPr lang="en" altLang="ko-KR" sz="1600" dirty="0" err="1">
                <a:solidFill>
                  <a:srgbClr val="FF8000"/>
                </a:solidFill>
                <a:latin typeface="inherit"/>
              </a:rPr>
              <a:t>bitnum</a:t>
            </a:r>
            <a:r>
              <a:rPr lang="en" altLang="ko-KR" sz="1600" dirty="0">
                <a:solidFill>
                  <a:srgbClr val="FF8000"/>
                </a:solidFill>
                <a:latin typeface="inherit"/>
              </a:rPr>
              <a:t>[1].g1 </a:t>
            </a:r>
            <a:r>
              <a:rPr lang="en" altLang="ko-KR" sz="1600" dirty="0" err="1">
                <a:solidFill>
                  <a:srgbClr val="FF8000"/>
                </a:solidFill>
                <a:latin typeface="inherit"/>
              </a:rPr>
              <a:t>bitnum</a:t>
            </a:r>
            <a:r>
              <a:rPr lang="en" altLang="ko-KR" sz="1600" dirty="0">
                <a:solidFill>
                  <a:srgbClr val="FF8000"/>
                </a:solidFill>
                <a:latin typeface="inherit"/>
              </a:rPr>
              <a:t>[2].g1 </a:t>
            </a:r>
            <a:r>
              <a:rPr lang="en" altLang="ko-KR" sz="1600" dirty="0" err="1">
                <a:solidFill>
                  <a:srgbClr val="FF8000"/>
                </a:solidFill>
                <a:latin typeface="inherit"/>
              </a:rPr>
              <a:t>bitnum</a:t>
            </a:r>
            <a:r>
              <a:rPr lang="en" altLang="ko-KR" sz="1600" dirty="0">
                <a:solidFill>
                  <a:srgbClr val="FF8000"/>
                </a:solidFill>
                <a:latin typeface="inherit"/>
              </a:rPr>
              <a:t>[3].g1</a:t>
            </a:r>
            <a:endParaRPr lang="en" altLang="ko-KR" sz="1600" dirty="0">
              <a:solidFill>
                <a:srgbClr val="000000"/>
              </a:solidFill>
              <a:latin typeface="Monaco" pitchFamily="2" charset="0"/>
            </a:endParaRPr>
          </a:p>
          <a:p>
            <a:r>
              <a:rPr lang="en" altLang="ko-KR" sz="1600" dirty="0">
                <a:solidFill>
                  <a:srgbClr val="FF8000"/>
                </a:solidFill>
                <a:latin typeface="inherit"/>
              </a:rPr>
              <a:t>// </a:t>
            </a:r>
            <a:r>
              <a:rPr lang="en" altLang="ko-KR" sz="1600" dirty="0" err="1">
                <a:solidFill>
                  <a:srgbClr val="FF8000"/>
                </a:solidFill>
                <a:latin typeface="inherit"/>
              </a:rPr>
              <a:t>bitnum</a:t>
            </a:r>
            <a:r>
              <a:rPr lang="en" altLang="ko-KR" sz="1600" dirty="0">
                <a:solidFill>
                  <a:srgbClr val="FF8000"/>
                </a:solidFill>
                <a:latin typeface="inherit"/>
              </a:rPr>
              <a:t>[0].g2 </a:t>
            </a:r>
            <a:r>
              <a:rPr lang="en" altLang="ko-KR" sz="1600" dirty="0" err="1">
                <a:solidFill>
                  <a:srgbClr val="FF8000"/>
                </a:solidFill>
                <a:latin typeface="inherit"/>
              </a:rPr>
              <a:t>bitnum</a:t>
            </a:r>
            <a:r>
              <a:rPr lang="en" altLang="ko-KR" sz="1600" dirty="0">
                <a:solidFill>
                  <a:srgbClr val="FF8000"/>
                </a:solidFill>
                <a:latin typeface="inherit"/>
              </a:rPr>
              <a:t>[1].g2 </a:t>
            </a:r>
            <a:r>
              <a:rPr lang="en" altLang="ko-KR" sz="1600" dirty="0" err="1">
                <a:solidFill>
                  <a:srgbClr val="FF8000"/>
                </a:solidFill>
                <a:latin typeface="inherit"/>
              </a:rPr>
              <a:t>bitnum</a:t>
            </a:r>
            <a:r>
              <a:rPr lang="en" altLang="ko-KR" sz="1600" dirty="0">
                <a:solidFill>
                  <a:srgbClr val="FF8000"/>
                </a:solidFill>
                <a:latin typeface="inherit"/>
              </a:rPr>
              <a:t>[2].g2 </a:t>
            </a:r>
            <a:r>
              <a:rPr lang="en" altLang="ko-KR" sz="1600" dirty="0" err="1">
                <a:solidFill>
                  <a:srgbClr val="FF8000"/>
                </a:solidFill>
                <a:latin typeface="inherit"/>
              </a:rPr>
              <a:t>bitnum</a:t>
            </a:r>
            <a:r>
              <a:rPr lang="en" altLang="ko-KR" sz="1600" dirty="0">
                <a:solidFill>
                  <a:srgbClr val="FF8000"/>
                </a:solidFill>
                <a:latin typeface="inherit"/>
              </a:rPr>
              <a:t>[3].g2</a:t>
            </a:r>
            <a:endParaRPr lang="en" altLang="ko-KR" sz="1600" dirty="0">
              <a:solidFill>
                <a:srgbClr val="000000"/>
              </a:solidFill>
              <a:latin typeface="Monaco" pitchFamily="2" charset="0"/>
            </a:endParaRPr>
          </a:p>
          <a:p>
            <a:r>
              <a:rPr lang="en" altLang="ko-KR" sz="1600" dirty="0">
                <a:solidFill>
                  <a:srgbClr val="FF8000"/>
                </a:solidFill>
                <a:latin typeface="inherit"/>
              </a:rPr>
              <a:t>// and gates: </a:t>
            </a:r>
            <a:r>
              <a:rPr lang="en" altLang="ko-KR" sz="1600" dirty="0" err="1">
                <a:solidFill>
                  <a:srgbClr val="FF8000"/>
                </a:solidFill>
                <a:latin typeface="inherit"/>
              </a:rPr>
              <a:t>bitnum</a:t>
            </a:r>
            <a:r>
              <a:rPr lang="en" altLang="ko-KR" sz="1600" dirty="0">
                <a:solidFill>
                  <a:srgbClr val="FF8000"/>
                </a:solidFill>
                <a:latin typeface="inherit"/>
              </a:rPr>
              <a:t>[0].g3 </a:t>
            </a:r>
            <a:r>
              <a:rPr lang="en" altLang="ko-KR" sz="1600" dirty="0" err="1">
                <a:solidFill>
                  <a:srgbClr val="FF8000"/>
                </a:solidFill>
                <a:latin typeface="inherit"/>
              </a:rPr>
              <a:t>bitnum</a:t>
            </a:r>
            <a:r>
              <a:rPr lang="en" altLang="ko-KR" sz="1600" dirty="0">
                <a:solidFill>
                  <a:srgbClr val="FF8000"/>
                </a:solidFill>
                <a:latin typeface="inherit"/>
              </a:rPr>
              <a:t>[1].g3 </a:t>
            </a:r>
            <a:r>
              <a:rPr lang="en" altLang="ko-KR" sz="1600" dirty="0" err="1">
                <a:solidFill>
                  <a:srgbClr val="FF8000"/>
                </a:solidFill>
                <a:latin typeface="inherit"/>
              </a:rPr>
              <a:t>bitnum</a:t>
            </a:r>
            <a:r>
              <a:rPr lang="en" altLang="ko-KR" sz="1600" dirty="0">
                <a:solidFill>
                  <a:srgbClr val="FF8000"/>
                </a:solidFill>
                <a:latin typeface="inherit"/>
              </a:rPr>
              <a:t>[2].g3 </a:t>
            </a:r>
            <a:r>
              <a:rPr lang="en" altLang="ko-KR" sz="1600" dirty="0" err="1">
                <a:solidFill>
                  <a:srgbClr val="FF8000"/>
                </a:solidFill>
                <a:latin typeface="inherit"/>
              </a:rPr>
              <a:t>bitnum</a:t>
            </a:r>
            <a:r>
              <a:rPr lang="en" altLang="ko-KR" sz="1600" dirty="0">
                <a:solidFill>
                  <a:srgbClr val="FF8000"/>
                </a:solidFill>
                <a:latin typeface="inherit"/>
              </a:rPr>
              <a:t>[3].g3</a:t>
            </a:r>
            <a:endParaRPr lang="en" altLang="ko-KR" sz="1600" dirty="0">
              <a:solidFill>
                <a:srgbClr val="000000"/>
              </a:solidFill>
              <a:latin typeface="Monaco" pitchFamily="2" charset="0"/>
            </a:endParaRPr>
          </a:p>
          <a:p>
            <a:r>
              <a:rPr lang="en" altLang="ko-KR" sz="1600" dirty="0">
                <a:solidFill>
                  <a:srgbClr val="FF8000"/>
                </a:solidFill>
                <a:latin typeface="inherit"/>
              </a:rPr>
              <a:t>// </a:t>
            </a:r>
            <a:r>
              <a:rPr lang="en" altLang="ko-KR" sz="1600" dirty="0" err="1">
                <a:solidFill>
                  <a:srgbClr val="FF8000"/>
                </a:solidFill>
                <a:latin typeface="inherit"/>
              </a:rPr>
              <a:t>bitnum</a:t>
            </a:r>
            <a:r>
              <a:rPr lang="en" altLang="ko-KR" sz="1600" dirty="0">
                <a:solidFill>
                  <a:srgbClr val="FF8000"/>
                </a:solidFill>
                <a:latin typeface="inherit"/>
              </a:rPr>
              <a:t>[0].g4 </a:t>
            </a:r>
            <a:r>
              <a:rPr lang="en" altLang="ko-KR" sz="1600" dirty="0" err="1">
                <a:solidFill>
                  <a:srgbClr val="FF8000"/>
                </a:solidFill>
                <a:latin typeface="inherit"/>
              </a:rPr>
              <a:t>bitnum</a:t>
            </a:r>
            <a:r>
              <a:rPr lang="en" altLang="ko-KR" sz="1600" dirty="0">
                <a:solidFill>
                  <a:srgbClr val="FF8000"/>
                </a:solidFill>
                <a:latin typeface="inherit"/>
              </a:rPr>
              <a:t>[1].g4 </a:t>
            </a:r>
            <a:r>
              <a:rPr lang="en" altLang="ko-KR" sz="1600" dirty="0" err="1">
                <a:solidFill>
                  <a:srgbClr val="FF8000"/>
                </a:solidFill>
                <a:latin typeface="inherit"/>
              </a:rPr>
              <a:t>bitnum</a:t>
            </a:r>
            <a:r>
              <a:rPr lang="en" altLang="ko-KR" sz="1600" dirty="0">
                <a:solidFill>
                  <a:srgbClr val="FF8000"/>
                </a:solidFill>
                <a:latin typeface="inherit"/>
              </a:rPr>
              <a:t>[2].g4 </a:t>
            </a:r>
            <a:r>
              <a:rPr lang="en" altLang="ko-KR" sz="1600" dirty="0" err="1">
                <a:solidFill>
                  <a:srgbClr val="FF8000"/>
                </a:solidFill>
                <a:latin typeface="inherit"/>
              </a:rPr>
              <a:t>bitnum</a:t>
            </a:r>
            <a:r>
              <a:rPr lang="en" altLang="ko-KR" sz="1600" dirty="0">
                <a:solidFill>
                  <a:srgbClr val="FF8000"/>
                </a:solidFill>
                <a:latin typeface="inherit"/>
              </a:rPr>
              <a:t>[3].g4</a:t>
            </a:r>
            <a:endParaRPr lang="en" altLang="ko-KR" sz="1600" dirty="0">
              <a:solidFill>
                <a:srgbClr val="000000"/>
              </a:solidFill>
              <a:latin typeface="Monaco" pitchFamily="2" charset="0"/>
            </a:endParaRPr>
          </a:p>
          <a:p>
            <a:r>
              <a:rPr lang="en" altLang="ko-KR" sz="1600" dirty="0">
                <a:solidFill>
                  <a:srgbClr val="FF8000"/>
                </a:solidFill>
                <a:latin typeface="inherit"/>
              </a:rPr>
              <a:t>// or gates: </a:t>
            </a:r>
            <a:r>
              <a:rPr lang="en" altLang="ko-KR" sz="1600" dirty="0" err="1">
                <a:solidFill>
                  <a:srgbClr val="FF8000"/>
                </a:solidFill>
                <a:latin typeface="inherit"/>
              </a:rPr>
              <a:t>bitnum</a:t>
            </a:r>
            <a:r>
              <a:rPr lang="en" altLang="ko-KR" sz="1600" dirty="0">
                <a:solidFill>
                  <a:srgbClr val="FF8000"/>
                </a:solidFill>
                <a:latin typeface="inherit"/>
              </a:rPr>
              <a:t>[0].g5 </a:t>
            </a:r>
            <a:r>
              <a:rPr lang="en" altLang="ko-KR" sz="1600" dirty="0" err="1">
                <a:solidFill>
                  <a:srgbClr val="FF8000"/>
                </a:solidFill>
                <a:latin typeface="inherit"/>
              </a:rPr>
              <a:t>bitnum</a:t>
            </a:r>
            <a:r>
              <a:rPr lang="en" altLang="ko-KR" sz="1600" dirty="0">
                <a:solidFill>
                  <a:srgbClr val="FF8000"/>
                </a:solidFill>
                <a:latin typeface="inherit"/>
              </a:rPr>
              <a:t>[1].g5 </a:t>
            </a:r>
            <a:r>
              <a:rPr lang="en" altLang="ko-KR" sz="1600" dirty="0" err="1">
                <a:solidFill>
                  <a:srgbClr val="FF8000"/>
                </a:solidFill>
                <a:latin typeface="inherit"/>
              </a:rPr>
              <a:t>bitnum</a:t>
            </a:r>
            <a:r>
              <a:rPr lang="en" altLang="ko-KR" sz="1600" dirty="0">
                <a:solidFill>
                  <a:srgbClr val="FF8000"/>
                </a:solidFill>
                <a:latin typeface="inherit"/>
              </a:rPr>
              <a:t>[2].g5 </a:t>
            </a:r>
            <a:r>
              <a:rPr lang="en" altLang="ko-KR" sz="1600" dirty="0" err="1">
                <a:solidFill>
                  <a:srgbClr val="FF8000"/>
                </a:solidFill>
                <a:latin typeface="inherit"/>
              </a:rPr>
              <a:t>bitnum</a:t>
            </a:r>
            <a:r>
              <a:rPr lang="en" altLang="ko-KR" sz="1600" dirty="0">
                <a:solidFill>
                  <a:srgbClr val="FF8000"/>
                </a:solidFill>
                <a:latin typeface="inherit"/>
              </a:rPr>
              <a:t>[3].g5</a:t>
            </a:r>
            <a:endParaRPr lang="en" altLang="ko-KR" sz="1600" dirty="0">
              <a:solidFill>
                <a:srgbClr val="000000"/>
              </a:solidFill>
              <a:latin typeface="Monaco" pitchFamily="2" charset="0"/>
            </a:endParaRPr>
          </a:p>
          <a:p>
            <a:r>
              <a:rPr lang="en" altLang="ko-KR" sz="1600" dirty="0">
                <a:solidFill>
                  <a:srgbClr val="FF8000"/>
                </a:solidFill>
                <a:latin typeface="inherit"/>
              </a:rPr>
              <a:t>// Gate instances are connected with nets named:</a:t>
            </a:r>
            <a:endParaRPr lang="en" altLang="ko-KR" sz="1600" dirty="0">
              <a:solidFill>
                <a:srgbClr val="000000"/>
              </a:solidFill>
              <a:latin typeface="Monaco" pitchFamily="2" charset="0"/>
            </a:endParaRPr>
          </a:p>
          <a:p>
            <a:r>
              <a:rPr lang="en" altLang="ko-KR" sz="1600" dirty="0">
                <a:solidFill>
                  <a:srgbClr val="FF8000"/>
                </a:solidFill>
                <a:latin typeface="inherit"/>
              </a:rPr>
              <a:t>// </a:t>
            </a:r>
            <a:r>
              <a:rPr lang="en" altLang="ko-KR" sz="1600" dirty="0" err="1">
                <a:solidFill>
                  <a:srgbClr val="FF8000"/>
                </a:solidFill>
                <a:latin typeface="inherit"/>
              </a:rPr>
              <a:t>bitnum</a:t>
            </a:r>
            <a:r>
              <a:rPr lang="en" altLang="ko-KR" sz="1600" dirty="0">
                <a:solidFill>
                  <a:srgbClr val="FF8000"/>
                </a:solidFill>
                <a:latin typeface="inherit"/>
              </a:rPr>
              <a:t>[0].t1 </a:t>
            </a:r>
            <a:r>
              <a:rPr lang="en" altLang="ko-KR" sz="1600" dirty="0" err="1">
                <a:solidFill>
                  <a:srgbClr val="FF8000"/>
                </a:solidFill>
                <a:latin typeface="inherit"/>
              </a:rPr>
              <a:t>bitnum</a:t>
            </a:r>
            <a:r>
              <a:rPr lang="en" altLang="ko-KR" sz="1600" dirty="0">
                <a:solidFill>
                  <a:srgbClr val="FF8000"/>
                </a:solidFill>
                <a:latin typeface="inherit"/>
              </a:rPr>
              <a:t>[1].t1 </a:t>
            </a:r>
            <a:r>
              <a:rPr lang="en" altLang="ko-KR" sz="1600" dirty="0" err="1">
                <a:solidFill>
                  <a:srgbClr val="FF8000"/>
                </a:solidFill>
                <a:latin typeface="inherit"/>
              </a:rPr>
              <a:t>bitnum</a:t>
            </a:r>
            <a:r>
              <a:rPr lang="en" altLang="ko-KR" sz="1600" dirty="0">
                <a:solidFill>
                  <a:srgbClr val="FF8000"/>
                </a:solidFill>
                <a:latin typeface="inherit"/>
              </a:rPr>
              <a:t>[2].t1 </a:t>
            </a:r>
            <a:r>
              <a:rPr lang="en" altLang="ko-KR" sz="1600" dirty="0" err="1">
                <a:solidFill>
                  <a:srgbClr val="FF8000"/>
                </a:solidFill>
                <a:latin typeface="inherit"/>
              </a:rPr>
              <a:t>bitnum</a:t>
            </a:r>
            <a:r>
              <a:rPr lang="en" altLang="ko-KR" sz="1600" dirty="0">
                <a:solidFill>
                  <a:srgbClr val="FF8000"/>
                </a:solidFill>
                <a:latin typeface="inherit"/>
              </a:rPr>
              <a:t>[3].t1</a:t>
            </a:r>
            <a:endParaRPr lang="en" altLang="ko-KR" sz="1600" dirty="0">
              <a:solidFill>
                <a:srgbClr val="000000"/>
              </a:solidFill>
              <a:latin typeface="Monaco" pitchFamily="2" charset="0"/>
            </a:endParaRPr>
          </a:p>
          <a:p>
            <a:r>
              <a:rPr lang="en" altLang="ko-KR" sz="1600" dirty="0">
                <a:solidFill>
                  <a:srgbClr val="FF8000"/>
                </a:solidFill>
                <a:latin typeface="inherit"/>
              </a:rPr>
              <a:t>// </a:t>
            </a:r>
            <a:r>
              <a:rPr lang="en" altLang="ko-KR" sz="1600" dirty="0" err="1">
                <a:solidFill>
                  <a:srgbClr val="FF8000"/>
                </a:solidFill>
                <a:latin typeface="inherit"/>
              </a:rPr>
              <a:t>bitnum</a:t>
            </a:r>
            <a:r>
              <a:rPr lang="en" altLang="ko-KR" sz="1600" dirty="0">
                <a:solidFill>
                  <a:srgbClr val="FF8000"/>
                </a:solidFill>
                <a:latin typeface="inherit"/>
              </a:rPr>
              <a:t>[0].t2 </a:t>
            </a:r>
            <a:r>
              <a:rPr lang="en" altLang="ko-KR" sz="1600" dirty="0" err="1">
                <a:solidFill>
                  <a:srgbClr val="FF8000"/>
                </a:solidFill>
                <a:latin typeface="inherit"/>
              </a:rPr>
              <a:t>bitnum</a:t>
            </a:r>
            <a:r>
              <a:rPr lang="en" altLang="ko-KR" sz="1600" dirty="0">
                <a:solidFill>
                  <a:srgbClr val="FF8000"/>
                </a:solidFill>
                <a:latin typeface="inherit"/>
              </a:rPr>
              <a:t>[1].t2 </a:t>
            </a:r>
            <a:r>
              <a:rPr lang="en" altLang="ko-KR" sz="1600" dirty="0" err="1">
                <a:solidFill>
                  <a:srgbClr val="FF8000"/>
                </a:solidFill>
                <a:latin typeface="inherit"/>
              </a:rPr>
              <a:t>bitnum</a:t>
            </a:r>
            <a:r>
              <a:rPr lang="en" altLang="ko-KR" sz="1600" dirty="0">
                <a:solidFill>
                  <a:srgbClr val="FF8000"/>
                </a:solidFill>
                <a:latin typeface="inherit"/>
              </a:rPr>
              <a:t>[2].t2 </a:t>
            </a:r>
            <a:r>
              <a:rPr lang="en" altLang="ko-KR" sz="1600" dirty="0" err="1">
                <a:solidFill>
                  <a:srgbClr val="FF8000"/>
                </a:solidFill>
                <a:latin typeface="inherit"/>
              </a:rPr>
              <a:t>bitnum</a:t>
            </a:r>
            <a:r>
              <a:rPr lang="en" altLang="ko-KR" sz="1600" dirty="0">
                <a:solidFill>
                  <a:srgbClr val="FF8000"/>
                </a:solidFill>
                <a:latin typeface="inherit"/>
              </a:rPr>
              <a:t>[3].t2</a:t>
            </a:r>
            <a:endParaRPr lang="en" altLang="ko-KR" sz="1600" dirty="0">
              <a:solidFill>
                <a:srgbClr val="000000"/>
              </a:solidFill>
              <a:latin typeface="Monaco" pitchFamily="2" charset="0"/>
            </a:endParaRPr>
          </a:p>
          <a:p>
            <a:r>
              <a:rPr lang="en" altLang="ko-KR" sz="1600" dirty="0">
                <a:solidFill>
                  <a:srgbClr val="FF8000"/>
                </a:solidFill>
                <a:latin typeface="inherit"/>
              </a:rPr>
              <a:t>// </a:t>
            </a:r>
            <a:r>
              <a:rPr lang="en" altLang="ko-KR" sz="1600" dirty="0" err="1">
                <a:solidFill>
                  <a:srgbClr val="FF8000"/>
                </a:solidFill>
                <a:latin typeface="inherit"/>
              </a:rPr>
              <a:t>bitnum</a:t>
            </a:r>
            <a:r>
              <a:rPr lang="en" altLang="ko-KR" sz="1600" dirty="0">
                <a:solidFill>
                  <a:srgbClr val="FF8000"/>
                </a:solidFill>
                <a:latin typeface="inherit"/>
              </a:rPr>
              <a:t>[0].t3 </a:t>
            </a:r>
            <a:r>
              <a:rPr lang="en" altLang="ko-KR" sz="1600" dirty="0" err="1">
                <a:solidFill>
                  <a:srgbClr val="FF8000"/>
                </a:solidFill>
                <a:latin typeface="inherit"/>
              </a:rPr>
              <a:t>bitnum</a:t>
            </a:r>
            <a:r>
              <a:rPr lang="en" altLang="ko-KR" sz="1600" dirty="0">
                <a:solidFill>
                  <a:srgbClr val="FF8000"/>
                </a:solidFill>
                <a:latin typeface="inherit"/>
              </a:rPr>
              <a:t>[1].t3 </a:t>
            </a:r>
            <a:r>
              <a:rPr lang="en" altLang="ko-KR" sz="1600" dirty="0" err="1">
                <a:solidFill>
                  <a:srgbClr val="FF8000"/>
                </a:solidFill>
                <a:latin typeface="inherit"/>
              </a:rPr>
              <a:t>bitnum</a:t>
            </a:r>
            <a:r>
              <a:rPr lang="en" altLang="ko-KR" sz="1600" dirty="0">
                <a:solidFill>
                  <a:srgbClr val="FF8000"/>
                </a:solidFill>
                <a:latin typeface="inherit"/>
              </a:rPr>
              <a:t>[2].t3 </a:t>
            </a:r>
            <a:r>
              <a:rPr lang="en" altLang="ko-KR" sz="1600" dirty="0" err="1">
                <a:solidFill>
                  <a:srgbClr val="FF8000"/>
                </a:solidFill>
                <a:latin typeface="inherit"/>
              </a:rPr>
              <a:t>bitnum</a:t>
            </a:r>
            <a:r>
              <a:rPr lang="en" altLang="ko-KR" sz="1600" dirty="0">
                <a:solidFill>
                  <a:srgbClr val="FF8000"/>
                </a:solidFill>
                <a:latin typeface="inherit"/>
              </a:rPr>
              <a:t>[3].t3</a:t>
            </a:r>
            <a:endParaRPr kumimoji="1" lang="ko-KR" altLang="en-US" sz="1600" dirty="0"/>
          </a:p>
        </p:txBody>
      </p:sp>
      <p:sp>
        <p:nvSpPr>
          <p:cNvPr id="12" name="TextBox 11">
            <a:extLst>
              <a:ext uri="{FF2B5EF4-FFF2-40B4-BE49-F238E27FC236}">
                <a16:creationId xmlns:a16="http://schemas.microsoft.com/office/drawing/2014/main" id="{C2DD6392-D22A-1D48-A630-D3B2B98DB91D}"/>
              </a:ext>
            </a:extLst>
          </p:cNvPr>
          <p:cNvSpPr txBox="1"/>
          <p:nvPr/>
        </p:nvSpPr>
        <p:spPr>
          <a:xfrm>
            <a:off x="10202609" y="258"/>
            <a:ext cx="1989391" cy="369332"/>
          </a:xfrm>
          <a:prstGeom prst="rect">
            <a:avLst/>
          </a:prstGeom>
          <a:noFill/>
        </p:spPr>
        <p:txBody>
          <a:bodyPr wrap="none" rtlCol="0">
            <a:spAutoFit/>
          </a:bodyPr>
          <a:lstStyle/>
          <a:p>
            <a:r>
              <a:rPr kumimoji="1" lang="en-US" altLang="ko-KR" dirty="0">
                <a:latin typeface="Calibri" panose="020F0502020204030204" pitchFamily="34" charset="0"/>
                <a:cs typeface="Calibri" panose="020F0502020204030204" pitchFamily="34" charset="0"/>
              </a:rPr>
              <a:t>[</a:t>
            </a:r>
            <a:r>
              <a:rPr lang="en" altLang="ko-KR" dirty="0">
                <a:latin typeface="Calibri" panose="020F0502020204030204" pitchFamily="34" charset="0"/>
                <a:cs typeface="Calibri" panose="020F0502020204030204" pitchFamily="34" charset="0"/>
              </a:rPr>
              <a:t>Verilog-2005 LRM]</a:t>
            </a:r>
            <a:endParaRPr kumimoji="1" lang="ko-KR"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454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476395" y="1611688"/>
            <a:ext cx="7848600" cy="3022600"/>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37931725" indent="-37474525"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400" dirty="0">
                <a:solidFill>
                  <a:schemeClr val="accent2"/>
                </a:solidFill>
                <a:latin typeface="Consolas" panose="020B0609020204030204" pitchFamily="49" charset="0"/>
                <a:ea typeface="新細明體"/>
                <a:cs typeface="新細明體"/>
              </a:rPr>
              <a:t>// define a full adder at dataflow level.</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module </a:t>
            </a:r>
            <a:r>
              <a:rPr lang="en-US" altLang="zh-TW" sz="2400" dirty="0" err="1">
                <a:latin typeface="Consolas" panose="020B0609020204030204" pitchFamily="49" charset="0"/>
                <a:ea typeface="新細明體"/>
                <a:cs typeface="新細明體"/>
              </a:rPr>
              <a:t>full_adder</a:t>
            </a:r>
            <a:r>
              <a:rPr lang="en-US" altLang="zh-TW" sz="2400" dirty="0">
                <a:latin typeface="Consolas" panose="020B0609020204030204" pitchFamily="49" charset="0"/>
                <a:ea typeface="新細明體"/>
                <a:cs typeface="新細明體"/>
              </a:rPr>
              <a:t>(x, y, </a:t>
            </a:r>
            <a:r>
              <a:rPr lang="en-US" altLang="zh-TW" sz="2400" dirty="0" err="1">
                <a:latin typeface="Consolas" panose="020B0609020204030204" pitchFamily="49" charset="0"/>
                <a:ea typeface="新細明體"/>
                <a:cs typeface="新細明體"/>
              </a:rPr>
              <a:t>c_in</a:t>
            </a:r>
            <a:r>
              <a:rPr lang="en-US" altLang="zh-TW" sz="2400" dirty="0">
                <a:latin typeface="Consolas" panose="020B0609020204030204" pitchFamily="49" charset="0"/>
                <a:ea typeface="新細明體"/>
                <a:cs typeface="新細明體"/>
              </a:rPr>
              <a:t>, sum, </a:t>
            </a:r>
            <a:r>
              <a:rPr lang="en-US" altLang="zh-TW" sz="2400" dirty="0" err="1">
                <a:latin typeface="Consolas" panose="020B0609020204030204" pitchFamily="49" charset="0"/>
                <a:ea typeface="新細明體"/>
                <a:cs typeface="新細明體"/>
              </a:rPr>
              <a:t>c_out</a:t>
            </a:r>
            <a:r>
              <a:rPr lang="en-US" altLang="zh-TW" sz="2400" dirty="0">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400" dirty="0">
                <a:solidFill>
                  <a:schemeClr val="accent2"/>
                </a:solidFill>
                <a:latin typeface="Consolas" panose="020B0609020204030204" pitchFamily="49" charset="0"/>
                <a:ea typeface="新細明體"/>
                <a:cs typeface="新細明體"/>
              </a:rPr>
              <a:t>// I/O port declarations</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input  x, y, </a:t>
            </a:r>
            <a:r>
              <a:rPr lang="en-US" altLang="zh-TW" sz="2400" dirty="0" err="1">
                <a:latin typeface="Consolas" panose="020B0609020204030204" pitchFamily="49" charset="0"/>
                <a:ea typeface="新細明體"/>
                <a:cs typeface="新細明體"/>
              </a:rPr>
              <a:t>c_in</a:t>
            </a:r>
            <a:r>
              <a:rPr lang="en-US" altLang="zh-TW" sz="240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output sum, </a:t>
            </a:r>
            <a:r>
              <a:rPr lang="en-US" altLang="zh-TW" sz="2400" dirty="0" err="1">
                <a:latin typeface="Consolas" panose="020B0609020204030204" pitchFamily="49" charset="0"/>
                <a:ea typeface="新細明體"/>
                <a:cs typeface="新細明體"/>
              </a:rPr>
              <a:t>c_out</a:t>
            </a:r>
            <a:r>
              <a:rPr lang="en-US" altLang="zh-TW" sz="2400" dirty="0">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400" dirty="0">
                <a:solidFill>
                  <a:schemeClr val="accent2"/>
                </a:solidFill>
                <a:latin typeface="Consolas" panose="020B0609020204030204" pitchFamily="49" charset="0"/>
                <a:ea typeface="新細明體"/>
                <a:cs typeface="新細明體"/>
              </a:rPr>
              <a:t>// Specify the function of a full adder.</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   assign {</a:t>
            </a:r>
            <a:r>
              <a:rPr lang="en-US" altLang="zh-TW" sz="2400" dirty="0" err="1">
                <a:latin typeface="Consolas" panose="020B0609020204030204" pitchFamily="49" charset="0"/>
                <a:ea typeface="新細明體"/>
                <a:cs typeface="新細明體"/>
              </a:rPr>
              <a:t>c_out</a:t>
            </a:r>
            <a:r>
              <a:rPr lang="en-US" altLang="zh-TW" sz="2400" dirty="0">
                <a:latin typeface="Consolas" panose="020B0609020204030204" pitchFamily="49" charset="0"/>
                <a:ea typeface="新細明體"/>
                <a:cs typeface="新細明體"/>
              </a:rPr>
              <a:t>, sum} = x + y + </a:t>
            </a:r>
            <a:r>
              <a:rPr lang="en-US" altLang="zh-TW" sz="2400" dirty="0" err="1">
                <a:latin typeface="Consolas" panose="020B0609020204030204" pitchFamily="49" charset="0"/>
                <a:ea typeface="新細明體"/>
                <a:cs typeface="新細明體"/>
              </a:rPr>
              <a:t>c_in</a:t>
            </a:r>
            <a:r>
              <a:rPr lang="en-US" altLang="zh-TW" sz="240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dirty="0" err="1">
                <a:latin typeface="Consolas" panose="020B0609020204030204" pitchFamily="49" charset="0"/>
                <a:ea typeface="新細明體"/>
                <a:cs typeface="新細明體"/>
              </a:rPr>
              <a:t>endmodule</a:t>
            </a:r>
            <a:endParaRPr lang="en-US" altLang="zh-TW" sz="2400" dirty="0">
              <a:latin typeface="Consolas" panose="020B0609020204030204" pitchFamily="49" charset="0"/>
              <a:ea typeface="新細明體"/>
              <a:cs typeface="新細明體"/>
            </a:endParaRPr>
          </a:p>
        </p:txBody>
      </p:sp>
      <p:sp>
        <p:nvSpPr>
          <p:cNvPr id="3" name="제목 2"/>
          <p:cNvSpPr>
            <a:spLocks noGrp="1"/>
          </p:cNvSpPr>
          <p:nvPr>
            <p:ph type="title"/>
          </p:nvPr>
        </p:nvSpPr>
        <p:spPr/>
        <p:txBody>
          <a:bodyPr>
            <a:normAutofit/>
          </a:bodyPr>
          <a:lstStyle/>
          <a:p>
            <a:r>
              <a:rPr lang="en-US" altLang="ko-KR" b="1" spc="-150" dirty="0"/>
              <a:t>Full Adder</a:t>
            </a:r>
            <a:endParaRPr lang="ko-KR" altLang="en-US" dirty="0"/>
          </a:p>
        </p:txBody>
      </p:sp>
    </p:spTree>
    <p:extLst>
      <p:ext uri="{BB962C8B-B14F-4D97-AF65-F5344CB8AC3E}">
        <p14:creationId xmlns:p14="http://schemas.microsoft.com/office/powerpoint/2010/main" val="1997212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611188" y="1484313"/>
            <a:ext cx="9538652" cy="4524315"/>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37931725" indent="-37474525"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module </a:t>
            </a:r>
            <a:r>
              <a:rPr lang="en-US" altLang="zh-TW" sz="2400" spc="-150" dirty="0" err="1">
                <a:latin typeface="Consolas" panose="020B0609020204030204" pitchFamily="49" charset="0"/>
                <a:ea typeface="新細明體"/>
                <a:cs typeface="新細明體"/>
              </a:rPr>
              <a:t>adder_nbit</a:t>
            </a:r>
            <a:r>
              <a:rPr lang="en-US" altLang="zh-TW" sz="2400" spc="-150" dirty="0">
                <a:latin typeface="Consolas" panose="020B0609020204030204" pitchFamily="49" charset="0"/>
                <a:ea typeface="新細明體"/>
                <a:cs typeface="新細明體"/>
              </a:rPr>
              <a:t>(x, y, </a:t>
            </a:r>
            <a:r>
              <a:rPr lang="en-US" altLang="zh-TW" sz="2400" spc="-150" dirty="0" err="1">
                <a:latin typeface="Consolas" panose="020B0609020204030204" pitchFamily="49" charset="0"/>
                <a:ea typeface="新細明體"/>
                <a:cs typeface="新細明體"/>
              </a:rPr>
              <a:t>c_in</a:t>
            </a:r>
            <a:r>
              <a:rPr lang="en-US" altLang="zh-TW" sz="2400" spc="-150" dirty="0">
                <a:latin typeface="Consolas" panose="020B0609020204030204" pitchFamily="49" charset="0"/>
                <a:ea typeface="新細明體"/>
                <a:cs typeface="新細明體"/>
              </a:rPr>
              <a:t>, sum, </a:t>
            </a:r>
            <a:r>
              <a:rPr lang="en-US" altLang="zh-TW" sz="2400" spc="-150" dirty="0" err="1">
                <a:latin typeface="Consolas" panose="020B0609020204030204" pitchFamily="49" charset="0"/>
                <a:ea typeface="新細明體"/>
                <a:cs typeface="新細明體"/>
              </a:rPr>
              <a:t>c_out</a:t>
            </a:r>
            <a:r>
              <a:rPr lang="en-US" altLang="zh-TW" sz="2400" spc="-150" dirty="0">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spc="-150" dirty="0" err="1">
                <a:latin typeface="Consolas" panose="020B0609020204030204" pitchFamily="49" charset="0"/>
                <a:ea typeface="新細明體"/>
                <a:cs typeface="新細明體"/>
              </a:rPr>
              <a:t>genvar</a:t>
            </a:r>
            <a:r>
              <a:rPr lang="en-US" altLang="zh-TW" sz="2400" spc="-150" dirty="0">
                <a:latin typeface="Consolas" panose="020B0609020204030204" pitchFamily="49" charset="0"/>
                <a:ea typeface="新細明體"/>
                <a:cs typeface="新細明體"/>
              </a:rPr>
              <a:t>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wire  [N-2:0] c;      </a:t>
            </a:r>
            <a:r>
              <a:rPr lang="en-US" altLang="zh-TW" sz="2400" spc="-150" dirty="0">
                <a:solidFill>
                  <a:schemeClr val="accent2"/>
                </a:solidFill>
                <a:latin typeface="Consolas" panose="020B0609020204030204" pitchFamily="49" charset="0"/>
                <a:ea typeface="新細明體"/>
                <a:cs typeface="新細明體"/>
              </a:rPr>
              <a:t>// internal carries declared as nets.</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generate for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0;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&lt; N;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+ 1) </a:t>
            </a:r>
            <a:r>
              <a:rPr lang="en-US" altLang="zh-TW" sz="2400" spc="-150" dirty="0">
                <a:solidFill>
                  <a:schemeClr val="accent2"/>
                </a:solidFill>
                <a:latin typeface="Consolas" panose="020B0609020204030204" pitchFamily="49" charset="0"/>
                <a:ea typeface="新細明體"/>
                <a:cs typeface="新細明體"/>
              </a:rPr>
              <a:t>begin</a:t>
            </a:r>
            <a:r>
              <a:rPr lang="en-US" altLang="zh-TW" sz="2400" spc="-150" dirty="0">
                <a:latin typeface="Consolas" panose="020B0609020204030204" pitchFamily="49" charset="0"/>
                <a:ea typeface="新細明體"/>
                <a:cs typeface="新細明體"/>
              </a:rPr>
              <a:t>: </a:t>
            </a:r>
            <a:r>
              <a:rPr lang="en-US" altLang="zh-TW" sz="2400" spc="-150" dirty="0">
                <a:solidFill>
                  <a:srgbClr val="FF5050"/>
                </a:solidFill>
                <a:latin typeface="Consolas" panose="020B0609020204030204" pitchFamily="49" charset="0"/>
                <a:ea typeface="新細明體"/>
                <a:cs typeface="新細明體"/>
              </a:rPr>
              <a:t>adder</a:t>
            </a:r>
            <a:r>
              <a:rPr lang="en-US" altLang="zh-TW" sz="2400" spc="-150" dirty="0">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if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0)           </a:t>
            </a:r>
            <a:r>
              <a:rPr lang="en-US" altLang="zh-TW" sz="2400" spc="-150" dirty="0">
                <a:solidFill>
                  <a:schemeClr val="accent2"/>
                </a:solidFill>
                <a:latin typeface="Consolas" panose="020B0609020204030204" pitchFamily="49" charset="0"/>
                <a:ea typeface="新細明體"/>
                <a:cs typeface="新細明體"/>
              </a:rPr>
              <a:t>// specify LSB</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a:t>
            </a:r>
            <a:r>
              <a:rPr lang="en-US" altLang="zh-TW" sz="2400" spc="-150" dirty="0" err="1">
                <a:solidFill>
                  <a:srgbClr val="FF5050"/>
                </a:solidFill>
                <a:latin typeface="Consolas" panose="020B0609020204030204" pitchFamily="49" charset="0"/>
                <a:ea typeface="新細明體"/>
                <a:cs typeface="新細明體"/>
              </a:rPr>
              <a:t>full_adder</a:t>
            </a:r>
            <a:r>
              <a:rPr lang="en-US" altLang="zh-TW" sz="2400" spc="-150" dirty="0">
                <a:latin typeface="Consolas" panose="020B0609020204030204" pitchFamily="49" charset="0"/>
                <a:ea typeface="新細明體"/>
                <a:cs typeface="新細明體"/>
              </a:rPr>
              <a:t> fa (___________________________);</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else if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N-1) </a:t>
            </a:r>
            <a:r>
              <a:rPr lang="en-US" altLang="zh-TW" sz="2400" spc="-150" dirty="0">
                <a:solidFill>
                  <a:schemeClr val="accent2"/>
                </a:solidFill>
                <a:latin typeface="Consolas" panose="020B0609020204030204" pitchFamily="49" charset="0"/>
                <a:ea typeface="新細明體"/>
                <a:cs typeface="新細明體"/>
              </a:rPr>
              <a:t>// specify MSB</a:t>
            </a:r>
          </a:p>
          <a:p>
            <a:pPr latinLnBrk="0">
              <a:spcBef>
                <a:spcPct val="0"/>
              </a:spcBef>
              <a:buClrTx/>
              <a:buSzTx/>
              <a:buNone/>
            </a:pPr>
            <a:r>
              <a:rPr lang="en-US" altLang="zh-TW" sz="2400" spc="-150" dirty="0">
                <a:latin typeface="Consolas" panose="020B0609020204030204" pitchFamily="49" charset="0"/>
                <a:ea typeface="新細明體"/>
                <a:cs typeface="新細明體"/>
              </a:rPr>
              <a:t>      </a:t>
            </a:r>
            <a:r>
              <a:rPr lang="en-US" altLang="zh-TW" sz="2400" spc="-150" dirty="0" err="1">
                <a:solidFill>
                  <a:srgbClr val="FF5050"/>
                </a:solidFill>
                <a:latin typeface="Consolas" panose="020B0609020204030204" pitchFamily="49" charset="0"/>
                <a:ea typeface="新細明體"/>
                <a:cs typeface="新細明體"/>
              </a:rPr>
              <a:t>full_adder</a:t>
            </a:r>
            <a:r>
              <a:rPr lang="en-US" altLang="zh-TW" sz="2400" spc="-150" dirty="0">
                <a:solidFill>
                  <a:srgbClr val="FF5050"/>
                </a:solidFill>
                <a:latin typeface="Consolas" panose="020B0609020204030204" pitchFamily="49" charset="0"/>
                <a:ea typeface="新細明體"/>
                <a:cs typeface="新細明體"/>
              </a:rPr>
              <a:t> </a:t>
            </a:r>
            <a:r>
              <a:rPr lang="en-US" altLang="zh-TW" sz="2400" spc="-150" dirty="0">
                <a:latin typeface="Consolas" panose="020B0609020204030204" pitchFamily="49" charset="0"/>
                <a:ea typeface="新細明體"/>
                <a:cs typeface="新細明體"/>
              </a:rPr>
              <a:t>fa (___________________________);</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else 	              </a:t>
            </a:r>
            <a:r>
              <a:rPr lang="en-US" altLang="zh-TW" sz="2400" spc="-150" dirty="0">
                <a:solidFill>
                  <a:schemeClr val="accent2"/>
                </a:solidFill>
                <a:latin typeface="Consolas" panose="020B0609020204030204" pitchFamily="49" charset="0"/>
                <a:ea typeface="新細明體"/>
                <a:cs typeface="新細明體"/>
              </a:rPr>
              <a:t>// specify other bits</a:t>
            </a:r>
          </a:p>
          <a:p>
            <a:pPr latinLnBrk="0">
              <a:spcBef>
                <a:spcPct val="0"/>
              </a:spcBef>
              <a:buClrTx/>
              <a:buSzTx/>
              <a:buNone/>
            </a:pPr>
            <a:r>
              <a:rPr lang="en-US" altLang="zh-TW" sz="2400" spc="-150" dirty="0">
                <a:latin typeface="Consolas" panose="020B0609020204030204" pitchFamily="49" charset="0"/>
                <a:ea typeface="新細明體"/>
                <a:cs typeface="新細明體"/>
              </a:rPr>
              <a:t>     </a:t>
            </a:r>
            <a:r>
              <a:rPr lang="en-US" altLang="zh-TW" sz="2400" spc="-150" dirty="0">
                <a:solidFill>
                  <a:srgbClr val="FF5050"/>
                </a:solidFill>
                <a:latin typeface="Consolas" panose="020B0609020204030204" pitchFamily="49" charset="0"/>
                <a:ea typeface="新細明體"/>
                <a:cs typeface="新細明體"/>
              </a:rPr>
              <a:t> </a:t>
            </a:r>
            <a:r>
              <a:rPr lang="en-US" altLang="zh-TW" sz="2400" spc="-150" dirty="0" err="1">
                <a:solidFill>
                  <a:srgbClr val="FF5050"/>
                </a:solidFill>
                <a:latin typeface="Consolas" panose="020B0609020204030204" pitchFamily="49" charset="0"/>
                <a:ea typeface="新細明體"/>
                <a:cs typeface="新細明體"/>
              </a:rPr>
              <a:t>full_adder</a:t>
            </a:r>
            <a:r>
              <a:rPr lang="en-US" altLang="zh-TW" sz="2400" spc="-150" dirty="0">
                <a:latin typeface="Consolas" panose="020B0609020204030204" pitchFamily="49" charset="0"/>
                <a:ea typeface="新細明體"/>
                <a:cs typeface="新細明體"/>
              </a:rPr>
              <a:t> fa (___________________________);</a:t>
            </a:r>
          </a:p>
          <a:p>
            <a:pPr eaLnBrk="1" latinLnBrk="0" hangingPunct="1">
              <a:spcBef>
                <a:spcPct val="0"/>
              </a:spcBef>
              <a:buClrTx/>
              <a:buSzTx/>
              <a:buFontTx/>
              <a:buNone/>
            </a:pPr>
            <a:r>
              <a:rPr lang="en-US" altLang="zh-TW" sz="2400" spc="-150" dirty="0">
                <a:solidFill>
                  <a:schemeClr val="accent2"/>
                </a:solidFill>
                <a:latin typeface="Consolas" panose="020B0609020204030204" pitchFamily="49" charset="0"/>
                <a:ea typeface="新細明體"/>
                <a:cs typeface="新細明體"/>
              </a:rPr>
              <a:t>end</a:t>
            </a:r>
            <a:r>
              <a:rPr lang="en-US" altLang="zh-TW" sz="2400" spc="-150" dirty="0">
                <a:latin typeface="Consolas" panose="020B0609020204030204" pitchFamily="49" charset="0"/>
                <a:ea typeface="新細明體"/>
                <a:cs typeface="新細明體"/>
              </a:rPr>
              <a:t> </a:t>
            </a:r>
            <a:r>
              <a:rPr lang="en-US" altLang="zh-TW" sz="2400" spc="-150" dirty="0" err="1">
                <a:latin typeface="Consolas" panose="020B0609020204030204" pitchFamily="49" charset="0"/>
                <a:ea typeface="新細明體"/>
                <a:cs typeface="新細明體"/>
              </a:rPr>
              <a:t>endgenerate</a:t>
            </a:r>
            <a:endParaRPr lang="en-US" altLang="zh-TW" sz="2400" spc="-150" dirty="0">
              <a:latin typeface="Consolas" panose="020B0609020204030204" pitchFamily="49" charset="0"/>
              <a:ea typeface="新細明體"/>
              <a:cs typeface="新細明體"/>
            </a:endParaRPr>
          </a:p>
        </p:txBody>
      </p:sp>
      <p:sp>
        <p:nvSpPr>
          <p:cNvPr id="6" name="TextBox 5"/>
          <p:cNvSpPr txBox="1"/>
          <p:nvPr/>
        </p:nvSpPr>
        <p:spPr>
          <a:xfrm>
            <a:off x="611188" y="6198486"/>
            <a:ext cx="8388556" cy="400110"/>
          </a:xfrm>
          <a:prstGeom prst="rect">
            <a:avLst/>
          </a:prstGeom>
          <a:noFill/>
        </p:spPr>
        <p:txBody>
          <a:bodyPr wrap="square">
            <a:spAutoFit/>
          </a:bodyPr>
          <a:lstStyle/>
          <a:p>
            <a:pPr>
              <a:defRPr/>
            </a:pPr>
            <a:r>
              <a:rPr lang="en-US" altLang="ko-KR" sz="2000" dirty="0">
                <a:latin typeface="Arial" panose="020B0604020202020204" pitchFamily="34" charset="0"/>
                <a:cs typeface="Arial" panose="020B0604020202020204" pitchFamily="34" charset="0"/>
              </a:rPr>
              <a:t>Used for module instance and can be used within if/else &amp; case</a:t>
            </a:r>
            <a:endParaRPr lang="ko-KR" altLang="en-US" sz="2000" dirty="0">
              <a:latin typeface="Arial" panose="020B0604020202020204" pitchFamily="34" charset="0"/>
              <a:cs typeface="Arial" panose="020B0604020202020204" pitchFamily="34" charset="0"/>
            </a:endParaRPr>
          </a:p>
        </p:txBody>
      </p:sp>
      <p:sp>
        <p:nvSpPr>
          <p:cNvPr id="9" name="제목 2"/>
          <p:cNvSpPr>
            <a:spLocks noGrp="1"/>
          </p:cNvSpPr>
          <p:nvPr>
            <p:ph type="title"/>
          </p:nvPr>
        </p:nvSpPr>
        <p:spPr>
          <a:xfrm>
            <a:off x="338399" y="327600"/>
            <a:ext cx="8115645" cy="766800"/>
          </a:xfrm>
        </p:spPr>
        <p:txBody>
          <a:bodyPr>
            <a:noAutofit/>
          </a:bodyPr>
          <a:lstStyle/>
          <a:p>
            <a:r>
              <a:rPr lang="en-US" altLang="ko-KR" sz="3200" b="1" spc="-300" dirty="0"/>
              <a:t>Design n-bit Full Adder – Example 1</a:t>
            </a:r>
            <a:endParaRPr lang="ko-KR" altLang="en-US" sz="3200" spc="-300" dirty="0"/>
          </a:p>
        </p:txBody>
      </p:sp>
    </p:spTree>
    <p:extLst>
      <p:ext uri="{BB962C8B-B14F-4D97-AF65-F5344CB8AC3E}">
        <p14:creationId xmlns:p14="http://schemas.microsoft.com/office/powerpoint/2010/main" val="1967810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611188" y="1484313"/>
            <a:ext cx="9538652" cy="4524315"/>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37931725" indent="-37474525"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module </a:t>
            </a:r>
            <a:r>
              <a:rPr lang="en-US" altLang="zh-TW" sz="2400" spc="-150" dirty="0" err="1">
                <a:latin typeface="Consolas" panose="020B0609020204030204" pitchFamily="49" charset="0"/>
                <a:ea typeface="新細明體"/>
                <a:cs typeface="新細明體"/>
              </a:rPr>
              <a:t>adder_nbit</a:t>
            </a:r>
            <a:r>
              <a:rPr lang="en-US" altLang="zh-TW" sz="2400" spc="-150" dirty="0">
                <a:latin typeface="Consolas" panose="020B0609020204030204" pitchFamily="49" charset="0"/>
                <a:ea typeface="新細明體"/>
                <a:cs typeface="新細明體"/>
              </a:rPr>
              <a:t>(x, y, </a:t>
            </a:r>
            <a:r>
              <a:rPr lang="en-US" altLang="zh-TW" sz="2400" spc="-150" dirty="0" err="1">
                <a:latin typeface="Consolas" panose="020B0609020204030204" pitchFamily="49" charset="0"/>
                <a:ea typeface="新細明體"/>
                <a:cs typeface="新細明體"/>
              </a:rPr>
              <a:t>c_in</a:t>
            </a:r>
            <a:r>
              <a:rPr lang="en-US" altLang="zh-TW" sz="2400" spc="-150" dirty="0">
                <a:latin typeface="Consolas" panose="020B0609020204030204" pitchFamily="49" charset="0"/>
                <a:ea typeface="新細明體"/>
                <a:cs typeface="新細明體"/>
              </a:rPr>
              <a:t>, sum, </a:t>
            </a:r>
            <a:r>
              <a:rPr lang="en-US" altLang="zh-TW" sz="2400" spc="-150" dirty="0" err="1">
                <a:latin typeface="Consolas" panose="020B0609020204030204" pitchFamily="49" charset="0"/>
                <a:ea typeface="新細明體"/>
                <a:cs typeface="新細明體"/>
              </a:rPr>
              <a:t>c_out</a:t>
            </a:r>
            <a:r>
              <a:rPr lang="en-US" altLang="zh-TW" sz="2400" spc="-150" dirty="0">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spc="-150" dirty="0" err="1">
                <a:latin typeface="Consolas" panose="020B0609020204030204" pitchFamily="49" charset="0"/>
                <a:ea typeface="新細明體"/>
                <a:cs typeface="新細明體"/>
              </a:rPr>
              <a:t>genvar</a:t>
            </a:r>
            <a:r>
              <a:rPr lang="en-US" altLang="zh-TW" sz="2400" spc="-150" dirty="0">
                <a:latin typeface="Consolas" panose="020B0609020204030204" pitchFamily="49" charset="0"/>
                <a:ea typeface="新細明體"/>
                <a:cs typeface="新細明體"/>
              </a:rPr>
              <a:t>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wire  [N-2:0] c;      </a:t>
            </a:r>
            <a:r>
              <a:rPr lang="en-US" altLang="zh-TW" sz="2400" spc="-150" dirty="0">
                <a:solidFill>
                  <a:schemeClr val="accent2"/>
                </a:solidFill>
                <a:latin typeface="Consolas" panose="020B0609020204030204" pitchFamily="49" charset="0"/>
                <a:ea typeface="新細明體"/>
                <a:cs typeface="新細明體"/>
              </a:rPr>
              <a:t>// internal carries declared as nets.</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generate for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0;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&lt; N;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+ 1) </a:t>
            </a:r>
            <a:r>
              <a:rPr lang="en-US" altLang="zh-TW" sz="2400" spc="-150" dirty="0">
                <a:solidFill>
                  <a:schemeClr val="accent2"/>
                </a:solidFill>
                <a:latin typeface="Consolas" panose="020B0609020204030204" pitchFamily="49" charset="0"/>
                <a:ea typeface="新細明體"/>
                <a:cs typeface="新細明體"/>
              </a:rPr>
              <a:t>begin</a:t>
            </a:r>
            <a:r>
              <a:rPr lang="en-US" altLang="zh-TW" sz="2400" spc="-150" dirty="0">
                <a:latin typeface="Consolas" panose="020B0609020204030204" pitchFamily="49" charset="0"/>
                <a:ea typeface="新細明體"/>
                <a:cs typeface="新細明體"/>
              </a:rPr>
              <a:t>: </a:t>
            </a:r>
            <a:r>
              <a:rPr lang="en-US" altLang="zh-TW" sz="2400" spc="-150" dirty="0">
                <a:solidFill>
                  <a:srgbClr val="FF5050"/>
                </a:solidFill>
                <a:latin typeface="Consolas" panose="020B0609020204030204" pitchFamily="49" charset="0"/>
                <a:ea typeface="新細明體"/>
                <a:cs typeface="新細明體"/>
              </a:rPr>
              <a:t>adder</a:t>
            </a:r>
            <a:r>
              <a:rPr lang="en-US" altLang="zh-TW" sz="2400" spc="-150" dirty="0">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if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0)           </a:t>
            </a:r>
            <a:r>
              <a:rPr lang="en-US" altLang="zh-TW" sz="2400" spc="-150" dirty="0">
                <a:solidFill>
                  <a:schemeClr val="accent2"/>
                </a:solidFill>
                <a:latin typeface="Consolas" panose="020B0609020204030204" pitchFamily="49" charset="0"/>
                <a:ea typeface="新細明體"/>
                <a:cs typeface="新細明體"/>
              </a:rPr>
              <a:t>// specify LSB</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a:t>
            </a:r>
            <a:r>
              <a:rPr lang="en-US" altLang="zh-TW" sz="2400" spc="-150" dirty="0" err="1">
                <a:solidFill>
                  <a:srgbClr val="FF5050"/>
                </a:solidFill>
                <a:latin typeface="Consolas" panose="020B0609020204030204" pitchFamily="49" charset="0"/>
                <a:ea typeface="新細明體"/>
                <a:cs typeface="新細明體"/>
              </a:rPr>
              <a:t>full_adder</a:t>
            </a:r>
            <a:r>
              <a:rPr lang="en-US" altLang="zh-TW" sz="2400" spc="-150" dirty="0">
                <a:latin typeface="Consolas" panose="020B0609020204030204" pitchFamily="49" charset="0"/>
                <a:ea typeface="新細明體"/>
                <a:cs typeface="新細明體"/>
              </a:rPr>
              <a:t> fa (x[</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y[</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a:t>
            </a:r>
            <a:r>
              <a:rPr lang="en-US" altLang="zh-TW" sz="2400" spc="-150" dirty="0" err="1">
                <a:latin typeface="Consolas" panose="020B0609020204030204" pitchFamily="49" charset="0"/>
                <a:ea typeface="新細明體"/>
                <a:cs typeface="新細明體"/>
              </a:rPr>
              <a:t>c_in</a:t>
            </a:r>
            <a:r>
              <a:rPr lang="en-US" altLang="zh-TW" sz="2400" spc="-150" dirty="0">
                <a:latin typeface="Consolas" panose="020B0609020204030204" pitchFamily="49" charset="0"/>
                <a:ea typeface="新細明體"/>
                <a:cs typeface="新細明體"/>
              </a:rPr>
              <a:t>, sum[</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c[</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else if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N-1) </a:t>
            </a:r>
            <a:r>
              <a:rPr lang="en-US" altLang="zh-TW" sz="2400" spc="-150" dirty="0">
                <a:solidFill>
                  <a:schemeClr val="accent2"/>
                </a:solidFill>
                <a:latin typeface="Consolas" panose="020B0609020204030204" pitchFamily="49" charset="0"/>
                <a:ea typeface="新細明體"/>
                <a:cs typeface="新細明體"/>
              </a:rPr>
              <a:t>// specify MSB</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a:t>
            </a:r>
            <a:r>
              <a:rPr lang="en-US" altLang="zh-TW" sz="2400" spc="-150" dirty="0" err="1">
                <a:solidFill>
                  <a:srgbClr val="FF5050"/>
                </a:solidFill>
                <a:latin typeface="Consolas" panose="020B0609020204030204" pitchFamily="49" charset="0"/>
                <a:ea typeface="新細明體"/>
                <a:cs typeface="新細明體"/>
              </a:rPr>
              <a:t>full_adder</a:t>
            </a:r>
            <a:r>
              <a:rPr lang="en-US" altLang="zh-TW" sz="2400" spc="-150" dirty="0">
                <a:solidFill>
                  <a:srgbClr val="FF5050"/>
                </a:solidFill>
                <a:latin typeface="Consolas" panose="020B0609020204030204" pitchFamily="49" charset="0"/>
                <a:ea typeface="新細明體"/>
                <a:cs typeface="新細明體"/>
              </a:rPr>
              <a:t> </a:t>
            </a:r>
            <a:r>
              <a:rPr lang="en-US" altLang="zh-TW" sz="2400" spc="-150" dirty="0">
                <a:latin typeface="Consolas" panose="020B0609020204030204" pitchFamily="49" charset="0"/>
                <a:ea typeface="新細明體"/>
                <a:cs typeface="新細明體"/>
              </a:rPr>
              <a:t>fa (x[</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y[</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c[i-1], sum[</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a:t>
            </a:r>
            <a:r>
              <a:rPr lang="en-US" altLang="zh-TW" sz="2400" spc="-150" dirty="0" err="1">
                <a:latin typeface="Consolas" panose="020B0609020204030204" pitchFamily="49" charset="0"/>
                <a:ea typeface="新細明體"/>
                <a:cs typeface="新細明體"/>
              </a:rPr>
              <a:t>c_out</a:t>
            </a:r>
            <a:r>
              <a:rPr lang="en-US" altLang="zh-TW" sz="24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else 	              </a:t>
            </a:r>
            <a:r>
              <a:rPr lang="en-US" altLang="zh-TW" sz="2400" spc="-150" dirty="0">
                <a:solidFill>
                  <a:schemeClr val="accent2"/>
                </a:solidFill>
                <a:latin typeface="Consolas" panose="020B0609020204030204" pitchFamily="49" charset="0"/>
                <a:ea typeface="新細明體"/>
                <a:cs typeface="新細明體"/>
              </a:rPr>
              <a:t>// specify other bits</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a:t>
            </a:r>
            <a:r>
              <a:rPr lang="en-US" altLang="zh-TW" sz="2400" spc="-150" dirty="0">
                <a:solidFill>
                  <a:srgbClr val="FF5050"/>
                </a:solidFill>
                <a:latin typeface="Consolas" panose="020B0609020204030204" pitchFamily="49" charset="0"/>
                <a:ea typeface="新細明體"/>
                <a:cs typeface="新細明體"/>
              </a:rPr>
              <a:t> </a:t>
            </a:r>
            <a:r>
              <a:rPr lang="en-US" altLang="zh-TW" sz="2400" spc="-150" dirty="0" err="1">
                <a:solidFill>
                  <a:srgbClr val="FF5050"/>
                </a:solidFill>
                <a:latin typeface="Consolas" panose="020B0609020204030204" pitchFamily="49" charset="0"/>
                <a:ea typeface="新細明體"/>
                <a:cs typeface="新細明體"/>
              </a:rPr>
              <a:t>full_adder</a:t>
            </a:r>
            <a:r>
              <a:rPr lang="en-US" altLang="zh-TW" sz="2400" spc="-150" dirty="0">
                <a:latin typeface="Consolas" panose="020B0609020204030204" pitchFamily="49" charset="0"/>
                <a:ea typeface="新細明體"/>
                <a:cs typeface="新細明體"/>
              </a:rPr>
              <a:t> fa (x[</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y[</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c[i-1], sum[</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c[</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spc="-150" dirty="0">
                <a:solidFill>
                  <a:schemeClr val="accent2"/>
                </a:solidFill>
                <a:latin typeface="Consolas" panose="020B0609020204030204" pitchFamily="49" charset="0"/>
                <a:ea typeface="新細明體"/>
                <a:cs typeface="新細明體"/>
              </a:rPr>
              <a:t>end</a:t>
            </a:r>
            <a:r>
              <a:rPr lang="en-US" altLang="zh-TW" sz="2400" spc="-150" dirty="0">
                <a:latin typeface="Consolas" panose="020B0609020204030204" pitchFamily="49" charset="0"/>
                <a:ea typeface="新細明體"/>
                <a:cs typeface="新細明體"/>
              </a:rPr>
              <a:t> </a:t>
            </a:r>
            <a:r>
              <a:rPr lang="en-US" altLang="zh-TW" sz="2400" spc="-150" dirty="0" err="1">
                <a:latin typeface="Consolas" panose="020B0609020204030204" pitchFamily="49" charset="0"/>
                <a:ea typeface="新細明體"/>
                <a:cs typeface="新細明體"/>
              </a:rPr>
              <a:t>endgenerate</a:t>
            </a:r>
            <a:endParaRPr lang="en-US" altLang="zh-TW" sz="2400" spc="-150" dirty="0">
              <a:latin typeface="Consolas" panose="020B0609020204030204" pitchFamily="49" charset="0"/>
              <a:ea typeface="新細明體"/>
              <a:cs typeface="新細明體"/>
            </a:endParaRPr>
          </a:p>
        </p:txBody>
      </p:sp>
      <p:sp>
        <p:nvSpPr>
          <p:cNvPr id="6" name="TextBox 5"/>
          <p:cNvSpPr txBox="1"/>
          <p:nvPr/>
        </p:nvSpPr>
        <p:spPr>
          <a:xfrm>
            <a:off x="611188" y="6198486"/>
            <a:ext cx="8388556" cy="400110"/>
          </a:xfrm>
          <a:prstGeom prst="rect">
            <a:avLst/>
          </a:prstGeom>
          <a:noFill/>
        </p:spPr>
        <p:txBody>
          <a:bodyPr wrap="square">
            <a:spAutoFit/>
          </a:bodyPr>
          <a:lstStyle/>
          <a:p>
            <a:pPr>
              <a:defRPr/>
            </a:pPr>
            <a:r>
              <a:rPr lang="en-US" altLang="ko-KR" sz="2000" dirty="0">
                <a:latin typeface="Arial" panose="020B0604020202020204" pitchFamily="34" charset="0"/>
                <a:cs typeface="Arial" panose="020B0604020202020204" pitchFamily="34" charset="0"/>
              </a:rPr>
              <a:t>Used for module instance and can be used within if/else &amp; case</a:t>
            </a:r>
            <a:endParaRPr lang="ko-KR" altLang="en-US" sz="2000" dirty="0">
              <a:latin typeface="Arial" panose="020B0604020202020204" pitchFamily="34" charset="0"/>
              <a:cs typeface="Arial" panose="020B0604020202020204" pitchFamily="34" charset="0"/>
            </a:endParaRPr>
          </a:p>
        </p:txBody>
      </p:sp>
      <p:sp>
        <p:nvSpPr>
          <p:cNvPr id="9" name="제목 2"/>
          <p:cNvSpPr>
            <a:spLocks noGrp="1"/>
          </p:cNvSpPr>
          <p:nvPr>
            <p:ph type="title"/>
          </p:nvPr>
        </p:nvSpPr>
        <p:spPr>
          <a:xfrm>
            <a:off x="338399" y="327600"/>
            <a:ext cx="8115645" cy="766800"/>
          </a:xfrm>
        </p:spPr>
        <p:txBody>
          <a:bodyPr>
            <a:noAutofit/>
          </a:bodyPr>
          <a:lstStyle/>
          <a:p>
            <a:r>
              <a:rPr lang="en-US" altLang="ko-KR" sz="3200" b="1" spc="-300" dirty="0"/>
              <a:t>The generate Condition Statement: An n-Bit Adder</a:t>
            </a:r>
            <a:endParaRPr lang="ko-KR" altLang="en-US" sz="3200" spc="-300" dirty="0"/>
          </a:p>
        </p:txBody>
      </p:sp>
    </p:spTree>
    <p:extLst>
      <p:ext uri="{BB962C8B-B14F-4D97-AF65-F5344CB8AC3E}">
        <p14:creationId xmlns:p14="http://schemas.microsoft.com/office/powerpoint/2010/main" val="2153625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630959" y="1507462"/>
            <a:ext cx="9327688" cy="4524315"/>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37931725" indent="-37474525"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module </a:t>
            </a:r>
            <a:r>
              <a:rPr lang="en-US" altLang="zh-TW" sz="2400" spc="-150" dirty="0" err="1">
                <a:latin typeface="Consolas" panose="020B0609020204030204" pitchFamily="49" charset="0"/>
                <a:ea typeface="新細明體"/>
                <a:cs typeface="新細明體"/>
              </a:rPr>
              <a:t>adder_nbit</a:t>
            </a:r>
            <a:r>
              <a:rPr lang="en-US" altLang="zh-TW" sz="2400" spc="-150" dirty="0">
                <a:latin typeface="Consolas" panose="020B0609020204030204" pitchFamily="49" charset="0"/>
                <a:ea typeface="新細明體"/>
                <a:cs typeface="新細明體"/>
              </a:rPr>
              <a:t>(x, y, </a:t>
            </a:r>
            <a:r>
              <a:rPr lang="en-US" altLang="zh-TW" sz="2400" spc="-150" dirty="0" err="1">
                <a:latin typeface="Consolas" panose="020B0609020204030204" pitchFamily="49" charset="0"/>
                <a:ea typeface="新細明體"/>
                <a:cs typeface="新細明體"/>
              </a:rPr>
              <a:t>c_in</a:t>
            </a:r>
            <a:r>
              <a:rPr lang="en-US" altLang="zh-TW" sz="2400" spc="-150" dirty="0">
                <a:latin typeface="Consolas" panose="020B0609020204030204" pitchFamily="49" charset="0"/>
                <a:ea typeface="新細明體"/>
                <a:cs typeface="新細明體"/>
              </a:rPr>
              <a:t>, sum, </a:t>
            </a:r>
            <a:r>
              <a:rPr lang="en-US" altLang="zh-TW" sz="2400" spc="-150" dirty="0" err="1">
                <a:latin typeface="Consolas" panose="020B0609020204030204" pitchFamily="49" charset="0"/>
                <a:ea typeface="新細明體"/>
                <a:cs typeface="新細明體"/>
              </a:rPr>
              <a:t>c_out</a:t>
            </a:r>
            <a:r>
              <a:rPr lang="en-US" altLang="zh-TW" sz="2400" spc="-150" dirty="0">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a:t>
            </a:r>
            <a:endParaRPr lang="en-US" altLang="zh-TW" sz="2400" spc="-150" dirty="0">
              <a:solidFill>
                <a:schemeClr val="accent2"/>
              </a:solidFill>
              <a:latin typeface="Consolas" panose="020B0609020204030204" pitchFamily="49" charset="0"/>
              <a:ea typeface="新細明體"/>
              <a:cs typeface="新細明體"/>
            </a:endParaRPr>
          </a:p>
          <a:p>
            <a:pPr eaLnBrk="1" latinLnBrk="0" hangingPunct="1">
              <a:spcBef>
                <a:spcPct val="0"/>
              </a:spcBef>
              <a:buClrTx/>
              <a:buSzTx/>
              <a:buFontTx/>
              <a:buNone/>
            </a:pPr>
            <a:r>
              <a:rPr lang="en-US" altLang="zh-TW" sz="2400" spc="-150" dirty="0" err="1">
                <a:latin typeface="Consolas" panose="020B0609020204030204" pitchFamily="49" charset="0"/>
                <a:ea typeface="新細明體"/>
                <a:cs typeface="新細明體"/>
              </a:rPr>
              <a:t>genvar</a:t>
            </a:r>
            <a:r>
              <a:rPr lang="en-US" altLang="zh-TW" sz="2400" spc="-150" dirty="0">
                <a:latin typeface="Consolas" panose="020B0609020204030204" pitchFamily="49" charset="0"/>
                <a:ea typeface="新細明體"/>
                <a:cs typeface="新細明體"/>
              </a:rPr>
              <a:t>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wire [N-2:0] c;       </a:t>
            </a:r>
            <a:r>
              <a:rPr lang="en-US" altLang="zh-TW" sz="2400" spc="-150" dirty="0">
                <a:solidFill>
                  <a:schemeClr val="accent2"/>
                </a:solidFill>
                <a:latin typeface="Consolas" panose="020B0609020204030204" pitchFamily="49" charset="0"/>
                <a:ea typeface="新細明體"/>
                <a:cs typeface="新細明體"/>
              </a:rPr>
              <a:t>// internal carries declared as nets.</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generate for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0;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&lt; N;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+ 1) </a:t>
            </a:r>
            <a:r>
              <a:rPr lang="en-US" altLang="zh-TW" sz="2400" spc="-150" dirty="0">
                <a:solidFill>
                  <a:schemeClr val="accent2"/>
                </a:solidFill>
                <a:latin typeface="Consolas" panose="020B0609020204030204" pitchFamily="49" charset="0"/>
                <a:ea typeface="新細明體"/>
                <a:cs typeface="新細明體"/>
              </a:rPr>
              <a:t>begin</a:t>
            </a:r>
            <a:r>
              <a:rPr lang="en-US" altLang="zh-TW" sz="2400" spc="-150" dirty="0">
                <a:latin typeface="Consolas" panose="020B0609020204030204" pitchFamily="49" charset="0"/>
                <a:ea typeface="新細明體"/>
                <a:cs typeface="新細明體"/>
              </a:rPr>
              <a:t>: </a:t>
            </a:r>
            <a:r>
              <a:rPr lang="en-US" altLang="zh-TW" sz="2400" spc="-150" dirty="0">
                <a:solidFill>
                  <a:srgbClr val="FF5050"/>
                </a:solidFill>
                <a:latin typeface="Consolas" panose="020B0609020204030204" pitchFamily="49" charset="0"/>
                <a:ea typeface="新細明體"/>
                <a:cs typeface="新細明體"/>
              </a:rPr>
              <a:t>adder</a:t>
            </a:r>
            <a:r>
              <a:rPr lang="en-US" altLang="zh-TW" sz="2400" spc="-150" dirty="0">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if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0)            </a:t>
            </a:r>
            <a:r>
              <a:rPr lang="en-US" altLang="zh-TW" sz="2400" spc="-150" dirty="0">
                <a:solidFill>
                  <a:schemeClr val="accent2"/>
                </a:solidFill>
                <a:latin typeface="Consolas" panose="020B0609020204030204" pitchFamily="49" charset="0"/>
                <a:ea typeface="新細明體"/>
                <a:cs typeface="新細明體"/>
              </a:rPr>
              <a:t>// specify LSB</a:t>
            </a:r>
          </a:p>
          <a:p>
            <a:pPr latinLnBrk="0">
              <a:spcBef>
                <a:spcPct val="0"/>
              </a:spcBef>
              <a:buClrTx/>
              <a:buSzTx/>
              <a:buNone/>
            </a:pPr>
            <a:r>
              <a:rPr lang="en-US" altLang="zh-TW" sz="2400" spc="-150" dirty="0">
                <a:latin typeface="Consolas" panose="020B0609020204030204" pitchFamily="49" charset="0"/>
                <a:ea typeface="新細明體"/>
                <a:cs typeface="新細明體"/>
              </a:rPr>
              <a:t>      </a:t>
            </a:r>
            <a:r>
              <a:rPr lang="en-US" altLang="zh-TW" sz="2400" spc="-150" dirty="0">
                <a:solidFill>
                  <a:schemeClr val="accent2"/>
                </a:solidFill>
                <a:latin typeface="Consolas" panose="020B0609020204030204" pitchFamily="49" charset="0"/>
                <a:ea typeface="新細明體"/>
                <a:cs typeface="新細明體"/>
              </a:rPr>
              <a:t>assign</a:t>
            </a:r>
            <a:r>
              <a:rPr lang="en-US" altLang="zh-TW" sz="2400" spc="-150" dirty="0">
                <a:latin typeface="Consolas" panose="020B0609020204030204" pitchFamily="49" charset="0"/>
                <a:ea typeface="新細明體"/>
                <a:cs typeface="新細明體"/>
              </a:rPr>
              <a:t> {___________} =  x[</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y[</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a:t>
            </a:r>
            <a:r>
              <a:rPr lang="en-US" altLang="zh-TW" sz="2400" spc="-150" dirty="0" err="1">
                <a:latin typeface="Consolas" panose="020B0609020204030204" pitchFamily="49" charset="0"/>
                <a:ea typeface="新細明體"/>
                <a:cs typeface="新細明體"/>
              </a:rPr>
              <a:t>c_in</a:t>
            </a:r>
            <a:r>
              <a:rPr lang="en-US" altLang="zh-TW" sz="24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else if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N-1) </a:t>
            </a:r>
            <a:r>
              <a:rPr lang="en-US" altLang="zh-TW" sz="2400" spc="-150" dirty="0">
                <a:solidFill>
                  <a:schemeClr val="accent2"/>
                </a:solidFill>
                <a:latin typeface="Consolas" panose="020B0609020204030204" pitchFamily="49" charset="0"/>
                <a:ea typeface="新細明體"/>
                <a:cs typeface="新細明體"/>
              </a:rPr>
              <a:t>// specify MSB</a:t>
            </a:r>
          </a:p>
          <a:p>
            <a:pPr latinLnBrk="0">
              <a:spcBef>
                <a:spcPct val="0"/>
              </a:spcBef>
              <a:buClrTx/>
              <a:buSzTx/>
              <a:buNone/>
            </a:pPr>
            <a:r>
              <a:rPr lang="en-US" altLang="zh-TW" sz="2400" spc="-150" dirty="0">
                <a:latin typeface="Consolas" panose="020B0609020204030204" pitchFamily="49" charset="0"/>
                <a:ea typeface="新細明體"/>
                <a:cs typeface="新細明體"/>
              </a:rPr>
              <a:t>      </a:t>
            </a:r>
            <a:r>
              <a:rPr lang="en-US" altLang="zh-TW" sz="2400" spc="-150" dirty="0">
                <a:solidFill>
                  <a:schemeClr val="accent2"/>
                </a:solidFill>
                <a:latin typeface="Consolas" panose="020B0609020204030204" pitchFamily="49" charset="0"/>
                <a:ea typeface="新細明體"/>
                <a:cs typeface="新細明體"/>
              </a:rPr>
              <a:t>assign </a:t>
            </a:r>
            <a:r>
              <a:rPr lang="en-US" altLang="zh-TW" sz="2400" spc="-150" dirty="0">
                <a:latin typeface="Consolas" panose="020B0609020204030204" pitchFamily="49" charset="0"/>
                <a:ea typeface="新細明體"/>
                <a:cs typeface="新細明體"/>
              </a:rPr>
              <a:t>{___________} =  x[</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y[</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c[i-1];</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else 	              </a:t>
            </a:r>
            <a:r>
              <a:rPr lang="en-US" altLang="zh-TW" sz="2400" spc="-150" dirty="0">
                <a:solidFill>
                  <a:schemeClr val="accent2"/>
                </a:solidFill>
                <a:latin typeface="Consolas" panose="020B0609020204030204" pitchFamily="49" charset="0"/>
                <a:ea typeface="新細明體"/>
                <a:cs typeface="新細明體"/>
              </a:rPr>
              <a:t>// specify other bits</a:t>
            </a:r>
          </a:p>
          <a:p>
            <a:pPr latinLnBrk="0">
              <a:spcBef>
                <a:spcPct val="0"/>
              </a:spcBef>
              <a:buClrTx/>
              <a:buSzTx/>
              <a:buNone/>
            </a:pPr>
            <a:r>
              <a:rPr lang="en-US" altLang="zh-TW" sz="2400" spc="-150" dirty="0">
                <a:latin typeface="Consolas" panose="020B0609020204030204" pitchFamily="49" charset="0"/>
                <a:ea typeface="新細明體"/>
                <a:cs typeface="新細明體"/>
              </a:rPr>
              <a:t>      </a:t>
            </a:r>
            <a:r>
              <a:rPr lang="en-US" altLang="zh-TW" sz="2400" spc="-150" dirty="0">
                <a:solidFill>
                  <a:schemeClr val="accent2"/>
                </a:solidFill>
                <a:latin typeface="Consolas" panose="020B0609020204030204" pitchFamily="49" charset="0"/>
                <a:ea typeface="新細明體"/>
                <a:cs typeface="新細明體"/>
              </a:rPr>
              <a:t>assign</a:t>
            </a:r>
            <a:r>
              <a:rPr lang="en-US" altLang="zh-TW" sz="2400" spc="-150" dirty="0">
                <a:latin typeface="Consolas" panose="020B0609020204030204" pitchFamily="49" charset="0"/>
                <a:ea typeface="新細明體"/>
                <a:cs typeface="新細明體"/>
              </a:rPr>
              <a:t> {___________} =  x[</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y[</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c[i-1];</a:t>
            </a:r>
          </a:p>
          <a:p>
            <a:pPr eaLnBrk="1" latinLnBrk="0" hangingPunct="1">
              <a:spcBef>
                <a:spcPct val="0"/>
              </a:spcBef>
              <a:buClrTx/>
              <a:buSzTx/>
              <a:buFontTx/>
              <a:buNone/>
            </a:pPr>
            <a:r>
              <a:rPr lang="en-US" altLang="zh-TW" sz="2400" spc="-150" dirty="0">
                <a:solidFill>
                  <a:schemeClr val="accent2"/>
                </a:solidFill>
                <a:latin typeface="Consolas" panose="020B0609020204030204" pitchFamily="49" charset="0"/>
                <a:ea typeface="新細明體"/>
                <a:cs typeface="新細明體"/>
              </a:rPr>
              <a:t>end</a:t>
            </a:r>
            <a:r>
              <a:rPr lang="en-US" altLang="zh-TW" sz="2400" spc="-150" dirty="0">
                <a:latin typeface="Consolas" panose="020B0609020204030204" pitchFamily="49" charset="0"/>
                <a:ea typeface="新細明體"/>
                <a:cs typeface="新細明體"/>
              </a:rPr>
              <a:t> </a:t>
            </a:r>
            <a:r>
              <a:rPr lang="en-US" altLang="zh-TW" sz="2400" spc="-150" dirty="0" err="1">
                <a:latin typeface="Consolas" panose="020B0609020204030204" pitchFamily="49" charset="0"/>
                <a:ea typeface="新細明體"/>
                <a:cs typeface="新細明體"/>
              </a:rPr>
              <a:t>endgenerate</a:t>
            </a:r>
            <a:endParaRPr lang="en-US" altLang="zh-TW" sz="2400" spc="-150" dirty="0">
              <a:latin typeface="Consolas" panose="020B0609020204030204" pitchFamily="49" charset="0"/>
              <a:ea typeface="新細明體"/>
              <a:cs typeface="新細明體"/>
            </a:endParaRPr>
          </a:p>
        </p:txBody>
      </p:sp>
      <p:sp>
        <p:nvSpPr>
          <p:cNvPr id="8" name="제목 2"/>
          <p:cNvSpPr txBox="1">
            <a:spLocks/>
          </p:cNvSpPr>
          <p:nvPr/>
        </p:nvSpPr>
        <p:spPr>
          <a:xfrm>
            <a:off x="338399" y="327600"/>
            <a:ext cx="8115645" cy="766800"/>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bg2">
                    <a:lumMod val="25000"/>
                  </a:schemeClr>
                </a:solidFill>
                <a:latin typeface="Arial" panose="020B0604020202020204" pitchFamily="34" charset="0"/>
                <a:ea typeface="+mj-ea"/>
                <a:cs typeface="Arial" panose="020B0604020202020204" pitchFamily="34" charset="0"/>
              </a:defRPr>
            </a:lvl1pPr>
          </a:lstStyle>
          <a:p>
            <a:r>
              <a:rPr lang="en-US" altLang="ko-KR" sz="3200" b="1" spc="-300" dirty="0"/>
              <a:t>Design n-bit Full Adder – Example 2</a:t>
            </a:r>
            <a:endParaRPr lang="ko-KR" altLang="en-US" sz="3200" spc="-300" dirty="0"/>
          </a:p>
        </p:txBody>
      </p:sp>
      <p:sp>
        <p:nvSpPr>
          <p:cNvPr id="2" name="TextBox 1">
            <a:extLst>
              <a:ext uri="{FF2B5EF4-FFF2-40B4-BE49-F238E27FC236}">
                <a16:creationId xmlns:a16="http://schemas.microsoft.com/office/drawing/2014/main" id="{5311D421-FAA3-114B-81D7-B6EC3968FE90}"/>
              </a:ext>
            </a:extLst>
          </p:cNvPr>
          <p:cNvSpPr txBox="1"/>
          <p:nvPr/>
        </p:nvSpPr>
        <p:spPr>
          <a:xfrm>
            <a:off x="630959" y="6260173"/>
            <a:ext cx="7811562" cy="369332"/>
          </a:xfrm>
          <a:prstGeom prst="rect">
            <a:avLst/>
          </a:prstGeom>
          <a:noFill/>
        </p:spPr>
        <p:txBody>
          <a:bodyPr wrap="none" rtlCol="0">
            <a:spAutoFit/>
          </a:bodyPr>
          <a:lstStyle/>
          <a:p>
            <a:r>
              <a:rPr kumimoji="1" lang="en-US" altLang="ko-KR" dirty="0">
                <a:latin typeface="Calibri" panose="020F0502020204030204" pitchFamily="34" charset="0"/>
                <a:cs typeface="Calibri" panose="020F0502020204030204" pitchFamily="34" charset="0"/>
              </a:rPr>
              <a:t>Hint: Recall the full adder with a single sentence, assign {</a:t>
            </a:r>
            <a:r>
              <a:rPr kumimoji="1" lang="en-US" altLang="ko-KR" dirty="0" err="1">
                <a:latin typeface="Calibri" panose="020F0502020204030204" pitchFamily="34" charset="0"/>
                <a:cs typeface="Calibri" panose="020F0502020204030204" pitchFamily="34" charset="0"/>
              </a:rPr>
              <a:t>cout</a:t>
            </a:r>
            <a:r>
              <a:rPr kumimoji="1" lang="en-US" altLang="ko-KR" dirty="0">
                <a:latin typeface="Calibri" panose="020F0502020204030204" pitchFamily="34" charset="0"/>
                <a:cs typeface="Calibri" panose="020F0502020204030204" pitchFamily="34" charset="0"/>
              </a:rPr>
              <a:t>, sum} = x + y + </a:t>
            </a:r>
            <a:r>
              <a:rPr kumimoji="1" lang="en-US" altLang="ko-KR" dirty="0" err="1">
                <a:latin typeface="Calibri" panose="020F0502020204030204" pitchFamily="34" charset="0"/>
                <a:cs typeface="Calibri" panose="020F0502020204030204" pitchFamily="34" charset="0"/>
              </a:rPr>
              <a:t>c_in</a:t>
            </a:r>
            <a:r>
              <a:rPr kumimoji="1" lang="en-US" altLang="ko-KR" dirty="0">
                <a:latin typeface="Calibri" panose="020F0502020204030204" pitchFamily="34" charset="0"/>
                <a:cs typeface="Calibri" panose="020F0502020204030204" pitchFamily="34" charset="0"/>
              </a:rPr>
              <a:t>.</a:t>
            </a:r>
            <a:endParaRPr kumimoji="1" lang="ko-KR"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0283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630959" y="1507462"/>
            <a:ext cx="9327688" cy="4524315"/>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37931725" indent="-37474525"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module </a:t>
            </a:r>
            <a:r>
              <a:rPr lang="en-US" altLang="zh-TW" sz="2400" spc="-150" dirty="0" err="1">
                <a:latin typeface="Consolas" panose="020B0609020204030204" pitchFamily="49" charset="0"/>
                <a:ea typeface="新細明體"/>
                <a:cs typeface="新細明體"/>
              </a:rPr>
              <a:t>adder_nbit</a:t>
            </a:r>
            <a:r>
              <a:rPr lang="en-US" altLang="zh-TW" sz="2400" spc="-150" dirty="0">
                <a:latin typeface="Consolas" panose="020B0609020204030204" pitchFamily="49" charset="0"/>
                <a:ea typeface="新細明體"/>
                <a:cs typeface="新細明體"/>
              </a:rPr>
              <a:t>(x, y, </a:t>
            </a:r>
            <a:r>
              <a:rPr lang="en-US" altLang="zh-TW" sz="2400" spc="-150" dirty="0" err="1">
                <a:latin typeface="Consolas" panose="020B0609020204030204" pitchFamily="49" charset="0"/>
                <a:ea typeface="新細明體"/>
                <a:cs typeface="新細明體"/>
              </a:rPr>
              <a:t>c_in</a:t>
            </a:r>
            <a:r>
              <a:rPr lang="en-US" altLang="zh-TW" sz="2400" spc="-150" dirty="0">
                <a:latin typeface="Consolas" panose="020B0609020204030204" pitchFamily="49" charset="0"/>
                <a:ea typeface="新細明體"/>
                <a:cs typeface="新細明體"/>
              </a:rPr>
              <a:t>, sum, </a:t>
            </a:r>
            <a:r>
              <a:rPr lang="en-US" altLang="zh-TW" sz="2400" spc="-150" dirty="0" err="1">
                <a:latin typeface="Consolas" panose="020B0609020204030204" pitchFamily="49" charset="0"/>
                <a:ea typeface="新細明體"/>
                <a:cs typeface="新細明體"/>
              </a:rPr>
              <a:t>c_out</a:t>
            </a:r>
            <a:r>
              <a:rPr lang="en-US" altLang="zh-TW" sz="2400" spc="-150" dirty="0">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a:t>
            </a:r>
            <a:endParaRPr lang="en-US" altLang="zh-TW" sz="2400" spc="-150" dirty="0">
              <a:solidFill>
                <a:schemeClr val="accent2"/>
              </a:solidFill>
              <a:latin typeface="Consolas" panose="020B0609020204030204" pitchFamily="49" charset="0"/>
              <a:ea typeface="新細明體"/>
              <a:cs typeface="新細明體"/>
            </a:endParaRPr>
          </a:p>
          <a:p>
            <a:pPr eaLnBrk="1" latinLnBrk="0" hangingPunct="1">
              <a:spcBef>
                <a:spcPct val="0"/>
              </a:spcBef>
              <a:buClrTx/>
              <a:buSzTx/>
              <a:buFontTx/>
              <a:buNone/>
            </a:pPr>
            <a:r>
              <a:rPr lang="en-US" altLang="zh-TW" sz="2400" spc="-150" dirty="0" err="1">
                <a:latin typeface="Consolas" panose="020B0609020204030204" pitchFamily="49" charset="0"/>
                <a:ea typeface="新細明體"/>
                <a:cs typeface="新細明體"/>
              </a:rPr>
              <a:t>genvar</a:t>
            </a:r>
            <a:r>
              <a:rPr lang="en-US" altLang="zh-TW" sz="2400" spc="-150" dirty="0">
                <a:latin typeface="Consolas" panose="020B0609020204030204" pitchFamily="49" charset="0"/>
                <a:ea typeface="新細明體"/>
                <a:cs typeface="新細明體"/>
              </a:rPr>
              <a:t>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wire [N-2:0] c;       </a:t>
            </a:r>
            <a:r>
              <a:rPr lang="en-US" altLang="zh-TW" sz="2400" spc="-150" dirty="0">
                <a:solidFill>
                  <a:schemeClr val="accent2"/>
                </a:solidFill>
                <a:latin typeface="Consolas" panose="020B0609020204030204" pitchFamily="49" charset="0"/>
                <a:ea typeface="新細明體"/>
                <a:cs typeface="新細明體"/>
              </a:rPr>
              <a:t>// internal carries declared as nets.</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generate for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0;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&lt; N;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+ 1) </a:t>
            </a:r>
            <a:r>
              <a:rPr lang="en-US" altLang="zh-TW" sz="2400" spc="-150" dirty="0">
                <a:solidFill>
                  <a:schemeClr val="accent2"/>
                </a:solidFill>
                <a:latin typeface="Consolas" panose="020B0609020204030204" pitchFamily="49" charset="0"/>
                <a:ea typeface="新細明體"/>
                <a:cs typeface="新細明體"/>
              </a:rPr>
              <a:t>begin</a:t>
            </a:r>
            <a:r>
              <a:rPr lang="en-US" altLang="zh-TW" sz="2400" spc="-150" dirty="0">
                <a:latin typeface="Consolas" panose="020B0609020204030204" pitchFamily="49" charset="0"/>
                <a:ea typeface="新細明體"/>
                <a:cs typeface="新細明體"/>
              </a:rPr>
              <a:t>: </a:t>
            </a:r>
            <a:r>
              <a:rPr lang="en-US" altLang="zh-TW" sz="2400" spc="-150" dirty="0">
                <a:solidFill>
                  <a:srgbClr val="FF5050"/>
                </a:solidFill>
                <a:latin typeface="Consolas" panose="020B0609020204030204" pitchFamily="49" charset="0"/>
                <a:ea typeface="新細明體"/>
                <a:cs typeface="新細明體"/>
              </a:rPr>
              <a:t>adder</a:t>
            </a:r>
            <a:r>
              <a:rPr lang="en-US" altLang="zh-TW" sz="2400" spc="-150" dirty="0">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if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0)            </a:t>
            </a:r>
            <a:r>
              <a:rPr lang="en-US" altLang="zh-TW" sz="2400" spc="-150" dirty="0">
                <a:solidFill>
                  <a:schemeClr val="accent2"/>
                </a:solidFill>
                <a:latin typeface="Consolas" panose="020B0609020204030204" pitchFamily="49" charset="0"/>
                <a:ea typeface="新細明體"/>
                <a:cs typeface="新細明體"/>
              </a:rPr>
              <a:t>// specify LSB</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a:t>
            </a:r>
            <a:r>
              <a:rPr lang="en-US" altLang="zh-TW" sz="2400" spc="-150" dirty="0">
                <a:solidFill>
                  <a:schemeClr val="accent2"/>
                </a:solidFill>
                <a:latin typeface="Consolas" panose="020B0609020204030204" pitchFamily="49" charset="0"/>
                <a:ea typeface="新細明體"/>
                <a:cs typeface="新細明體"/>
              </a:rPr>
              <a:t>assign</a:t>
            </a:r>
            <a:r>
              <a:rPr lang="en-US" altLang="zh-TW" sz="2400" spc="-150" dirty="0">
                <a:latin typeface="Consolas" panose="020B0609020204030204" pitchFamily="49" charset="0"/>
                <a:ea typeface="新細明體"/>
                <a:cs typeface="新細明體"/>
              </a:rPr>
              <a:t> {c[</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sum[</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x[</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y[</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a:t>
            </a:r>
            <a:r>
              <a:rPr lang="en-US" altLang="zh-TW" sz="2400" spc="-150" dirty="0" err="1">
                <a:latin typeface="Consolas" panose="020B0609020204030204" pitchFamily="49" charset="0"/>
                <a:ea typeface="新細明體"/>
                <a:cs typeface="新細明體"/>
              </a:rPr>
              <a:t>c_in</a:t>
            </a:r>
            <a:r>
              <a:rPr lang="en-US" altLang="zh-TW" sz="24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else if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N-1) </a:t>
            </a:r>
            <a:r>
              <a:rPr lang="en-US" altLang="zh-TW" sz="2400" spc="-150" dirty="0">
                <a:solidFill>
                  <a:schemeClr val="accent2"/>
                </a:solidFill>
                <a:latin typeface="Consolas" panose="020B0609020204030204" pitchFamily="49" charset="0"/>
                <a:ea typeface="新細明體"/>
                <a:cs typeface="新細明體"/>
              </a:rPr>
              <a:t>// specify MSB</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a:t>
            </a:r>
            <a:r>
              <a:rPr lang="en-US" altLang="zh-TW" sz="2400" spc="-150" dirty="0">
                <a:solidFill>
                  <a:schemeClr val="accent2"/>
                </a:solidFill>
                <a:latin typeface="Consolas" panose="020B0609020204030204" pitchFamily="49" charset="0"/>
                <a:ea typeface="新細明體"/>
                <a:cs typeface="新細明體"/>
              </a:rPr>
              <a:t>assign </a:t>
            </a:r>
            <a:r>
              <a:rPr lang="en-US" altLang="zh-TW" sz="2400" spc="-150" dirty="0">
                <a:latin typeface="Consolas" panose="020B0609020204030204" pitchFamily="49" charset="0"/>
                <a:ea typeface="新細明體"/>
                <a:cs typeface="新細明體"/>
              </a:rPr>
              <a:t>{</a:t>
            </a:r>
            <a:r>
              <a:rPr lang="en-US" altLang="zh-TW" sz="2400" spc="-150" dirty="0" err="1">
                <a:latin typeface="Consolas" panose="020B0609020204030204" pitchFamily="49" charset="0"/>
                <a:ea typeface="新細明體"/>
                <a:cs typeface="新細明體"/>
              </a:rPr>
              <a:t>c_out</a:t>
            </a:r>
            <a:r>
              <a:rPr lang="en-US" altLang="zh-TW" sz="2400" spc="-150" dirty="0">
                <a:latin typeface="Consolas" panose="020B0609020204030204" pitchFamily="49" charset="0"/>
                <a:ea typeface="新細明體"/>
                <a:cs typeface="新細明體"/>
              </a:rPr>
              <a:t>, sum[</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x[</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y[</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c[i-1];</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else 	              </a:t>
            </a:r>
            <a:r>
              <a:rPr lang="en-US" altLang="zh-TW" sz="2400" spc="-150" dirty="0">
                <a:solidFill>
                  <a:schemeClr val="accent2"/>
                </a:solidFill>
                <a:latin typeface="Consolas" panose="020B0609020204030204" pitchFamily="49" charset="0"/>
                <a:ea typeface="新細明體"/>
                <a:cs typeface="新細明體"/>
              </a:rPr>
              <a:t>// specify other bits</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a:t>
            </a:r>
            <a:r>
              <a:rPr lang="en-US" altLang="zh-TW" sz="2400" spc="-150" dirty="0">
                <a:solidFill>
                  <a:schemeClr val="accent2"/>
                </a:solidFill>
                <a:latin typeface="Consolas" panose="020B0609020204030204" pitchFamily="49" charset="0"/>
                <a:ea typeface="新細明體"/>
                <a:cs typeface="新細明體"/>
              </a:rPr>
              <a:t>assign</a:t>
            </a:r>
            <a:r>
              <a:rPr lang="en-US" altLang="zh-TW" sz="2400" spc="-150" dirty="0">
                <a:latin typeface="Consolas" panose="020B0609020204030204" pitchFamily="49" charset="0"/>
                <a:ea typeface="新細明體"/>
                <a:cs typeface="新細明體"/>
              </a:rPr>
              <a:t> {c[</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sum[</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x[</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y[</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c[i-1];</a:t>
            </a:r>
          </a:p>
          <a:p>
            <a:pPr eaLnBrk="1" latinLnBrk="0" hangingPunct="1">
              <a:spcBef>
                <a:spcPct val="0"/>
              </a:spcBef>
              <a:buClrTx/>
              <a:buSzTx/>
              <a:buFontTx/>
              <a:buNone/>
            </a:pPr>
            <a:r>
              <a:rPr lang="en-US" altLang="zh-TW" sz="2400" spc="-150" dirty="0">
                <a:solidFill>
                  <a:schemeClr val="accent2"/>
                </a:solidFill>
                <a:latin typeface="Consolas" panose="020B0609020204030204" pitchFamily="49" charset="0"/>
                <a:ea typeface="新細明體"/>
                <a:cs typeface="新細明體"/>
              </a:rPr>
              <a:t>end</a:t>
            </a:r>
            <a:r>
              <a:rPr lang="en-US" altLang="zh-TW" sz="2400" spc="-150" dirty="0">
                <a:latin typeface="Consolas" panose="020B0609020204030204" pitchFamily="49" charset="0"/>
                <a:ea typeface="新細明體"/>
                <a:cs typeface="新細明體"/>
              </a:rPr>
              <a:t> </a:t>
            </a:r>
            <a:r>
              <a:rPr lang="en-US" altLang="zh-TW" sz="2400" spc="-150" dirty="0" err="1">
                <a:latin typeface="Consolas" panose="020B0609020204030204" pitchFamily="49" charset="0"/>
                <a:ea typeface="新細明體"/>
                <a:cs typeface="新細明體"/>
              </a:rPr>
              <a:t>endgenerate</a:t>
            </a:r>
            <a:endParaRPr lang="en-US" altLang="zh-TW" sz="2400" spc="-150" dirty="0">
              <a:latin typeface="Consolas" panose="020B0609020204030204" pitchFamily="49" charset="0"/>
              <a:ea typeface="新細明體"/>
              <a:cs typeface="新細明體"/>
            </a:endParaRPr>
          </a:p>
        </p:txBody>
      </p:sp>
      <p:sp>
        <p:nvSpPr>
          <p:cNvPr id="8" name="제목 2"/>
          <p:cNvSpPr txBox="1">
            <a:spLocks/>
          </p:cNvSpPr>
          <p:nvPr/>
        </p:nvSpPr>
        <p:spPr>
          <a:xfrm>
            <a:off x="338399" y="327600"/>
            <a:ext cx="8115645" cy="766800"/>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bg2">
                    <a:lumMod val="25000"/>
                  </a:schemeClr>
                </a:solidFill>
                <a:latin typeface="Arial" panose="020B0604020202020204" pitchFamily="34" charset="0"/>
                <a:ea typeface="+mj-ea"/>
                <a:cs typeface="Arial" panose="020B0604020202020204" pitchFamily="34" charset="0"/>
              </a:defRPr>
            </a:lvl1pPr>
          </a:lstStyle>
          <a:p>
            <a:r>
              <a:rPr lang="en-US" altLang="ko-KR" sz="3200" b="1" spc="-300" dirty="0"/>
              <a:t>The generate Condition Statement: An n-Bit Adder</a:t>
            </a:r>
            <a:endParaRPr lang="ko-KR" altLang="en-US" sz="3200" spc="-300" dirty="0"/>
          </a:p>
        </p:txBody>
      </p:sp>
    </p:spTree>
    <p:extLst>
      <p:ext uri="{BB962C8B-B14F-4D97-AF65-F5344CB8AC3E}">
        <p14:creationId xmlns:p14="http://schemas.microsoft.com/office/powerpoint/2010/main" val="2771380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617711" y="1484313"/>
            <a:ext cx="9631882" cy="4524315"/>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37931725" indent="-37474525"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module </a:t>
            </a:r>
            <a:r>
              <a:rPr lang="en-US" altLang="zh-TW" sz="2400" spc="-150" dirty="0" err="1">
                <a:latin typeface="Consolas" panose="020B0609020204030204" pitchFamily="49" charset="0"/>
                <a:ea typeface="新細明體"/>
                <a:cs typeface="新細明體"/>
              </a:rPr>
              <a:t>adder_nbit</a:t>
            </a:r>
            <a:r>
              <a:rPr lang="en-US" altLang="zh-TW" sz="2400" spc="-150" dirty="0">
                <a:latin typeface="Consolas" panose="020B0609020204030204" pitchFamily="49" charset="0"/>
                <a:ea typeface="新細明體"/>
                <a:cs typeface="新細明體"/>
              </a:rPr>
              <a:t>(x, y, </a:t>
            </a:r>
            <a:r>
              <a:rPr lang="en-US" altLang="zh-TW" sz="2400" spc="-150" dirty="0" err="1">
                <a:latin typeface="Consolas" panose="020B0609020204030204" pitchFamily="49" charset="0"/>
                <a:ea typeface="新細明體"/>
                <a:cs typeface="新細明體"/>
              </a:rPr>
              <a:t>c_in</a:t>
            </a:r>
            <a:r>
              <a:rPr lang="en-US" altLang="zh-TW" sz="2400" spc="-150" dirty="0">
                <a:latin typeface="Consolas" panose="020B0609020204030204" pitchFamily="49" charset="0"/>
                <a:ea typeface="新細明體"/>
                <a:cs typeface="新細明體"/>
              </a:rPr>
              <a:t>, sum, </a:t>
            </a:r>
            <a:r>
              <a:rPr lang="en-US" altLang="zh-TW" sz="2400" spc="-150" dirty="0" err="1">
                <a:latin typeface="Consolas" panose="020B0609020204030204" pitchFamily="49" charset="0"/>
                <a:ea typeface="新細明體"/>
                <a:cs typeface="新細明體"/>
              </a:rPr>
              <a:t>c_out</a:t>
            </a:r>
            <a:r>
              <a:rPr lang="en-US" altLang="zh-TW" sz="2400" spc="-150" dirty="0">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a:t>
            </a:r>
            <a:endParaRPr lang="en-US" altLang="zh-TW" sz="2400" spc="-150" dirty="0">
              <a:solidFill>
                <a:schemeClr val="accent2"/>
              </a:solidFill>
              <a:latin typeface="Consolas" panose="020B0609020204030204" pitchFamily="49" charset="0"/>
              <a:ea typeface="新細明體"/>
              <a:cs typeface="新細明體"/>
            </a:endParaRPr>
          </a:p>
          <a:p>
            <a:pPr eaLnBrk="1" latinLnBrk="0" hangingPunct="1">
              <a:spcBef>
                <a:spcPct val="0"/>
              </a:spcBef>
              <a:buClrTx/>
              <a:buSzTx/>
              <a:buFontTx/>
              <a:buNone/>
            </a:pPr>
            <a:r>
              <a:rPr lang="en-US" altLang="zh-TW" sz="2400" spc="-150" dirty="0" err="1">
                <a:latin typeface="Consolas" panose="020B0609020204030204" pitchFamily="49" charset="0"/>
                <a:ea typeface="新細明體"/>
                <a:cs typeface="新細明體"/>
              </a:rPr>
              <a:t>genvar</a:t>
            </a:r>
            <a:r>
              <a:rPr lang="en-US" altLang="zh-TW" sz="2400" spc="-150" dirty="0">
                <a:latin typeface="Consolas" panose="020B0609020204030204" pitchFamily="49" charset="0"/>
                <a:ea typeface="新細明體"/>
                <a:cs typeface="新細明體"/>
              </a:rPr>
              <a:t>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spc="-150" dirty="0" err="1">
                <a:latin typeface="Consolas" panose="020B0609020204030204" pitchFamily="49" charset="0"/>
                <a:ea typeface="新細明體"/>
                <a:cs typeface="新細明體"/>
              </a:rPr>
              <a:t>reg</a:t>
            </a:r>
            <a:r>
              <a:rPr lang="en-US" altLang="zh-TW" sz="2400" spc="-150" dirty="0">
                <a:latin typeface="Consolas" panose="020B0609020204030204" pitchFamily="49" charset="0"/>
                <a:ea typeface="新細明體"/>
                <a:cs typeface="新細明體"/>
              </a:rPr>
              <a:t>    [N-2:0] c;       </a:t>
            </a:r>
            <a:r>
              <a:rPr lang="en-US" altLang="zh-TW" sz="2400" spc="-150" dirty="0">
                <a:solidFill>
                  <a:schemeClr val="accent2"/>
                </a:solidFill>
                <a:latin typeface="Consolas" panose="020B0609020204030204" pitchFamily="49" charset="0"/>
                <a:ea typeface="新細明體"/>
                <a:cs typeface="新細明體"/>
              </a:rPr>
              <a:t>// internal carries declared as nets.</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generate for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0;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&lt; N;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+ 1) </a:t>
            </a:r>
            <a:r>
              <a:rPr lang="en-US" altLang="zh-TW" sz="2400" spc="-150" dirty="0">
                <a:solidFill>
                  <a:schemeClr val="accent2"/>
                </a:solidFill>
                <a:latin typeface="Consolas" panose="020B0609020204030204" pitchFamily="49" charset="0"/>
                <a:ea typeface="新細明體"/>
                <a:cs typeface="新細明體"/>
              </a:rPr>
              <a:t>begin</a:t>
            </a:r>
            <a:r>
              <a:rPr lang="en-US" altLang="zh-TW" sz="2400" spc="-150" dirty="0">
                <a:latin typeface="Consolas" panose="020B0609020204030204" pitchFamily="49" charset="0"/>
                <a:ea typeface="新細明體"/>
                <a:cs typeface="新細明體"/>
              </a:rPr>
              <a:t>: </a:t>
            </a:r>
            <a:r>
              <a:rPr lang="en-US" altLang="zh-TW" sz="2400" spc="-150" dirty="0">
                <a:solidFill>
                  <a:srgbClr val="FF5050"/>
                </a:solidFill>
                <a:latin typeface="Consolas" panose="020B0609020204030204" pitchFamily="49" charset="0"/>
                <a:ea typeface="新細明體"/>
                <a:cs typeface="新細明體"/>
              </a:rPr>
              <a:t>adder</a:t>
            </a:r>
            <a:r>
              <a:rPr lang="en-US" altLang="zh-TW" sz="2400" spc="-150" dirty="0">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if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0)            </a:t>
            </a:r>
            <a:r>
              <a:rPr lang="en-US" altLang="zh-TW" sz="2400" spc="-150" dirty="0">
                <a:solidFill>
                  <a:schemeClr val="accent2"/>
                </a:solidFill>
                <a:latin typeface="Consolas" panose="020B0609020204030204" pitchFamily="49" charset="0"/>
                <a:ea typeface="新細明體"/>
                <a:cs typeface="新細明體"/>
              </a:rPr>
              <a:t>// specify LSB</a:t>
            </a:r>
          </a:p>
          <a:p>
            <a:pPr latinLnBrk="0">
              <a:spcBef>
                <a:spcPct val="0"/>
              </a:spcBef>
              <a:buClrTx/>
              <a:buSzTx/>
              <a:buNone/>
            </a:pPr>
            <a:r>
              <a:rPr lang="en-US" altLang="zh-TW" sz="2400" spc="-150" dirty="0">
                <a:latin typeface="Consolas" panose="020B0609020204030204" pitchFamily="49" charset="0"/>
                <a:ea typeface="新細明體"/>
                <a:cs typeface="新細明體"/>
              </a:rPr>
              <a:t>      </a:t>
            </a:r>
            <a:r>
              <a:rPr lang="en-US" altLang="zh-TW" sz="2400" spc="-150" dirty="0">
                <a:solidFill>
                  <a:schemeClr val="accent2"/>
                </a:solidFill>
                <a:latin typeface="Consolas" panose="020B0609020204030204" pitchFamily="49" charset="0"/>
                <a:ea typeface="新細明體"/>
                <a:cs typeface="新細明體"/>
              </a:rPr>
              <a:t>always </a:t>
            </a:r>
            <a:r>
              <a:rPr lang="en-US" altLang="zh-TW" sz="2400" spc="-150" dirty="0">
                <a:latin typeface="Consolas" panose="020B0609020204030204" pitchFamily="49" charset="0"/>
                <a:ea typeface="新細明體"/>
                <a:cs typeface="新細明體"/>
              </a:rPr>
              <a:t>@(*) {___________} =  x[</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y[</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a:t>
            </a:r>
            <a:r>
              <a:rPr lang="en-US" altLang="zh-TW" sz="2400" spc="-150" dirty="0" err="1">
                <a:latin typeface="Consolas" panose="020B0609020204030204" pitchFamily="49" charset="0"/>
                <a:ea typeface="新細明體"/>
                <a:cs typeface="新細明體"/>
              </a:rPr>
              <a:t>c_in</a:t>
            </a:r>
            <a:r>
              <a:rPr lang="en-US" altLang="zh-TW" sz="24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else if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N-1)  </a:t>
            </a:r>
            <a:r>
              <a:rPr lang="en-US" altLang="zh-TW" sz="2400" spc="-150" dirty="0">
                <a:solidFill>
                  <a:schemeClr val="accent2"/>
                </a:solidFill>
                <a:latin typeface="Consolas" panose="020B0609020204030204" pitchFamily="49" charset="0"/>
                <a:ea typeface="新細明體"/>
                <a:cs typeface="新細明體"/>
              </a:rPr>
              <a:t>// specify MSB</a:t>
            </a:r>
          </a:p>
          <a:p>
            <a:pPr latinLnBrk="0">
              <a:spcBef>
                <a:spcPct val="0"/>
              </a:spcBef>
              <a:buClrTx/>
              <a:buSzTx/>
              <a:buNone/>
            </a:pPr>
            <a:r>
              <a:rPr lang="en-US" altLang="zh-TW" sz="2400" spc="-150" dirty="0">
                <a:latin typeface="Consolas" panose="020B0609020204030204" pitchFamily="49" charset="0"/>
                <a:ea typeface="新細明體"/>
                <a:cs typeface="新細明體"/>
              </a:rPr>
              <a:t>      </a:t>
            </a:r>
            <a:r>
              <a:rPr lang="en-US" altLang="zh-TW" sz="2400" spc="-150" dirty="0">
                <a:solidFill>
                  <a:schemeClr val="accent2"/>
                </a:solidFill>
                <a:latin typeface="Consolas" panose="020B0609020204030204" pitchFamily="49" charset="0"/>
                <a:ea typeface="新細明體"/>
                <a:cs typeface="新細明體"/>
              </a:rPr>
              <a:t>always</a:t>
            </a:r>
            <a:r>
              <a:rPr lang="en-US" altLang="zh-TW" sz="2400" spc="-150" dirty="0">
                <a:latin typeface="Consolas" panose="020B0609020204030204" pitchFamily="49" charset="0"/>
                <a:ea typeface="新細明體"/>
                <a:cs typeface="新細明體"/>
              </a:rPr>
              <a:t> @(*) {___________} =  x[</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y[</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c[i-1];</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else                      </a:t>
            </a:r>
            <a:r>
              <a:rPr lang="en-US" altLang="zh-TW" sz="2400" spc="-150" dirty="0">
                <a:solidFill>
                  <a:schemeClr val="accent2"/>
                </a:solidFill>
                <a:latin typeface="Consolas" panose="020B0609020204030204" pitchFamily="49" charset="0"/>
                <a:ea typeface="新細明體"/>
                <a:cs typeface="新細明體"/>
              </a:rPr>
              <a:t>// specify other bits</a:t>
            </a:r>
          </a:p>
          <a:p>
            <a:pPr latinLnBrk="0">
              <a:spcBef>
                <a:spcPct val="0"/>
              </a:spcBef>
              <a:buClrTx/>
              <a:buSzTx/>
              <a:buNone/>
            </a:pPr>
            <a:r>
              <a:rPr lang="en-US" altLang="zh-TW" sz="2400" spc="-150" dirty="0">
                <a:latin typeface="Consolas" panose="020B0609020204030204" pitchFamily="49" charset="0"/>
                <a:ea typeface="新細明體"/>
                <a:cs typeface="新細明體"/>
              </a:rPr>
              <a:t>      </a:t>
            </a:r>
            <a:r>
              <a:rPr lang="en-US" altLang="zh-TW" sz="2400" spc="-150" dirty="0">
                <a:solidFill>
                  <a:schemeClr val="accent2"/>
                </a:solidFill>
                <a:latin typeface="Consolas" panose="020B0609020204030204" pitchFamily="49" charset="0"/>
                <a:ea typeface="新細明體"/>
                <a:cs typeface="新細明體"/>
              </a:rPr>
              <a:t>always</a:t>
            </a:r>
            <a:r>
              <a:rPr lang="en-US" altLang="zh-TW" sz="2400" spc="-150" dirty="0">
                <a:latin typeface="Consolas" panose="020B0609020204030204" pitchFamily="49" charset="0"/>
                <a:ea typeface="新細明體"/>
                <a:cs typeface="新細明體"/>
              </a:rPr>
              <a:t> @(*) {___________} =  x[</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y[</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c[i-1];</a:t>
            </a:r>
          </a:p>
          <a:p>
            <a:pPr eaLnBrk="1" latinLnBrk="0" hangingPunct="1">
              <a:spcBef>
                <a:spcPct val="0"/>
              </a:spcBef>
              <a:buClrTx/>
              <a:buSzTx/>
              <a:buFontTx/>
              <a:buNone/>
            </a:pPr>
            <a:r>
              <a:rPr lang="en-US" altLang="zh-TW" sz="2400" spc="-150" dirty="0">
                <a:solidFill>
                  <a:schemeClr val="accent2"/>
                </a:solidFill>
                <a:latin typeface="Consolas" panose="020B0609020204030204" pitchFamily="49" charset="0"/>
                <a:ea typeface="新細明體"/>
                <a:cs typeface="新細明體"/>
              </a:rPr>
              <a:t>end</a:t>
            </a:r>
            <a:r>
              <a:rPr lang="en-US" altLang="zh-TW" sz="2400" spc="-150" dirty="0">
                <a:latin typeface="Consolas" panose="020B0609020204030204" pitchFamily="49" charset="0"/>
                <a:ea typeface="新細明體"/>
                <a:cs typeface="新細明體"/>
              </a:rPr>
              <a:t> </a:t>
            </a:r>
            <a:r>
              <a:rPr lang="en-US" altLang="zh-TW" sz="2400" spc="-150" dirty="0" err="1">
                <a:latin typeface="Consolas" panose="020B0609020204030204" pitchFamily="49" charset="0"/>
                <a:ea typeface="新細明體"/>
                <a:cs typeface="新細明體"/>
              </a:rPr>
              <a:t>endgenerate</a:t>
            </a:r>
            <a:endParaRPr lang="en-US" altLang="zh-TW" sz="2400" spc="-150" dirty="0">
              <a:latin typeface="Consolas" panose="020B0609020204030204" pitchFamily="49" charset="0"/>
              <a:ea typeface="新細明體"/>
              <a:cs typeface="新細明體"/>
            </a:endParaRPr>
          </a:p>
        </p:txBody>
      </p:sp>
      <p:sp>
        <p:nvSpPr>
          <p:cNvPr id="7" name="제목 2"/>
          <p:cNvSpPr txBox="1">
            <a:spLocks/>
          </p:cNvSpPr>
          <p:nvPr/>
        </p:nvSpPr>
        <p:spPr>
          <a:xfrm>
            <a:off x="338399" y="327600"/>
            <a:ext cx="8115645" cy="766800"/>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bg2">
                    <a:lumMod val="25000"/>
                  </a:schemeClr>
                </a:solidFill>
                <a:latin typeface="Arial" panose="020B0604020202020204" pitchFamily="34" charset="0"/>
                <a:ea typeface="+mj-ea"/>
                <a:cs typeface="Arial" panose="020B0604020202020204" pitchFamily="34" charset="0"/>
              </a:defRPr>
            </a:lvl1pPr>
          </a:lstStyle>
          <a:p>
            <a:r>
              <a:rPr lang="en-US" altLang="ko-KR" sz="3200" b="1" spc="-300" dirty="0"/>
              <a:t>Design n-bit Full Adder – Example 3</a:t>
            </a:r>
            <a:endParaRPr lang="ko-KR" altLang="en-US" sz="3200" spc="-300" dirty="0"/>
          </a:p>
        </p:txBody>
      </p:sp>
      <p:sp>
        <p:nvSpPr>
          <p:cNvPr id="5" name="TextBox 4">
            <a:extLst>
              <a:ext uri="{FF2B5EF4-FFF2-40B4-BE49-F238E27FC236}">
                <a16:creationId xmlns:a16="http://schemas.microsoft.com/office/drawing/2014/main" id="{DCC98E4E-3357-0F4C-9D75-C071170093C5}"/>
              </a:ext>
            </a:extLst>
          </p:cNvPr>
          <p:cNvSpPr txBox="1"/>
          <p:nvPr/>
        </p:nvSpPr>
        <p:spPr>
          <a:xfrm>
            <a:off x="630959" y="6260173"/>
            <a:ext cx="8154155" cy="369332"/>
          </a:xfrm>
          <a:prstGeom prst="rect">
            <a:avLst/>
          </a:prstGeom>
          <a:noFill/>
        </p:spPr>
        <p:txBody>
          <a:bodyPr wrap="none" rtlCol="0">
            <a:spAutoFit/>
          </a:bodyPr>
          <a:lstStyle/>
          <a:p>
            <a:r>
              <a:rPr kumimoji="1" lang="en-US" altLang="ko-KR" dirty="0">
                <a:latin typeface="Calibri" panose="020F0502020204030204" pitchFamily="34" charset="0"/>
                <a:cs typeface="Calibri" panose="020F0502020204030204" pitchFamily="34" charset="0"/>
              </a:rPr>
              <a:t>Hint: always @(*) block is equivalent to combinational circuit which runs all the time.</a:t>
            </a:r>
            <a:endParaRPr kumimoji="1" lang="ko-KR"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457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Agenda</a:t>
            </a:r>
            <a:endParaRPr lang="ko-KR" altLang="en-US" dirty="0"/>
          </a:p>
        </p:txBody>
      </p:sp>
      <p:sp>
        <p:nvSpPr>
          <p:cNvPr id="3" name="내용 개체 틀 2"/>
          <p:cNvSpPr>
            <a:spLocks noGrp="1"/>
          </p:cNvSpPr>
          <p:nvPr>
            <p:ph idx="1"/>
          </p:nvPr>
        </p:nvSpPr>
        <p:spPr>
          <a:xfrm>
            <a:off x="609600" y="1417638"/>
            <a:ext cx="10773905" cy="5303837"/>
          </a:xfrm>
        </p:spPr>
        <p:txBody>
          <a:bodyPr>
            <a:normAutofit/>
          </a:bodyPr>
          <a:lstStyle/>
          <a:p>
            <a:r>
              <a:rPr lang="en-US" altLang="ko-KR" dirty="0"/>
              <a:t>Lecture</a:t>
            </a:r>
          </a:p>
          <a:p>
            <a:pPr lvl="1"/>
            <a:r>
              <a:rPr lang="en-US" altLang="ko-KR" dirty="0"/>
              <a:t>Verilog basics #2</a:t>
            </a:r>
          </a:p>
          <a:p>
            <a:pPr lvl="1"/>
            <a:r>
              <a:rPr lang="en-US" altLang="ko-KR" dirty="0"/>
              <a:t>Bus interface basics (to understand the interface of multiplier IP)</a:t>
            </a:r>
          </a:p>
          <a:p>
            <a:r>
              <a:rPr lang="en-US" altLang="ko-KR" dirty="0"/>
              <a:t>Introduction to the lab on Week 3</a:t>
            </a:r>
          </a:p>
          <a:p>
            <a:pPr lvl="1"/>
            <a:r>
              <a:rPr lang="en-US" altLang="ko-KR" dirty="0"/>
              <a:t>Utilizing a floating point multiplier IP (intellectual property) block on </a:t>
            </a:r>
            <a:r>
              <a:rPr lang="en-US" altLang="ko-KR" dirty="0" err="1"/>
              <a:t>Vivado</a:t>
            </a:r>
            <a:endParaRPr lang="en-US" altLang="ko-KR" dirty="0"/>
          </a:p>
          <a:p>
            <a:endParaRPr lang="en-US" altLang="ko-KR" dirty="0">
              <a:sym typeface="Wingdings" panose="05000000000000000000" pitchFamily="2" charset="2"/>
            </a:endParaRPr>
          </a:p>
        </p:txBody>
      </p:sp>
      <p:sp>
        <p:nvSpPr>
          <p:cNvPr id="4" name="슬라이드 번호 개체 틀 3"/>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50" charset="-127"/>
                <a:cs typeface="Calibri" panose="020F0502020204030204" pitchFamily="34" charset="0"/>
              </a:rPr>
              <a:pPr marL="0" marR="0" lvl="0" indent="0" algn="r" defTabSz="914400" rtl="0" eaLnBrk="1" fontAlgn="auto" latinLnBrk="1" hangingPunct="1">
                <a:lnSpc>
                  <a:spcPct val="100000"/>
                </a:lnSpc>
                <a:spcBef>
                  <a:spcPts val="0"/>
                </a:spcBef>
                <a:spcAft>
                  <a:spcPts val="0"/>
                </a:spcAft>
                <a:buClrTx/>
                <a:buSzTx/>
                <a:buFontTx/>
                <a:buNone/>
                <a:tabLst/>
                <a:defRPr/>
              </a:pPr>
              <a:t>2</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50" charset="-127"/>
              <a:cs typeface="Calibri" panose="020F0502020204030204" pitchFamily="34" charset="0"/>
            </a:endParaRPr>
          </a:p>
        </p:txBody>
      </p:sp>
    </p:spTree>
    <p:extLst>
      <p:ext uri="{BB962C8B-B14F-4D97-AF65-F5344CB8AC3E}">
        <p14:creationId xmlns:p14="http://schemas.microsoft.com/office/powerpoint/2010/main" val="1556763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617711" y="1484313"/>
            <a:ext cx="9631882" cy="4524315"/>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37931725" indent="-37474525"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module </a:t>
            </a:r>
            <a:r>
              <a:rPr lang="en-US" altLang="zh-TW" sz="2400" spc="-150" dirty="0" err="1">
                <a:latin typeface="Consolas" panose="020B0609020204030204" pitchFamily="49" charset="0"/>
                <a:ea typeface="新細明體"/>
                <a:cs typeface="新細明體"/>
              </a:rPr>
              <a:t>adder_nbit</a:t>
            </a:r>
            <a:r>
              <a:rPr lang="en-US" altLang="zh-TW" sz="2400" spc="-150" dirty="0">
                <a:latin typeface="Consolas" panose="020B0609020204030204" pitchFamily="49" charset="0"/>
                <a:ea typeface="新細明體"/>
                <a:cs typeface="新細明體"/>
              </a:rPr>
              <a:t>(x, y, </a:t>
            </a:r>
            <a:r>
              <a:rPr lang="en-US" altLang="zh-TW" sz="2400" spc="-150" dirty="0" err="1">
                <a:latin typeface="Consolas" panose="020B0609020204030204" pitchFamily="49" charset="0"/>
                <a:ea typeface="新細明體"/>
                <a:cs typeface="新細明體"/>
              </a:rPr>
              <a:t>c_in</a:t>
            </a:r>
            <a:r>
              <a:rPr lang="en-US" altLang="zh-TW" sz="2400" spc="-150" dirty="0">
                <a:latin typeface="Consolas" panose="020B0609020204030204" pitchFamily="49" charset="0"/>
                <a:ea typeface="新細明體"/>
                <a:cs typeface="新細明體"/>
              </a:rPr>
              <a:t>, sum, </a:t>
            </a:r>
            <a:r>
              <a:rPr lang="en-US" altLang="zh-TW" sz="2400" spc="-150" dirty="0" err="1">
                <a:latin typeface="Consolas" panose="020B0609020204030204" pitchFamily="49" charset="0"/>
                <a:ea typeface="新細明體"/>
                <a:cs typeface="新細明體"/>
              </a:rPr>
              <a:t>c_out</a:t>
            </a:r>
            <a:r>
              <a:rPr lang="en-US" altLang="zh-TW" sz="2400" spc="-150" dirty="0">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a:t>
            </a:r>
            <a:endParaRPr lang="en-US" altLang="zh-TW" sz="2400" spc="-150" dirty="0">
              <a:solidFill>
                <a:schemeClr val="accent2"/>
              </a:solidFill>
              <a:latin typeface="Consolas" panose="020B0609020204030204" pitchFamily="49" charset="0"/>
              <a:ea typeface="新細明體"/>
              <a:cs typeface="新細明體"/>
            </a:endParaRPr>
          </a:p>
          <a:p>
            <a:pPr eaLnBrk="1" latinLnBrk="0" hangingPunct="1">
              <a:spcBef>
                <a:spcPct val="0"/>
              </a:spcBef>
              <a:buClrTx/>
              <a:buSzTx/>
              <a:buFontTx/>
              <a:buNone/>
            </a:pPr>
            <a:r>
              <a:rPr lang="en-US" altLang="zh-TW" sz="2400" spc="-150" dirty="0" err="1">
                <a:latin typeface="Consolas" panose="020B0609020204030204" pitchFamily="49" charset="0"/>
                <a:ea typeface="新細明體"/>
                <a:cs typeface="新細明體"/>
              </a:rPr>
              <a:t>genvar</a:t>
            </a:r>
            <a:r>
              <a:rPr lang="en-US" altLang="zh-TW" sz="2400" spc="-150" dirty="0">
                <a:latin typeface="Consolas" panose="020B0609020204030204" pitchFamily="49" charset="0"/>
                <a:ea typeface="新細明體"/>
                <a:cs typeface="新細明體"/>
              </a:rPr>
              <a:t>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spc="-150" dirty="0" err="1">
                <a:latin typeface="Consolas" panose="020B0609020204030204" pitchFamily="49" charset="0"/>
                <a:ea typeface="新細明體"/>
                <a:cs typeface="新細明體"/>
              </a:rPr>
              <a:t>reg</a:t>
            </a:r>
            <a:r>
              <a:rPr lang="en-US" altLang="zh-TW" sz="2400" spc="-150" dirty="0">
                <a:latin typeface="Consolas" panose="020B0609020204030204" pitchFamily="49" charset="0"/>
                <a:ea typeface="新細明體"/>
                <a:cs typeface="新細明體"/>
              </a:rPr>
              <a:t>    [N-2:0] c;       </a:t>
            </a:r>
            <a:r>
              <a:rPr lang="en-US" altLang="zh-TW" sz="2400" spc="-150" dirty="0">
                <a:solidFill>
                  <a:schemeClr val="accent2"/>
                </a:solidFill>
                <a:latin typeface="Consolas" panose="020B0609020204030204" pitchFamily="49" charset="0"/>
                <a:ea typeface="新細明體"/>
                <a:cs typeface="新細明體"/>
              </a:rPr>
              <a:t>// internal carries declared as nets.</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generate for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0;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&lt; N;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+ 1) </a:t>
            </a:r>
            <a:r>
              <a:rPr lang="en-US" altLang="zh-TW" sz="2400" spc="-150" dirty="0">
                <a:solidFill>
                  <a:schemeClr val="accent2"/>
                </a:solidFill>
                <a:latin typeface="Consolas" panose="020B0609020204030204" pitchFamily="49" charset="0"/>
                <a:ea typeface="新細明體"/>
                <a:cs typeface="新細明體"/>
              </a:rPr>
              <a:t>begin</a:t>
            </a:r>
            <a:r>
              <a:rPr lang="en-US" altLang="zh-TW" sz="2400" spc="-150" dirty="0">
                <a:latin typeface="Consolas" panose="020B0609020204030204" pitchFamily="49" charset="0"/>
                <a:ea typeface="新細明體"/>
                <a:cs typeface="新細明體"/>
              </a:rPr>
              <a:t>: </a:t>
            </a:r>
            <a:r>
              <a:rPr lang="en-US" altLang="zh-TW" sz="2400" spc="-150" dirty="0">
                <a:solidFill>
                  <a:srgbClr val="FF5050"/>
                </a:solidFill>
                <a:latin typeface="Consolas" panose="020B0609020204030204" pitchFamily="49" charset="0"/>
                <a:ea typeface="新細明體"/>
                <a:cs typeface="新細明體"/>
              </a:rPr>
              <a:t>adder</a:t>
            </a:r>
            <a:r>
              <a:rPr lang="en-US" altLang="zh-TW" sz="2400" spc="-150" dirty="0">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if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0)            </a:t>
            </a:r>
            <a:r>
              <a:rPr lang="en-US" altLang="zh-TW" sz="2400" spc="-150" dirty="0">
                <a:solidFill>
                  <a:schemeClr val="accent2"/>
                </a:solidFill>
                <a:latin typeface="Consolas" panose="020B0609020204030204" pitchFamily="49" charset="0"/>
                <a:ea typeface="新細明體"/>
                <a:cs typeface="新細明體"/>
              </a:rPr>
              <a:t>// specify LSB</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a:t>
            </a:r>
            <a:r>
              <a:rPr lang="en-US" altLang="zh-TW" sz="2400" spc="-150" dirty="0">
                <a:solidFill>
                  <a:schemeClr val="accent2"/>
                </a:solidFill>
                <a:latin typeface="Consolas" panose="020B0609020204030204" pitchFamily="49" charset="0"/>
                <a:ea typeface="新細明體"/>
                <a:cs typeface="新細明體"/>
              </a:rPr>
              <a:t>always </a:t>
            </a:r>
            <a:r>
              <a:rPr lang="en-US" altLang="zh-TW" sz="2400" spc="-150" dirty="0">
                <a:latin typeface="Consolas" panose="020B0609020204030204" pitchFamily="49" charset="0"/>
                <a:ea typeface="新細明體"/>
                <a:cs typeface="新細明體"/>
              </a:rPr>
              <a:t>@(*) {c[</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sum[</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x[</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y[</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a:t>
            </a:r>
            <a:r>
              <a:rPr lang="en-US" altLang="zh-TW" sz="2400" spc="-150" dirty="0" err="1">
                <a:latin typeface="Consolas" panose="020B0609020204030204" pitchFamily="49" charset="0"/>
                <a:ea typeface="新細明體"/>
                <a:cs typeface="新細明體"/>
              </a:rPr>
              <a:t>c_in</a:t>
            </a:r>
            <a:r>
              <a:rPr lang="en-US" altLang="zh-TW" sz="24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else if (</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N-1)  </a:t>
            </a:r>
            <a:r>
              <a:rPr lang="en-US" altLang="zh-TW" sz="2400" spc="-150" dirty="0">
                <a:solidFill>
                  <a:schemeClr val="accent2"/>
                </a:solidFill>
                <a:latin typeface="Consolas" panose="020B0609020204030204" pitchFamily="49" charset="0"/>
                <a:ea typeface="新細明體"/>
                <a:cs typeface="新細明體"/>
              </a:rPr>
              <a:t>// specify MSB</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a:t>
            </a:r>
            <a:r>
              <a:rPr lang="en-US" altLang="zh-TW" sz="2400" spc="-150" dirty="0">
                <a:solidFill>
                  <a:schemeClr val="accent2"/>
                </a:solidFill>
                <a:latin typeface="Consolas" panose="020B0609020204030204" pitchFamily="49" charset="0"/>
                <a:ea typeface="新細明體"/>
                <a:cs typeface="新細明體"/>
              </a:rPr>
              <a:t>always</a:t>
            </a:r>
            <a:r>
              <a:rPr lang="en-US" altLang="zh-TW" sz="2400" spc="-150" dirty="0">
                <a:latin typeface="Consolas" panose="020B0609020204030204" pitchFamily="49" charset="0"/>
                <a:ea typeface="新細明體"/>
                <a:cs typeface="新細明體"/>
              </a:rPr>
              <a:t> @(*) {</a:t>
            </a:r>
            <a:r>
              <a:rPr lang="en-US" altLang="zh-TW" sz="2400" spc="-150" dirty="0" err="1">
                <a:latin typeface="Consolas" panose="020B0609020204030204" pitchFamily="49" charset="0"/>
                <a:ea typeface="新細明體"/>
                <a:cs typeface="新細明體"/>
              </a:rPr>
              <a:t>c_out</a:t>
            </a:r>
            <a:r>
              <a:rPr lang="en-US" altLang="zh-TW" sz="2400" spc="-150" dirty="0">
                <a:latin typeface="Consolas" panose="020B0609020204030204" pitchFamily="49" charset="0"/>
                <a:ea typeface="新細明體"/>
                <a:cs typeface="新細明體"/>
              </a:rPr>
              <a:t>, sum[</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x[</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y[</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c[i-1];</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else                      </a:t>
            </a:r>
            <a:r>
              <a:rPr lang="en-US" altLang="zh-TW" sz="2400" spc="-150" dirty="0">
                <a:solidFill>
                  <a:schemeClr val="accent2"/>
                </a:solidFill>
                <a:latin typeface="Consolas" panose="020B0609020204030204" pitchFamily="49" charset="0"/>
                <a:ea typeface="新細明體"/>
                <a:cs typeface="新細明體"/>
              </a:rPr>
              <a:t>// specify other bits</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a:t>
            </a:r>
            <a:r>
              <a:rPr lang="en-US" altLang="zh-TW" sz="2400" spc="-150" dirty="0">
                <a:solidFill>
                  <a:schemeClr val="accent2"/>
                </a:solidFill>
                <a:latin typeface="Consolas" panose="020B0609020204030204" pitchFamily="49" charset="0"/>
                <a:ea typeface="新細明體"/>
                <a:cs typeface="新細明體"/>
              </a:rPr>
              <a:t>always</a:t>
            </a:r>
            <a:r>
              <a:rPr lang="en-US" altLang="zh-TW" sz="2400" spc="-150" dirty="0">
                <a:latin typeface="Consolas" panose="020B0609020204030204" pitchFamily="49" charset="0"/>
                <a:ea typeface="新細明體"/>
                <a:cs typeface="新細明體"/>
              </a:rPr>
              <a:t> @(*) {c[</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sum[</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x[</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y[</a:t>
            </a:r>
            <a:r>
              <a:rPr lang="en-US" altLang="zh-TW" sz="2400" spc="-150" dirty="0" err="1">
                <a:latin typeface="Consolas" panose="020B0609020204030204" pitchFamily="49" charset="0"/>
                <a:ea typeface="新細明體"/>
                <a:cs typeface="新細明體"/>
              </a:rPr>
              <a:t>i</a:t>
            </a:r>
            <a:r>
              <a:rPr lang="en-US" altLang="zh-TW" sz="2400" spc="-150" dirty="0">
                <a:latin typeface="Consolas" panose="020B0609020204030204" pitchFamily="49" charset="0"/>
                <a:ea typeface="新細明體"/>
                <a:cs typeface="新細明體"/>
              </a:rPr>
              <a:t>] + c[i-1];</a:t>
            </a:r>
          </a:p>
          <a:p>
            <a:pPr eaLnBrk="1" latinLnBrk="0" hangingPunct="1">
              <a:spcBef>
                <a:spcPct val="0"/>
              </a:spcBef>
              <a:buClrTx/>
              <a:buSzTx/>
              <a:buFontTx/>
              <a:buNone/>
            </a:pPr>
            <a:r>
              <a:rPr lang="en-US" altLang="zh-TW" sz="2400" spc="-150" dirty="0">
                <a:solidFill>
                  <a:schemeClr val="accent2"/>
                </a:solidFill>
                <a:latin typeface="Consolas" panose="020B0609020204030204" pitchFamily="49" charset="0"/>
                <a:ea typeface="新細明體"/>
                <a:cs typeface="新細明體"/>
              </a:rPr>
              <a:t>end</a:t>
            </a:r>
            <a:r>
              <a:rPr lang="en-US" altLang="zh-TW" sz="2400" spc="-150" dirty="0">
                <a:latin typeface="Consolas" panose="020B0609020204030204" pitchFamily="49" charset="0"/>
                <a:ea typeface="新細明體"/>
                <a:cs typeface="新細明體"/>
              </a:rPr>
              <a:t> </a:t>
            </a:r>
            <a:r>
              <a:rPr lang="en-US" altLang="zh-TW" sz="2400" spc="-150" dirty="0" err="1">
                <a:latin typeface="Consolas" panose="020B0609020204030204" pitchFamily="49" charset="0"/>
                <a:ea typeface="新細明體"/>
                <a:cs typeface="新細明體"/>
              </a:rPr>
              <a:t>endgenerate</a:t>
            </a:r>
            <a:endParaRPr lang="en-US" altLang="zh-TW" sz="2400" spc="-150" dirty="0">
              <a:latin typeface="Consolas" panose="020B0609020204030204" pitchFamily="49" charset="0"/>
              <a:ea typeface="新細明體"/>
              <a:cs typeface="新細明體"/>
            </a:endParaRPr>
          </a:p>
        </p:txBody>
      </p:sp>
      <p:sp>
        <p:nvSpPr>
          <p:cNvPr id="7" name="제목 2"/>
          <p:cNvSpPr txBox="1">
            <a:spLocks/>
          </p:cNvSpPr>
          <p:nvPr/>
        </p:nvSpPr>
        <p:spPr>
          <a:xfrm>
            <a:off x="338399" y="327600"/>
            <a:ext cx="8115645" cy="766800"/>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bg2">
                    <a:lumMod val="25000"/>
                  </a:schemeClr>
                </a:solidFill>
                <a:latin typeface="Arial" panose="020B0604020202020204" pitchFamily="34" charset="0"/>
                <a:ea typeface="+mj-ea"/>
                <a:cs typeface="Arial" panose="020B0604020202020204" pitchFamily="34" charset="0"/>
              </a:defRPr>
            </a:lvl1pPr>
          </a:lstStyle>
          <a:p>
            <a:r>
              <a:rPr lang="en-US" altLang="ko-KR" sz="3200" b="1" spc="-300" dirty="0"/>
              <a:t>The generate Condition Statement: An n-Bit Adder</a:t>
            </a:r>
            <a:endParaRPr lang="ko-KR" altLang="en-US" sz="3200" spc="-300" dirty="0"/>
          </a:p>
        </p:txBody>
      </p:sp>
    </p:spTree>
    <p:extLst>
      <p:ext uri="{BB962C8B-B14F-4D97-AF65-F5344CB8AC3E}">
        <p14:creationId xmlns:p14="http://schemas.microsoft.com/office/powerpoint/2010/main" val="3946232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아래쪽 화살표 1"/>
          <p:cNvSpPr>
            <a:spLocks noChangeArrowheads="1"/>
          </p:cNvSpPr>
          <p:nvPr/>
        </p:nvSpPr>
        <p:spPr bwMode="auto">
          <a:xfrm>
            <a:off x="9165842" y="1364400"/>
            <a:ext cx="576262" cy="2497988"/>
          </a:xfrm>
          <a:prstGeom prst="downArrow">
            <a:avLst>
              <a:gd name="adj1" fmla="val 50000"/>
              <a:gd name="adj2" fmla="val 49962"/>
            </a:avLst>
          </a:prstGeom>
          <a:solidFill>
            <a:srgbClr val="826983"/>
          </a:solidFill>
          <a:ln w="9525" algn="ctr">
            <a:solidFill>
              <a:srgbClr val="826983"/>
            </a:solidFill>
            <a:round/>
            <a:headEnd/>
            <a:tailEnd/>
          </a:ln>
        </p:spPr>
        <p:txBody>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algn="ctr" eaLnBrk="1" latinLnBrk="0" hangingPunct="1">
              <a:spcBef>
                <a:spcPct val="0"/>
              </a:spcBef>
              <a:buClrTx/>
              <a:buSzTx/>
              <a:buFontTx/>
              <a:buNone/>
            </a:pPr>
            <a:endParaRPr kumimoji="0" lang="ko-KR" altLang="en-US" sz="1800">
              <a:latin typeface="Tahoma" panose="020B0604030504040204" pitchFamily="34" charset="0"/>
              <a:ea typeface="굴림" panose="020B0600000101010101" pitchFamily="50" charset="-127"/>
            </a:endParaRPr>
          </a:p>
        </p:txBody>
      </p:sp>
      <p:sp>
        <p:nvSpPr>
          <p:cNvPr id="5" name="제목 4"/>
          <p:cNvSpPr>
            <a:spLocks noGrp="1"/>
          </p:cNvSpPr>
          <p:nvPr>
            <p:ph type="title"/>
          </p:nvPr>
        </p:nvSpPr>
        <p:spPr/>
        <p:txBody>
          <a:bodyPr/>
          <a:lstStyle/>
          <a:p>
            <a:r>
              <a:rPr lang="en-US" altLang="ko-KR" b="1" spc="-150" dirty="0"/>
              <a:t>Module Modeling Styles</a:t>
            </a:r>
            <a:endParaRPr lang="ko-KR" altLang="en-US" b="1" spc="-150" dirty="0"/>
          </a:p>
        </p:txBody>
      </p:sp>
      <p:sp>
        <p:nvSpPr>
          <p:cNvPr id="6" name="내용 개체 틀 5"/>
          <p:cNvSpPr>
            <a:spLocks noGrp="1"/>
          </p:cNvSpPr>
          <p:nvPr>
            <p:ph idx="1"/>
          </p:nvPr>
        </p:nvSpPr>
        <p:spPr/>
        <p:txBody>
          <a:bodyPr/>
          <a:lstStyle/>
          <a:p>
            <a:r>
              <a:rPr lang="en-US" altLang="zh-TW" sz="2400" b="1" dirty="0">
                <a:solidFill>
                  <a:srgbClr val="C00000"/>
                </a:solidFill>
                <a:latin typeface="Arial" panose="020B0604020202020204" pitchFamily="34" charset="0"/>
                <a:cs typeface="Arial" panose="020B0604020202020204" pitchFamily="34" charset="0"/>
              </a:rPr>
              <a:t>Structural style</a:t>
            </a:r>
          </a:p>
          <a:p>
            <a:pPr lvl="1"/>
            <a:r>
              <a:rPr lang="en-US" altLang="zh-TW" sz="2000" dirty="0">
                <a:latin typeface="Arial" panose="020B0604020202020204" pitchFamily="34" charset="0"/>
                <a:cs typeface="Arial" panose="020B0604020202020204" pitchFamily="34" charset="0"/>
              </a:rPr>
              <a:t>Gate level	</a:t>
            </a:r>
            <a:r>
              <a:rPr lang="en-US" altLang="zh-TW" sz="2200" dirty="0">
                <a:latin typeface="Arial" panose="020B0604020202020204" pitchFamily="34" charset="0"/>
                <a:cs typeface="Arial" panose="020B0604020202020204" pitchFamily="34" charset="0"/>
              </a:rPr>
              <a:t>				</a:t>
            </a:r>
          </a:p>
          <a:p>
            <a:r>
              <a:rPr lang="en-US" altLang="zh-TW" sz="2400" dirty="0">
                <a:latin typeface="Arial" panose="020B0604020202020204" pitchFamily="34" charset="0"/>
                <a:cs typeface="Arial" panose="020B0604020202020204" pitchFamily="34" charset="0"/>
              </a:rPr>
              <a:t>Dataflow style</a:t>
            </a:r>
          </a:p>
          <a:p>
            <a:r>
              <a:rPr lang="en-US" altLang="zh-TW" sz="2400" dirty="0">
                <a:latin typeface="Arial" panose="020B0604020202020204" pitchFamily="34" charset="0"/>
                <a:cs typeface="Arial" panose="020B0604020202020204" pitchFamily="34" charset="0"/>
              </a:rPr>
              <a:t>Behavioral or algorithmic style		   </a:t>
            </a:r>
          </a:p>
          <a:p>
            <a:r>
              <a:rPr lang="en-US" altLang="zh-TW" sz="2400" dirty="0">
                <a:latin typeface="Arial" panose="020B0604020202020204" pitchFamily="34" charset="0"/>
                <a:cs typeface="Arial" panose="020B0604020202020204" pitchFamily="34" charset="0"/>
              </a:rPr>
              <a:t>Mixed style</a:t>
            </a:r>
          </a:p>
          <a:p>
            <a:pPr lvl="1"/>
            <a:r>
              <a:rPr lang="en-US" altLang="zh-TW" sz="2000" dirty="0">
                <a:latin typeface="Arial" panose="020B0604020202020204" pitchFamily="34" charset="0"/>
                <a:cs typeface="Arial" panose="020B0604020202020204" pitchFamily="34" charset="0"/>
              </a:rPr>
              <a:t>RTL  = synthesizable behavioral + dataflow constructs</a:t>
            </a:r>
          </a:p>
        </p:txBody>
      </p:sp>
    </p:spTree>
    <p:extLst>
      <p:ext uri="{BB962C8B-B14F-4D97-AF65-F5344CB8AC3E}">
        <p14:creationId xmlns:p14="http://schemas.microsoft.com/office/powerpoint/2010/main" val="3741399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그룹 6"/>
          <p:cNvGrpSpPr/>
          <p:nvPr/>
        </p:nvGrpSpPr>
        <p:grpSpPr>
          <a:xfrm>
            <a:off x="722745" y="2723429"/>
            <a:ext cx="10971802" cy="3760288"/>
            <a:chOff x="685800" y="3089049"/>
            <a:chExt cx="9660378" cy="3310832"/>
          </a:xfrm>
        </p:grpSpPr>
        <p:sp>
          <p:nvSpPr>
            <p:cNvPr id="8" name="Text Box 6"/>
            <p:cNvSpPr txBox="1">
              <a:spLocks noChangeArrowheads="1"/>
            </p:cNvSpPr>
            <p:nvPr/>
          </p:nvSpPr>
          <p:spPr bwMode="auto">
            <a:xfrm>
              <a:off x="685800" y="3124200"/>
              <a:ext cx="4234933" cy="2791187"/>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37931725" indent="-37474525"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module </a:t>
              </a:r>
              <a:r>
                <a:rPr lang="en-US" altLang="zh-TW" sz="2000" dirty="0" err="1">
                  <a:latin typeface="Consolas" panose="020B0609020204030204" pitchFamily="49" charset="0"/>
                  <a:ea typeface="新細明體"/>
                  <a:cs typeface="新細明體"/>
                </a:rPr>
                <a:t>basic_gates</a:t>
              </a:r>
              <a:r>
                <a:rPr lang="en-US" altLang="zh-TW" sz="2000" dirty="0">
                  <a:latin typeface="Consolas" panose="020B0609020204030204" pitchFamily="49" charset="0"/>
                  <a:ea typeface="新細明體"/>
                  <a:cs typeface="新細明體"/>
                </a:rPr>
                <a:t> (x, y, z, f) ;</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input   x, y, z;</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output f ;</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wire a, b, c;  </a:t>
              </a:r>
              <a:r>
                <a:rPr lang="en-US" altLang="zh-TW" sz="2000" dirty="0">
                  <a:solidFill>
                    <a:schemeClr val="accent2"/>
                  </a:solidFill>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000" dirty="0">
                  <a:solidFill>
                    <a:schemeClr val="accent2"/>
                  </a:solidFill>
                  <a:latin typeface="Consolas" panose="020B0609020204030204" pitchFamily="49" charset="0"/>
                  <a:ea typeface="新細明體"/>
                  <a:cs typeface="新細明體"/>
                </a:rPr>
                <a:t>// Structural modeling</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nor  g1  (b, x, y);</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not  g2  (a, x);</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and g3  (c, a, z);</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nor g4  (f, b, c);</a:t>
              </a:r>
            </a:p>
            <a:p>
              <a:pPr eaLnBrk="1" latinLnBrk="0" hangingPunct="1">
                <a:spcBef>
                  <a:spcPct val="0"/>
                </a:spcBef>
                <a:buClrTx/>
                <a:buSzTx/>
                <a:buFontTx/>
                <a:buNone/>
              </a:pPr>
              <a:r>
                <a:rPr lang="en-US" altLang="zh-TW" sz="2000" dirty="0" err="1">
                  <a:latin typeface="Consolas" panose="020B0609020204030204" pitchFamily="49" charset="0"/>
                  <a:ea typeface="新細明體"/>
                  <a:cs typeface="新細明體"/>
                </a:rPr>
                <a:t>endmodule</a:t>
              </a:r>
              <a:endParaRPr lang="en-US" altLang="zh-TW" sz="2000" b="1" dirty="0">
                <a:latin typeface="Consolas" panose="020B0609020204030204" pitchFamily="49" charset="0"/>
                <a:ea typeface="新細明體"/>
                <a:cs typeface="新細明體"/>
              </a:endParaRPr>
            </a:p>
          </p:txBody>
        </p:sp>
        <p:pic>
          <p:nvPicPr>
            <p:cNvPr id="9" name="Picture 8" descr="Fig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8890" y="3089049"/>
              <a:ext cx="4967288"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직사각형 9"/>
            <p:cNvSpPr/>
            <p:nvPr/>
          </p:nvSpPr>
          <p:spPr bwMode="auto">
            <a:xfrm>
              <a:off x="1673776" y="4546374"/>
              <a:ext cx="463109" cy="1090267"/>
            </a:xfrm>
            <a:prstGeom prst="rect">
              <a:avLst/>
            </a:prstGeom>
            <a:noFill/>
            <a:ln w="25400" cap="flat" cmpd="sng" algn="ctr">
              <a:solidFill>
                <a:srgbClr val="020296"/>
              </a:solidFill>
              <a:prstDash val="sysDash"/>
              <a:round/>
              <a:headEnd type="none" w="med" len="med"/>
              <a:tailEnd type="none" w="med" len="med"/>
            </a:ln>
            <a:effectLst/>
          </p:spPr>
          <p:txBody>
            <a:bodyPr/>
            <a:lstStyle/>
            <a:p>
              <a:pPr algn="ctr" eaLnBrk="1" hangingPunct="1">
                <a:defRPr/>
              </a:pPr>
              <a:endParaRPr kumimoji="0" lang="ko-KR" altLang="en-US"/>
            </a:p>
          </p:txBody>
        </p:sp>
        <p:cxnSp>
          <p:nvCxnSpPr>
            <p:cNvPr id="11" name="직선 연결선 10"/>
            <p:cNvCxnSpPr/>
            <p:nvPr/>
          </p:nvCxnSpPr>
          <p:spPr bwMode="auto">
            <a:xfrm>
              <a:off x="2136885" y="5636641"/>
              <a:ext cx="3772527" cy="600647"/>
            </a:xfrm>
            <a:prstGeom prst="line">
              <a:avLst/>
            </a:prstGeom>
            <a:solidFill>
              <a:schemeClr val="accent1"/>
            </a:solidFill>
            <a:ln w="25400" cap="flat" cmpd="sng" algn="ctr">
              <a:solidFill>
                <a:srgbClr val="020296"/>
              </a:solidFill>
              <a:prstDash val="sysDash"/>
              <a:round/>
              <a:headEnd type="none" w="med" len="med"/>
              <a:tailEnd type="none" w="med" len="med"/>
            </a:ln>
            <a:effectLst/>
          </p:spPr>
        </p:cxnSp>
        <p:sp>
          <p:nvSpPr>
            <p:cNvPr id="12" name="TextBox 11"/>
            <p:cNvSpPr txBox="1"/>
            <p:nvPr/>
          </p:nvSpPr>
          <p:spPr>
            <a:xfrm>
              <a:off x="5909413" y="6074694"/>
              <a:ext cx="1014185" cy="325187"/>
            </a:xfrm>
            <a:prstGeom prst="rect">
              <a:avLst/>
            </a:prstGeom>
            <a:noFill/>
          </p:spPr>
          <p:txBody>
            <a:bodyPr wrap="square">
              <a:spAutoFit/>
            </a:bodyPr>
            <a:lstStyle/>
            <a:p>
              <a:pPr>
                <a:defRPr/>
              </a:pPr>
              <a:r>
                <a:rPr lang="en-US" altLang="ko-KR" b="1" dirty="0">
                  <a:solidFill>
                    <a:srgbClr val="020296"/>
                  </a:solidFill>
                  <a:latin typeface="맑은 고딕" panose="020B0503020000020004" pitchFamily="50" charset="-127"/>
                  <a:ea typeface="맑은 고딕" panose="020B0503020000020004" pitchFamily="50" charset="-127"/>
                </a:rPr>
                <a:t>Optional</a:t>
              </a:r>
              <a:endParaRPr lang="ko-KR" altLang="en-US" b="1" dirty="0">
                <a:solidFill>
                  <a:srgbClr val="020296"/>
                </a:solidFill>
                <a:latin typeface="맑은 고딕" panose="020B0503020000020004" pitchFamily="50" charset="-127"/>
                <a:ea typeface="맑은 고딕" panose="020B0503020000020004" pitchFamily="50" charset="-127"/>
              </a:endParaRPr>
            </a:p>
          </p:txBody>
        </p:sp>
      </p:grpSp>
      <p:sp>
        <p:nvSpPr>
          <p:cNvPr id="4" name="제목 3"/>
          <p:cNvSpPr>
            <a:spLocks noGrp="1"/>
          </p:cNvSpPr>
          <p:nvPr>
            <p:ph type="title"/>
          </p:nvPr>
        </p:nvSpPr>
        <p:spPr/>
        <p:txBody>
          <a:bodyPr>
            <a:normAutofit/>
          </a:bodyPr>
          <a:lstStyle/>
          <a:p>
            <a:r>
              <a:rPr lang="en-US" altLang="ko-KR" b="1" spc="-150" dirty="0"/>
              <a:t>Instantiation of Basic Gates</a:t>
            </a:r>
            <a:endParaRPr lang="ko-KR" altLang="en-US" dirty="0"/>
          </a:p>
        </p:txBody>
      </p:sp>
      <p:sp>
        <p:nvSpPr>
          <p:cNvPr id="5" name="내용 개체 틀 4"/>
          <p:cNvSpPr>
            <a:spLocks noGrp="1"/>
          </p:cNvSpPr>
          <p:nvPr>
            <p:ph idx="1"/>
          </p:nvPr>
        </p:nvSpPr>
        <p:spPr/>
        <p:txBody>
          <a:bodyPr/>
          <a:lstStyle/>
          <a:p>
            <a:r>
              <a:rPr lang="en-US" altLang="zh-TW" sz="2400" dirty="0">
                <a:latin typeface="Arial" panose="020B0604020202020204" pitchFamily="34" charset="0"/>
                <a:cs typeface="Arial" panose="020B0604020202020204" pitchFamily="34" charset="0"/>
              </a:rPr>
              <a:t>To instantiate and/or gates</a:t>
            </a:r>
          </a:p>
          <a:p>
            <a:pPr>
              <a:buNone/>
            </a:pPr>
            <a:r>
              <a:rPr lang="en-US" altLang="zh-TW" sz="2400" dirty="0">
                <a:latin typeface="Arial" panose="020B0604020202020204" pitchFamily="34" charset="0"/>
                <a:cs typeface="Arial" panose="020B0604020202020204" pitchFamily="34" charset="0"/>
              </a:rPr>
              <a:t>	 </a:t>
            </a:r>
            <a:r>
              <a:rPr lang="en-US" altLang="zh-TW" sz="2400" dirty="0" err="1">
                <a:latin typeface="Consolas" panose="020B0609020204030204" pitchFamily="49" charset="0"/>
                <a:cs typeface="Arial" panose="020B0604020202020204" pitchFamily="34" charset="0"/>
              </a:rPr>
              <a:t>gatename</a:t>
            </a:r>
            <a:r>
              <a:rPr lang="en-US" altLang="zh-TW" sz="2400" dirty="0">
                <a:latin typeface="Consolas" panose="020B0609020204030204" pitchFamily="49" charset="0"/>
                <a:cs typeface="Arial" panose="020B0604020202020204" pitchFamily="34" charset="0"/>
              </a:rPr>
              <a:t> [</a:t>
            </a:r>
            <a:r>
              <a:rPr lang="en-US" altLang="zh-TW" sz="2400" dirty="0" err="1">
                <a:latin typeface="Consolas" panose="020B0609020204030204" pitchFamily="49" charset="0"/>
                <a:cs typeface="Arial" panose="020B0604020202020204" pitchFamily="34" charset="0"/>
              </a:rPr>
              <a:t>instance_name</a:t>
            </a:r>
            <a:r>
              <a:rPr lang="en-US" altLang="zh-TW" sz="2400" dirty="0">
                <a:latin typeface="Consolas" panose="020B0609020204030204" pitchFamily="49" charset="0"/>
                <a:cs typeface="Arial" panose="020B0604020202020204" pitchFamily="34" charset="0"/>
              </a:rPr>
              <a:t>](</a:t>
            </a:r>
            <a:r>
              <a:rPr lang="en-US" altLang="zh-TW" sz="2400" dirty="0">
                <a:solidFill>
                  <a:srgbClr val="FF0000"/>
                </a:solidFill>
                <a:latin typeface="Consolas" panose="020B0609020204030204" pitchFamily="49" charset="0"/>
                <a:cs typeface="Arial" panose="020B0604020202020204" pitchFamily="34" charset="0"/>
              </a:rPr>
              <a:t>output</a:t>
            </a:r>
            <a:r>
              <a:rPr lang="en-US" altLang="zh-TW" sz="2400" dirty="0">
                <a:latin typeface="Consolas" panose="020B0609020204030204" pitchFamily="49" charset="0"/>
                <a:cs typeface="Arial" panose="020B0604020202020204" pitchFamily="34" charset="0"/>
              </a:rPr>
              <a:t>, input1, input2, ..., </a:t>
            </a:r>
            <a:r>
              <a:rPr lang="en-US" altLang="zh-TW" sz="2400" dirty="0" err="1">
                <a:latin typeface="Consolas" panose="020B0609020204030204" pitchFamily="49" charset="0"/>
                <a:cs typeface="Arial" panose="020B0604020202020204" pitchFamily="34" charset="0"/>
              </a:rPr>
              <a:t>inputn</a:t>
            </a:r>
            <a:r>
              <a:rPr lang="en-US" altLang="zh-TW" sz="2400" dirty="0">
                <a:latin typeface="Consolas" panose="020B0609020204030204" pitchFamily="49" charset="0"/>
                <a:cs typeface="Arial" panose="020B0604020202020204" pitchFamily="34" charset="0"/>
              </a:rPr>
              <a:t>);</a:t>
            </a:r>
          </a:p>
          <a:p>
            <a:pPr lvl="1"/>
            <a:r>
              <a:rPr lang="en-US" altLang="zh-TW" sz="2000" dirty="0" err="1">
                <a:latin typeface="Arial" panose="020B0604020202020204" pitchFamily="34" charset="0"/>
                <a:cs typeface="Arial" panose="020B0604020202020204" pitchFamily="34" charset="0"/>
              </a:rPr>
              <a:t>instance_name</a:t>
            </a:r>
            <a:r>
              <a:rPr lang="en-US" altLang="zh-TW" sz="2000" dirty="0">
                <a:latin typeface="Arial" panose="020B0604020202020204" pitchFamily="34" charset="0"/>
                <a:cs typeface="Arial" panose="020B0604020202020204" pitchFamily="34" charset="0"/>
              </a:rPr>
              <a:t> is </a:t>
            </a:r>
            <a:r>
              <a:rPr lang="en-US" altLang="zh-TW" sz="2000" dirty="0">
                <a:solidFill>
                  <a:schemeClr val="accent2"/>
                </a:solidFill>
                <a:latin typeface="Arial" panose="020B0604020202020204" pitchFamily="34" charset="0"/>
                <a:cs typeface="Arial" panose="020B0604020202020204" pitchFamily="34" charset="0"/>
              </a:rPr>
              <a:t>optional</a:t>
            </a:r>
          </a:p>
          <a:p>
            <a:endParaRPr lang="ko-KR" altLang="en-US" dirty="0"/>
          </a:p>
        </p:txBody>
      </p:sp>
    </p:spTree>
    <p:extLst>
      <p:ext uri="{BB962C8B-B14F-4D97-AF65-F5344CB8AC3E}">
        <p14:creationId xmlns:p14="http://schemas.microsoft.com/office/powerpoint/2010/main" val="175056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338399" y="1594283"/>
            <a:ext cx="7064230" cy="4401205"/>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37931725" indent="-37474525"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module mux4_to_1_structural (i0, i1, i2, i3, s1, s0, out);</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input    i0, i1, i2, i3, s1, s0; </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output  out;</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wire     s1n, s0n;    </a:t>
            </a:r>
            <a:r>
              <a:rPr lang="en-US" altLang="zh-TW" sz="2000" spc="-150" dirty="0">
                <a:solidFill>
                  <a:schemeClr val="accent2"/>
                </a:solidFill>
                <a:latin typeface="Consolas" panose="020B0609020204030204" pitchFamily="49" charset="0"/>
                <a:ea typeface="新細明體"/>
                <a:cs typeface="新細明體"/>
              </a:rPr>
              <a:t>// Internal wire </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wire     y0, y1, y2, y3;</a:t>
            </a:r>
          </a:p>
          <a:p>
            <a:pPr eaLnBrk="1" latinLnBrk="0" hangingPunct="1">
              <a:spcBef>
                <a:spcPct val="0"/>
              </a:spcBef>
              <a:buClrTx/>
              <a:buSzTx/>
              <a:buFontTx/>
              <a:buNone/>
            </a:pPr>
            <a:r>
              <a:rPr lang="en-US" altLang="zh-TW" sz="2000" spc="-150" dirty="0">
                <a:solidFill>
                  <a:schemeClr val="accent2"/>
                </a:solidFill>
                <a:latin typeface="Consolas" panose="020B0609020204030204" pitchFamily="49" charset="0"/>
                <a:ea typeface="新細明體"/>
                <a:cs typeface="新細明體"/>
              </a:rPr>
              <a:t>// Gate instantiations</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not (s1n, s1);     </a:t>
            </a:r>
            <a:r>
              <a:rPr lang="en-US" altLang="zh-TW" sz="2000" spc="-150" dirty="0">
                <a:solidFill>
                  <a:schemeClr val="accent2"/>
                </a:solidFill>
                <a:latin typeface="Consolas" panose="020B0609020204030204" pitchFamily="49" charset="0"/>
                <a:ea typeface="新細明體"/>
                <a:cs typeface="新細明體"/>
              </a:rPr>
              <a:t>// Create s1n and s0n signals</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not (s0n, s0);</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and (y0, i0, s1n, s0n);    </a:t>
            </a:r>
            <a:r>
              <a:rPr lang="en-US" altLang="zh-TW" sz="2000" spc="-150" dirty="0">
                <a:solidFill>
                  <a:schemeClr val="accent2"/>
                </a:solidFill>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and (y1, i1, s1n, s0);</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and (y2, i2, s1, s0n);</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and (y3, i3, s1, s0);</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or (out, y0, y1, y2, y3);  </a:t>
            </a:r>
            <a:r>
              <a:rPr lang="en-US" altLang="zh-TW" sz="2000" spc="-150" dirty="0">
                <a:solidFill>
                  <a:schemeClr val="accent2"/>
                </a:solidFill>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000" spc="-150" dirty="0" err="1">
                <a:latin typeface="Consolas" panose="020B0609020204030204" pitchFamily="49" charset="0"/>
                <a:ea typeface="新細明體"/>
                <a:cs typeface="新細明體"/>
              </a:rPr>
              <a:t>endmodule</a:t>
            </a:r>
            <a:endParaRPr lang="en-US" altLang="zh-TW" sz="2000" spc="-150" dirty="0">
              <a:latin typeface="Consolas" panose="020B0609020204030204" pitchFamily="49" charset="0"/>
              <a:ea typeface="新細明體"/>
              <a:cs typeface="新細明體"/>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078" y="1268331"/>
            <a:ext cx="2847340" cy="1869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descr="Fig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4233" y="3297583"/>
            <a:ext cx="3975975" cy="32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제목 2"/>
          <p:cNvSpPr>
            <a:spLocks noGrp="1"/>
          </p:cNvSpPr>
          <p:nvPr>
            <p:ph type="title"/>
          </p:nvPr>
        </p:nvSpPr>
        <p:spPr>
          <a:xfrm>
            <a:off x="338399" y="327600"/>
            <a:ext cx="7715709" cy="766800"/>
          </a:xfrm>
        </p:spPr>
        <p:txBody>
          <a:bodyPr>
            <a:normAutofit fontScale="90000"/>
          </a:bodyPr>
          <a:lstStyle/>
          <a:p>
            <a:r>
              <a:rPr lang="en-US" altLang="ko-KR" b="1" spc="-150" dirty="0"/>
              <a:t>An Example: A 4-to-1 Multiplexer</a:t>
            </a:r>
            <a:endParaRPr lang="ko-KR" altLang="en-US" dirty="0"/>
          </a:p>
        </p:txBody>
      </p:sp>
    </p:spTree>
    <p:extLst>
      <p:ext uri="{BB962C8B-B14F-4D97-AF65-F5344CB8AC3E}">
        <p14:creationId xmlns:p14="http://schemas.microsoft.com/office/powerpoint/2010/main" val="2485518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r>
              <a:rPr lang="en-US" altLang="zh-TW" sz="2400" dirty="0">
                <a:solidFill>
                  <a:schemeClr val="accent2"/>
                </a:solidFill>
                <a:latin typeface="Arial" panose="020B0604020202020204" pitchFamily="34" charset="0"/>
                <a:cs typeface="Arial" panose="020B0604020202020204" pitchFamily="34" charset="0"/>
              </a:rPr>
              <a:t>Array instantiations</a:t>
            </a:r>
            <a:r>
              <a:rPr lang="en-US" altLang="zh-TW" sz="2400" dirty="0">
                <a:latin typeface="Arial" panose="020B0604020202020204" pitchFamily="34" charset="0"/>
                <a:cs typeface="Arial" panose="020B0604020202020204" pitchFamily="34" charset="0"/>
              </a:rPr>
              <a:t> may be a synthesizer dependent!</a:t>
            </a:r>
          </a:p>
          <a:p>
            <a:pPr lvl="1"/>
            <a:r>
              <a:rPr lang="en-US" altLang="zh-TW" sz="2000" dirty="0">
                <a:solidFill>
                  <a:srgbClr val="FF5050"/>
                </a:solidFill>
                <a:latin typeface="Arial" panose="020B0604020202020204" pitchFamily="34" charset="0"/>
                <a:cs typeface="Arial" panose="020B0604020202020204" pitchFamily="34" charset="0"/>
              </a:rPr>
              <a:t>Suggestion:</a:t>
            </a:r>
            <a:r>
              <a:rPr lang="en-US" altLang="zh-TW" sz="2000" dirty="0">
                <a:solidFill>
                  <a:schemeClr val="accent2"/>
                </a:solidFill>
                <a:latin typeface="Arial" panose="020B0604020202020204" pitchFamily="34" charset="0"/>
                <a:cs typeface="Arial" panose="020B0604020202020204" pitchFamily="34" charset="0"/>
              </a:rPr>
              <a:t> check this feature before using the synthesizer</a:t>
            </a:r>
          </a:p>
          <a:p>
            <a:endParaRPr lang="ko-KR" altLang="en-US" dirty="0"/>
          </a:p>
        </p:txBody>
      </p:sp>
      <p:sp>
        <p:nvSpPr>
          <p:cNvPr id="13" name="Text Box 4"/>
          <p:cNvSpPr txBox="1">
            <a:spLocks noChangeArrowheads="1"/>
          </p:cNvSpPr>
          <p:nvPr/>
        </p:nvSpPr>
        <p:spPr bwMode="auto">
          <a:xfrm>
            <a:off x="842241" y="2301195"/>
            <a:ext cx="7391400" cy="2862322"/>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37931725" indent="-37474525"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wire [3:0] out, in1, in2;</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a:t>
            </a:r>
            <a:r>
              <a:rPr lang="en-US" altLang="zh-TW" sz="2000" dirty="0">
                <a:solidFill>
                  <a:schemeClr val="accent2"/>
                </a:solidFill>
                <a:latin typeface="Consolas" panose="020B0609020204030204" pitchFamily="49" charset="0"/>
                <a:ea typeface="新細明體"/>
                <a:cs typeface="新細明體"/>
              </a:rPr>
              <a:t>basic array instantiations of </a:t>
            </a:r>
            <a:r>
              <a:rPr lang="en-US" altLang="zh-TW" sz="2000" dirty="0" err="1">
                <a:solidFill>
                  <a:schemeClr val="accent2"/>
                </a:solidFill>
                <a:latin typeface="Consolas" panose="020B0609020204030204" pitchFamily="49" charset="0"/>
                <a:ea typeface="新細明體"/>
                <a:cs typeface="新細明體"/>
              </a:rPr>
              <a:t>nand</a:t>
            </a:r>
            <a:r>
              <a:rPr lang="en-US" altLang="zh-TW" sz="2000" dirty="0">
                <a:solidFill>
                  <a:schemeClr val="accent2"/>
                </a:solidFill>
                <a:latin typeface="Consolas" panose="020B0609020204030204" pitchFamily="49" charset="0"/>
                <a:ea typeface="新細明體"/>
                <a:cs typeface="新細明體"/>
              </a:rPr>
              <a:t> gate.</a:t>
            </a:r>
          </a:p>
          <a:p>
            <a:pPr eaLnBrk="1" latinLnBrk="0" hangingPunct="1">
              <a:spcBef>
                <a:spcPct val="0"/>
              </a:spcBef>
              <a:buClrTx/>
              <a:buSzTx/>
              <a:buFontTx/>
              <a:buNone/>
            </a:pPr>
            <a:r>
              <a:rPr lang="en-US" altLang="zh-TW" sz="2000" dirty="0" err="1">
                <a:latin typeface="Consolas" panose="020B0609020204030204" pitchFamily="49" charset="0"/>
                <a:ea typeface="新細明體"/>
                <a:cs typeface="新細明體"/>
              </a:rPr>
              <a:t>nand</a:t>
            </a:r>
            <a:r>
              <a:rPr lang="en-US" altLang="zh-TW" sz="2000" dirty="0">
                <a:latin typeface="Consolas" panose="020B0609020204030204" pitchFamily="49" charset="0"/>
                <a:ea typeface="新細明體"/>
                <a:cs typeface="新細明體"/>
              </a:rPr>
              <a:t> </a:t>
            </a:r>
            <a:r>
              <a:rPr lang="en-US" altLang="zh-TW" sz="2000" dirty="0" err="1">
                <a:latin typeface="Consolas" panose="020B0609020204030204" pitchFamily="49" charset="0"/>
                <a:ea typeface="新細明體"/>
                <a:cs typeface="新細明體"/>
              </a:rPr>
              <a:t>n_gate</a:t>
            </a:r>
            <a:r>
              <a:rPr lang="en-US" altLang="zh-TW" sz="2000" dirty="0">
                <a:latin typeface="Consolas" panose="020B0609020204030204" pitchFamily="49" charset="0"/>
                <a:ea typeface="新細明體"/>
                <a:cs typeface="新細明體"/>
              </a:rPr>
              <a:t>[3:0] (out, in1, in2);</a:t>
            </a:r>
          </a:p>
          <a:p>
            <a:pPr eaLnBrk="1" latinLnBrk="0" hangingPunct="1">
              <a:spcBef>
                <a:spcPct val="0"/>
              </a:spcBef>
              <a:buClrTx/>
              <a:buSzTx/>
              <a:buFontTx/>
              <a:buNone/>
            </a:pPr>
            <a:endParaRPr lang="en-US" altLang="zh-TW" sz="2000" dirty="0">
              <a:latin typeface="Consolas" panose="020B0609020204030204" pitchFamily="49" charset="0"/>
              <a:ea typeface="新細明體"/>
              <a:cs typeface="新細明體"/>
            </a:endParaRP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this is equivalent to the following </a:t>
            </a:r>
          </a:p>
          <a:p>
            <a:pPr eaLnBrk="1" latinLnBrk="0" hangingPunct="1">
              <a:spcBef>
                <a:spcPct val="0"/>
              </a:spcBef>
              <a:buClrTx/>
              <a:buSzTx/>
              <a:buFontTx/>
              <a:buNone/>
            </a:pPr>
            <a:r>
              <a:rPr lang="en-US" altLang="zh-TW" sz="2000" dirty="0" err="1">
                <a:latin typeface="Consolas" panose="020B0609020204030204" pitchFamily="49" charset="0"/>
                <a:ea typeface="新細明體"/>
                <a:cs typeface="新細明體"/>
              </a:rPr>
              <a:t>nand</a:t>
            </a:r>
            <a:r>
              <a:rPr lang="en-US" altLang="zh-TW" sz="2000" dirty="0">
                <a:latin typeface="Consolas" panose="020B0609020204030204" pitchFamily="49" charset="0"/>
                <a:ea typeface="新細明體"/>
                <a:cs typeface="新細明體"/>
              </a:rPr>
              <a:t> n_gate0 (out[0], in1[0], in2[0]);</a:t>
            </a:r>
          </a:p>
          <a:p>
            <a:pPr eaLnBrk="1" latinLnBrk="0" hangingPunct="1">
              <a:spcBef>
                <a:spcPct val="0"/>
              </a:spcBef>
              <a:buClrTx/>
              <a:buSzTx/>
              <a:buFontTx/>
              <a:buNone/>
            </a:pPr>
            <a:r>
              <a:rPr lang="en-US" altLang="zh-TW" sz="2000" dirty="0" err="1">
                <a:latin typeface="Consolas" panose="020B0609020204030204" pitchFamily="49" charset="0"/>
                <a:ea typeface="新細明體"/>
                <a:cs typeface="新細明體"/>
              </a:rPr>
              <a:t>nand</a:t>
            </a:r>
            <a:r>
              <a:rPr lang="en-US" altLang="zh-TW" sz="2000" dirty="0">
                <a:latin typeface="Consolas" panose="020B0609020204030204" pitchFamily="49" charset="0"/>
                <a:ea typeface="新細明體"/>
                <a:cs typeface="新細明體"/>
              </a:rPr>
              <a:t> n_gate1 (out[1], in1[1], in2[1]);</a:t>
            </a:r>
          </a:p>
          <a:p>
            <a:pPr eaLnBrk="1" latinLnBrk="0" hangingPunct="1">
              <a:spcBef>
                <a:spcPct val="0"/>
              </a:spcBef>
              <a:buClrTx/>
              <a:buSzTx/>
              <a:buFontTx/>
              <a:buNone/>
            </a:pPr>
            <a:r>
              <a:rPr lang="en-US" altLang="zh-TW" sz="2000" dirty="0" err="1">
                <a:latin typeface="Consolas" panose="020B0609020204030204" pitchFamily="49" charset="0"/>
                <a:ea typeface="新細明體"/>
                <a:cs typeface="新細明體"/>
              </a:rPr>
              <a:t>nand</a:t>
            </a:r>
            <a:r>
              <a:rPr lang="en-US" altLang="zh-TW" sz="2000" dirty="0">
                <a:latin typeface="Consolas" panose="020B0609020204030204" pitchFamily="49" charset="0"/>
                <a:ea typeface="新細明體"/>
                <a:cs typeface="新細明體"/>
              </a:rPr>
              <a:t> n_gate2 (out[2], in1[2], in2[2]);</a:t>
            </a:r>
          </a:p>
          <a:p>
            <a:pPr eaLnBrk="1" latinLnBrk="0" hangingPunct="1">
              <a:spcBef>
                <a:spcPct val="0"/>
              </a:spcBef>
              <a:buClrTx/>
              <a:buSzTx/>
              <a:buFontTx/>
              <a:buNone/>
            </a:pPr>
            <a:r>
              <a:rPr lang="en-US" altLang="zh-TW" sz="2000" dirty="0" err="1">
                <a:latin typeface="Consolas" panose="020B0609020204030204" pitchFamily="49" charset="0"/>
                <a:ea typeface="新細明體"/>
                <a:cs typeface="新細明體"/>
              </a:rPr>
              <a:t>nand</a:t>
            </a:r>
            <a:r>
              <a:rPr lang="en-US" altLang="zh-TW" sz="2000" dirty="0">
                <a:latin typeface="Consolas" panose="020B0609020204030204" pitchFamily="49" charset="0"/>
                <a:ea typeface="新細明體"/>
                <a:cs typeface="新細明體"/>
              </a:rPr>
              <a:t> n_gate3 (out[3], in1[3], in2[3]);</a:t>
            </a:r>
          </a:p>
        </p:txBody>
      </p:sp>
      <p:sp>
        <p:nvSpPr>
          <p:cNvPr id="4" name="제목 3"/>
          <p:cNvSpPr>
            <a:spLocks noGrp="1"/>
          </p:cNvSpPr>
          <p:nvPr>
            <p:ph type="title"/>
          </p:nvPr>
        </p:nvSpPr>
        <p:spPr/>
        <p:txBody>
          <a:bodyPr>
            <a:normAutofit/>
          </a:bodyPr>
          <a:lstStyle/>
          <a:p>
            <a:r>
              <a:rPr lang="en-US" altLang="ko-KR" b="1" spc="-150" dirty="0"/>
              <a:t>Array of Instances</a:t>
            </a:r>
            <a:endParaRPr lang="ko-KR" altLang="en-US" dirty="0"/>
          </a:p>
        </p:txBody>
      </p:sp>
    </p:spTree>
    <p:extLst>
      <p:ext uri="{BB962C8B-B14F-4D97-AF65-F5344CB8AC3E}">
        <p14:creationId xmlns:p14="http://schemas.microsoft.com/office/powerpoint/2010/main" val="79910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493568" y="1353128"/>
            <a:ext cx="4013777" cy="5357091"/>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37931725" indent="-37474525"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module </a:t>
            </a:r>
            <a:r>
              <a:rPr lang="en-US" altLang="zh-TW" sz="2000" spc="-150" dirty="0" err="1">
                <a:latin typeface="Consolas" panose="020B0609020204030204" pitchFamily="49" charset="0"/>
                <a:ea typeface="新細明體"/>
                <a:cs typeface="新細明體"/>
              </a:rPr>
              <a:t>full_adder_structural</a:t>
            </a:r>
            <a:r>
              <a:rPr lang="en-US" altLang="zh-TW" sz="2000" spc="-150" dirty="0">
                <a:latin typeface="Consolas" panose="020B0609020204030204" pitchFamily="49" charset="0"/>
                <a:ea typeface="新細明體"/>
                <a:cs typeface="新細明體"/>
              </a:rPr>
              <a:t>(x, y, </a:t>
            </a:r>
            <a:r>
              <a:rPr lang="en-US" altLang="zh-TW" sz="2000" spc="-150" dirty="0" err="1">
                <a:latin typeface="Consolas" panose="020B0609020204030204" pitchFamily="49" charset="0"/>
                <a:ea typeface="新細明體"/>
                <a:cs typeface="新細明體"/>
              </a:rPr>
              <a:t>c_in</a:t>
            </a:r>
            <a:r>
              <a:rPr lang="en-US" altLang="zh-TW" sz="2000" spc="-150" dirty="0">
                <a:latin typeface="Consolas" panose="020B0609020204030204" pitchFamily="49" charset="0"/>
                <a:ea typeface="新細明體"/>
                <a:cs typeface="新細明體"/>
              </a:rPr>
              <a:t>, sum, </a:t>
            </a:r>
            <a:r>
              <a:rPr lang="en-US" altLang="zh-TW" sz="2000" spc="-150" dirty="0" err="1">
                <a:latin typeface="Consolas" panose="020B0609020204030204" pitchFamily="49" charset="0"/>
                <a:ea typeface="新細明體"/>
                <a:cs typeface="新細明體"/>
              </a:rPr>
              <a:t>c_out</a:t>
            </a:r>
            <a:r>
              <a:rPr lang="en-US" altLang="zh-TW" sz="2000" spc="-150" dirty="0">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000" spc="-150" dirty="0">
                <a:solidFill>
                  <a:schemeClr val="accent2"/>
                </a:solidFill>
                <a:latin typeface="Consolas" panose="020B0609020204030204" pitchFamily="49" charset="0"/>
                <a:ea typeface="新細明體"/>
                <a:cs typeface="新細明體"/>
              </a:rPr>
              <a:t>// I/O port declarations</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input     x, y, </a:t>
            </a:r>
            <a:r>
              <a:rPr lang="en-US" altLang="zh-TW" sz="2000" spc="-150" dirty="0" err="1">
                <a:latin typeface="Consolas" panose="020B0609020204030204" pitchFamily="49" charset="0"/>
                <a:ea typeface="新細明體"/>
                <a:cs typeface="新細明體"/>
              </a:rPr>
              <a:t>c_in</a:t>
            </a:r>
            <a:r>
              <a:rPr lang="en-US" altLang="zh-TW" sz="20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output   sum, </a:t>
            </a:r>
            <a:r>
              <a:rPr lang="en-US" altLang="zh-TW" sz="2000" spc="-150" dirty="0" err="1">
                <a:latin typeface="Consolas" panose="020B0609020204030204" pitchFamily="49" charset="0"/>
                <a:ea typeface="新細明體"/>
                <a:cs typeface="新細明體"/>
              </a:rPr>
              <a:t>c_out</a:t>
            </a:r>
            <a:r>
              <a:rPr lang="en-US" altLang="zh-TW" sz="20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wire      s1, c1, c2;</a:t>
            </a:r>
          </a:p>
          <a:p>
            <a:pPr eaLnBrk="1" latinLnBrk="0" hangingPunct="1">
              <a:spcBef>
                <a:spcPct val="0"/>
              </a:spcBef>
              <a:buClrTx/>
              <a:buSzTx/>
              <a:buFontTx/>
              <a:buNone/>
            </a:pPr>
            <a:r>
              <a:rPr lang="en-US" altLang="zh-TW" sz="2000" spc="-150" dirty="0">
                <a:solidFill>
                  <a:schemeClr val="accent2"/>
                </a:solidFill>
                <a:latin typeface="Consolas" panose="020B0609020204030204" pitchFamily="49" charset="0"/>
                <a:ea typeface="新細明體"/>
                <a:cs typeface="新細明體"/>
              </a:rPr>
              <a:t>// Structural modeling of the 1-bit full adder.</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a:t>
            </a:r>
            <a:r>
              <a:rPr lang="en-US" altLang="zh-TW" sz="2000" spc="-150" dirty="0" err="1">
                <a:latin typeface="Consolas" panose="020B0609020204030204" pitchFamily="49" charset="0"/>
                <a:ea typeface="新細明體"/>
                <a:cs typeface="新細明體"/>
              </a:rPr>
              <a:t>xor</a:t>
            </a:r>
            <a:r>
              <a:rPr lang="en-US" altLang="zh-TW" sz="2000" spc="-150" dirty="0">
                <a:latin typeface="Consolas" panose="020B0609020204030204" pitchFamily="49" charset="0"/>
                <a:ea typeface="新細明體"/>
                <a:cs typeface="新細明體"/>
              </a:rPr>
              <a:t>   xor_s1(s1, x, y);    </a:t>
            </a:r>
            <a:r>
              <a:rPr lang="en-US" altLang="zh-TW" sz="2000" spc="-150" dirty="0">
                <a:solidFill>
                  <a:schemeClr val="accent2"/>
                </a:solidFill>
                <a:latin typeface="Consolas" panose="020B0609020204030204" pitchFamily="49" charset="0"/>
                <a:ea typeface="新細明體"/>
                <a:cs typeface="新細明體"/>
              </a:rPr>
              <a:t>  // compute sum.</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a:t>
            </a:r>
            <a:r>
              <a:rPr lang="en-US" altLang="zh-TW" sz="2000" spc="-150" dirty="0" err="1">
                <a:latin typeface="Consolas" panose="020B0609020204030204" pitchFamily="49" charset="0"/>
                <a:ea typeface="新細明體"/>
                <a:cs typeface="新細明體"/>
              </a:rPr>
              <a:t>xor</a:t>
            </a:r>
            <a:r>
              <a:rPr lang="en-US" altLang="zh-TW" sz="2000" spc="-150" dirty="0">
                <a:latin typeface="Consolas" panose="020B0609020204030204" pitchFamily="49" charset="0"/>
                <a:ea typeface="新細明體"/>
                <a:cs typeface="新細明體"/>
              </a:rPr>
              <a:t>   xor_s2(sum, s1, </a:t>
            </a:r>
            <a:r>
              <a:rPr lang="en-US" altLang="zh-TW" sz="2000" spc="-150" dirty="0" err="1">
                <a:latin typeface="Consolas" panose="020B0609020204030204" pitchFamily="49" charset="0"/>
                <a:ea typeface="新細明體"/>
                <a:cs typeface="新細明體"/>
              </a:rPr>
              <a:t>c_in</a:t>
            </a:r>
            <a:r>
              <a:rPr lang="en-US" altLang="zh-TW" sz="20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and  and_c1(c1, x, y);     </a:t>
            </a:r>
            <a:r>
              <a:rPr lang="en-US" altLang="zh-TW" sz="2000" spc="-150" dirty="0">
                <a:solidFill>
                  <a:schemeClr val="accent2"/>
                </a:solidFill>
                <a:latin typeface="Consolas" panose="020B0609020204030204" pitchFamily="49" charset="0"/>
                <a:ea typeface="新細明體"/>
                <a:cs typeface="新細明體"/>
              </a:rPr>
              <a:t>// compute carry out</a:t>
            </a:r>
            <a:r>
              <a:rPr lang="en-US" altLang="zh-TW" sz="20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and  and_c2(c2, s1, </a:t>
            </a:r>
            <a:r>
              <a:rPr lang="en-US" altLang="zh-TW" sz="2000" spc="-150" dirty="0" err="1">
                <a:latin typeface="Consolas" panose="020B0609020204030204" pitchFamily="49" charset="0"/>
                <a:ea typeface="新細明體"/>
                <a:cs typeface="新細明體"/>
              </a:rPr>
              <a:t>c_in</a:t>
            </a:r>
            <a:r>
              <a:rPr lang="en-US" altLang="zh-TW" sz="2000" spc="-150" dirty="0">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or    </a:t>
            </a:r>
            <a:r>
              <a:rPr lang="en-US" altLang="zh-TW" sz="2000" spc="-150" dirty="0" err="1">
                <a:latin typeface="Consolas" panose="020B0609020204030204" pitchFamily="49" charset="0"/>
                <a:ea typeface="新細明體"/>
                <a:cs typeface="新細明體"/>
              </a:rPr>
              <a:t>or_cout</a:t>
            </a:r>
            <a:r>
              <a:rPr lang="en-US" altLang="zh-TW" sz="2000" spc="-150" dirty="0">
                <a:latin typeface="Consolas" panose="020B0609020204030204" pitchFamily="49" charset="0"/>
                <a:ea typeface="新細明體"/>
                <a:cs typeface="新細明體"/>
              </a:rPr>
              <a:t>(</a:t>
            </a:r>
            <a:r>
              <a:rPr lang="en-US" altLang="zh-TW" sz="2000" spc="-150" dirty="0" err="1">
                <a:latin typeface="Consolas" panose="020B0609020204030204" pitchFamily="49" charset="0"/>
                <a:ea typeface="新細明體"/>
                <a:cs typeface="新細明體"/>
              </a:rPr>
              <a:t>c_out</a:t>
            </a:r>
            <a:r>
              <a:rPr lang="en-US" altLang="zh-TW" sz="2000" spc="-150" dirty="0">
                <a:latin typeface="Consolas" panose="020B0609020204030204" pitchFamily="49" charset="0"/>
                <a:ea typeface="新細明體"/>
                <a:cs typeface="新細明體"/>
              </a:rPr>
              <a:t>, c1, c2); </a:t>
            </a:r>
            <a:r>
              <a:rPr lang="en-US" altLang="zh-TW" sz="2000" spc="-150" dirty="0">
                <a:solidFill>
                  <a:schemeClr val="accent2"/>
                </a:solidFill>
                <a:latin typeface="Consolas" panose="020B0609020204030204" pitchFamily="49" charset="0"/>
                <a:ea typeface="新細明體"/>
                <a:cs typeface="新細明體"/>
              </a:rPr>
              <a:t>// can be </a:t>
            </a:r>
            <a:r>
              <a:rPr lang="en-US" altLang="zh-TW" sz="2000" spc="-150" dirty="0" err="1">
                <a:solidFill>
                  <a:schemeClr val="accent2"/>
                </a:solidFill>
                <a:latin typeface="Consolas" panose="020B0609020204030204" pitchFamily="49" charset="0"/>
                <a:ea typeface="新細明體"/>
                <a:cs typeface="新細明體"/>
              </a:rPr>
              <a:t>xor</a:t>
            </a:r>
            <a:endParaRPr lang="en-US" altLang="zh-TW" sz="2000" spc="-150" dirty="0">
              <a:solidFill>
                <a:schemeClr val="accent2"/>
              </a:solidFill>
              <a:latin typeface="Consolas" panose="020B0609020204030204" pitchFamily="49" charset="0"/>
              <a:ea typeface="新細明體"/>
              <a:cs typeface="新細明體"/>
            </a:endParaRPr>
          </a:p>
          <a:p>
            <a:pPr eaLnBrk="1" latinLnBrk="0" hangingPunct="1">
              <a:spcBef>
                <a:spcPct val="0"/>
              </a:spcBef>
              <a:buClrTx/>
              <a:buSzTx/>
              <a:buFontTx/>
              <a:buNone/>
            </a:pPr>
            <a:r>
              <a:rPr lang="en-US" altLang="zh-TW" sz="2000" spc="-150" dirty="0" err="1">
                <a:latin typeface="Consolas" panose="020B0609020204030204" pitchFamily="49" charset="0"/>
                <a:ea typeface="新細明體"/>
                <a:cs typeface="新細明體"/>
              </a:rPr>
              <a:t>endmodule</a:t>
            </a:r>
            <a:r>
              <a:rPr lang="en-US" altLang="zh-TW" sz="2000" spc="-150" dirty="0">
                <a:latin typeface="Consolas" panose="020B0609020204030204" pitchFamily="49" charset="0"/>
                <a:ea typeface="新細明體"/>
                <a:cs typeface="新細明體"/>
              </a:rPr>
              <a:t> </a:t>
            </a:r>
          </a:p>
        </p:txBody>
      </p:sp>
      <p:pic>
        <p:nvPicPr>
          <p:cNvPr id="6" name="Picture 6" descr="Fig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9060" y="3689267"/>
            <a:ext cx="6792355" cy="21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215" y="1961734"/>
            <a:ext cx="4416046" cy="1155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제목 2"/>
          <p:cNvSpPr>
            <a:spLocks noGrp="1"/>
          </p:cNvSpPr>
          <p:nvPr>
            <p:ph type="title"/>
          </p:nvPr>
        </p:nvSpPr>
        <p:spPr/>
        <p:txBody>
          <a:bodyPr>
            <a:normAutofit fontScale="90000"/>
          </a:bodyPr>
          <a:lstStyle/>
          <a:p>
            <a:r>
              <a:rPr lang="en-US" altLang="ko-KR" b="1" spc="-150" dirty="0"/>
              <a:t>An Example: A 1-Bit Full Adder</a:t>
            </a:r>
            <a:endParaRPr lang="ko-KR" altLang="en-US" dirty="0"/>
          </a:p>
        </p:txBody>
      </p:sp>
    </p:spTree>
    <p:extLst>
      <p:ext uri="{BB962C8B-B14F-4D97-AF65-F5344CB8AC3E}">
        <p14:creationId xmlns:p14="http://schemas.microsoft.com/office/powerpoint/2010/main" val="1110083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Fig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7109" y="1413163"/>
            <a:ext cx="5975291" cy="5290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제목 2"/>
          <p:cNvSpPr>
            <a:spLocks noGrp="1"/>
          </p:cNvSpPr>
          <p:nvPr>
            <p:ph type="title"/>
          </p:nvPr>
        </p:nvSpPr>
        <p:spPr/>
        <p:txBody>
          <a:bodyPr>
            <a:normAutofit/>
          </a:bodyPr>
          <a:lstStyle/>
          <a:p>
            <a:r>
              <a:rPr lang="en-US" altLang="ko-KR" b="1" spc="-150" dirty="0"/>
              <a:t>Hierarchical Design</a:t>
            </a:r>
            <a:endParaRPr lang="ko-KR" altLang="en-US" dirty="0"/>
          </a:p>
        </p:txBody>
      </p:sp>
    </p:spTree>
    <p:extLst>
      <p:ext uri="{BB962C8B-B14F-4D97-AF65-F5344CB8AC3E}">
        <p14:creationId xmlns:p14="http://schemas.microsoft.com/office/powerpoint/2010/main" val="1031987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아래쪽 화살표 1"/>
          <p:cNvSpPr>
            <a:spLocks noChangeArrowheads="1"/>
          </p:cNvSpPr>
          <p:nvPr/>
        </p:nvSpPr>
        <p:spPr bwMode="auto">
          <a:xfrm>
            <a:off x="9165842" y="1364400"/>
            <a:ext cx="576262" cy="2497988"/>
          </a:xfrm>
          <a:prstGeom prst="downArrow">
            <a:avLst>
              <a:gd name="adj1" fmla="val 50000"/>
              <a:gd name="adj2" fmla="val 49962"/>
            </a:avLst>
          </a:prstGeom>
          <a:solidFill>
            <a:srgbClr val="826983"/>
          </a:solidFill>
          <a:ln w="9525" algn="ctr">
            <a:solidFill>
              <a:srgbClr val="826983"/>
            </a:solidFill>
            <a:round/>
            <a:headEnd/>
            <a:tailEnd/>
          </a:ln>
        </p:spPr>
        <p:txBody>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algn="ctr" eaLnBrk="1" latinLnBrk="0" hangingPunct="1">
              <a:spcBef>
                <a:spcPct val="0"/>
              </a:spcBef>
              <a:buClrTx/>
              <a:buSzTx/>
              <a:buFontTx/>
              <a:buNone/>
            </a:pPr>
            <a:endParaRPr kumimoji="0" lang="ko-KR" altLang="en-US" sz="1800">
              <a:latin typeface="Tahoma" panose="020B0604030504040204" pitchFamily="34" charset="0"/>
              <a:ea typeface="굴림" panose="020B0600000101010101" pitchFamily="50" charset="-127"/>
            </a:endParaRPr>
          </a:p>
        </p:txBody>
      </p:sp>
      <p:sp>
        <p:nvSpPr>
          <p:cNvPr id="5" name="제목 4"/>
          <p:cNvSpPr>
            <a:spLocks noGrp="1"/>
          </p:cNvSpPr>
          <p:nvPr>
            <p:ph type="title"/>
          </p:nvPr>
        </p:nvSpPr>
        <p:spPr/>
        <p:txBody>
          <a:bodyPr/>
          <a:lstStyle/>
          <a:p>
            <a:r>
              <a:rPr lang="en-US" altLang="ko-KR" b="1" spc="-150" dirty="0"/>
              <a:t>Module Modeling Styles</a:t>
            </a:r>
            <a:endParaRPr lang="ko-KR" altLang="en-US" b="1" spc="-150" dirty="0"/>
          </a:p>
        </p:txBody>
      </p:sp>
      <p:sp>
        <p:nvSpPr>
          <p:cNvPr id="6" name="내용 개체 틀 5"/>
          <p:cNvSpPr>
            <a:spLocks noGrp="1"/>
          </p:cNvSpPr>
          <p:nvPr>
            <p:ph idx="1"/>
          </p:nvPr>
        </p:nvSpPr>
        <p:spPr/>
        <p:txBody>
          <a:bodyPr/>
          <a:lstStyle/>
          <a:p>
            <a:r>
              <a:rPr lang="en-US" altLang="zh-TW" sz="2400" dirty="0">
                <a:latin typeface="Arial" panose="020B0604020202020204" pitchFamily="34" charset="0"/>
                <a:cs typeface="Arial" panose="020B0604020202020204" pitchFamily="34" charset="0"/>
              </a:rPr>
              <a:t>Structural style</a:t>
            </a:r>
          </a:p>
          <a:p>
            <a:pPr lvl="1"/>
            <a:r>
              <a:rPr lang="en-US" altLang="zh-TW" sz="2000" dirty="0">
                <a:latin typeface="Arial" panose="020B0604020202020204" pitchFamily="34" charset="0"/>
                <a:cs typeface="Arial" panose="020B0604020202020204" pitchFamily="34" charset="0"/>
              </a:rPr>
              <a:t>Gate level	</a:t>
            </a:r>
            <a:r>
              <a:rPr lang="en-US" altLang="zh-TW" sz="2200" dirty="0">
                <a:latin typeface="Arial" panose="020B0604020202020204" pitchFamily="34" charset="0"/>
                <a:cs typeface="Arial" panose="020B0604020202020204" pitchFamily="34" charset="0"/>
              </a:rPr>
              <a:t>				</a:t>
            </a:r>
          </a:p>
          <a:p>
            <a:r>
              <a:rPr lang="en-US" altLang="zh-TW" sz="2400" b="1" dirty="0">
                <a:solidFill>
                  <a:srgbClr val="C00000"/>
                </a:solidFill>
                <a:latin typeface="Arial" panose="020B0604020202020204" pitchFamily="34" charset="0"/>
                <a:cs typeface="Arial" panose="020B0604020202020204" pitchFamily="34" charset="0"/>
              </a:rPr>
              <a:t>Dataflow style</a:t>
            </a:r>
          </a:p>
          <a:p>
            <a:r>
              <a:rPr lang="en-US" altLang="zh-TW" sz="2400" dirty="0">
                <a:latin typeface="Arial" panose="020B0604020202020204" pitchFamily="34" charset="0"/>
                <a:cs typeface="Arial" panose="020B0604020202020204" pitchFamily="34" charset="0"/>
              </a:rPr>
              <a:t>Behavioral or algorithmic style		   </a:t>
            </a:r>
          </a:p>
          <a:p>
            <a:r>
              <a:rPr lang="en-US" altLang="zh-TW" sz="2400" dirty="0">
                <a:latin typeface="Arial" panose="020B0604020202020204" pitchFamily="34" charset="0"/>
                <a:cs typeface="Arial" panose="020B0604020202020204" pitchFamily="34" charset="0"/>
              </a:rPr>
              <a:t>Mixed style</a:t>
            </a:r>
          </a:p>
          <a:p>
            <a:pPr lvl="1"/>
            <a:r>
              <a:rPr lang="en-US" altLang="zh-TW" sz="2000" dirty="0">
                <a:latin typeface="Arial" panose="020B0604020202020204" pitchFamily="34" charset="0"/>
                <a:cs typeface="Arial" panose="020B0604020202020204" pitchFamily="34" charset="0"/>
              </a:rPr>
              <a:t>RTL  = synthesizable behavioral + dataflow constructs</a:t>
            </a:r>
          </a:p>
        </p:txBody>
      </p:sp>
    </p:spTree>
    <p:extLst>
      <p:ext uri="{BB962C8B-B14F-4D97-AF65-F5344CB8AC3E}">
        <p14:creationId xmlns:p14="http://schemas.microsoft.com/office/powerpoint/2010/main" val="2620492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338400" y="1437244"/>
            <a:ext cx="8001000" cy="2839192"/>
          </a:xfrm>
          <a:prstGeom prst="rect">
            <a:avLst/>
          </a:prstGeom>
          <a:ln w="19050">
            <a:solidFill>
              <a:srgbClr val="826983"/>
            </a:solidFill>
            <a:miter lim="800000"/>
            <a:headEnd/>
            <a:tailEnd/>
          </a:ln>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TW" sz="2000" dirty="0">
                <a:latin typeface="Consolas" panose="020B0609020204030204" pitchFamily="49" charset="0"/>
              </a:rPr>
              <a:t>module </a:t>
            </a:r>
            <a:r>
              <a:rPr lang="en-US" altLang="zh-TW" sz="2000" dirty="0" err="1">
                <a:latin typeface="Consolas" panose="020B0609020204030204" pitchFamily="49" charset="0"/>
              </a:rPr>
              <a:t>full_adder_dataflow</a:t>
            </a:r>
            <a:r>
              <a:rPr lang="en-US" altLang="zh-TW" sz="2000" dirty="0">
                <a:latin typeface="Consolas" panose="020B0609020204030204" pitchFamily="49" charset="0"/>
              </a:rPr>
              <a:t>(x, y, </a:t>
            </a:r>
            <a:r>
              <a:rPr lang="en-US" altLang="zh-TW" sz="2000" dirty="0" err="1">
                <a:latin typeface="Consolas" panose="020B0609020204030204" pitchFamily="49" charset="0"/>
              </a:rPr>
              <a:t>c_in</a:t>
            </a:r>
            <a:r>
              <a:rPr lang="en-US" altLang="zh-TW" sz="2000" dirty="0">
                <a:latin typeface="Consolas" panose="020B0609020204030204" pitchFamily="49" charset="0"/>
              </a:rPr>
              <a:t>, sum, </a:t>
            </a:r>
            <a:r>
              <a:rPr lang="en-US" altLang="zh-TW" sz="2000" dirty="0" err="1">
                <a:latin typeface="Consolas" panose="020B0609020204030204" pitchFamily="49" charset="0"/>
              </a:rPr>
              <a:t>c_out</a:t>
            </a:r>
            <a:r>
              <a:rPr lang="en-US" altLang="zh-TW" sz="2000" dirty="0">
                <a:latin typeface="Consolas" panose="020B0609020204030204" pitchFamily="49" charset="0"/>
              </a:rPr>
              <a:t>);</a:t>
            </a:r>
          </a:p>
          <a:p>
            <a:pPr>
              <a:buFont typeface="Wingdings" panose="05000000000000000000" pitchFamily="2" charset="2"/>
              <a:buNone/>
            </a:pPr>
            <a:r>
              <a:rPr lang="en-US" altLang="zh-TW" sz="2000" dirty="0">
                <a:latin typeface="Consolas" panose="020B0609020204030204" pitchFamily="49" charset="0"/>
              </a:rPr>
              <a:t>// I/O port declarations</a:t>
            </a:r>
          </a:p>
          <a:p>
            <a:pPr>
              <a:buFont typeface="Wingdings" panose="05000000000000000000" pitchFamily="2" charset="2"/>
              <a:buNone/>
            </a:pPr>
            <a:r>
              <a:rPr lang="en-US" altLang="zh-TW" sz="2000" dirty="0">
                <a:latin typeface="Consolas" panose="020B0609020204030204" pitchFamily="49" charset="0"/>
              </a:rPr>
              <a:t>input x, y, </a:t>
            </a:r>
            <a:r>
              <a:rPr lang="en-US" altLang="zh-TW" sz="2000" dirty="0" err="1">
                <a:latin typeface="Consolas" panose="020B0609020204030204" pitchFamily="49" charset="0"/>
              </a:rPr>
              <a:t>c_in</a:t>
            </a:r>
            <a:r>
              <a:rPr lang="en-US" altLang="zh-TW" sz="2000" dirty="0">
                <a:latin typeface="Consolas" panose="020B0609020204030204" pitchFamily="49" charset="0"/>
              </a:rPr>
              <a:t>;</a:t>
            </a:r>
          </a:p>
          <a:p>
            <a:pPr>
              <a:buFont typeface="Wingdings" panose="05000000000000000000" pitchFamily="2" charset="2"/>
              <a:buNone/>
            </a:pPr>
            <a:r>
              <a:rPr lang="en-US" altLang="zh-TW" sz="2000" dirty="0">
                <a:latin typeface="Consolas" panose="020B0609020204030204" pitchFamily="49" charset="0"/>
              </a:rPr>
              <a:t>output sum, </a:t>
            </a:r>
            <a:r>
              <a:rPr lang="en-US" altLang="zh-TW" sz="2000" dirty="0" err="1">
                <a:latin typeface="Consolas" panose="020B0609020204030204" pitchFamily="49" charset="0"/>
              </a:rPr>
              <a:t>c_out</a:t>
            </a:r>
            <a:r>
              <a:rPr lang="en-US" altLang="zh-TW" sz="2000" dirty="0">
                <a:latin typeface="Consolas" panose="020B0609020204030204" pitchFamily="49" charset="0"/>
              </a:rPr>
              <a:t>;</a:t>
            </a:r>
          </a:p>
          <a:p>
            <a:pPr>
              <a:buFont typeface="Wingdings" panose="05000000000000000000" pitchFamily="2" charset="2"/>
              <a:buNone/>
            </a:pPr>
            <a:r>
              <a:rPr lang="en-US" altLang="zh-TW" sz="2000" dirty="0">
                <a:latin typeface="Consolas" panose="020B0609020204030204" pitchFamily="49" charset="0"/>
              </a:rPr>
              <a:t>// specify the function of a full adder</a:t>
            </a:r>
          </a:p>
          <a:p>
            <a:pPr>
              <a:buFont typeface="Wingdings" panose="05000000000000000000" pitchFamily="2" charset="2"/>
              <a:buNone/>
            </a:pPr>
            <a:r>
              <a:rPr lang="en-US" altLang="zh-TW" sz="2000" dirty="0">
                <a:latin typeface="Consolas" panose="020B0609020204030204" pitchFamily="49" charset="0"/>
              </a:rPr>
              <a:t>assign {</a:t>
            </a:r>
            <a:r>
              <a:rPr lang="en-US" altLang="zh-TW" sz="2000" dirty="0" err="1">
                <a:latin typeface="Consolas" panose="020B0609020204030204" pitchFamily="49" charset="0"/>
              </a:rPr>
              <a:t>c_out</a:t>
            </a:r>
            <a:r>
              <a:rPr lang="en-US" altLang="zh-TW" sz="2000" dirty="0">
                <a:latin typeface="Consolas" panose="020B0609020204030204" pitchFamily="49" charset="0"/>
              </a:rPr>
              <a:t>, sum} = x + y + </a:t>
            </a:r>
            <a:r>
              <a:rPr lang="en-US" altLang="zh-TW" sz="2000" dirty="0" err="1">
                <a:latin typeface="Consolas" panose="020B0609020204030204" pitchFamily="49" charset="0"/>
              </a:rPr>
              <a:t>c_in</a:t>
            </a:r>
            <a:r>
              <a:rPr lang="en-US" altLang="zh-TW" sz="2000" dirty="0">
                <a:latin typeface="Consolas" panose="020B0609020204030204" pitchFamily="49" charset="0"/>
              </a:rPr>
              <a:t>;</a:t>
            </a:r>
          </a:p>
          <a:p>
            <a:pPr>
              <a:buFont typeface="Wingdings" panose="05000000000000000000" pitchFamily="2" charset="2"/>
              <a:buNone/>
            </a:pPr>
            <a:r>
              <a:rPr lang="en-US" altLang="zh-TW" sz="2000" dirty="0" err="1">
                <a:latin typeface="Consolas" panose="020B0609020204030204" pitchFamily="49" charset="0"/>
              </a:rPr>
              <a:t>endmodule</a:t>
            </a:r>
            <a:endParaRPr lang="en-US" altLang="zh-TW" sz="2000" dirty="0">
              <a:latin typeface="Consolas" panose="020B0609020204030204" pitchFamily="49" charset="0"/>
            </a:endParaRPr>
          </a:p>
          <a:p>
            <a:pPr>
              <a:buFont typeface="Wingdings" panose="05000000000000000000" pitchFamily="2" charset="2"/>
              <a:buNone/>
            </a:pPr>
            <a:endParaRPr lang="en-US" altLang="zh-TW" sz="2000" dirty="0">
              <a:latin typeface="Consolas" panose="020B0609020204030204" pitchFamily="49" charset="0"/>
            </a:endParaRPr>
          </a:p>
        </p:txBody>
      </p:sp>
      <p:pic>
        <p:nvPicPr>
          <p:cNvPr id="7" name="Picture 6" descr="Fig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4100" y="4418590"/>
            <a:ext cx="6283655" cy="209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제목 2"/>
          <p:cNvSpPr>
            <a:spLocks noGrp="1"/>
          </p:cNvSpPr>
          <p:nvPr>
            <p:ph type="title"/>
          </p:nvPr>
        </p:nvSpPr>
        <p:spPr/>
        <p:txBody>
          <a:bodyPr>
            <a:normAutofit/>
          </a:bodyPr>
          <a:lstStyle/>
          <a:p>
            <a:r>
              <a:rPr lang="en-US" altLang="ko-KR" b="1" spc="-150" dirty="0"/>
              <a:t>Dataflow Modeling</a:t>
            </a:r>
            <a:endParaRPr lang="ko-KR" altLang="en-US" dirty="0"/>
          </a:p>
        </p:txBody>
      </p:sp>
    </p:spTree>
    <p:extLst>
      <p:ext uri="{BB962C8B-B14F-4D97-AF65-F5344CB8AC3E}">
        <p14:creationId xmlns:p14="http://schemas.microsoft.com/office/powerpoint/2010/main" val="4057263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611187" y="1864323"/>
            <a:ext cx="5364739" cy="3416320"/>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400" spc="-150" dirty="0">
                <a:solidFill>
                  <a:schemeClr val="accent2"/>
                </a:solidFill>
                <a:latin typeface="Consolas" panose="020B0609020204030204" pitchFamily="49" charset="0"/>
                <a:ea typeface="新細明體"/>
                <a:cs typeface="新細明體"/>
              </a:rPr>
              <a:t>// an N-bit comparator module example</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parameter N = 4;   </a:t>
            </a:r>
            <a:r>
              <a:rPr lang="en-US" altLang="zh-TW" sz="2400" spc="-150" dirty="0">
                <a:solidFill>
                  <a:schemeClr val="accent2"/>
                </a:solidFill>
                <a:latin typeface="Consolas" panose="020B0609020204030204" pitchFamily="49" charset="0"/>
                <a:ea typeface="新細明體"/>
                <a:cs typeface="新細明體"/>
              </a:rPr>
              <a:t>// default size  </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input  [N-1:0] a, b;</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output </a:t>
            </a:r>
            <a:r>
              <a:rPr lang="en-US" altLang="zh-TW" sz="2400" spc="-150" dirty="0" err="1">
                <a:latin typeface="Consolas" panose="020B0609020204030204" pitchFamily="49" charset="0"/>
                <a:ea typeface="新細明體"/>
                <a:cs typeface="新細明體"/>
              </a:rPr>
              <a:t>cgt</a:t>
            </a:r>
            <a:r>
              <a:rPr lang="en-US" altLang="zh-TW" sz="2400" spc="-150" dirty="0">
                <a:latin typeface="Consolas" panose="020B0609020204030204" pitchFamily="49" charset="0"/>
                <a:ea typeface="新細明體"/>
                <a:cs typeface="新細明體"/>
              </a:rPr>
              <a:t>, </a:t>
            </a:r>
            <a:r>
              <a:rPr lang="en-US" altLang="zh-TW" sz="2400" spc="-150" dirty="0" err="1">
                <a:latin typeface="Consolas" panose="020B0609020204030204" pitchFamily="49" charset="0"/>
                <a:ea typeface="新細明體"/>
                <a:cs typeface="新細明體"/>
              </a:rPr>
              <a:t>clt</a:t>
            </a:r>
            <a:r>
              <a:rPr lang="en-US" altLang="zh-TW" sz="2400" spc="-150" dirty="0">
                <a:latin typeface="Consolas" panose="020B0609020204030204" pitchFamily="49" charset="0"/>
                <a:ea typeface="新細明體"/>
                <a:cs typeface="新細明體"/>
              </a:rPr>
              <a:t>, </a:t>
            </a:r>
            <a:r>
              <a:rPr lang="en-US" altLang="zh-TW" sz="2400" spc="-150" dirty="0" err="1">
                <a:latin typeface="Consolas" panose="020B0609020204030204" pitchFamily="49" charset="0"/>
                <a:ea typeface="新細明體"/>
                <a:cs typeface="新細明體"/>
              </a:rPr>
              <a:t>ceq</a:t>
            </a:r>
            <a:r>
              <a:rPr lang="en-US" altLang="zh-TW" sz="2400" spc="-150" dirty="0">
                <a:latin typeface="Consolas" panose="020B0609020204030204" pitchFamily="49" charset="0"/>
                <a:ea typeface="新細明體"/>
                <a:cs typeface="新細明體"/>
              </a:rPr>
              <a:t>;</a:t>
            </a:r>
          </a:p>
          <a:p>
            <a:pPr eaLnBrk="1" latinLnBrk="0" hangingPunct="1">
              <a:spcBef>
                <a:spcPct val="0"/>
              </a:spcBef>
              <a:buClrTx/>
              <a:buSzTx/>
              <a:buFontTx/>
              <a:buNone/>
            </a:pPr>
            <a:endParaRPr lang="en-US" altLang="zh-TW" sz="2400" spc="-150" dirty="0">
              <a:latin typeface="Consolas" panose="020B0609020204030204" pitchFamily="49" charset="0"/>
              <a:ea typeface="新細明體"/>
              <a:cs typeface="新細明體"/>
            </a:endParaRP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assign </a:t>
            </a:r>
            <a:r>
              <a:rPr lang="en-US" altLang="zh-TW" sz="2400" spc="-150" dirty="0" err="1">
                <a:latin typeface="Consolas" panose="020B0609020204030204" pitchFamily="49" charset="0"/>
                <a:ea typeface="新細明體"/>
                <a:cs typeface="新細明體"/>
              </a:rPr>
              <a:t>cgt</a:t>
            </a:r>
            <a:r>
              <a:rPr lang="en-US" altLang="zh-TW" sz="2400" spc="-150" dirty="0">
                <a:latin typeface="Consolas" panose="020B0609020204030204" pitchFamily="49" charset="0"/>
                <a:ea typeface="新細明體"/>
                <a:cs typeface="新細明體"/>
              </a:rPr>
              <a:t> = __________;</a:t>
            </a:r>
          </a:p>
          <a:p>
            <a:pPr latinLnBrk="0">
              <a:spcBef>
                <a:spcPct val="0"/>
              </a:spcBef>
              <a:buClrTx/>
              <a:buSzTx/>
              <a:buNone/>
            </a:pPr>
            <a:r>
              <a:rPr lang="en-US" altLang="zh-TW" sz="2400" spc="-150" dirty="0">
                <a:latin typeface="Consolas" panose="020B0609020204030204" pitchFamily="49" charset="0"/>
                <a:ea typeface="新細明體"/>
                <a:cs typeface="新細明體"/>
              </a:rPr>
              <a:t>assign </a:t>
            </a:r>
            <a:r>
              <a:rPr lang="en-US" altLang="zh-TW" sz="2400" spc="-150" dirty="0" err="1">
                <a:latin typeface="Consolas" panose="020B0609020204030204" pitchFamily="49" charset="0"/>
                <a:ea typeface="新細明體"/>
                <a:cs typeface="新細明體"/>
              </a:rPr>
              <a:t>clt</a:t>
            </a:r>
            <a:r>
              <a:rPr lang="en-US" altLang="zh-TW" sz="2400" spc="-150" dirty="0">
                <a:latin typeface="Consolas" panose="020B0609020204030204" pitchFamily="49" charset="0"/>
                <a:ea typeface="新細明體"/>
                <a:cs typeface="新細明體"/>
              </a:rPr>
              <a:t> = __________;</a:t>
            </a:r>
          </a:p>
          <a:p>
            <a:pPr latinLnBrk="0">
              <a:spcBef>
                <a:spcPct val="0"/>
              </a:spcBef>
              <a:buClrTx/>
              <a:buSzTx/>
              <a:buNone/>
            </a:pPr>
            <a:r>
              <a:rPr lang="en-US" altLang="zh-TW" sz="2400" spc="-150" dirty="0">
                <a:latin typeface="Consolas" panose="020B0609020204030204" pitchFamily="49" charset="0"/>
                <a:ea typeface="新細明體"/>
                <a:cs typeface="新細明體"/>
              </a:rPr>
              <a:t>assign </a:t>
            </a:r>
            <a:r>
              <a:rPr lang="en-US" altLang="zh-TW" sz="2400" spc="-150" dirty="0" err="1">
                <a:latin typeface="Consolas" panose="020B0609020204030204" pitchFamily="49" charset="0"/>
                <a:ea typeface="新細明體"/>
                <a:cs typeface="新細明體"/>
              </a:rPr>
              <a:t>ceq</a:t>
            </a:r>
            <a:r>
              <a:rPr lang="en-US" altLang="zh-TW" sz="2400" spc="-150" dirty="0">
                <a:latin typeface="Consolas" panose="020B0609020204030204" pitchFamily="49" charset="0"/>
                <a:ea typeface="新細明體"/>
                <a:cs typeface="新細明體"/>
              </a:rPr>
              <a:t> = __________;</a:t>
            </a: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2055" y="1864323"/>
            <a:ext cx="5255140" cy="386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제목 2"/>
          <p:cNvSpPr>
            <a:spLocks noGrp="1"/>
          </p:cNvSpPr>
          <p:nvPr>
            <p:ph type="title"/>
          </p:nvPr>
        </p:nvSpPr>
        <p:spPr>
          <a:xfrm>
            <a:off x="338399" y="327600"/>
            <a:ext cx="8066691" cy="766800"/>
          </a:xfrm>
        </p:spPr>
        <p:txBody>
          <a:bodyPr>
            <a:normAutofit/>
          </a:bodyPr>
          <a:lstStyle/>
          <a:p>
            <a:r>
              <a:rPr lang="en-US" altLang="ko-KR" sz="3600" b="1" spc="-150" dirty="0"/>
              <a:t>Design n-bit Comparator - Example</a:t>
            </a:r>
            <a:endParaRPr lang="ko-KR" altLang="en-US" sz="3600" dirty="0"/>
          </a:p>
        </p:txBody>
      </p:sp>
    </p:spTree>
    <p:extLst>
      <p:ext uri="{BB962C8B-B14F-4D97-AF65-F5344CB8AC3E}">
        <p14:creationId xmlns:p14="http://schemas.microsoft.com/office/powerpoint/2010/main" val="4256351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16B6B6-FE6C-1F40-95CE-2F91C2B64810}"/>
              </a:ext>
            </a:extLst>
          </p:cNvPr>
          <p:cNvSpPr>
            <a:spLocks noGrp="1"/>
          </p:cNvSpPr>
          <p:nvPr>
            <p:ph type="title"/>
          </p:nvPr>
        </p:nvSpPr>
        <p:spPr/>
        <p:txBody>
          <a:bodyPr/>
          <a:lstStyle/>
          <a:p>
            <a:r>
              <a:rPr kumimoji="1" lang="en-US" altLang="ko-KR" dirty="0"/>
              <a:t>Weekly Schedule</a:t>
            </a:r>
            <a:endParaRPr kumimoji="1" lang="ko-KR" altLang="en-US" dirty="0"/>
          </a:p>
        </p:txBody>
      </p:sp>
      <p:sp>
        <p:nvSpPr>
          <p:cNvPr id="3" name="내용 개체 틀 2">
            <a:extLst>
              <a:ext uri="{FF2B5EF4-FFF2-40B4-BE49-F238E27FC236}">
                <a16:creationId xmlns:a16="http://schemas.microsoft.com/office/drawing/2014/main" id="{B48DD35E-4AB2-FB45-B847-A16292DA41C2}"/>
              </a:ext>
            </a:extLst>
          </p:cNvPr>
          <p:cNvSpPr>
            <a:spLocks noGrp="1"/>
          </p:cNvSpPr>
          <p:nvPr>
            <p:ph idx="1"/>
          </p:nvPr>
        </p:nvSpPr>
        <p:spPr>
          <a:xfrm>
            <a:off x="838200" y="1825624"/>
            <a:ext cx="10844814" cy="4816475"/>
          </a:xfrm>
        </p:spPr>
        <p:txBody>
          <a:bodyPr>
            <a:normAutofit/>
          </a:bodyPr>
          <a:lstStyle/>
          <a:p>
            <a:r>
              <a:rPr lang="en-US" altLang="ko-KR" sz="1600" dirty="0"/>
              <a:t>W1 17 Application (deep learning on FPGA)/SW app (MNIST/CIFAR)</a:t>
            </a:r>
          </a:p>
          <a:p>
            <a:r>
              <a:rPr lang="en-US" altLang="ko-KR" sz="1600" dirty="0">
                <a:solidFill>
                  <a:srgbClr val="0070C0"/>
                </a:solidFill>
              </a:rPr>
              <a:t>W2 25 Verilog 1 Basics/</a:t>
            </a:r>
            <a:r>
              <a:rPr lang="en-US" altLang="ko-KR" sz="1600" dirty="0" err="1">
                <a:solidFill>
                  <a:srgbClr val="0070C0"/>
                </a:solidFill>
              </a:rPr>
              <a:t>Vivado</a:t>
            </a:r>
            <a:r>
              <a:rPr lang="en-US" altLang="ko-KR" sz="1600" dirty="0">
                <a:solidFill>
                  <a:srgbClr val="0070C0"/>
                </a:solidFill>
              </a:rPr>
              <a:t> tutorial (verification level of HW design)   </a:t>
            </a:r>
          </a:p>
          <a:p>
            <a:r>
              <a:rPr lang="en-US" altLang="ko-KR" sz="1600" b="1" dirty="0">
                <a:solidFill>
                  <a:srgbClr val="0070C0"/>
                </a:solidFill>
              </a:rPr>
              <a:t>W3 31 Verilog 2</a:t>
            </a:r>
            <a:r>
              <a:rPr lang="ko-KR" altLang="en-US" sz="1600" b="1" dirty="0">
                <a:solidFill>
                  <a:srgbClr val="0070C0"/>
                </a:solidFill>
              </a:rPr>
              <a:t> </a:t>
            </a:r>
            <a:r>
              <a:rPr lang="en-US" altLang="ko-KR" sz="1600" b="1" dirty="0">
                <a:solidFill>
                  <a:srgbClr val="0070C0"/>
                </a:solidFill>
              </a:rPr>
              <a:t>Combinational circuits (Video pre-view homework</a:t>
            </a:r>
            <a:r>
              <a:rPr lang="ko-KR" altLang="en-US" sz="1600" b="1" dirty="0">
                <a:solidFill>
                  <a:srgbClr val="0070C0"/>
                </a:solidFill>
              </a:rPr>
              <a:t> </a:t>
            </a:r>
            <a:r>
              <a:rPr lang="en-US" altLang="ko-KR" sz="1600" b="1" dirty="0">
                <a:solidFill>
                  <a:srgbClr val="0070C0"/>
                </a:solidFill>
              </a:rPr>
              <a:t>+ TA Q&amp;A)/Simple adder using </a:t>
            </a:r>
            <a:r>
              <a:rPr lang="en-US" altLang="ko-KR" sz="1600" b="1" dirty="0" err="1">
                <a:solidFill>
                  <a:srgbClr val="0070C0"/>
                </a:solidFill>
              </a:rPr>
              <a:t>dsp</a:t>
            </a:r>
            <a:r>
              <a:rPr lang="en-US" altLang="ko-KR" sz="1600" b="1" dirty="0">
                <a:solidFill>
                  <a:srgbClr val="0070C0"/>
                </a:solidFill>
              </a:rPr>
              <a:t> (V+V, Verilog intro)</a:t>
            </a:r>
          </a:p>
          <a:p>
            <a:r>
              <a:rPr lang="en-US" altLang="ko-KR" sz="1600" dirty="0">
                <a:solidFill>
                  <a:srgbClr val="0070C0"/>
                </a:solidFill>
              </a:rPr>
              <a:t>W4 4/7 Verilog 3 Sequential circuits/V*V processing element (PE) design 1</a:t>
            </a:r>
          </a:p>
          <a:p>
            <a:r>
              <a:rPr lang="en-US" altLang="ko-KR" sz="1600" dirty="0">
                <a:solidFill>
                  <a:srgbClr val="0070C0"/>
                </a:solidFill>
              </a:rPr>
              <a:t>W5 14 Verilog 4 Design example &amp; synthesizable code/V*V processing element (PE) design 2</a:t>
            </a:r>
          </a:p>
          <a:p>
            <a:r>
              <a:rPr lang="en-US" altLang="ko-KR" sz="1600" dirty="0"/>
              <a:t>W6 21 Intro to Zynq &amp; MV accelerator design/Zynq FPGA &amp; synthesis,</a:t>
            </a:r>
            <a:r>
              <a:rPr lang="ko-KR" altLang="en-US" sz="1600" dirty="0"/>
              <a:t> </a:t>
            </a:r>
            <a:r>
              <a:rPr lang="en-US" altLang="ko-KR" sz="1600" dirty="0"/>
              <a:t>continue VV design &amp; start MV accelerator design</a:t>
            </a:r>
            <a:endParaRPr lang="en-US" altLang="ko-KR" sz="1600" dirty="0">
              <a:solidFill>
                <a:srgbClr val="FF0000"/>
              </a:solidFill>
            </a:endParaRPr>
          </a:p>
          <a:p>
            <a:r>
              <a:rPr lang="en-US" altLang="ko-KR" sz="1600" dirty="0"/>
              <a:t>W7 28 Mid-term exam/No practice</a:t>
            </a:r>
          </a:p>
          <a:p>
            <a:r>
              <a:rPr lang="en-US" altLang="ko-KR" sz="1600" dirty="0"/>
              <a:t>W8 5/5 (homework lecture) Main memory (physical &amp; virtual)/OS+FPGA (HOST~DEVICE) communication &amp; MV design 2</a:t>
            </a:r>
          </a:p>
          <a:p>
            <a:r>
              <a:rPr lang="en-US" altLang="ko-KR" sz="1600" dirty="0"/>
              <a:t>W9 12 Bus and DMA (Video pre-view</a:t>
            </a:r>
            <a:r>
              <a:rPr lang="ko-KR" altLang="en-US" sz="1600" dirty="0"/>
              <a:t> </a:t>
            </a:r>
            <a:r>
              <a:rPr lang="en-US" altLang="ko-KR" sz="1600" dirty="0"/>
              <a:t>+ TA Q&amp;A)/custom IP &amp; MV design 3</a:t>
            </a:r>
          </a:p>
          <a:p>
            <a:r>
              <a:rPr lang="en-US" altLang="ko-KR" sz="1600" dirty="0"/>
              <a:t>W10 19 Convolution lowering and matrix multiplication accelerator/Convolution lowering (V0)</a:t>
            </a:r>
          </a:p>
          <a:p>
            <a:r>
              <a:rPr lang="en-US" altLang="ko-KR" sz="1600" dirty="0"/>
              <a:t>W11 26 Advanced deep learning #1 quantization for low precision computation/V0+DMA+8b </a:t>
            </a:r>
          </a:p>
          <a:p>
            <a:r>
              <a:rPr lang="en-US" altLang="ko-KR" sz="1600" dirty="0"/>
              <a:t>W12 6/2 Advanced deep learning #2 zero skipping/V0+DMA+8b+zero-skipping 1</a:t>
            </a:r>
          </a:p>
          <a:p>
            <a:r>
              <a:rPr lang="en-US" altLang="ko-KR" sz="1600" dirty="0"/>
              <a:t>W13 9 Lecture summary/V0+DMA+8b+zero-skipping 2</a:t>
            </a:r>
          </a:p>
          <a:p>
            <a:r>
              <a:rPr lang="en-US" altLang="ko-KR" sz="1600" dirty="0"/>
              <a:t>W14 16 Final exam/Term project (V0+DMA+8b+zero) submission</a:t>
            </a:r>
            <a:endParaRPr kumimoji="1" lang="ko-KR" altLang="en-US" sz="1600" dirty="0"/>
          </a:p>
        </p:txBody>
      </p:sp>
      <p:pic>
        <p:nvPicPr>
          <p:cNvPr id="5" name="오디오 4">
            <a:hlinkClick r:id="" action="ppaction://media"/>
            <a:extLst>
              <a:ext uri="{FF2B5EF4-FFF2-40B4-BE49-F238E27FC236}">
                <a16:creationId xmlns:a16="http://schemas.microsoft.com/office/drawing/2014/main" id="{1349DFF7-A5C5-3140-8535-5C5673A51B5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350977928"/>
      </p:ext>
    </p:extLst>
  </p:cSld>
  <p:clrMapOvr>
    <a:masterClrMapping/>
  </p:clrMapOvr>
  <mc:AlternateContent xmlns:mc="http://schemas.openxmlformats.org/markup-compatibility/2006" xmlns:p14="http://schemas.microsoft.com/office/powerpoint/2010/main">
    <mc:Choice Requires="p14">
      <p:transition spd="slow" p14:dur="2000" advTm="8054"/>
    </mc:Choice>
    <mc:Fallback xmlns="">
      <p:transition spd="slow" advTm="80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611187" y="1864323"/>
            <a:ext cx="5364739" cy="3416320"/>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400" spc="-150" dirty="0">
                <a:solidFill>
                  <a:schemeClr val="accent2"/>
                </a:solidFill>
                <a:latin typeface="Consolas" panose="020B0609020204030204" pitchFamily="49" charset="0"/>
                <a:ea typeface="新細明體"/>
                <a:cs typeface="新細明體"/>
              </a:rPr>
              <a:t>// an N-bit comparator module example</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parameter N = 4;   </a:t>
            </a:r>
            <a:r>
              <a:rPr lang="en-US" altLang="zh-TW" sz="2400" spc="-150" dirty="0">
                <a:solidFill>
                  <a:schemeClr val="accent2"/>
                </a:solidFill>
                <a:latin typeface="Consolas" panose="020B0609020204030204" pitchFamily="49" charset="0"/>
                <a:ea typeface="新細明體"/>
                <a:cs typeface="新細明體"/>
              </a:rPr>
              <a:t>// default size  </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input  [N-1:0] a, b;</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output </a:t>
            </a:r>
            <a:r>
              <a:rPr lang="en-US" altLang="zh-TW" sz="2400" spc="-150" dirty="0" err="1">
                <a:latin typeface="Consolas" panose="020B0609020204030204" pitchFamily="49" charset="0"/>
                <a:ea typeface="新細明體"/>
                <a:cs typeface="新細明體"/>
              </a:rPr>
              <a:t>cgt</a:t>
            </a:r>
            <a:r>
              <a:rPr lang="en-US" altLang="zh-TW" sz="2400" spc="-150" dirty="0">
                <a:latin typeface="Consolas" panose="020B0609020204030204" pitchFamily="49" charset="0"/>
                <a:ea typeface="新細明體"/>
                <a:cs typeface="新細明體"/>
              </a:rPr>
              <a:t>, </a:t>
            </a:r>
            <a:r>
              <a:rPr lang="en-US" altLang="zh-TW" sz="2400" spc="-150" dirty="0" err="1">
                <a:latin typeface="Consolas" panose="020B0609020204030204" pitchFamily="49" charset="0"/>
                <a:ea typeface="新細明體"/>
                <a:cs typeface="新細明體"/>
              </a:rPr>
              <a:t>clt</a:t>
            </a:r>
            <a:r>
              <a:rPr lang="en-US" altLang="zh-TW" sz="2400" spc="-150" dirty="0">
                <a:latin typeface="Consolas" panose="020B0609020204030204" pitchFamily="49" charset="0"/>
                <a:ea typeface="新細明體"/>
                <a:cs typeface="新細明體"/>
              </a:rPr>
              <a:t>, </a:t>
            </a:r>
            <a:r>
              <a:rPr lang="en-US" altLang="zh-TW" sz="2400" spc="-150" dirty="0" err="1">
                <a:latin typeface="Consolas" panose="020B0609020204030204" pitchFamily="49" charset="0"/>
                <a:ea typeface="新細明體"/>
                <a:cs typeface="新細明體"/>
              </a:rPr>
              <a:t>ceq</a:t>
            </a:r>
            <a:r>
              <a:rPr lang="en-US" altLang="zh-TW" sz="2400" spc="-150" dirty="0">
                <a:latin typeface="Consolas" panose="020B0609020204030204" pitchFamily="49" charset="0"/>
                <a:ea typeface="新細明體"/>
                <a:cs typeface="新細明體"/>
              </a:rPr>
              <a:t>;</a:t>
            </a:r>
          </a:p>
          <a:p>
            <a:pPr eaLnBrk="1" latinLnBrk="0" hangingPunct="1">
              <a:spcBef>
                <a:spcPct val="0"/>
              </a:spcBef>
              <a:buClrTx/>
              <a:buSzTx/>
              <a:buFontTx/>
              <a:buNone/>
            </a:pPr>
            <a:endParaRPr lang="en-US" altLang="zh-TW" sz="2400" spc="-150" dirty="0">
              <a:latin typeface="Consolas" panose="020B0609020204030204" pitchFamily="49" charset="0"/>
              <a:ea typeface="新細明體"/>
              <a:cs typeface="新細明體"/>
            </a:endParaRP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assign </a:t>
            </a:r>
            <a:r>
              <a:rPr lang="en-US" altLang="zh-TW" sz="2400" spc="-150" dirty="0" err="1">
                <a:latin typeface="Consolas" panose="020B0609020204030204" pitchFamily="49" charset="0"/>
                <a:ea typeface="新細明體"/>
                <a:cs typeface="新細明體"/>
              </a:rPr>
              <a:t>cgt</a:t>
            </a:r>
            <a:r>
              <a:rPr lang="en-US" altLang="zh-TW" sz="2400" spc="-150" dirty="0">
                <a:latin typeface="Consolas" panose="020B0609020204030204" pitchFamily="49" charset="0"/>
                <a:ea typeface="新細明體"/>
                <a:cs typeface="新細明體"/>
              </a:rPr>
              <a:t> = (a &gt; b);</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assign </a:t>
            </a:r>
            <a:r>
              <a:rPr lang="en-US" altLang="zh-TW" sz="2400" spc="-150" dirty="0" err="1">
                <a:latin typeface="Consolas" panose="020B0609020204030204" pitchFamily="49" charset="0"/>
                <a:ea typeface="新細明體"/>
                <a:cs typeface="新細明體"/>
              </a:rPr>
              <a:t>clt</a:t>
            </a:r>
            <a:r>
              <a:rPr lang="en-US" altLang="zh-TW" sz="2400" spc="-150" dirty="0">
                <a:latin typeface="Consolas" panose="020B0609020204030204" pitchFamily="49" charset="0"/>
                <a:ea typeface="新細明體"/>
                <a:cs typeface="新細明體"/>
              </a:rPr>
              <a:t> = (a &lt; b);</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assign </a:t>
            </a:r>
            <a:r>
              <a:rPr lang="en-US" altLang="zh-TW" sz="2400" spc="-150" dirty="0" err="1">
                <a:latin typeface="Consolas" panose="020B0609020204030204" pitchFamily="49" charset="0"/>
                <a:ea typeface="新細明體"/>
                <a:cs typeface="新細明體"/>
              </a:rPr>
              <a:t>ceq</a:t>
            </a:r>
            <a:r>
              <a:rPr lang="en-US" altLang="zh-TW" sz="2400" spc="-150" dirty="0">
                <a:latin typeface="Consolas" panose="020B0609020204030204" pitchFamily="49" charset="0"/>
                <a:ea typeface="新細明體"/>
                <a:cs typeface="新細明體"/>
              </a:rPr>
              <a:t> = (a == b);</a:t>
            </a: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2055" y="1864323"/>
            <a:ext cx="5255140" cy="386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제목 2"/>
          <p:cNvSpPr>
            <a:spLocks noGrp="1"/>
          </p:cNvSpPr>
          <p:nvPr>
            <p:ph type="title"/>
          </p:nvPr>
        </p:nvSpPr>
        <p:spPr>
          <a:xfrm>
            <a:off x="338399" y="327600"/>
            <a:ext cx="8066691" cy="766800"/>
          </a:xfrm>
        </p:spPr>
        <p:txBody>
          <a:bodyPr>
            <a:normAutofit/>
          </a:bodyPr>
          <a:lstStyle/>
          <a:p>
            <a:r>
              <a:rPr lang="en-US" altLang="ko-KR" sz="3600" b="1" spc="-150" dirty="0"/>
              <a:t>An Example: A Simple Comparator</a:t>
            </a:r>
            <a:endParaRPr lang="ko-KR" altLang="en-US" sz="3600" dirty="0"/>
          </a:p>
        </p:txBody>
      </p:sp>
    </p:spTree>
    <p:extLst>
      <p:ext uri="{BB962C8B-B14F-4D97-AF65-F5344CB8AC3E}">
        <p14:creationId xmlns:p14="http://schemas.microsoft.com/office/powerpoint/2010/main" val="2088502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171700" y="1506538"/>
            <a:ext cx="7848600" cy="3785652"/>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parameter N = 4;  </a:t>
            </a:r>
          </a:p>
          <a:p>
            <a:pPr eaLnBrk="1" latinLnBrk="0" hangingPunct="1">
              <a:spcBef>
                <a:spcPct val="0"/>
              </a:spcBef>
              <a:buClrTx/>
              <a:buSzTx/>
              <a:buFontTx/>
              <a:buNone/>
            </a:pPr>
            <a:r>
              <a:rPr lang="en-US" altLang="zh-TW" sz="2400" dirty="0">
                <a:solidFill>
                  <a:schemeClr val="accent2"/>
                </a:solidFill>
                <a:latin typeface="Consolas" panose="020B0609020204030204" pitchFamily="49" charset="0"/>
                <a:ea typeface="新細明體"/>
                <a:cs typeface="新細明體"/>
              </a:rPr>
              <a:t>// I/O port declarations</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input     </a:t>
            </a:r>
            <a:r>
              <a:rPr lang="en-US" altLang="zh-TW" sz="2400" dirty="0" err="1">
                <a:latin typeface="Consolas" panose="020B0609020204030204" pitchFamily="49" charset="0"/>
                <a:ea typeface="新細明體"/>
                <a:cs typeface="新細明體"/>
              </a:rPr>
              <a:t>Iagtb</a:t>
            </a:r>
            <a:r>
              <a:rPr lang="en-US" altLang="zh-TW" sz="2400" dirty="0">
                <a:latin typeface="Consolas" panose="020B0609020204030204" pitchFamily="49" charset="0"/>
                <a:ea typeface="新細明體"/>
                <a:cs typeface="新細明體"/>
              </a:rPr>
              <a:t>, </a:t>
            </a:r>
            <a:r>
              <a:rPr lang="en-US" altLang="zh-TW" sz="2400" dirty="0" err="1">
                <a:latin typeface="Consolas" panose="020B0609020204030204" pitchFamily="49" charset="0"/>
                <a:ea typeface="新細明體"/>
                <a:cs typeface="新細明體"/>
              </a:rPr>
              <a:t>Iaeqb</a:t>
            </a:r>
            <a:r>
              <a:rPr lang="en-US" altLang="zh-TW" sz="2400" dirty="0">
                <a:latin typeface="Consolas" panose="020B0609020204030204" pitchFamily="49" charset="0"/>
                <a:ea typeface="新細明體"/>
                <a:cs typeface="新細明體"/>
              </a:rPr>
              <a:t>, </a:t>
            </a:r>
            <a:r>
              <a:rPr lang="en-US" altLang="zh-TW" sz="2400" dirty="0" err="1">
                <a:latin typeface="Consolas" panose="020B0609020204030204" pitchFamily="49" charset="0"/>
                <a:ea typeface="新細明體"/>
                <a:cs typeface="新細明體"/>
              </a:rPr>
              <a:t>Ialtb</a:t>
            </a:r>
            <a:r>
              <a:rPr lang="en-US" altLang="zh-TW" sz="240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input     [N-1:0] a, b;</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output   </a:t>
            </a:r>
            <a:r>
              <a:rPr lang="en-US" altLang="zh-TW" sz="2400" dirty="0" err="1">
                <a:latin typeface="Consolas" panose="020B0609020204030204" pitchFamily="49" charset="0"/>
                <a:ea typeface="新細明體"/>
                <a:cs typeface="新細明體"/>
              </a:rPr>
              <a:t>Oagtb</a:t>
            </a:r>
            <a:r>
              <a:rPr lang="en-US" altLang="zh-TW" sz="2400" dirty="0">
                <a:latin typeface="Consolas" panose="020B0609020204030204" pitchFamily="49" charset="0"/>
                <a:ea typeface="新細明體"/>
                <a:cs typeface="新細明體"/>
              </a:rPr>
              <a:t>, </a:t>
            </a:r>
            <a:r>
              <a:rPr lang="en-US" altLang="zh-TW" sz="2400" dirty="0" err="1">
                <a:latin typeface="Consolas" panose="020B0609020204030204" pitchFamily="49" charset="0"/>
                <a:ea typeface="新細明體"/>
                <a:cs typeface="新細明體"/>
              </a:rPr>
              <a:t>Oaeqb</a:t>
            </a:r>
            <a:r>
              <a:rPr lang="en-US" altLang="zh-TW" sz="2400" dirty="0">
                <a:latin typeface="Consolas" panose="020B0609020204030204" pitchFamily="49" charset="0"/>
                <a:ea typeface="新細明體"/>
                <a:cs typeface="新細明體"/>
              </a:rPr>
              <a:t>, </a:t>
            </a:r>
            <a:r>
              <a:rPr lang="en-US" altLang="zh-TW" sz="2400" dirty="0" err="1">
                <a:latin typeface="Consolas" panose="020B0609020204030204" pitchFamily="49" charset="0"/>
                <a:ea typeface="新細明體"/>
                <a:cs typeface="新細明體"/>
              </a:rPr>
              <a:t>Oaltb</a:t>
            </a:r>
            <a:r>
              <a:rPr lang="en-US" altLang="zh-TW" sz="2400" dirty="0">
                <a:latin typeface="Consolas" panose="020B0609020204030204" pitchFamily="49" charset="0"/>
                <a:ea typeface="新細明體"/>
                <a:cs typeface="新細明體"/>
              </a:rPr>
              <a:t>;</a:t>
            </a:r>
          </a:p>
          <a:p>
            <a:pPr eaLnBrk="1" latinLnBrk="0" hangingPunct="1">
              <a:spcBef>
                <a:spcPct val="0"/>
              </a:spcBef>
              <a:buClrTx/>
              <a:buSzTx/>
              <a:buFontTx/>
              <a:buNone/>
            </a:pPr>
            <a:endParaRPr lang="en-US" altLang="zh-TW" sz="2400" dirty="0">
              <a:latin typeface="Consolas" panose="020B0609020204030204" pitchFamily="49" charset="0"/>
              <a:ea typeface="新細明體"/>
              <a:cs typeface="新細明體"/>
            </a:endParaRPr>
          </a:p>
          <a:p>
            <a:pPr eaLnBrk="1" latinLnBrk="0" hangingPunct="1">
              <a:spcBef>
                <a:spcPct val="0"/>
              </a:spcBef>
              <a:buClrTx/>
              <a:buSzTx/>
              <a:buFontTx/>
              <a:buNone/>
            </a:pPr>
            <a:r>
              <a:rPr lang="en-US" altLang="zh-TW" sz="2400" dirty="0">
                <a:solidFill>
                  <a:schemeClr val="accent2"/>
                </a:solidFill>
                <a:latin typeface="Consolas" panose="020B0609020204030204" pitchFamily="49" charset="0"/>
                <a:ea typeface="新細明體"/>
                <a:cs typeface="新細明體"/>
              </a:rPr>
              <a:t>// dataflow modeling using relation operators</a:t>
            </a:r>
          </a:p>
          <a:p>
            <a:pPr latinLnBrk="0">
              <a:spcBef>
                <a:spcPct val="0"/>
              </a:spcBef>
              <a:buClrTx/>
              <a:buSzTx/>
              <a:buNone/>
            </a:pPr>
            <a:r>
              <a:rPr lang="en-US" altLang="zh-TW" sz="2400" dirty="0">
                <a:latin typeface="Consolas" panose="020B0609020204030204" pitchFamily="49" charset="0"/>
                <a:ea typeface="新細明體"/>
                <a:cs typeface="新細明體"/>
              </a:rPr>
              <a:t>assign </a:t>
            </a:r>
            <a:r>
              <a:rPr lang="en-US" altLang="zh-TW" sz="2400" dirty="0" err="1">
                <a:latin typeface="Consolas" panose="020B0609020204030204" pitchFamily="49" charset="0"/>
                <a:ea typeface="新細明體"/>
                <a:cs typeface="新細明體"/>
              </a:rPr>
              <a:t>Oaeqb</a:t>
            </a:r>
            <a:r>
              <a:rPr lang="en-US" altLang="zh-TW" sz="2400" dirty="0">
                <a:latin typeface="Consolas" panose="020B0609020204030204" pitchFamily="49" charset="0"/>
                <a:ea typeface="新細明體"/>
                <a:cs typeface="新細明體"/>
              </a:rPr>
              <a:t> =_______________________;  </a:t>
            </a:r>
            <a:r>
              <a:rPr lang="en-US" altLang="zh-TW" sz="2400" dirty="0">
                <a:solidFill>
                  <a:schemeClr val="accent2"/>
                </a:solidFill>
                <a:latin typeface="Consolas" panose="020B0609020204030204" pitchFamily="49" charset="0"/>
                <a:ea typeface="新細明體"/>
                <a:cs typeface="新細明體"/>
              </a:rPr>
              <a:t>// =</a:t>
            </a:r>
          </a:p>
          <a:p>
            <a:pPr latinLnBrk="0">
              <a:spcBef>
                <a:spcPct val="0"/>
              </a:spcBef>
              <a:buClrTx/>
              <a:buSzTx/>
              <a:buNone/>
            </a:pPr>
            <a:r>
              <a:rPr lang="en-US" altLang="zh-TW" sz="2400" dirty="0">
                <a:latin typeface="Consolas" panose="020B0609020204030204" pitchFamily="49" charset="0"/>
                <a:ea typeface="新細明體"/>
                <a:cs typeface="新細明體"/>
              </a:rPr>
              <a:t>assign </a:t>
            </a:r>
            <a:r>
              <a:rPr lang="en-US" altLang="zh-TW" sz="2400" dirty="0" err="1">
                <a:latin typeface="Consolas" panose="020B0609020204030204" pitchFamily="49" charset="0"/>
                <a:ea typeface="新細明體"/>
                <a:cs typeface="新細明體"/>
              </a:rPr>
              <a:t>Oagtb</a:t>
            </a:r>
            <a:r>
              <a:rPr lang="en-US" altLang="zh-TW" sz="2400" dirty="0">
                <a:latin typeface="Consolas" panose="020B0609020204030204" pitchFamily="49" charset="0"/>
                <a:ea typeface="新細明體"/>
                <a:cs typeface="新細明體"/>
              </a:rPr>
              <a:t> =_______________________;  </a:t>
            </a:r>
            <a:r>
              <a:rPr lang="en-US" altLang="zh-TW" sz="2400" dirty="0">
                <a:solidFill>
                  <a:schemeClr val="accent2"/>
                </a:solidFill>
                <a:latin typeface="Consolas" panose="020B0609020204030204" pitchFamily="49" charset="0"/>
                <a:ea typeface="新細明體"/>
                <a:cs typeface="新細明體"/>
              </a:rPr>
              <a:t>// &gt;</a:t>
            </a:r>
          </a:p>
          <a:p>
            <a:pPr latinLnBrk="0">
              <a:spcBef>
                <a:spcPct val="0"/>
              </a:spcBef>
              <a:buClrTx/>
              <a:buSzTx/>
              <a:buNone/>
            </a:pPr>
            <a:r>
              <a:rPr lang="en-US" altLang="zh-TW" sz="2400" dirty="0">
                <a:latin typeface="Consolas" panose="020B0609020204030204" pitchFamily="49" charset="0"/>
                <a:ea typeface="新細明體"/>
                <a:cs typeface="新細明體"/>
              </a:rPr>
              <a:t>assign </a:t>
            </a:r>
            <a:r>
              <a:rPr lang="en-US" altLang="zh-TW" sz="2400" dirty="0" err="1">
                <a:latin typeface="Consolas" panose="020B0609020204030204" pitchFamily="49" charset="0"/>
                <a:ea typeface="新細明體"/>
                <a:cs typeface="新細明體"/>
              </a:rPr>
              <a:t>Oaltb</a:t>
            </a:r>
            <a:r>
              <a:rPr lang="en-US" altLang="zh-TW" sz="2400" dirty="0">
                <a:latin typeface="Consolas" panose="020B0609020204030204" pitchFamily="49" charset="0"/>
                <a:ea typeface="新細明體"/>
                <a:cs typeface="新細明體"/>
              </a:rPr>
              <a:t> =_______________________;  </a:t>
            </a:r>
            <a:r>
              <a:rPr lang="en-US" altLang="zh-TW" sz="2400" dirty="0">
                <a:solidFill>
                  <a:schemeClr val="accent2"/>
                </a:solidFill>
                <a:latin typeface="Consolas" panose="020B0609020204030204" pitchFamily="49" charset="0"/>
                <a:ea typeface="新細明體"/>
                <a:cs typeface="新細明體"/>
              </a:rPr>
              <a:t>// &lt;</a:t>
            </a:r>
          </a:p>
        </p:txBody>
      </p:sp>
      <p:sp>
        <p:nvSpPr>
          <p:cNvPr id="3" name="제목 2"/>
          <p:cNvSpPr>
            <a:spLocks noGrp="1"/>
          </p:cNvSpPr>
          <p:nvPr>
            <p:ph type="title"/>
          </p:nvPr>
        </p:nvSpPr>
        <p:spPr>
          <a:xfrm>
            <a:off x="338399" y="327600"/>
            <a:ext cx="8196001" cy="766800"/>
          </a:xfrm>
        </p:spPr>
        <p:txBody>
          <a:bodyPr>
            <a:normAutofit/>
          </a:bodyPr>
          <a:lstStyle/>
          <a:p>
            <a:r>
              <a:rPr lang="en-US" altLang="ko-KR" sz="3600" b="1" spc="-150" dirty="0"/>
              <a:t>An Example: A </a:t>
            </a:r>
            <a:r>
              <a:rPr lang="en-US" altLang="ko-KR" sz="3600" b="1" spc="-150" dirty="0" err="1"/>
              <a:t>Cascadable</a:t>
            </a:r>
            <a:r>
              <a:rPr lang="en-US" altLang="ko-KR" sz="3600" b="1" spc="-150" dirty="0"/>
              <a:t> Comparator</a:t>
            </a:r>
            <a:endParaRPr lang="ko-KR" altLang="en-US" sz="3600" dirty="0"/>
          </a:p>
        </p:txBody>
      </p:sp>
    </p:spTree>
    <p:extLst>
      <p:ext uri="{BB962C8B-B14F-4D97-AF65-F5344CB8AC3E}">
        <p14:creationId xmlns:p14="http://schemas.microsoft.com/office/powerpoint/2010/main" val="2657532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171700" y="1506538"/>
            <a:ext cx="7848600" cy="4893647"/>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parameter N = 4;  </a:t>
            </a:r>
          </a:p>
          <a:p>
            <a:pPr eaLnBrk="1" latinLnBrk="0" hangingPunct="1">
              <a:spcBef>
                <a:spcPct val="0"/>
              </a:spcBef>
              <a:buClrTx/>
              <a:buSzTx/>
              <a:buFontTx/>
              <a:buNone/>
            </a:pPr>
            <a:r>
              <a:rPr lang="en-US" altLang="zh-TW" sz="2400" dirty="0">
                <a:solidFill>
                  <a:schemeClr val="accent2"/>
                </a:solidFill>
                <a:latin typeface="Consolas" panose="020B0609020204030204" pitchFamily="49" charset="0"/>
                <a:ea typeface="新細明體"/>
                <a:cs typeface="新細明體"/>
              </a:rPr>
              <a:t>// I/O port declarations</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input     </a:t>
            </a:r>
            <a:r>
              <a:rPr lang="en-US" altLang="zh-TW" sz="2400" dirty="0" err="1">
                <a:latin typeface="Consolas" panose="020B0609020204030204" pitchFamily="49" charset="0"/>
                <a:ea typeface="新細明體"/>
                <a:cs typeface="新細明體"/>
              </a:rPr>
              <a:t>Iagtb</a:t>
            </a:r>
            <a:r>
              <a:rPr lang="en-US" altLang="zh-TW" sz="2400" dirty="0">
                <a:latin typeface="Consolas" panose="020B0609020204030204" pitchFamily="49" charset="0"/>
                <a:ea typeface="新細明體"/>
                <a:cs typeface="新細明體"/>
              </a:rPr>
              <a:t>, </a:t>
            </a:r>
            <a:r>
              <a:rPr lang="en-US" altLang="zh-TW" sz="2400" dirty="0" err="1">
                <a:latin typeface="Consolas" panose="020B0609020204030204" pitchFamily="49" charset="0"/>
                <a:ea typeface="新細明體"/>
                <a:cs typeface="新細明體"/>
              </a:rPr>
              <a:t>Iaeqb</a:t>
            </a:r>
            <a:r>
              <a:rPr lang="en-US" altLang="zh-TW" sz="2400" dirty="0">
                <a:latin typeface="Consolas" panose="020B0609020204030204" pitchFamily="49" charset="0"/>
                <a:ea typeface="新細明體"/>
                <a:cs typeface="新細明體"/>
              </a:rPr>
              <a:t>, </a:t>
            </a:r>
            <a:r>
              <a:rPr lang="en-US" altLang="zh-TW" sz="2400" dirty="0" err="1">
                <a:latin typeface="Consolas" panose="020B0609020204030204" pitchFamily="49" charset="0"/>
                <a:ea typeface="新細明體"/>
                <a:cs typeface="新細明體"/>
              </a:rPr>
              <a:t>Ialtb</a:t>
            </a:r>
            <a:r>
              <a:rPr lang="en-US" altLang="zh-TW" sz="240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input     [N-1:0] a, b;</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output   </a:t>
            </a:r>
            <a:r>
              <a:rPr lang="en-US" altLang="zh-TW" sz="2400" dirty="0" err="1">
                <a:latin typeface="Consolas" panose="020B0609020204030204" pitchFamily="49" charset="0"/>
                <a:ea typeface="新細明體"/>
                <a:cs typeface="新細明體"/>
              </a:rPr>
              <a:t>Oagtb</a:t>
            </a:r>
            <a:r>
              <a:rPr lang="en-US" altLang="zh-TW" sz="2400" dirty="0">
                <a:latin typeface="Consolas" panose="020B0609020204030204" pitchFamily="49" charset="0"/>
                <a:ea typeface="新細明體"/>
                <a:cs typeface="新細明體"/>
              </a:rPr>
              <a:t>, </a:t>
            </a:r>
            <a:r>
              <a:rPr lang="en-US" altLang="zh-TW" sz="2400" dirty="0" err="1">
                <a:latin typeface="Consolas" panose="020B0609020204030204" pitchFamily="49" charset="0"/>
                <a:ea typeface="新細明體"/>
                <a:cs typeface="新細明體"/>
              </a:rPr>
              <a:t>Oaeqb</a:t>
            </a:r>
            <a:r>
              <a:rPr lang="en-US" altLang="zh-TW" sz="2400" dirty="0">
                <a:latin typeface="Consolas" panose="020B0609020204030204" pitchFamily="49" charset="0"/>
                <a:ea typeface="新細明體"/>
                <a:cs typeface="新細明體"/>
              </a:rPr>
              <a:t>, </a:t>
            </a:r>
            <a:r>
              <a:rPr lang="en-US" altLang="zh-TW" sz="2400" dirty="0" err="1">
                <a:latin typeface="Consolas" panose="020B0609020204030204" pitchFamily="49" charset="0"/>
                <a:ea typeface="新細明體"/>
                <a:cs typeface="新細明體"/>
              </a:rPr>
              <a:t>Oaltb</a:t>
            </a:r>
            <a:r>
              <a:rPr lang="en-US" altLang="zh-TW" sz="2400" dirty="0">
                <a:latin typeface="Consolas" panose="020B0609020204030204" pitchFamily="49" charset="0"/>
                <a:ea typeface="新細明體"/>
                <a:cs typeface="新細明體"/>
              </a:rPr>
              <a:t>;</a:t>
            </a:r>
          </a:p>
          <a:p>
            <a:pPr eaLnBrk="1" latinLnBrk="0" hangingPunct="1">
              <a:spcBef>
                <a:spcPct val="0"/>
              </a:spcBef>
              <a:buClrTx/>
              <a:buSzTx/>
              <a:buFontTx/>
              <a:buNone/>
            </a:pPr>
            <a:endParaRPr lang="en-US" altLang="zh-TW" sz="2400" dirty="0">
              <a:latin typeface="Consolas" panose="020B0609020204030204" pitchFamily="49" charset="0"/>
              <a:ea typeface="新細明體"/>
              <a:cs typeface="新細明體"/>
            </a:endParaRPr>
          </a:p>
          <a:p>
            <a:pPr eaLnBrk="1" latinLnBrk="0" hangingPunct="1">
              <a:spcBef>
                <a:spcPct val="0"/>
              </a:spcBef>
              <a:buClrTx/>
              <a:buSzTx/>
              <a:buFontTx/>
              <a:buNone/>
            </a:pPr>
            <a:r>
              <a:rPr lang="en-US" altLang="zh-TW" sz="2400" dirty="0">
                <a:solidFill>
                  <a:schemeClr val="accent2"/>
                </a:solidFill>
                <a:latin typeface="Consolas" panose="020B0609020204030204" pitchFamily="49" charset="0"/>
                <a:ea typeface="新細明體"/>
                <a:cs typeface="新細明體"/>
              </a:rPr>
              <a:t>// dataflow modeling using relation operators</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assign </a:t>
            </a:r>
            <a:r>
              <a:rPr lang="en-US" altLang="zh-TW" sz="2400" dirty="0" err="1">
                <a:latin typeface="Consolas" panose="020B0609020204030204" pitchFamily="49" charset="0"/>
                <a:ea typeface="新細明體"/>
                <a:cs typeface="新細明體"/>
              </a:rPr>
              <a:t>Oaeqb</a:t>
            </a:r>
            <a:r>
              <a:rPr lang="en-US" altLang="zh-TW" sz="2400" dirty="0">
                <a:latin typeface="Consolas" panose="020B0609020204030204" pitchFamily="49" charset="0"/>
                <a:ea typeface="新細明體"/>
                <a:cs typeface="新細明體"/>
              </a:rPr>
              <a:t> = (a == b) &amp;&amp; (</a:t>
            </a:r>
            <a:r>
              <a:rPr lang="en-US" altLang="zh-TW" sz="2400" dirty="0" err="1">
                <a:latin typeface="Consolas" panose="020B0609020204030204" pitchFamily="49" charset="0"/>
                <a:ea typeface="新細明體"/>
                <a:cs typeface="新細明體"/>
              </a:rPr>
              <a:t>Iaeqb</a:t>
            </a:r>
            <a:r>
              <a:rPr lang="en-US" altLang="zh-TW" sz="2400" dirty="0">
                <a:latin typeface="Consolas" panose="020B0609020204030204" pitchFamily="49" charset="0"/>
                <a:ea typeface="新細明體"/>
                <a:cs typeface="新細明體"/>
              </a:rPr>
              <a:t> == 1);  </a:t>
            </a:r>
            <a:r>
              <a:rPr lang="en-US" altLang="zh-TW" sz="2400" dirty="0">
                <a:solidFill>
                  <a:schemeClr val="accent2"/>
                </a:solidFill>
                <a:latin typeface="Consolas" panose="020B0609020204030204" pitchFamily="49" charset="0"/>
                <a:ea typeface="新細明體"/>
                <a:cs typeface="新細明體"/>
              </a:rPr>
              <a:t>// =</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assign </a:t>
            </a:r>
            <a:r>
              <a:rPr lang="en-US" altLang="zh-TW" sz="2400" dirty="0" err="1">
                <a:latin typeface="Consolas" panose="020B0609020204030204" pitchFamily="49" charset="0"/>
                <a:ea typeface="新細明體"/>
                <a:cs typeface="新細明體"/>
              </a:rPr>
              <a:t>Oagtb</a:t>
            </a:r>
            <a:r>
              <a:rPr lang="en-US" altLang="zh-TW" sz="2400" dirty="0">
                <a:latin typeface="Consolas" panose="020B0609020204030204" pitchFamily="49" charset="0"/>
                <a:ea typeface="新細明體"/>
                <a:cs typeface="新細明體"/>
              </a:rPr>
              <a:t> = (a &gt; b) || ((a == b)&amp;&amp; (</a:t>
            </a:r>
            <a:r>
              <a:rPr lang="en-US" altLang="zh-TW" sz="2400" dirty="0" err="1">
                <a:latin typeface="Consolas" panose="020B0609020204030204" pitchFamily="49" charset="0"/>
                <a:ea typeface="新細明體"/>
                <a:cs typeface="新細明體"/>
              </a:rPr>
              <a:t>Iagtb</a:t>
            </a:r>
            <a:r>
              <a:rPr lang="en-US" altLang="zh-TW" sz="2400" dirty="0">
                <a:latin typeface="Consolas" panose="020B0609020204030204" pitchFamily="49" charset="0"/>
                <a:ea typeface="新細明體"/>
                <a:cs typeface="新細明體"/>
              </a:rPr>
              <a:t> == 1));  </a:t>
            </a:r>
            <a:r>
              <a:rPr lang="en-US" altLang="zh-TW" sz="2400" dirty="0">
                <a:solidFill>
                  <a:schemeClr val="accent2"/>
                </a:solidFill>
                <a:latin typeface="Consolas" panose="020B0609020204030204" pitchFamily="49" charset="0"/>
                <a:ea typeface="新細明體"/>
                <a:cs typeface="新細明體"/>
              </a:rPr>
              <a:t>// &gt;</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assign </a:t>
            </a:r>
            <a:r>
              <a:rPr lang="en-US" altLang="zh-TW" sz="2400" dirty="0" err="1">
                <a:latin typeface="Consolas" panose="020B0609020204030204" pitchFamily="49" charset="0"/>
                <a:ea typeface="新細明體"/>
                <a:cs typeface="新細明體"/>
              </a:rPr>
              <a:t>Oaltb</a:t>
            </a:r>
            <a:r>
              <a:rPr lang="en-US" altLang="zh-TW" sz="2400" dirty="0">
                <a:latin typeface="Consolas" panose="020B0609020204030204" pitchFamily="49" charset="0"/>
                <a:ea typeface="新細明體"/>
                <a:cs typeface="新細明體"/>
              </a:rPr>
              <a:t> =  (a &lt; b) ||  ((a == b)&amp;&amp; (</a:t>
            </a:r>
            <a:r>
              <a:rPr lang="en-US" altLang="zh-TW" sz="2400" dirty="0" err="1">
                <a:latin typeface="Consolas" panose="020B0609020204030204" pitchFamily="49" charset="0"/>
                <a:ea typeface="新細明體"/>
                <a:cs typeface="新細明體"/>
              </a:rPr>
              <a:t>Ialtb</a:t>
            </a:r>
            <a:r>
              <a:rPr lang="en-US" altLang="zh-TW" sz="2400" dirty="0">
                <a:latin typeface="Consolas" panose="020B0609020204030204" pitchFamily="49" charset="0"/>
                <a:ea typeface="新細明體"/>
                <a:cs typeface="新細明體"/>
              </a:rPr>
              <a:t> == 1));  </a:t>
            </a:r>
            <a:r>
              <a:rPr lang="en-US" altLang="zh-TW" sz="2400" dirty="0">
                <a:solidFill>
                  <a:schemeClr val="accent2"/>
                </a:solidFill>
                <a:latin typeface="Consolas" panose="020B0609020204030204" pitchFamily="49" charset="0"/>
                <a:ea typeface="新細明體"/>
                <a:cs typeface="新細明體"/>
              </a:rPr>
              <a:t>// &lt;</a:t>
            </a:r>
          </a:p>
        </p:txBody>
      </p:sp>
      <p:sp>
        <p:nvSpPr>
          <p:cNvPr id="3" name="제목 2"/>
          <p:cNvSpPr>
            <a:spLocks noGrp="1"/>
          </p:cNvSpPr>
          <p:nvPr>
            <p:ph type="title"/>
          </p:nvPr>
        </p:nvSpPr>
        <p:spPr>
          <a:xfrm>
            <a:off x="338399" y="327600"/>
            <a:ext cx="8196001" cy="766800"/>
          </a:xfrm>
        </p:spPr>
        <p:txBody>
          <a:bodyPr>
            <a:normAutofit/>
          </a:bodyPr>
          <a:lstStyle/>
          <a:p>
            <a:r>
              <a:rPr lang="en-US" altLang="ko-KR" sz="3600" b="1" spc="-150" dirty="0"/>
              <a:t>An Example: A </a:t>
            </a:r>
            <a:r>
              <a:rPr lang="en-US" altLang="ko-KR" sz="3600" b="1" spc="-150" dirty="0" err="1"/>
              <a:t>Cascadable</a:t>
            </a:r>
            <a:r>
              <a:rPr lang="en-US" altLang="ko-KR" sz="3600" b="1" spc="-150" dirty="0"/>
              <a:t> Comparator</a:t>
            </a:r>
            <a:endParaRPr lang="ko-KR" altLang="en-US" sz="3600" dirty="0"/>
          </a:p>
        </p:txBody>
      </p:sp>
    </p:spTree>
    <p:extLst>
      <p:ext uri="{BB962C8B-B14F-4D97-AF65-F5344CB8AC3E}">
        <p14:creationId xmlns:p14="http://schemas.microsoft.com/office/powerpoint/2010/main" val="2422922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943" y="1671080"/>
            <a:ext cx="6333857" cy="4084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제목 2"/>
          <p:cNvSpPr>
            <a:spLocks noGrp="1"/>
          </p:cNvSpPr>
          <p:nvPr>
            <p:ph type="title"/>
          </p:nvPr>
        </p:nvSpPr>
        <p:spPr>
          <a:xfrm>
            <a:off x="338399" y="327600"/>
            <a:ext cx="8196001" cy="766800"/>
          </a:xfrm>
        </p:spPr>
        <p:txBody>
          <a:bodyPr>
            <a:normAutofit/>
          </a:bodyPr>
          <a:lstStyle/>
          <a:p>
            <a:r>
              <a:rPr lang="en-US" altLang="ko-KR" sz="3600" b="1" spc="-150" dirty="0"/>
              <a:t>An Example: A </a:t>
            </a:r>
            <a:r>
              <a:rPr lang="en-US" altLang="ko-KR" sz="3600" b="1" spc="-150" dirty="0" err="1"/>
              <a:t>Cascadable</a:t>
            </a:r>
            <a:r>
              <a:rPr lang="en-US" altLang="ko-KR" sz="3600" b="1" spc="-150" dirty="0"/>
              <a:t> Comparator</a:t>
            </a:r>
            <a:endParaRPr lang="ko-KR" altLang="en-US" sz="3600" dirty="0"/>
          </a:p>
        </p:txBody>
      </p:sp>
    </p:spTree>
    <p:extLst>
      <p:ext uri="{BB962C8B-B14F-4D97-AF65-F5344CB8AC3E}">
        <p14:creationId xmlns:p14="http://schemas.microsoft.com/office/powerpoint/2010/main" val="2225042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아래쪽 화살표 1"/>
          <p:cNvSpPr>
            <a:spLocks noChangeArrowheads="1"/>
          </p:cNvSpPr>
          <p:nvPr/>
        </p:nvSpPr>
        <p:spPr bwMode="auto">
          <a:xfrm>
            <a:off x="9165842" y="1364400"/>
            <a:ext cx="576262" cy="2497988"/>
          </a:xfrm>
          <a:prstGeom prst="downArrow">
            <a:avLst>
              <a:gd name="adj1" fmla="val 50000"/>
              <a:gd name="adj2" fmla="val 49962"/>
            </a:avLst>
          </a:prstGeom>
          <a:solidFill>
            <a:srgbClr val="826983"/>
          </a:solidFill>
          <a:ln w="9525" algn="ctr">
            <a:solidFill>
              <a:srgbClr val="826983"/>
            </a:solidFill>
            <a:round/>
            <a:headEnd/>
            <a:tailEnd/>
          </a:ln>
        </p:spPr>
        <p:txBody>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algn="ctr" eaLnBrk="1" latinLnBrk="0" hangingPunct="1">
              <a:spcBef>
                <a:spcPct val="0"/>
              </a:spcBef>
              <a:buClrTx/>
              <a:buSzTx/>
              <a:buFontTx/>
              <a:buNone/>
            </a:pPr>
            <a:endParaRPr kumimoji="0" lang="ko-KR" altLang="en-US" sz="1800">
              <a:latin typeface="Tahoma" panose="020B0604030504040204" pitchFamily="34" charset="0"/>
              <a:ea typeface="굴림" panose="020B0600000101010101" pitchFamily="50" charset="-127"/>
            </a:endParaRPr>
          </a:p>
        </p:txBody>
      </p:sp>
      <p:sp>
        <p:nvSpPr>
          <p:cNvPr id="5" name="제목 4"/>
          <p:cNvSpPr>
            <a:spLocks noGrp="1"/>
          </p:cNvSpPr>
          <p:nvPr>
            <p:ph type="title"/>
          </p:nvPr>
        </p:nvSpPr>
        <p:spPr/>
        <p:txBody>
          <a:bodyPr/>
          <a:lstStyle/>
          <a:p>
            <a:r>
              <a:rPr lang="en-US" altLang="ko-KR" b="1" spc="-150" dirty="0"/>
              <a:t>Module Modeling Styles</a:t>
            </a:r>
            <a:endParaRPr lang="ko-KR" altLang="en-US" b="1" spc="-150" dirty="0"/>
          </a:p>
        </p:txBody>
      </p:sp>
      <p:sp>
        <p:nvSpPr>
          <p:cNvPr id="6" name="내용 개체 틀 5"/>
          <p:cNvSpPr>
            <a:spLocks noGrp="1"/>
          </p:cNvSpPr>
          <p:nvPr>
            <p:ph idx="1"/>
          </p:nvPr>
        </p:nvSpPr>
        <p:spPr/>
        <p:txBody>
          <a:bodyPr/>
          <a:lstStyle/>
          <a:p>
            <a:r>
              <a:rPr lang="en-US" altLang="zh-TW" sz="2400" dirty="0">
                <a:latin typeface="Arial" panose="020B0604020202020204" pitchFamily="34" charset="0"/>
                <a:cs typeface="Arial" panose="020B0604020202020204" pitchFamily="34" charset="0"/>
              </a:rPr>
              <a:t>Structural style</a:t>
            </a:r>
          </a:p>
          <a:p>
            <a:pPr lvl="1"/>
            <a:r>
              <a:rPr lang="en-US" altLang="zh-TW" sz="2000" dirty="0">
                <a:latin typeface="Arial" panose="020B0604020202020204" pitchFamily="34" charset="0"/>
                <a:cs typeface="Arial" panose="020B0604020202020204" pitchFamily="34" charset="0"/>
              </a:rPr>
              <a:t>Gate level	</a:t>
            </a:r>
            <a:r>
              <a:rPr lang="en-US" altLang="zh-TW" sz="2200" dirty="0">
                <a:latin typeface="Arial" panose="020B0604020202020204" pitchFamily="34" charset="0"/>
                <a:cs typeface="Arial" panose="020B0604020202020204" pitchFamily="34" charset="0"/>
              </a:rPr>
              <a:t>				</a:t>
            </a:r>
          </a:p>
          <a:p>
            <a:r>
              <a:rPr lang="en-US" altLang="zh-TW" sz="2400" dirty="0">
                <a:latin typeface="Arial" panose="020B0604020202020204" pitchFamily="34" charset="0"/>
                <a:cs typeface="Arial" panose="020B0604020202020204" pitchFamily="34" charset="0"/>
              </a:rPr>
              <a:t>Dataflow style</a:t>
            </a:r>
          </a:p>
          <a:p>
            <a:r>
              <a:rPr lang="en-US" altLang="zh-TW" sz="2400" b="1" dirty="0">
                <a:solidFill>
                  <a:srgbClr val="C00000"/>
                </a:solidFill>
                <a:latin typeface="Arial" panose="020B0604020202020204" pitchFamily="34" charset="0"/>
                <a:cs typeface="Arial" panose="020B0604020202020204" pitchFamily="34" charset="0"/>
              </a:rPr>
              <a:t>Behavioral or algorithmic style</a:t>
            </a:r>
            <a:r>
              <a:rPr lang="en-US" altLang="zh-TW" sz="2400" dirty="0">
                <a:latin typeface="Arial" panose="020B0604020202020204" pitchFamily="34" charset="0"/>
                <a:cs typeface="Arial" panose="020B0604020202020204" pitchFamily="34" charset="0"/>
              </a:rPr>
              <a:t>		   </a:t>
            </a:r>
          </a:p>
          <a:p>
            <a:r>
              <a:rPr lang="en-US" altLang="zh-TW" sz="2400" dirty="0">
                <a:latin typeface="Arial" panose="020B0604020202020204" pitchFamily="34" charset="0"/>
                <a:cs typeface="Arial" panose="020B0604020202020204" pitchFamily="34" charset="0"/>
              </a:rPr>
              <a:t>Mixed style</a:t>
            </a:r>
          </a:p>
          <a:p>
            <a:pPr lvl="1"/>
            <a:r>
              <a:rPr lang="en-US" altLang="zh-TW" sz="2000" dirty="0">
                <a:latin typeface="Arial" panose="020B0604020202020204" pitchFamily="34" charset="0"/>
                <a:cs typeface="Arial" panose="020B0604020202020204" pitchFamily="34" charset="0"/>
              </a:rPr>
              <a:t>RTL  = synthesizable behavioral + dataflow constructs</a:t>
            </a:r>
          </a:p>
        </p:txBody>
      </p:sp>
    </p:spTree>
    <p:extLst>
      <p:ext uri="{BB962C8B-B14F-4D97-AF65-F5344CB8AC3E}">
        <p14:creationId xmlns:p14="http://schemas.microsoft.com/office/powerpoint/2010/main" val="1280074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338400" y="1512455"/>
            <a:ext cx="8001000" cy="2917825"/>
          </a:xfrm>
          <a:prstGeom prst="rect">
            <a:avLst/>
          </a:prstGeom>
          <a:ln w="19050">
            <a:solidFill>
              <a:srgbClr val="826983"/>
            </a:solidFill>
            <a:miter lim="800000"/>
            <a:headEnd/>
            <a:tailEnd/>
          </a:ln>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 typeface="Wingdings" panose="05000000000000000000" pitchFamily="2" charset="2"/>
              <a:buNone/>
            </a:pPr>
            <a:r>
              <a:rPr lang="en-US" altLang="zh-TW" sz="2000" dirty="0"/>
              <a:t>module </a:t>
            </a:r>
            <a:r>
              <a:rPr lang="en-US" altLang="zh-TW" sz="2000" dirty="0" err="1"/>
              <a:t>full_adder_behavioral</a:t>
            </a:r>
            <a:r>
              <a:rPr lang="en-US" altLang="zh-TW" sz="2000" dirty="0"/>
              <a:t>(x, y, </a:t>
            </a:r>
            <a:r>
              <a:rPr lang="en-US" altLang="zh-TW" sz="2000" dirty="0" err="1"/>
              <a:t>c_in</a:t>
            </a:r>
            <a:r>
              <a:rPr lang="en-US" altLang="zh-TW" sz="2000" dirty="0"/>
              <a:t>, sum, </a:t>
            </a:r>
            <a:r>
              <a:rPr lang="en-US" altLang="zh-TW" sz="2000" dirty="0" err="1"/>
              <a:t>c_out</a:t>
            </a:r>
            <a:r>
              <a:rPr lang="en-US" altLang="zh-TW" sz="2000" dirty="0"/>
              <a:t>);</a:t>
            </a:r>
          </a:p>
          <a:p>
            <a:pPr>
              <a:spcBef>
                <a:spcPct val="0"/>
              </a:spcBef>
              <a:buFont typeface="Wingdings" panose="05000000000000000000" pitchFamily="2" charset="2"/>
              <a:buNone/>
            </a:pPr>
            <a:r>
              <a:rPr lang="en-US" altLang="zh-TW" sz="2000" dirty="0"/>
              <a:t>// I/O port declarations</a:t>
            </a:r>
          </a:p>
          <a:p>
            <a:pPr>
              <a:spcBef>
                <a:spcPct val="0"/>
              </a:spcBef>
              <a:buFont typeface="Wingdings" panose="05000000000000000000" pitchFamily="2" charset="2"/>
              <a:buNone/>
            </a:pPr>
            <a:r>
              <a:rPr lang="en-US" altLang="zh-TW" sz="2000" dirty="0"/>
              <a:t>input x, y, </a:t>
            </a:r>
            <a:r>
              <a:rPr lang="en-US" altLang="zh-TW" sz="2000" dirty="0" err="1"/>
              <a:t>c_in</a:t>
            </a:r>
            <a:r>
              <a:rPr lang="en-US" altLang="zh-TW" sz="2000" dirty="0"/>
              <a:t>;</a:t>
            </a:r>
          </a:p>
          <a:p>
            <a:pPr>
              <a:spcBef>
                <a:spcPct val="0"/>
              </a:spcBef>
              <a:buFont typeface="Wingdings" panose="05000000000000000000" pitchFamily="2" charset="2"/>
              <a:buNone/>
            </a:pPr>
            <a:r>
              <a:rPr lang="en-US" altLang="zh-TW" sz="2000" dirty="0"/>
              <a:t>output sum, </a:t>
            </a:r>
            <a:r>
              <a:rPr lang="en-US" altLang="zh-TW" sz="2000" dirty="0" err="1"/>
              <a:t>c_out</a:t>
            </a:r>
            <a:r>
              <a:rPr lang="en-US" altLang="zh-TW" sz="2000" dirty="0"/>
              <a:t>;</a:t>
            </a:r>
          </a:p>
          <a:p>
            <a:pPr>
              <a:spcBef>
                <a:spcPct val="0"/>
              </a:spcBef>
              <a:buFont typeface="Wingdings" panose="05000000000000000000" pitchFamily="2" charset="2"/>
              <a:buNone/>
            </a:pPr>
            <a:r>
              <a:rPr lang="en-US" altLang="zh-TW" sz="2000" dirty="0" err="1"/>
              <a:t>reg</a:t>
            </a:r>
            <a:r>
              <a:rPr lang="en-US" altLang="zh-TW" sz="2000" dirty="0"/>
              <a:t> sum, </a:t>
            </a:r>
            <a:r>
              <a:rPr lang="en-US" altLang="zh-TW" sz="2000" dirty="0" err="1"/>
              <a:t>c_out</a:t>
            </a:r>
            <a:r>
              <a:rPr lang="en-US" altLang="zh-TW" sz="2000" dirty="0"/>
              <a:t>;  </a:t>
            </a:r>
            <a:r>
              <a:rPr lang="en-US" altLang="zh-TW" sz="2000" dirty="0">
                <a:solidFill>
                  <a:schemeClr val="accent2"/>
                </a:solidFill>
              </a:rPr>
              <a:t>// need to be declared as </a:t>
            </a:r>
            <a:r>
              <a:rPr lang="en-US" altLang="zh-TW" sz="2000" dirty="0" err="1">
                <a:solidFill>
                  <a:schemeClr val="accent2"/>
                </a:solidFill>
              </a:rPr>
              <a:t>reg</a:t>
            </a:r>
            <a:r>
              <a:rPr lang="en-US" altLang="zh-TW" sz="2000" dirty="0">
                <a:solidFill>
                  <a:schemeClr val="accent2"/>
                </a:solidFill>
              </a:rPr>
              <a:t> types, output </a:t>
            </a:r>
            <a:r>
              <a:rPr lang="en-US" altLang="zh-TW" sz="2000" dirty="0" err="1">
                <a:solidFill>
                  <a:schemeClr val="accent2"/>
                </a:solidFill>
              </a:rPr>
              <a:t>reg</a:t>
            </a:r>
            <a:endParaRPr lang="en-US" altLang="zh-TW" sz="2000" dirty="0"/>
          </a:p>
          <a:p>
            <a:pPr>
              <a:spcBef>
                <a:spcPct val="0"/>
              </a:spcBef>
              <a:buFont typeface="Wingdings" panose="05000000000000000000" pitchFamily="2" charset="2"/>
              <a:buNone/>
            </a:pPr>
            <a:r>
              <a:rPr lang="en-US" altLang="zh-TW" sz="2000" dirty="0"/>
              <a:t>// specify the function of a full adder</a:t>
            </a:r>
          </a:p>
          <a:p>
            <a:pPr>
              <a:spcBef>
                <a:spcPct val="0"/>
              </a:spcBef>
              <a:buFont typeface="Wingdings" panose="05000000000000000000" pitchFamily="2" charset="2"/>
              <a:buNone/>
            </a:pPr>
            <a:r>
              <a:rPr lang="en-US" altLang="zh-TW" sz="2000" dirty="0"/>
              <a:t>always @(x, y, </a:t>
            </a:r>
            <a:r>
              <a:rPr lang="en-US" altLang="zh-TW" sz="2000" dirty="0" err="1"/>
              <a:t>c_in</a:t>
            </a:r>
            <a:r>
              <a:rPr lang="en-US" altLang="zh-TW" sz="2000" dirty="0"/>
              <a:t>) // </a:t>
            </a:r>
            <a:r>
              <a:rPr lang="en-US" altLang="zh-TW" sz="2000" dirty="0">
                <a:solidFill>
                  <a:schemeClr val="accent2"/>
                </a:solidFill>
              </a:rPr>
              <a:t>always @(*) or always@(x or y or </a:t>
            </a:r>
            <a:r>
              <a:rPr lang="en-US" altLang="zh-TW" sz="2000" dirty="0" err="1">
                <a:solidFill>
                  <a:schemeClr val="accent2"/>
                </a:solidFill>
              </a:rPr>
              <a:t>c_in</a:t>
            </a:r>
            <a:r>
              <a:rPr lang="en-US" altLang="zh-TW" sz="2000" dirty="0">
                <a:solidFill>
                  <a:schemeClr val="accent2"/>
                </a:solidFill>
              </a:rPr>
              <a:t>)</a:t>
            </a:r>
          </a:p>
          <a:p>
            <a:pPr>
              <a:spcBef>
                <a:spcPct val="0"/>
              </a:spcBef>
              <a:buFont typeface="Wingdings" panose="05000000000000000000" pitchFamily="2" charset="2"/>
              <a:buNone/>
            </a:pPr>
            <a:r>
              <a:rPr lang="en-US" altLang="zh-TW" sz="2000" dirty="0"/>
              <a:t>  {</a:t>
            </a:r>
            <a:r>
              <a:rPr lang="en-US" altLang="zh-TW" sz="2000" dirty="0" err="1"/>
              <a:t>c_out</a:t>
            </a:r>
            <a:r>
              <a:rPr lang="en-US" altLang="zh-TW" sz="2000" dirty="0"/>
              <a:t>, sum} = x + y + </a:t>
            </a:r>
            <a:r>
              <a:rPr lang="en-US" altLang="zh-TW" sz="2000" dirty="0" err="1"/>
              <a:t>c_in</a:t>
            </a:r>
            <a:r>
              <a:rPr lang="en-US" altLang="zh-TW" sz="2000" dirty="0"/>
              <a:t>;</a:t>
            </a:r>
          </a:p>
          <a:p>
            <a:pPr>
              <a:spcBef>
                <a:spcPct val="0"/>
              </a:spcBef>
              <a:buFont typeface="Wingdings" panose="05000000000000000000" pitchFamily="2" charset="2"/>
              <a:buNone/>
            </a:pPr>
            <a:r>
              <a:rPr lang="en-US" altLang="zh-TW" sz="2000" dirty="0" err="1"/>
              <a:t>endmodule</a:t>
            </a:r>
            <a:endParaRPr lang="en-US" altLang="zh-TW" sz="2000" dirty="0"/>
          </a:p>
          <a:p>
            <a:pPr>
              <a:spcBef>
                <a:spcPct val="0"/>
              </a:spcBef>
              <a:buFont typeface="Wingdings" panose="05000000000000000000" pitchFamily="2" charset="2"/>
              <a:buNone/>
            </a:pPr>
            <a:endParaRPr lang="en-US" altLang="zh-TW" sz="2000" dirty="0"/>
          </a:p>
        </p:txBody>
      </p:sp>
      <p:sp>
        <p:nvSpPr>
          <p:cNvPr id="3" name="제목 2"/>
          <p:cNvSpPr>
            <a:spLocks noGrp="1"/>
          </p:cNvSpPr>
          <p:nvPr>
            <p:ph type="title"/>
          </p:nvPr>
        </p:nvSpPr>
        <p:spPr/>
        <p:txBody>
          <a:bodyPr>
            <a:normAutofit/>
          </a:bodyPr>
          <a:lstStyle/>
          <a:p>
            <a:r>
              <a:rPr lang="en-US" altLang="ko-KR" b="1" spc="-150" dirty="0"/>
              <a:t>Behavioral Modeling</a:t>
            </a:r>
            <a:endParaRPr lang="ko-KR" altLang="en-US" dirty="0"/>
          </a:p>
        </p:txBody>
      </p:sp>
      <p:sp>
        <p:nvSpPr>
          <p:cNvPr id="4" name="내용 개체 틀 3"/>
          <p:cNvSpPr>
            <a:spLocks noGrp="1"/>
          </p:cNvSpPr>
          <p:nvPr>
            <p:ph idx="1"/>
          </p:nvPr>
        </p:nvSpPr>
        <p:spPr>
          <a:xfrm>
            <a:off x="338400" y="4719025"/>
            <a:ext cx="11016000" cy="1120182"/>
          </a:xfrm>
        </p:spPr>
        <p:txBody>
          <a:bodyPr/>
          <a:lstStyle/>
          <a:p>
            <a:pPr marL="444500" indent="-444500">
              <a:defRPr/>
            </a:pPr>
            <a:r>
              <a:rPr lang="en-US" altLang="zh-TW" kern="0"/>
              <a:t>Similar to </a:t>
            </a:r>
            <a:r>
              <a:rPr lang="en-US" altLang="zh-TW" kern="0" dirty="0"/>
              <a:t>C-code</a:t>
            </a:r>
          </a:p>
          <a:p>
            <a:endParaRPr lang="ko-KR" altLang="en-US" dirty="0"/>
          </a:p>
        </p:txBody>
      </p:sp>
    </p:spTree>
    <p:extLst>
      <p:ext uri="{BB962C8B-B14F-4D97-AF65-F5344CB8AC3E}">
        <p14:creationId xmlns:p14="http://schemas.microsoft.com/office/powerpoint/2010/main" val="2474319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Figure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7708" y="1401152"/>
            <a:ext cx="8536585" cy="5021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제목 2"/>
          <p:cNvSpPr>
            <a:spLocks noGrp="1"/>
          </p:cNvSpPr>
          <p:nvPr>
            <p:ph type="title"/>
          </p:nvPr>
        </p:nvSpPr>
        <p:spPr/>
        <p:txBody>
          <a:bodyPr>
            <a:normAutofit fontScale="90000"/>
          </a:bodyPr>
          <a:lstStyle/>
          <a:p>
            <a:r>
              <a:rPr lang="en-US" altLang="ko-KR" b="1" spc="-150" dirty="0"/>
              <a:t>An Example: A 2-to-4 Decoder</a:t>
            </a:r>
            <a:endParaRPr lang="ko-KR" altLang="en-US" dirty="0"/>
          </a:p>
        </p:txBody>
      </p:sp>
    </p:spTree>
    <p:extLst>
      <p:ext uri="{BB962C8B-B14F-4D97-AF65-F5344CB8AC3E}">
        <p14:creationId xmlns:p14="http://schemas.microsoft.com/office/powerpoint/2010/main" val="1201226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473364" y="1524000"/>
            <a:ext cx="5452269" cy="3785652"/>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000" spc="-150" dirty="0">
                <a:solidFill>
                  <a:schemeClr val="accent2"/>
                </a:solidFill>
                <a:latin typeface="Consolas" panose="020B0609020204030204" pitchFamily="49" charset="0"/>
                <a:ea typeface="新細明體"/>
                <a:cs typeface="新細明體"/>
              </a:rPr>
              <a:t>// a 2-to-4 decoder with active low output</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always @(x or </a:t>
            </a:r>
            <a:r>
              <a:rPr lang="en-US" altLang="zh-TW" sz="2000" spc="-150" dirty="0" err="1">
                <a:latin typeface="Consolas" panose="020B0609020204030204" pitchFamily="49" charset="0"/>
                <a:ea typeface="新細明體"/>
                <a:cs typeface="新細明體"/>
              </a:rPr>
              <a:t>enable_n</a:t>
            </a:r>
            <a:r>
              <a:rPr lang="en-US" altLang="zh-TW" sz="20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if (</a:t>
            </a:r>
            <a:r>
              <a:rPr lang="en-US" altLang="zh-TW" sz="2000" spc="-150" dirty="0" err="1">
                <a:latin typeface="Consolas" panose="020B0609020204030204" pitchFamily="49" charset="0"/>
                <a:ea typeface="新細明體"/>
                <a:cs typeface="新細明體"/>
              </a:rPr>
              <a:t>enable_n</a:t>
            </a:r>
            <a:r>
              <a:rPr lang="en-US" altLang="zh-TW" sz="2000" spc="-15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y = 4'b1111; </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else </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case (x)</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2'b00 : y = 4'b1110;</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2'b01 : y = 4'b1101;</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2'b10 : y = 4'b1011;</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2'b11 : y = 4'b0111;</a:t>
            </a:r>
          </a:p>
          <a:p>
            <a:pPr eaLnBrk="1" latinLnBrk="0" hangingPunct="1">
              <a:spcBef>
                <a:spcPct val="0"/>
              </a:spcBef>
              <a:buClrTx/>
              <a:buSzTx/>
              <a:buFontTx/>
              <a:buNone/>
            </a:pPr>
            <a:r>
              <a:rPr lang="en-US" altLang="zh-TW" sz="2000" spc="-150" dirty="0">
                <a:latin typeface="Consolas" panose="020B0609020204030204" pitchFamily="49" charset="0"/>
                <a:ea typeface="新細明體"/>
                <a:cs typeface="新細明體"/>
              </a:rPr>
              <a:t>	default : y = 4'b1111;</a:t>
            </a:r>
          </a:p>
          <a:p>
            <a:pPr eaLnBrk="1" latinLnBrk="0" hangingPunct="1">
              <a:spcBef>
                <a:spcPct val="0"/>
              </a:spcBef>
              <a:buClrTx/>
              <a:buSzTx/>
              <a:buFontTx/>
              <a:buNone/>
            </a:pPr>
            <a:r>
              <a:rPr lang="en-US" altLang="zh-TW" sz="2000" spc="-150" dirty="0" err="1">
                <a:latin typeface="Consolas" panose="020B0609020204030204" pitchFamily="49" charset="0"/>
                <a:ea typeface="新細明體"/>
                <a:cs typeface="新細明體"/>
              </a:rPr>
              <a:t>endcase</a:t>
            </a:r>
            <a:endParaRPr lang="en-US" altLang="zh-TW" sz="2000" spc="-150" dirty="0">
              <a:latin typeface="Consolas" panose="020B0609020204030204" pitchFamily="49" charset="0"/>
              <a:ea typeface="新細明體"/>
              <a:cs typeface="新細明體"/>
            </a:endParaRP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323" y="1524000"/>
            <a:ext cx="5898549" cy="440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제목 2"/>
          <p:cNvSpPr>
            <a:spLocks noGrp="1"/>
          </p:cNvSpPr>
          <p:nvPr>
            <p:ph type="title"/>
          </p:nvPr>
        </p:nvSpPr>
        <p:spPr/>
        <p:txBody>
          <a:bodyPr>
            <a:normAutofit fontScale="90000"/>
          </a:bodyPr>
          <a:lstStyle/>
          <a:p>
            <a:r>
              <a:rPr lang="en-US" altLang="ko-KR" b="1" spc="-150" dirty="0"/>
              <a:t>An Example: A 2-to-4 Decoder</a:t>
            </a:r>
            <a:endParaRPr lang="ko-KR" altLang="en-US" dirty="0"/>
          </a:p>
        </p:txBody>
      </p:sp>
    </p:spTree>
    <p:extLst>
      <p:ext uri="{BB962C8B-B14F-4D97-AF65-F5344CB8AC3E}">
        <p14:creationId xmlns:p14="http://schemas.microsoft.com/office/powerpoint/2010/main" val="593603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igure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33" y="1491058"/>
            <a:ext cx="10757535" cy="454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제목 2"/>
          <p:cNvSpPr>
            <a:spLocks noGrp="1"/>
          </p:cNvSpPr>
          <p:nvPr>
            <p:ph type="title"/>
          </p:nvPr>
        </p:nvSpPr>
        <p:spPr/>
        <p:txBody>
          <a:bodyPr>
            <a:normAutofit fontScale="90000"/>
          </a:bodyPr>
          <a:lstStyle/>
          <a:p>
            <a:r>
              <a:rPr lang="en-US" altLang="ko-KR" b="1" spc="-150" dirty="0"/>
              <a:t>An Example: A 4-to-2 Encoder</a:t>
            </a:r>
            <a:endParaRPr lang="ko-KR" altLang="en-US" dirty="0"/>
          </a:p>
        </p:txBody>
      </p:sp>
    </p:spTree>
    <p:extLst>
      <p:ext uri="{BB962C8B-B14F-4D97-AF65-F5344CB8AC3E}">
        <p14:creationId xmlns:p14="http://schemas.microsoft.com/office/powerpoint/2010/main" val="329527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629660" y="1508559"/>
            <a:ext cx="5611482" cy="3416320"/>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400" dirty="0">
                <a:solidFill>
                  <a:schemeClr val="accent2"/>
                </a:solidFill>
                <a:latin typeface="Consolas" panose="020B0609020204030204" pitchFamily="49" charset="0"/>
                <a:ea typeface="新細明體"/>
                <a:cs typeface="新細明體"/>
              </a:rPr>
              <a:t>// a 4-to-2 encoder using if ... else structure</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always @ (in) begin</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   if (in == 4'b0001) y = 0; </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   else if (in == 4'b0010) y = 1;</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   else if (in == 4'b0100) y = 2;</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   else if (in == 4'b1000) y = 3;</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   else y = 2'bx;</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end</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1140" y="890435"/>
            <a:ext cx="4475987" cy="585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제목 2"/>
          <p:cNvSpPr>
            <a:spLocks noGrp="1"/>
          </p:cNvSpPr>
          <p:nvPr>
            <p:ph type="title"/>
          </p:nvPr>
        </p:nvSpPr>
        <p:spPr/>
        <p:txBody>
          <a:bodyPr>
            <a:normAutofit fontScale="90000"/>
          </a:bodyPr>
          <a:lstStyle/>
          <a:p>
            <a:r>
              <a:rPr lang="en-US" altLang="ko-KR" b="1" spc="-150" dirty="0"/>
              <a:t>An Example: A 4-to-2 Encoder</a:t>
            </a:r>
            <a:endParaRPr lang="ko-KR" altLang="en-US" dirty="0"/>
          </a:p>
        </p:txBody>
      </p:sp>
    </p:spTree>
    <p:extLst>
      <p:ext uri="{BB962C8B-B14F-4D97-AF65-F5344CB8AC3E}">
        <p14:creationId xmlns:p14="http://schemas.microsoft.com/office/powerpoint/2010/main" val="239982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338400" y="327600"/>
            <a:ext cx="10919408" cy="766800"/>
          </a:xfrm>
        </p:spPr>
        <p:txBody>
          <a:bodyPr>
            <a:normAutofit/>
          </a:bodyPr>
          <a:lstStyle/>
          <a:p>
            <a:r>
              <a:rPr lang="en-US" altLang="ko-KR" b="1" spc="-150" dirty="0"/>
              <a:t>Final Project Overview: Matrix Multiplication IP</a:t>
            </a:r>
            <a:endParaRPr lang="ko-KR" altLang="en-US" dirty="0"/>
          </a:p>
        </p:txBody>
      </p:sp>
      <p:grpSp>
        <p:nvGrpSpPr>
          <p:cNvPr id="5" name="그룹 4"/>
          <p:cNvGrpSpPr/>
          <p:nvPr/>
        </p:nvGrpSpPr>
        <p:grpSpPr>
          <a:xfrm>
            <a:off x="437132" y="1544747"/>
            <a:ext cx="11509445" cy="5050129"/>
            <a:chOff x="437132" y="1544747"/>
            <a:chExt cx="11509445" cy="5050129"/>
          </a:xfrm>
        </p:grpSpPr>
        <p:sp>
          <p:nvSpPr>
            <p:cNvPr id="7" name="직사각형 6"/>
            <p:cNvSpPr/>
            <p:nvPr/>
          </p:nvSpPr>
          <p:spPr>
            <a:xfrm>
              <a:off x="2436776" y="1544747"/>
              <a:ext cx="9509801" cy="5046057"/>
            </a:xfrm>
            <a:prstGeom prst="rect">
              <a:avLst/>
            </a:prstGeom>
            <a:ln w="57150">
              <a:solidFill>
                <a:srgbClr val="FF0000"/>
              </a:solidFill>
            </a:ln>
          </p:spPr>
          <p:style>
            <a:lnRef idx="2">
              <a:schemeClr val="dk1"/>
            </a:lnRef>
            <a:fillRef idx="1">
              <a:schemeClr val="lt1"/>
            </a:fillRef>
            <a:effectRef idx="0">
              <a:schemeClr val="dk1"/>
            </a:effectRef>
            <a:fontRef idx="minor">
              <a:schemeClr val="dk1"/>
            </a:fontRef>
          </p:style>
          <p:txBody>
            <a:bodyPr rtlCol="0" anchor="t"/>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MY_IP</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8" name="직사각형 7"/>
            <p:cNvSpPr/>
            <p:nvPr/>
          </p:nvSpPr>
          <p:spPr>
            <a:xfrm>
              <a:off x="5751615" y="1882968"/>
              <a:ext cx="5605154" cy="4529707"/>
            </a:xfrm>
            <a:prstGeom prst="rect">
              <a:avLst/>
            </a:prstGeom>
            <a:ln w="57150">
              <a:solidFill>
                <a:srgbClr val="FF0000"/>
              </a:solidFill>
            </a:ln>
          </p:spPr>
          <p:style>
            <a:lnRef idx="2">
              <a:schemeClr val="dk1"/>
            </a:lnRef>
            <a:fillRef idx="1">
              <a:schemeClr val="lt1"/>
            </a:fillRef>
            <a:effectRef idx="0">
              <a:schemeClr val="dk1"/>
            </a:effectRef>
            <a:fontRef idx="minor">
              <a:schemeClr val="dk1"/>
            </a:fontRef>
          </p:style>
          <p:txBody>
            <a:bodyPr rtlCol="0" anchor="t"/>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Processing Element (PE)</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9" name="직사각형 8"/>
            <p:cNvSpPr/>
            <p:nvPr/>
          </p:nvSpPr>
          <p:spPr>
            <a:xfrm>
              <a:off x="8754095" y="3126954"/>
              <a:ext cx="1755569" cy="16550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Float32 MUL+ACC</a:t>
              </a:r>
            </a:p>
          </p:txBody>
        </p:sp>
        <p:cxnSp>
          <p:nvCxnSpPr>
            <p:cNvPr id="10" name="직선 연결선 9"/>
            <p:cNvCxnSpPr>
              <a:stCxn id="9" idx="3"/>
              <a:endCxn id="11" idx="0"/>
            </p:cNvCxnSpPr>
            <p:nvPr/>
          </p:nvCxnSpPr>
          <p:spPr>
            <a:xfrm flipV="1">
              <a:off x="10509664" y="3954484"/>
              <a:ext cx="138544" cy="1"/>
            </a:xfrm>
            <a:prstGeom prst="line">
              <a:avLst/>
            </a:prstGeom>
          </p:spPr>
          <p:style>
            <a:lnRef idx="1">
              <a:schemeClr val="dk1"/>
            </a:lnRef>
            <a:fillRef idx="0">
              <a:schemeClr val="dk1"/>
            </a:fillRef>
            <a:effectRef idx="0">
              <a:schemeClr val="dk1"/>
            </a:effectRef>
            <a:fontRef idx="minor">
              <a:schemeClr val="tx1"/>
            </a:fontRef>
          </p:style>
        </p:cxnSp>
        <p:sp>
          <p:nvSpPr>
            <p:cNvPr id="11" name="사다리꼴 10"/>
            <p:cNvSpPr/>
            <p:nvPr/>
          </p:nvSpPr>
          <p:spPr>
            <a:xfrm rot="16200000">
              <a:off x="10452265" y="3811980"/>
              <a:ext cx="676894" cy="285008"/>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cxnSp>
          <p:nvCxnSpPr>
            <p:cNvPr id="12" name="직선 연결선 11"/>
            <p:cNvCxnSpPr/>
            <p:nvPr/>
          </p:nvCxnSpPr>
          <p:spPr>
            <a:xfrm>
              <a:off x="10933216" y="4096989"/>
              <a:ext cx="205838" cy="0"/>
            </a:xfrm>
            <a:prstGeom prst="line">
              <a:avLst/>
            </a:prstGeom>
          </p:spPr>
          <p:style>
            <a:lnRef idx="1">
              <a:schemeClr val="dk1"/>
            </a:lnRef>
            <a:fillRef idx="0">
              <a:schemeClr val="dk1"/>
            </a:fillRef>
            <a:effectRef idx="0">
              <a:schemeClr val="dk1"/>
            </a:effectRef>
            <a:fontRef idx="minor">
              <a:schemeClr val="tx1"/>
            </a:fontRef>
          </p:style>
        </p:cxnSp>
        <p:cxnSp>
          <p:nvCxnSpPr>
            <p:cNvPr id="13" name="직선 연결선 12"/>
            <p:cNvCxnSpPr/>
            <p:nvPr/>
          </p:nvCxnSpPr>
          <p:spPr>
            <a:xfrm>
              <a:off x="11139054" y="4096989"/>
              <a:ext cx="0" cy="1163782"/>
            </a:xfrm>
            <a:prstGeom prst="line">
              <a:avLst/>
            </a:prstGeom>
          </p:spPr>
          <p:style>
            <a:lnRef idx="1">
              <a:schemeClr val="dk1"/>
            </a:lnRef>
            <a:fillRef idx="0">
              <a:schemeClr val="dk1"/>
            </a:fillRef>
            <a:effectRef idx="0">
              <a:schemeClr val="dk1"/>
            </a:effectRef>
            <a:fontRef idx="minor">
              <a:schemeClr val="tx1"/>
            </a:fontRef>
          </p:style>
        </p:cxnSp>
        <p:cxnSp>
          <p:nvCxnSpPr>
            <p:cNvPr id="14" name="직선 연결선 13"/>
            <p:cNvCxnSpPr/>
            <p:nvPr/>
          </p:nvCxnSpPr>
          <p:spPr>
            <a:xfrm>
              <a:off x="8137467" y="5260771"/>
              <a:ext cx="3001587" cy="0"/>
            </a:xfrm>
            <a:prstGeom prst="line">
              <a:avLst/>
            </a:prstGeom>
          </p:spPr>
          <p:style>
            <a:lnRef idx="1">
              <a:schemeClr val="dk1"/>
            </a:lnRef>
            <a:fillRef idx="0">
              <a:schemeClr val="dk1"/>
            </a:fillRef>
            <a:effectRef idx="0">
              <a:schemeClr val="dk1"/>
            </a:effectRef>
            <a:fontRef idx="minor">
              <a:schemeClr val="tx1"/>
            </a:fontRef>
          </p:style>
        </p:cxnSp>
        <p:cxnSp>
          <p:nvCxnSpPr>
            <p:cNvPr id="15" name="직선 연결선 14"/>
            <p:cNvCxnSpPr/>
            <p:nvPr/>
          </p:nvCxnSpPr>
          <p:spPr>
            <a:xfrm>
              <a:off x="8137467" y="4488875"/>
              <a:ext cx="0" cy="771896"/>
            </a:xfrm>
            <a:prstGeom prst="line">
              <a:avLst/>
            </a:prstGeom>
          </p:spPr>
          <p:style>
            <a:lnRef idx="1">
              <a:schemeClr val="dk1"/>
            </a:lnRef>
            <a:fillRef idx="0">
              <a:schemeClr val="dk1"/>
            </a:fillRef>
            <a:effectRef idx="0">
              <a:schemeClr val="dk1"/>
            </a:effectRef>
            <a:fontRef idx="minor">
              <a:schemeClr val="tx1"/>
            </a:fontRef>
          </p:style>
        </p:cxnSp>
        <p:sp>
          <p:nvSpPr>
            <p:cNvPr id="16" name="직사각형 15"/>
            <p:cNvSpPr/>
            <p:nvPr/>
          </p:nvSpPr>
          <p:spPr>
            <a:xfrm>
              <a:off x="5944457" y="5612837"/>
              <a:ext cx="2110836" cy="6634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[32:0] REG[0:127] (BRAM inference)</a:t>
              </a:r>
            </a:p>
          </p:txBody>
        </p:sp>
        <p:cxnSp>
          <p:nvCxnSpPr>
            <p:cNvPr id="17" name="직선 연결선 16"/>
            <p:cNvCxnSpPr/>
            <p:nvPr/>
          </p:nvCxnSpPr>
          <p:spPr>
            <a:xfrm>
              <a:off x="4449986" y="5769429"/>
              <a:ext cx="1494471"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4528859" y="5420487"/>
              <a:ext cx="872440" cy="369332"/>
            </a:xfrm>
            <a:prstGeom prst="rect">
              <a:avLst/>
            </a:prstGeom>
            <a:noFill/>
          </p:spPr>
          <p:txBody>
            <a:bodyPr wrap="square" rtlCol="0" anchor="ctr">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ADDR</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cxnSp>
          <p:nvCxnSpPr>
            <p:cNvPr id="19" name="직선 연결선 18"/>
            <p:cNvCxnSpPr/>
            <p:nvPr/>
          </p:nvCxnSpPr>
          <p:spPr>
            <a:xfrm>
              <a:off x="4449986" y="6170654"/>
              <a:ext cx="1494471" cy="0"/>
            </a:xfrm>
            <a:prstGeom prst="line">
              <a:avLst/>
            </a:prstGeom>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4785761" y="5821712"/>
              <a:ext cx="615538" cy="369332"/>
            </a:xfrm>
            <a:prstGeom prst="rect">
              <a:avLst/>
            </a:prstGeom>
            <a:noFill/>
          </p:spPr>
          <p:txBody>
            <a:bodyPr wrap="square" rtlCol="0" anchor="ctr">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DIN</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cxnSp>
          <p:nvCxnSpPr>
            <p:cNvPr id="21" name="직선 연결선 20"/>
            <p:cNvCxnSpPr/>
            <p:nvPr/>
          </p:nvCxnSpPr>
          <p:spPr>
            <a:xfrm>
              <a:off x="7444047" y="4096989"/>
              <a:ext cx="0" cy="1508164"/>
            </a:xfrm>
            <a:prstGeom prst="line">
              <a:avLst/>
            </a:prstGeom>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6678388" y="5259061"/>
              <a:ext cx="821377" cy="369332"/>
            </a:xfrm>
            <a:prstGeom prst="rect">
              <a:avLst/>
            </a:prstGeom>
            <a:noFill/>
          </p:spPr>
          <p:txBody>
            <a:bodyPr wrap="square" rtlCol="0" anchor="ctr">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DOUT</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cxnSp>
          <p:nvCxnSpPr>
            <p:cNvPr id="23" name="직선 연결선 22"/>
            <p:cNvCxnSpPr/>
            <p:nvPr/>
          </p:nvCxnSpPr>
          <p:spPr>
            <a:xfrm>
              <a:off x="7444047" y="4096989"/>
              <a:ext cx="1310048" cy="0"/>
            </a:xfrm>
            <a:prstGeom prst="line">
              <a:avLst/>
            </a:prstGeom>
          </p:spPr>
          <p:style>
            <a:lnRef idx="1">
              <a:schemeClr val="dk1"/>
            </a:lnRef>
            <a:fillRef idx="0">
              <a:schemeClr val="dk1"/>
            </a:fillRef>
            <a:effectRef idx="0">
              <a:schemeClr val="dk1"/>
            </a:effectRef>
            <a:fontRef idx="minor">
              <a:schemeClr val="tx1"/>
            </a:fontRef>
          </p:style>
        </p:cxnSp>
        <p:cxnSp>
          <p:nvCxnSpPr>
            <p:cNvPr id="24" name="직선 연결선 23"/>
            <p:cNvCxnSpPr/>
            <p:nvPr/>
          </p:nvCxnSpPr>
          <p:spPr>
            <a:xfrm>
              <a:off x="8137467" y="4488875"/>
              <a:ext cx="616628" cy="0"/>
            </a:xfrm>
            <a:prstGeom prst="line">
              <a:avLst/>
            </a:prstGeom>
          </p:spPr>
          <p:style>
            <a:lnRef idx="1">
              <a:schemeClr val="dk1"/>
            </a:lnRef>
            <a:fillRef idx="0">
              <a:schemeClr val="dk1"/>
            </a:fillRef>
            <a:effectRef idx="0">
              <a:schemeClr val="dk1"/>
            </a:effectRef>
            <a:fontRef idx="minor">
              <a:schemeClr val="tx1"/>
            </a:fontRef>
          </p:style>
        </p:cxnSp>
        <p:sp>
          <p:nvSpPr>
            <p:cNvPr id="25" name="직사각형 24"/>
            <p:cNvSpPr/>
            <p:nvPr/>
          </p:nvSpPr>
          <p:spPr>
            <a:xfrm>
              <a:off x="6256914" y="2457814"/>
              <a:ext cx="1100938" cy="7274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CTRL</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cxnSp>
          <p:nvCxnSpPr>
            <p:cNvPr id="26" name="직선 연결선 25"/>
            <p:cNvCxnSpPr/>
            <p:nvPr/>
          </p:nvCxnSpPr>
          <p:spPr>
            <a:xfrm>
              <a:off x="7357852" y="2976650"/>
              <a:ext cx="1066800" cy="0"/>
            </a:xfrm>
            <a:prstGeom prst="line">
              <a:avLst/>
            </a:prstGeom>
          </p:spPr>
          <p:style>
            <a:lnRef idx="1">
              <a:schemeClr val="dk1"/>
            </a:lnRef>
            <a:fillRef idx="0">
              <a:schemeClr val="dk1"/>
            </a:fillRef>
            <a:effectRef idx="0">
              <a:schemeClr val="dk1"/>
            </a:effectRef>
            <a:fontRef idx="minor">
              <a:schemeClr val="tx1"/>
            </a:fontRef>
          </p:style>
        </p:cxnSp>
        <p:cxnSp>
          <p:nvCxnSpPr>
            <p:cNvPr id="27" name="직선 연결선 26"/>
            <p:cNvCxnSpPr/>
            <p:nvPr/>
          </p:nvCxnSpPr>
          <p:spPr>
            <a:xfrm>
              <a:off x="8434647" y="2988347"/>
              <a:ext cx="0" cy="387414"/>
            </a:xfrm>
            <a:prstGeom prst="line">
              <a:avLst/>
            </a:prstGeom>
          </p:spPr>
          <p:style>
            <a:lnRef idx="1">
              <a:schemeClr val="dk1"/>
            </a:lnRef>
            <a:fillRef idx="0">
              <a:schemeClr val="dk1"/>
            </a:fillRef>
            <a:effectRef idx="0">
              <a:schemeClr val="dk1"/>
            </a:effectRef>
            <a:fontRef idx="minor">
              <a:schemeClr val="tx1"/>
            </a:fontRef>
          </p:style>
        </p:cxnSp>
        <p:sp>
          <p:nvSpPr>
            <p:cNvPr id="28" name="직사각형 27"/>
            <p:cNvSpPr/>
            <p:nvPr/>
          </p:nvSpPr>
          <p:spPr>
            <a:xfrm>
              <a:off x="446088" y="4384118"/>
              <a:ext cx="1231707" cy="22107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TRUE DP</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BRAM</a:t>
              </a:r>
            </a:p>
          </p:txBody>
        </p:sp>
        <p:cxnSp>
          <p:nvCxnSpPr>
            <p:cNvPr id="29" name="직선 연결선 28"/>
            <p:cNvCxnSpPr/>
            <p:nvPr/>
          </p:nvCxnSpPr>
          <p:spPr>
            <a:xfrm>
              <a:off x="10933216" y="3798126"/>
              <a:ext cx="598713" cy="0"/>
            </a:xfrm>
            <a:prstGeom prst="line">
              <a:avLst/>
            </a:prstGeom>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8484921" y="4151702"/>
              <a:ext cx="332510" cy="369332"/>
            </a:xfrm>
            <a:prstGeom prst="rect">
              <a:avLst/>
            </a:prstGeom>
            <a:noFill/>
          </p:spPr>
          <p:txBody>
            <a:bodyPr wrap="square" rtlCol="0" anchor="ctr">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C</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31" name="TextBox 30"/>
            <p:cNvSpPr txBox="1"/>
            <p:nvPr/>
          </p:nvSpPr>
          <p:spPr>
            <a:xfrm>
              <a:off x="8496701" y="3733644"/>
              <a:ext cx="332510" cy="369332"/>
            </a:xfrm>
            <a:prstGeom prst="rect">
              <a:avLst/>
            </a:prstGeom>
            <a:noFill/>
          </p:spPr>
          <p:txBody>
            <a:bodyPr wrap="square" rtlCol="0" anchor="ctr">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B</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cxnSp>
          <p:nvCxnSpPr>
            <p:cNvPr id="32" name="직선 연결선 31"/>
            <p:cNvCxnSpPr/>
            <p:nvPr/>
          </p:nvCxnSpPr>
          <p:spPr>
            <a:xfrm>
              <a:off x="5995059" y="3699165"/>
              <a:ext cx="2759036" cy="0"/>
            </a:xfrm>
            <a:prstGeom prst="line">
              <a:avLst/>
            </a:prstGeom>
          </p:spPr>
          <p:style>
            <a:lnRef idx="1">
              <a:schemeClr val="dk1"/>
            </a:lnRef>
            <a:fillRef idx="0">
              <a:schemeClr val="dk1"/>
            </a:fillRef>
            <a:effectRef idx="0">
              <a:schemeClr val="dk1"/>
            </a:effectRef>
            <a:fontRef idx="minor">
              <a:schemeClr val="tx1"/>
            </a:fontRef>
          </p:style>
        </p:cxnSp>
        <p:sp>
          <p:nvSpPr>
            <p:cNvPr id="33" name="직사각형 32"/>
            <p:cNvSpPr/>
            <p:nvPr/>
          </p:nvSpPr>
          <p:spPr>
            <a:xfrm>
              <a:off x="8306694" y="3375761"/>
              <a:ext cx="255218" cy="1316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34" name="TextBox 33"/>
            <p:cNvSpPr txBox="1"/>
            <p:nvPr/>
          </p:nvSpPr>
          <p:spPr>
            <a:xfrm>
              <a:off x="8494618" y="3349818"/>
              <a:ext cx="332510" cy="369332"/>
            </a:xfrm>
            <a:prstGeom prst="rect">
              <a:avLst/>
            </a:prstGeom>
            <a:noFill/>
          </p:spPr>
          <p:txBody>
            <a:bodyPr wrap="square" rtlCol="0" anchor="ctr">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A</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cxnSp>
          <p:nvCxnSpPr>
            <p:cNvPr id="35" name="직선 연결선 34"/>
            <p:cNvCxnSpPr/>
            <p:nvPr/>
          </p:nvCxnSpPr>
          <p:spPr>
            <a:xfrm>
              <a:off x="5995059" y="2908046"/>
              <a:ext cx="0" cy="811104"/>
            </a:xfrm>
            <a:prstGeom prst="line">
              <a:avLst/>
            </a:prstGeom>
          </p:spPr>
          <p:style>
            <a:lnRef idx="1">
              <a:schemeClr val="dk1"/>
            </a:lnRef>
            <a:fillRef idx="0">
              <a:schemeClr val="dk1"/>
            </a:fillRef>
            <a:effectRef idx="0">
              <a:schemeClr val="dk1"/>
            </a:effectRef>
            <a:fontRef idx="minor">
              <a:schemeClr val="tx1"/>
            </a:fontRef>
          </p:style>
        </p:cxnSp>
        <p:cxnSp>
          <p:nvCxnSpPr>
            <p:cNvPr id="36" name="직선 연결선 35"/>
            <p:cNvCxnSpPr/>
            <p:nvPr/>
          </p:nvCxnSpPr>
          <p:spPr>
            <a:xfrm>
              <a:off x="5011985" y="3080515"/>
              <a:ext cx="290598"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4324034" y="2364993"/>
              <a:ext cx="821377" cy="369332"/>
            </a:xfrm>
            <a:prstGeom prst="rect">
              <a:avLst/>
            </a:prstGeom>
            <a:noFill/>
          </p:spPr>
          <p:txBody>
            <a:bodyPr wrap="square" rtlCol="0" anchor="ctr">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DOUT</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cxnSp>
          <p:nvCxnSpPr>
            <p:cNvPr id="38" name="직선 연결선 37"/>
            <p:cNvCxnSpPr/>
            <p:nvPr/>
          </p:nvCxnSpPr>
          <p:spPr>
            <a:xfrm>
              <a:off x="7378981" y="2624150"/>
              <a:ext cx="3391938" cy="0"/>
            </a:xfrm>
            <a:prstGeom prst="line">
              <a:avLst/>
            </a:prstGeom>
          </p:spPr>
          <p:style>
            <a:lnRef idx="1">
              <a:schemeClr val="dk1"/>
            </a:lnRef>
            <a:fillRef idx="0">
              <a:schemeClr val="dk1"/>
            </a:fillRef>
            <a:effectRef idx="0">
              <a:schemeClr val="dk1"/>
            </a:effectRef>
            <a:fontRef idx="minor">
              <a:schemeClr val="tx1"/>
            </a:fontRef>
          </p:style>
        </p:cxnSp>
        <p:cxnSp>
          <p:nvCxnSpPr>
            <p:cNvPr id="39" name="직선 연결선 38"/>
            <p:cNvCxnSpPr/>
            <p:nvPr/>
          </p:nvCxnSpPr>
          <p:spPr>
            <a:xfrm>
              <a:off x="10770919" y="2631771"/>
              <a:ext cx="0" cy="984266"/>
            </a:xfrm>
            <a:prstGeom prst="line">
              <a:avLst/>
            </a:prstGeom>
          </p:spPr>
          <p:style>
            <a:lnRef idx="1">
              <a:schemeClr val="dk1"/>
            </a:lnRef>
            <a:fillRef idx="0">
              <a:schemeClr val="dk1"/>
            </a:fillRef>
            <a:effectRef idx="0">
              <a:schemeClr val="dk1"/>
            </a:effectRef>
            <a:fontRef idx="minor">
              <a:schemeClr val="tx1"/>
            </a:fontRef>
          </p:style>
        </p:cxnSp>
        <p:sp>
          <p:nvSpPr>
            <p:cNvPr id="40" name="TextBox 39"/>
            <p:cNvSpPr txBox="1"/>
            <p:nvPr/>
          </p:nvSpPr>
          <p:spPr>
            <a:xfrm rot="16200000">
              <a:off x="3329458" y="3906388"/>
              <a:ext cx="822965" cy="369332"/>
            </a:xfrm>
            <a:prstGeom prst="rect">
              <a:avLst/>
            </a:prstGeom>
            <a:noFill/>
          </p:spPr>
          <p:txBody>
            <a:bodyPr wrap="square" rtlCol="0" anchor="ctr">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ADDR</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41" name="직사각형 40"/>
            <p:cNvSpPr/>
            <p:nvPr/>
          </p:nvSpPr>
          <p:spPr>
            <a:xfrm>
              <a:off x="3349048" y="4767942"/>
              <a:ext cx="1100938" cy="1582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FSM</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42" name="직사각형 41"/>
            <p:cNvSpPr/>
            <p:nvPr/>
          </p:nvSpPr>
          <p:spPr>
            <a:xfrm>
              <a:off x="2891154" y="2753166"/>
              <a:ext cx="2110836" cy="6634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[32:0] REG[0:127] (BRAM inference)</a:t>
              </a:r>
            </a:p>
          </p:txBody>
        </p:sp>
        <p:cxnSp>
          <p:nvCxnSpPr>
            <p:cNvPr id="43" name="직선 연결선 42"/>
            <p:cNvCxnSpPr/>
            <p:nvPr/>
          </p:nvCxnSpPr>
          <p:spPr>
            <a:xfrm>
              <a:off x="3580463" y="3414168"/>
              <a:ext cx="0" cy="1351305"/>
            </a:xfrm>
            <a:prstGeom prst="line">
              <a:avLst/>
            </a:prstGeom>
          </p:spPr>
          <p:style>
            <a:lnRef idx="1">
              <a:schemeClr val="dk1"/>
            </a:lnRef>
            <a:fillRef idx="0">
              <a:schemeClr val="dk1"/>
            </a:fillRef>
            <a:effectRef idx="0">
              <a:schemeClr val="dk1"/>
            </a:effectRef>
            <a:fontRef idx="minor">
              <a:schemeClr val="tx1"/>
            </a:fontRef>
          </p:style>
        </p:cxnSp>
        <p:sp>
          <p:nvSpPr>
            <p:cNvPr id="44" name="왼쪽/오른쪽 화살표 43"/>
            <p:cNvSpPr/>
            <p:nvPr/>
          </p:nvSpPr>
          <p:spPr>
            <a:xfrm>
              <a:off x="1691045" y="5323059"/>
              <a:ext cx="1633551" cy="399029"/>
            </a:xfrm>
            <a:prstGeom prst="leftRightArrow">
              <a:avLst>
                <a:gd name="adj1" fmla="val 38005"/>
                <a:gd name="adj2" fmla="val 54420"/>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45" name="TextBox 44"/>
            <p:cNvSpPr txBox="1"/>
            <p:nvPr/>
          </p:nvSpPr>
          <p:spPr>
            <a:xfrm>
              <a:off x="1797003" y="4858346"/>
              <a:ext cx="1344220" cy="646331"/>
            </a:xfrm>
            <a:prstGeom prst="rect">
              <a:avLst/>
            </a:prstGeom>
            <a:noFill/>
          </p:spPr>
          <p:txBody>
            <a:bodyPr wrap="square" rtlCol="0" anchor="ctr">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BRAM</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INTERFACE</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46" name="직사각형 45"/>
            <p:cNvSpPr/>
            <p:nvPr/>
          </p:nvSpPr>
          <p:spPr>
            <a:xfrm>
              <a:off x="8760475" y="5082523"/>
              <a:ext cx="1755569" cy="3291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Shift(16)</a:t>
              </a:r>
            </a:p>
          </p:txBody>
        </p:sp>
        <p:sp>
          <p:nvSpPr>
            <p:cNvPr id="47" name="직사각형 46"/>
            <p:cNvSpPr/>
            <p:nvPr/>
          </p:nvSpPr>
          <p:spPr>
            <a:xfrm>
              <a:off x="437132" y="1882968"/>
              <a:ext cx="1231707" cy="22107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PS</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solidFill>
                    <a:prstClr val="black"/>
                  </a:solidFill>
                  <a:latin typeface="맑은 고딕" panose="020F0502020204030204"/>
                  <a:ea typeface="맑은 고딕" panose="020B0503020000020004" pitchFamily="34" charset="-127"/>
                </a:rPr>
                <a:t>(ARM)</a:t>
              </a:r>
              <a:endPar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48" name="왼쪽/오른쪽 화살표 47"/>
            <p:cNvSpPr/>
            <p:nvPr/>
          </p:nvSpPr>
          <p:spPr>
            <a:xfrm rot="2075500">
              <a:off x="1526249" y="4198801"/>
              <a:ext cx="1978923" cy="399029"/>
            </a:xfrm>
            <a:prstGeom prst="leftRightArrow">
              <a:avLst>
                <a:gd name="adj1" fmla="val 38005"/>
                <a:gd name="adj2" fmla="val 54420"/>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49" name="TextBox 48"/>
            <p:cNvSpPr txBox="1"/>
            <p:nvPr/>
          </p:nvSpPr>
          <p:spPr>
            <a:xfrm rot="2024485">
              <a:off x="2067094" y="3729385"/>
              <a:ext cx="1344220" cy="646331"/>
            </a:xfrm>
            <a:prstGeom prst="rect">
              <a:avLst/>
            </a:prstGeom>
            <a:noFill/>
          </p:spPr>
          <p:txBody>
            <a:bodyPr wrap="square" rtlCol="0" anchor="ctr">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AXI_SLAVE INTERFACE</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cxnSp>
          <p:nvCxnSpPr>
            <p:cNvPr id="50" name="직선 연결선 49"/>
            <p:cNvCxnSpPr/>
            <p:nvPr/>
          </p:nvCxnSpPr>
          <p:spPr>
            <a:xfrm>
              <a:off x="4136624" y="4208655"/>
              <a:ext cx="0" cy="553150"/>
            </a:xfrm>
            <a:prstGeom prst="line">
              <a:avLst/>
            </a:prstGeom>
          </p:spPr>
          <p:style>
            <a:lnRef idx="1">
              <a:schemeClr val="dk1"/>
            </a:lnRef>
            <a:fillRef idx="0">
              <a:schemeClr val="dk1"/>
            </a:fillRef>
            <a:effectRef idx="0">
              <a:schemeClr val="dk1"/>
            </a:effectRef>
            <a:fontRef idx="minor">
              <a:schemeClr val="tx1"/>
            </a:fontRef>
          </p:style>
        </p:cxnSp>
        <p:sp>
          <p:nvSpPr>
            <p:cNvPr id="51" name="사다리꼴 50"/>
            <p:cNvSpPr/>
            <p:nvPr/>
          </p:nvSpPr>
          <p:spPr>
            <a:xfrm>
              <a:off x="3967723" y="3909153"/>
              <a:ext cx="676894" cy="285008"/>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cxnSp>
          <p:nvCxnSpPr>
            <p:cNvPr id="52" name="직선 연결선 51"/>
            <p:cNvCxnSpPr/>
            <p:nvPr/>
          </p:nvCxnSpPr>
          <p:spPr>
            <a:xfrm>
              <a:off x="4446725" y="4208655"/>
              <a:ext cx="0" cy="293882"/>
            </a:xfrm>
            <a:prstGeom prst="line">
              <a:avLst/>
            </a:prstGeom>
          </p:spPr>
          <p:style>
            <a:lnRef idx="1">
              <a:schemeClr val="dk1"/>
            </a:lnRef>
            <a:fillRef idx="0">
              <a:schemeClr val="dk1"/>
            </a:fillRef>
            <a:effectRef idx="0">
              <a:schemeClr val="dk1"/>
            </a:effectRef>
            <a:fontRef idx="minor">
              <a:schemeClr val="tx1"/>
            </a:fontRef>
          </p:style>
        </p:cxnSp>
        <p:cxnSp>
          <p:nvCxnSpPr>
            <p:cNvPr id="53" name="직선 연결선 52"/>
            <p:cNvCxnSpPr/>
            <p:nvPr/>
          </p:nvCxnSpPr>
          <p:spPr>
            <a:xfrm>
              <a:off x="4446725" y="4498579"/>
              <a:ext cx="339036" cy="0"/>
            </a:xfrm>
            <a:prstGeom prst="line">
              <a:avLst/>
            </a:prstGeom>
          </p:spPr>
          <p:style>
            <a:lnRef idx="1">
              <a:schemeClr val="dk1"/>
            </a:lnRef>
            <a:fillRef idx="0">
              <a:schemeClr val="dk1"/>
            </a:fillRef>
            <a:effectRef idx="0">
              <a:schemeClr val="dk1"/>
            </a:effectRef>
            <a:fontRef idx="minor">
              <a:schemeClr val="tx1"/>
            </a:fontRef>
          </p:style>
        </p:cxnSp>
        <p:sp>
          <p:nvSpPr>
            <p:cNvPr id="54" name="직사각형 53"/>
            <p:cNvSpPr/>
            <p:nvPr/>
          </p:nvSpPr>
          <p:spPr>
            <a:xfrm>
              <a:off x="4781424" y="4217706"/>
              <a:ext cx="331619" cy="648321"/>
            </a:xfrm>
            <a:prstGeom prst="rect">
              <a:avLst/>
            </a:prstGeom>
          </p:spPr>
          <p:style>
            <a:lnRef idx="2">
              <a:schemeClr val="dk1"/>
            </a:lnRef>
            <a:fillRef idx="1">
              <a:schemeClr val="lt1"/>
            </a:fillRef>
            <a:effectRef idx="0">
              <a:schemeClr val="dk1"/>
            </a:effectRef>
            <a:fontRef idx="minor">
              <a:schemeClr val="dk1"/>
            </a:fontRef>
          </p:style>
          <p:txBody>
            <a:bodyPr vert="vert27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OUT</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55" name="직사각형 54"/>
            <p:cNvSpPr/>
            <p:nvPr/>
          </p:nvSpPr>
          <p:spPr>
            <a:xfrm>
              <a:off x="11497195" y="3503381"/>
              <a:ext cx="331619" cy="648321"/>
            </a:xfrm>
            <a:prstGeom prst="rect">
              <a:avLst/>
            </a:prstGeom>
          </p:spPr>
          <p:style>
            <a:lnRef idx="2">
              <a:schemeClr val="dk1"/>
            </a:lnRef>
            <a:fillRef idx="1">
              <a:schemeClr val="lt1"/>
            </a:fillRef>
            <a:effectRef idx="0">
              <a:schemeClr val="dk1"/>
            </a:effectRef>
            <a:fontRef idx="minor">
              <a:schemeClr val="dk1"/>
            </a:fontRef>
          </p:style>
          <p:txBody>
            <a:bodyPr vert="vert27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OUT</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cxnSp>
          <p:nvCxnSpPr>
            <p:cNvPr id="56" name="직선 연결선 55"/>
            <p:cNvCxnSpPr/>
            <p:nvPr/>
          </p:nvCxnSpPr>
          <p:spPr>
            <a:xfrm>
              <a:off x="4306170" y="3434826"/>
              <a:ext cx="0" cy="450891"/>
            </a:xfrm>
            <a:prstGeom prst="line">
              <a:avLst/>
            </a:prstGeom>
          </p:spPr>
          <p:style>
            <a:lnRef idx="1">
              <a:schemeClr val="dk1"/>
            </a:lnRef>
            <a:fillRef idx="0">
              <a:schemeClr val="dk1"/>
            </a:fillRef>
            <a:effectRef idx="0">
              <a:schemeClr val="dk1"/>
            </a:effectRef>
            <a:fontRef idx="minor">
              <a:schemeClr val="tx1"/>
            </a:fontRef>
          </p:style>
        </p:cxnSp>
        <p:sp>
          <p:nvSpPr>
            <p:cNvPr id="57" name="TextBox 56"/>
            <p:cNvSpPr txBox="1"/>
            <p:nvPr/>
          </p:nvSpPr>
          <p:spPr>
            <a:xfrm rot="16200000">
              <a:off x="4142622" y="3478229"/>
              <a:ext cx="614728" cy="369332"/>
            </a:xfrm>
            <a:prstGeom prst="rect">
              <a:avLst/>
            </a:prstGeom>
            <a:noFill/>
          </p:spPr>
          <p:txBody>
            <a:bodyPr wrap="square" rtlCol="0" anchor="ctr">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DIN</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58" name="사다리꼴 57"/>
            <p:cNvSpPr/>
            <p:nvPr/>
          </p:nvSpPr>
          <p:spPr>
            <a:xfrm rot="16200000">
              <a:off x="4916636" y="2941977"/>
              <a:ext cx="676894" cy="285008"/>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cxnSp>
          <p:nvCxnSpPr>
            <p:cNvPr id="59" name="직선 연결선 58"/>
            <p:cNvCxnSpPr/>
            <p:nvPr/>
          </p:nvCxnSpPr>
          <p:spPr>
            <a:xfrm>
              <a:off x="5397587" y="2908046"/>
              <a:ext cx="597472" cy="0"/>
            </a:xfrm>
            <a:prstGeom prst="line">
              <a:avLst/>
            </a:prstGeom>
          </p:spPr>
          <p:style>
            <a:lnRef idx="1">
              <a:schemeClr val="dk1"/>
            </a:lnRef>
            <a:fillRef idx="0">
              <a:schemeClr val="dk1"/>
            </a:fillRef>
            <a:effectRef idx="0">
              <a:schemeClr val="dk1"/>
            </a:effectRef>
            <a:fontRef idx="minor">
              <a:schemeClr val="tx1"/>
            </a:fontRef>
          </p:style>
        </p:cxnSp>
        <p:cxnSp>
          <p:nvCxnSpPr>
            <p:cNvPr id="60" name="직선 연결선 59"/>
            <p:cNvCxnSpPr/>
            <p:nvPr/>
          </p:nvCxnSpPr>
          <p:spPr>
            <a:xfrm>
              <a:off x="5407483" y="3250451"/>
              <a:ext cx="160195" cy="0"/>
            </a:xfrm>
            <a:prstGeom prst="line">
              <a:avLst/>
            </a:prstGeom>
          </p:spPr>
          <p:style>
            <a:lnRef idx="1">
              <a:schemeClr val="dk1"/>
            </a:lnRef>
            <a:fillRef idx="0">
              <a:schemeClr val="dk1"/>
            </a:fillRef>
            <a:effectRef idx="0">
              <a:schemeClr val="dk1"/>
            </a:effectRef>
            <a:fontRef idx="minor">
              <a:schemeClr val="tx1"/>
            </a:fontRef>
          </p:style>
        </p:cxnSp>
        <p:cxnSp>
          <p:nvCxnSpPr>
            <p:cNvPr id="61" name="직선 연결선 60"/>
            <p:cNvCxnSpPr/>
            <p:nvPr/>
          </p:nvCxnSpPr>
          <p:spPr>
            <a:xfrm>
              <a:off x="5567678" y="3266778"/>
              <a:ext cx="0" cy="1766543"/>
            </a:xfrm>
            <a:prstGeom prst="line">
              <a:avLst/>
            </a:prstGeom>
          </p:spPr>
          <p:style>
            <a:lnRef idx="1">
              <a:schemeClr val="dk1"/>
            </a:lnRef>
            <a:fillRef idx="0">
              <a:schemeClr val="dk1"/>
            </a:fillRef>
            <a:effectRef idx="0">
              <a:schemeClr val="dk1"/>
            </a:effectRef>
            <a:fontRef idx="minor">
              <a:schemeClr val="tx1"/>
            </a:fontRef>
          </p:style>
        </p:cxnSp>
        <p:cxnSp>
          <p:nvCxnSpPr>
            <p:cNvPr id="62" name="직선 연결선 61"/>
            <p:cNvCxnSpPr/>
            <p:nvPr/>
          </p:nvCxnSpPr>
          <p:spPr>
            <a:xfrm>
              <a:off x="4465134" y="5033321"/>
              <a:ext cx="1102544" cy="0"/>
            </a:xfrm>
            <a:prstGeom prst="line">
              <a:avLst/>
            </a:prstGeom>
          </p:spPr>
          <p:style>
            <a:lnRef idx="1">
              <a:schemeClr val="dk1"/>
            </a:lnRef>
            <a:fillRef idx="0">
              <a:schemeClr val="dk1"/>
            </a:fillRef>
            <a:effectRef idx="0">
              <a:schemeClr val="dk1"/>
            </a:effectRef>
            <a:fontRef idx="minor">
              <a:schemeClr val="tx1"/>
            </a:fontRef>
          </p:style>
        </p:cxnSp>
        <p:cxnSp>
          <p:nvCxnSpPr>
            <p:cNvPr id="63" name="직선 연결선 62"/>
            <p:cNvCxnSpPr/>
            <p:nvPr/>
          </p:nvCxnSpPr>
          <p:spPr>
            <a:xfrm>
              <a:off x="4450718" y="5247076"/>
              <a:ext cx="2009459" cy="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64" name="직사각형 63"/>
            <p:cNvSpPr/>
            <p:nvPr/>
          </p:nvSpPr>
          <p:spPr>
            <a:xfrm>
              <a:off x="2550350" y="6006378"/>
              <a:ext cx="1443500" cy="5157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COUNTER</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
          <p:nvSpPr>
            <p:cNvPr id="65" name="TextBox 64"/>
            <p:cNvSpPr txBox="1"/>
            <p:nvPr/>
          </p:nvSpPr>
          <p:spPr>
            <a:xfrm>
              <a:off x="5933704" y="4608430"/>
              <a:ext cx="845920" cy="646331"/>
            </a:xfrm>
            <a:prstGeom prst="rect">
              <a:avLst/>
            </a:prstGeom>
            <a:noFill/>
          </p:spPr>
          <p:txBody>
            <a:bodyPr wrap="square" rtlCol="0" anchor="ctr">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2-cyc</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RESET</a:t>
              </a:r>
              <a:endParaRPr kumimoji="0" lang="ko-KR" altLang="en-US" sz="1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grpSp>
      <p:sp>
        <p:nvSpPr>
          <p:cNvPr id="3" name="직사각형 2"/>
          <p:cNvSpPr/>
          <p:nvPr/>
        </p:nvSpPr>
        <p:spPr>
          <a:xfrm>
            <a:off x="8754095" y="3142729"/>
            <a:ext cx="1761949" cy="165506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 name="TextBox 1">
            <a:extLst>
              <a:ext uri="{FF2B5EF4-FFF2-40B4-BE49-F238E27FC236}">
                <a16:creationId xmlns:a16="http://schemas.microsoft.com/office/drawing/2014/main" id="{FFE3B2BF-95ED-F84B-8CF4-969EEB922690}"/>
              </a:ext>
            </a:extLst>
          </p:cNvPr>
          <p:cNvSpPr txBox="1"/>
          <p:nvPr/>
        </p:nvSpPr>
        <p:spPr>
          <a:xfrm>
            <a:off x="6523570" y="1040322"/>
            <a:ext cx="686406"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sz="2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W5</a:t>
            </a:r>
            <a:endParaRPr kumimoji="1" lang="ko-KR" altLang="en-US" sz="2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66" name="TextBox 65">
            <a:extLst>
              <a:ext uri="{FF2B5EF4-FFF2-40B4-BE49-F238E27FC236}">
                <a16:creationId xmlns:a16="http://schemas.microsoft.com/office/drawing/2014/main" id="{5F345946-989D-C445-8920-07F332D94F96}"/>
              </a:ext>
            </a:extLst>
          </p:cNvPr>
          <p:cNvSpPr txBox="1"/>
          <p:nvPr/>
        </p:nvSpPr>
        <p:spPr>
          <a:xfrm>
            <a:off x="8494618" y="1865599"/>
            <a:ext cx="686406"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sz="2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W4</a:t>
            </a:r>
            <a:endParaRPr kumimoji="1" lang="ko-KR" altLang="en-US" sz="2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67" name="TextBox 66">
            <a:extLst>
              <a:ext uri="{FF2B5EF4-FFF2-40B4-BE49-F238E27FC236}">
                <a16:creationId xmlns:a16="http://schemas.microsoft.com/office/drawing/2014/main" id="{E7BD64D3-ACA4-A04C-A686-64D27ADCA609}"/>
              </a:ext>
            </a:extLst>
          </p:cNvPr>
          <p:cNvSpPr txBox="1"/>
          <p:nvPr/>
        </p:nvSpPr>
        <p:spPr>
          <a:xfrm>
            <a:off x="8962841" y="3084481"/>
            <a:ext cx="1367682"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sz="2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rPr>
              <a:t>W2~W3</a:t>
            </a:r>
            <a:endParaRPr kumimoji="1" lang="ko-KR" altLang="en-US" sz="2800" b="0" i="0" u="none" strike="noStrike" kern="1200" cap="none" spc="0" normalizeH="0" baseline="0" noProof="0" dirty="0">
              <a:ln>
                <a:noFill/>
              </a:ln>
              <a:solidFill>
                <a:srgbClr val="FF0000"/>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pic>
        <p:nvPicPr>
          <p:cNvPr id="68" name="오디오 67">
            <a:hlinkClick r:id="" action="ppaction://media"/>
            <a:extLst>
              <a:ext uri="{FF2B5EF4-FFF2-40B4-BE49-F238E27FC236}">
                <a16:creationId xmlns:a16="http://schemas.microsoft.com/office/drawing/2014/main" id="{D1D7688D-0B30-7646-86C0-C115DCD9581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798462844"/>
      </p:ext>
    </p:extLst>
  </p:cSld>
  <p:clrMapOvr>
    <a:masterClrMapping/>
  </p:clrMapOvr>
  <mc:AlternateContent xmlns:mc="http://schemas.openxmlformats.org/markup-compatibility/2006" xmlns:p14="http://schemas.microsoft.com/office/powerpoint/2010/main">
    <mc:Choice Requires="p14">
      <p:transition spd="slow" p14:dur="2000" advTm="95850"/>
    </mc:Choice>
    <mc:Fallback xmlns="">
      <p:transition spd="slow" advTm="958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8"/>
                </p:tgtEl>
              </p:cMediaNode>
            </p:audi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1141" y="834664"/>
            <a:ext cx="4557795" cy="5963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3"/>
          <p:cNvSpPr txBox="1">
            <a:spLocks noChangeArrowheads="1"/>
          </p:cNvSpPr>
          <p:nvPr/>
        </p:nvSpPr>
        <p:spPr bwMode="auto">
          <a:xfrm>
            <a:off x="609600" y="1524000"/>
            <a:ext cx="6243782" cy="3416320"/>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400" spc="-150" dirty="0">
                <a:solidFill>
                  <a:schemeClr val="accent2"/>
                </a:solidFill>
                <a:latin typeface="Consolas" panose="020B0609020204030204" pitchFamily="49" charset="0"/>
                <a:ea typeface="新細明體"/>
                <a:cs typeface="新細明體"/>
              </a:rPr>
              <a:t>// a 4-to-2 encoder using case structure</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always @ (in)</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case (in)</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4'b0001 : y = 0;</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4'b0010 : y = 1;</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4'b0100 : y = 2;</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4'b1000 : y = 3;</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default : y = 2'bx;</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a:t>
            </a:r>
            <a:r>
              <a:rPr lang="en-US" altLang="zh-TW" sz="2400" spc="-150" dirty="0" err="1">
                <a:latin typeface="Consolas" panose="020B0609020204030204" pitchFamily="49" charset="0"/>
                <a:ea typeface="新細明體"/>
                <a:cs typeface="新細明體"/>
              </a:rPr>
              <a:t>endcase</a:t>
            </a:r>
            <a:endParaRPr lang="en-US" altLang="zh-TW" sz="2400" spc="-150" dirty="0">
              <a:latin typeface="Consolas" panose="020B0609020204030204" pitchFamily="49" charset="0"/>
              <a:ea typeface="新細明體"/>
              <a:cs typeface="新細明體"/>
            </a:endParaRPr>
          </a:p>
        </p:txBody>
      </p:sp>
      <p:sp>
        <p:nvSpPr>
          <p:cNvPr id="3" name="제목 2"/>
          <p:cNvSpPr>
            <a:spLocks noGrp="1"/>
          </p:cNvSpPr>
          <p:nvPr>
            <p:ph type="title"/>
          </p:nvPr>
        </p:nvSpPr>
        <p:spPr/>
        <p:txBody>
          <a:bodyPr>
            <a:normAutofit fontScale="90000"/>
          </a:bodyPr>
          <a:lstStyle/>
          <a:p>
            <a:r>
              <a:rPr lang="en-US" altLang="ko-KR" b="1" spc="-150" dirty="0"/>
              <a:t>An Example: A 4-to-2 Encoder</a:t>
            </a:r>
            <a:endParaRPr lang="ko-KR" altLang="en-US" dirty="0"/>
          </a:p>
        </p:txBody>
      </p:sp>
    </p:spTree>
    <p:extLst>
      <p:ext uri="{BB962C8B-B14F-4D97-AF65-F5344CB8AC3E}">
        <p14:creationId xmlns:p14="http://schemas.microsoft.com/office/powerpoint/2010/main" val="31553103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igure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7434" y="1765258"/>
            <a:ext cx="9417133" cy="4230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제목 2"/>
          <p:cNvSpPr>
            <a:spLocks noGrp="1"/>
          </p:cNvSpPr>
          <p:nvPr>
            <p:ph type="title"/>
          </p:nvPr>
        </p:nvSpPr>
        <p:spPr>
          <a:xfrm>
            <a:off x="338399" y="327600"/>
            <a:ext cx="7530983" cy="766800"/>
          </a:xfrm>
        </p:spPr>
        <p:txBody>
          <a:bodyPr>
            <a:normAutofit/>
          </a:bodyPr>
          <a:lstStyle/>
          <a:p>
            <a:r>
              <a:rPr lang="en-US" altLang="ko-KR" sz="3600" b="1" spc="-150" dirty="0"/>
              <a:t>An Example: A 4-to-2 Parity Encoder</a:t>
            </a:r>
            <a:endParaRPr lang="ko-KR" altLang="en-US" sz="3600" dirty="0"/>
          </a:p>
        </p:txBody>
      </p:sp>
    </p:spTree>
    <p:extLst>
      <p:ext uri="{BB962C8B-B14F-4D97-AF65-F5344CB8AC3E}">
        <p14:creationId xmlns:p14="http://schemas.microsoft.com/office/powerpoint/2010/main" val="74998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618835" y="1394691"/>
            <a:ext cx="4396509" cy="3785652"/>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400" dirty="0">
                <a:solidFill>
                  <a:schemeClr val="accent2"/>
                </a:solidFill>
                <a:latin typeface="Consolas" panose="020B0609020204030204" pitchFamily="49" charset="0"/>
                <a:ea typeface="新細明體"/>
                <a:cs typeface="新細明體"/>
              </a:rPr>
              <a:t>// using if ... else structure</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assign </a:t>
            </a:r>
            <a:r>
              <a:rPr lang="en-US" altLang="zh-TW" sz="2400" dirty="0" err="1">
                <a:latin typeface="Consolas" panose="020B0609020204030204" pitchFamily="49" charset="0"/>
                <a:ea typeface="新細明體"/>
                <a:cs typeface="新細明體"/>
              </a:rPr>
              <a:t>valid_in</a:t>
            </a:r>
            <a:r>
              <a:rPr lang="en-US" altLang="zh-TW" sz="2400" dirty="0">
                <a:latin typeface="Consolas" panose="020B0609020204030204" pitchFamily="49" charset="0"/>
                <a:ea typeface="新細明體"/>
                <a:cs typeface="新細明體"/>
              </a:rPr>
              <a:t> = |in;</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always @(in) begin</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   if (in[3]) y = 3;</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   else if (in[2]) y = 2;</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   else if (in[1]) y = 1;</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   else if (in[0]) y = 0;</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   else y = 2'bx;</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end</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8535" y="1239663"/>
            <a:ext cx="6994566" cy="5308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제목 2"/>
          <p:cNvSpPr>
            <a:spLocks noGrp="1"/>
          </p:cNvSpPr>
          <p:nvPr>
            <p:ph type="title"/>
          </p:nvPr>
        </p:nvSpPr>
        <p:spPr>
          <a:xfrm>
            <a:off x="338400" y="327600"/>
            <a:ext cx="8648582" cy="766800"/>
          </a:xfrm>
        </p:spPr>
        <p:txBody>
          <a:bodyPr>
            <a:normAutofit/>
          </a:bodyPr>
          <a:lstStyle/>
          <a:p>
            <a:r>
              <a:rPr lang="en-US" altLang="ko-KR" sz="3600" b="1" spc="-150" dirty="0"/>
              <a:t>An Example: A 4-to-2 Parity Encoder</a:t>
            </a:r>
            <a:endParaRPr lang="ko-KR" altLang="en-US" sz="3600" dirty="0"/>
          </a:p>
        </p:txBody>
      </p:sp>
    </p:spTree>
    <p:extLst>
      <p:ext uri="{BB962C8B-B14F-4D97-AF65-F5344CB8AC3E}">
        <p14:creationId xmlns:p14="http://schemas.microsoft.com/office/powerpoint/2010/main" val="133997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880" y="1147299"/>
            <a:ext cx="6994566" cy="5308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3"/>
          <p:cNvSpPr txBox="1">
            <a:spLocks noChangeArrowheads="1"/>
          </p:cNvSpPr>
          <p:nvPr/>
        </p:nvSpPr>
        <p:spPr bwMode="auto">
          <a:xfrm>
            <a:off x="650587" y="1447367"/>
            <a:ext cx="4429414" cy="3638175"/>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lnSpc>
                <a:spcPct val="96000"/>
              </a:lnSpc>
              <a:spcBef>
                <a:spcPct val="0"/>
              </a:spcBef>
              <a:buClrTx/>
              <a:buSzTx/>
              <a:buFontTx/>
              <a:buNone/>
            </a:pPr>
            <a:r>
              <a:rPr lang="en-US" altLang="zh-TW" sz="2400" dirty="0">
                <a:solidFill>
                  <a:schemeClr val="accent2"/>
                </a:solidFill>
                <a:latin typeface="Consolas" panose="020B0609020204030204" pitchFamily="49" charset="0"/>
                <a:ea typeface="新細明體"/>
                <a:cs typeface="新細明體"/>
              </a:rPr>
              <a:t>// using </a:t>
            </a:r>
            <a:r>
              <a:rPr lang="en-US" altLang="zh-TW" sz="2400" dirty="0" err="1">
                <a:solidFill>
                  <a:schemeClr val="accent2"/>
                </a:solidFill>
                <a:latin typeface="Consolas" panose="020B0609020204030204" pitchFamily="49" charset="0"/>
                <a:ea typeface="新細明體"/>
                <a:cs typeface="新細明體"/>
              </a:rPr>
              <a:t>casex</a:t>
            </a:r>
            <a:r>
              <a:rPr lang="en-US" altLang="zh-TW" sz="2400" dirty="0">
                <a:solidFill>
                  <a:schemeClr val="accent2"/>
                </a:solidFill>
                <a:latin typeface="Consolas" panose="020B0609020204030204" pitchFamily="49" charset="0"/>
                <a:ea typeface="新細明體"/>
                <a:cs typeface="新細明體"/>
              </a:rPr>
              <a:t> structure</a:t>
            </a:r>
          </a:p>
          <a:p>
            <a:pPr eaLnBrk="1" latinLnBrk="0" hangingPunct="1">
              <a:lnSpc>
                <a:spcPct val="96000"/>
              </a:lnSpc>
              <a:spcBef>
                <a:spcPct val="0"/>
              </a:spcBef>
              <a:buClrTx/>
              <a:buSzTx/>
              <a:buFontTx/>
              <a:buNone/>
            </a:pPr>
            <a:r>
              <a:rPr lang="en-US" altLang="zh-TW" sz="2400" dirty="0">
                <a:latin typeface="Consolas" panose="020B0609020204030204" pitchFamily="49" charset="0"/>
                <a:ea typeface="新細明體"/>
                <a:cs typeface="新細明體"/>
              </a:rPr>
              <a:t>assign </a:t>
            </a:r>
            <a:r>
              <a:rPr lang="en-US" altLang="zh-TW" sz="2400" dirty="0" err="1">
                <a:latin typeface="Consolas" panose="020B0609020204030204" pitchFamily="49" charset="0"/>
                <a:ea typeface="新細明體"/>
                <a:cs typeface="新細明體"/>
              </a:rPr>
              <a:t>valid_in</a:t>
            </a:r>
            <a:r>
              <a:rPr lang="en-US" altLang="zh-TW" sz="2400" dirty="0">
                <a:latin typeface="Consolas" panose="020B0609020204030204" pitchFamily="49" charset="0"/>
                <a:ea typeface="新細明體"/>
                <a:cs typeface="新細明體"/>
              </a:rPr>
              <a:t> = |in;</a:t>
            </a:r>
          </a:p>
          <a:p>
            <a:pPr eaLnBrk="1" latinLnBrk="0" hangingPunct="1">
              <a:lnSpc>
                <a:spcPct val="96000"/>
              </a:lnSpc>
              <a:spcBef>
                <a:spcPct val="0"/>
              </a:spcBef>
              <a:buClrTx/>
              <a:buSzTx/>
              <a:buFontTx/>
              <a:buNone/>
            </a:pPr>
            <a:r>
              <a:rPr lang="en-US" altLang="zh-TW" sz="2400" dirty="0">
                <a:latin typeface="Consolas" panose="020B0609020204030204" pitchFamily="49" charset="0"/>
                <a:ea typeface="新細明體"/>
                <a:cs typeface="新細明體"/>
              </a:rPr>
              <a:t>always @ (in) </a:t>
            </a:r>
          </a:p>
          <a:p>
            <a:pPr eaLnBrk="1" latinLnBrk="0" hangingPunct="1">
              <a:lnSpc>
                <a:spcPct val="96000"/>
              </a:lnSpc>
              <a:spcBef>
                <a:spcPct val="0"/>
              </a:spcBef>
              <a:buClrTx/>
              <a:buSzTx/>
              <a:buFontTx/>
              <a:buNone/>
            </a:pPr>
            <a:r>
              <a:rPr lang="en-US" altLang="zh-TW" sz="2400" dirty="0">
                <a:latin typeface="Consolas" panose="020B0609020204030204" pitchFamily="49" charset="0"/>
                <a:ea typeface="新細明體"/>
                <a:cs typeface="新細明體"/>
              </a:rPr>
              <a:t>   </a:t>
            </a:r>
            <a:r>
              <a:rPr lang="en-US" altLang="zh-TW" sz="2400" dirty="0" err="1">
                <a:solidFill>
                  <a:srgbClr val="FF0000"/>
                </a:solidFill>
                <a:latin typeface="Consolas" panose="020B0609020204030204" pitchFamily="49" charset="0"/>
                <a:ea typeface="新細明體"/>
                <a:cs typeface="新細明體"/>
              </a:rPr>
              <a:t>casex</a:t>
            </a:r>
            <a:r>
              <a:rPr lang="en-US" altLang="zh-TW" sz="2400" dirty="0">
                <a:latin typeface="Consolas" panose="020B0609020204030204" pitchFamily="49" charset="0"/>
                <a:ea typeface="新細明體"/>
                <a:cs typeface="新細明體"/>
              </a:rPr>
              <a:t> (in)</a:t>
            </a:r>
          </a:p>
          <a:p>
            <a:pPr eaLnBrk="1" latinLnBrk="0" hangingPunct="1">
              <a:lnSpc>
                <a:spcPct val="96000"/>
              </a:lnSpc>
              <a:spcBef>
                <a:spcPct val="0"/>
              </a:spcBef>
              <a:buClrTx/>
              <a:buSzTx/>
              <a:buFontTx/>
              <a:buNone/>
            </a:pPr>
            <a:r>
              <a:rPr lang="en-US" altLang="zh-TW" sz="2400" dirty="0">
                <a:latin typeface="Consolas" panose="020B0609020204030204" pitchFamily="49" charset="0"/>
                <a:ea typeface="新細明體"/>
                <a:cs typeface="新細明體"/>
              </a:rPr>
              <a:t>     4'b1xxx: y = 3;</a:t>
            </a:r>
          </a:p>
          <a:p>
            <a:pPr eaLnBrk="1" latinLnBrk="0" hangingPunct="1">
              <a:lnSpc>
                <a:spcPct val="96000"/>
              </a:lnSpc>
              <a:spcBef>
                <a:spcPct val="0"/>
              </a:spcBef>
              <a:buClrTx/>
              <a:buSzTx/>
              <a:buFontTx/>
              <a:buNone/>
            </a:pPr>
            <a:r>
              <a:rPr lang="en-US" altLang="zh-TW" sz="2400" dirty="0">
                <a:latin typeface="Consolas" panose="020B0609020204030204" pitchFamily="49" charset="0"/>
                <a:ea typeface="新細明體"/>
                <a:cs typeface="新細明體"/>
              </a:rPr>
              <a:t>     4'b01xx: y = 2;</a:t>
            </a:r>
          </a:p>
          <a:p>
            <a:pPr eaLnBrk="1" latinLnBrk="0" hangingPunct="1">
              <a:lnSpc>
                <a:spcPct val="96000"/>
              </a:lnSpc>
              <a:spcBef>
                <a:spcPct val="0"/>
              </a:spcBef>
              <a:buClrTx/>
              <a:buSzTx/>
              <a:buFontTx/>
              <a:buNone/>
            </a:pPr>
            <a:r>
              <a:rPr lang="en-US" altLang="zh-TW" sz="2400" dirty="0">
                <a:latin typeface="Consolas" panose="020B0609020204030204" pitchFamily="49" charset="0"/>
                <a:ea typeface="新細明體"/>
                <a:cs typeface="新細明體"/>
              </a:rPr>
              <a:t>     4'b001x: y = 1;</a:t>
            </a:r>
          </a:p>
          <a:p>
            <a:pPr eaLnBrk="1" latinLnBrk="0" hangingPunct="1">
              <a:lnSpc>
                <a:spcPct val="96000"/>
              </a:lnSpc>
              <a:spcBef>
                <a:spcPct val="0"/>
              </a:spcBef>
              <a:buClrTx/>
              <a:buSzTx/>
              <a:buFontTx/>
              <a:buNone/>
            </a:pPr>
            <a:r>
              <a:rPr lang="en-US" altLang="zh-TW" sz="2400" dirty="0">
                <a:latin typeface="Consolas" panose="020B0609020204030204" pitchFamily="49" charset="0"/>
                <a:ea typeface="新細明體"/>
                <a:cs typeface="新細明體"/>
              </a:rPr>
              <a:t>     4'b0001: y = 0;</a:t>
            </a:r>
          </a:p>
          <a:p>
            <a:pPr eaLnBrk="1" latinLnBrk="0" hangingPunct="1">
              <a:lnSpc>
                <a:spcPct val="96000"/>
              </a:lnSpc>
              <a:spcBef>
                <a:spcPct val="0"/>
              </a:spcBef>
              <a:buClrTx/>
              <a:buSzTx/>
              <a:buFontTx/>
              <a:buNone/>
            </a:pPr>
            <a:r>
              <a:rPr lang="en-US" altLang="zh-TW" sz="2400" dirty="0">
                <a:latin typeface="Consolas" panose="020B0609020204030204" pitchFamily="49" charset="0"/>
                <a:ea typeface="新細明體"/>
                <a:cs typeface="新細明體"/>
              </a:rPr>
              <a:t>     default: y = 2'bx;</a:t>
            </a:r>
          </a:p>
          <a:p>
            <a:pPr eaLnBrk="1" latinLnBrk="0" hangingPunct="1">
              <a:lnSpc>
                <a:spcPct val="96000"/>
              </a:lnSpc>
              <a:spcBef>
                <a:spcPct val="0"/>
              </a:spcBef>
              <a:buClrTx/>
              <a:buSzTx/>
              <a:buFontTx/>
              <a:buNone/>
            </a:pPr>
            <a:r>
              <a:rPr lang="en-US" altLang="zh-TW" sz="2400" dirty="0">
                <a:latin typeface="Consolas" panose="020B0609020204030204" pitchFamily="49" charset="0"/>
                <a:ea typeface="新細明體"/>
                <a:cs typeface="新細明體"/>
              </a:rPr>
              <a:t>  </a:t>
            </a:r>
            <a:r>
              <a:rPr lang="en-US" altLang="zh-TW" sz="2400" dirty="0" err="1">
                <a:latin typeface="Consolas" panose="020B0609020204030204" pitchFamily="49" charset="0"/>
                <a:ea typeface="新細明體"/>
                <a:cs typeface="新細明體"/>
              </a:rPr>
              <a:t>endcase</a:t>
            </a:r>
            <a:endParaRPr lang="en-US" altLang="zh-TW" sz="2400" dirty="0">
              <a:latin typeface="Consolas" panose="020B0609020204030204" pitchFamily="49" charset="0"/>
              <a:ea typeface="新細明體"/>
              <a:cs typeface="新細明體"/>
            </a:endParaRPr>
          </a:p>
        </p:txBody>
      </p:sp>
      <p:sp>
        <p:nvSpPr>
          <p:cNvPr id="7" name="제목 2"/>
          <p:cNvSpPr>
            <a:spLocks noGrp="1"/>
          </p:cNvSpPr>
          <p:nvPr>
            <p:ph type="title"/>
          </p:nvPr>
        </p:nvSpPr>
        <p:spPr>
          <a:xfrm>
            <a:off x="338400" y="327600"/>
            <a:ext cx="8648582" cy="766800"/>
          </a:xfrm>
        </p:spPr>
        <p:txBody>
          <a:bodyPr>
            <a:normAutofit/>
          </a:bodyPr>
          <a:lstStyle/>
          <a:p>
            <a:r>
              <a:rPr lang="en-US" altLang="ko-KR" sz="3600" b="1" spc="-150" dirty="0"/>
              <a:t>An Example: A 4-to-2 Parity Encoder</a:t>
            </a:r>
            <a:endParaRPr lang="ko-KR" altLang="en-US" sz="3600" dirty="0"/>
          </a:p>
        </p:txBody>
      </p:sp>
    </p:spTree>
    <p:extLst>
      <p:ext uri="{BB962C8B-B14F-4D97-AF65-F5344CB8AC3E}">
        <p14:creationId xmlns:p14="http://schemas.microsoft.com/office/powerpoint/2010/main" val="3992676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igure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4937" y="1484706"/>
            <a:ext cx="9362127" cy="4553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제목 2"/>
          <p:cNvSpPr>
            <a:spLocks noGrp="1"/>
          </p:cNvSpPr>
          <p:nvPr>
            <p:ph type="title"/>
          </p:nvPr>
        </p:nvSpPr>
        <p:spPr>
          <a:xfrm>
            <a:off x="338399" y="327600"/>
            <a:ext cx="8057455" cy="766800"/>
          </a:xfrm>
        </p:spPr>
        <p:txBody>
          <a:bodyPr>
            <a:normAutofit fontScale="90000"/>
          </a:bodyPr>
          <a:lstStyle/>
          <a:p>
            <a:r>
              <a:rPr lang="en-US" altLang="ko-KR" b="1" spc="-150" dirty="0"/>
              <a:t>An Example: A 4-to-1 Multiplexer</a:t>
            </a:r>
            <a:endParaRPr lang="ko-KR" altLang="en-US" dirty="0"/>
          </a:p>
        </p:txBody>
      </p:sp>
    </p:spTree>
    <p:extLst>
      <p:ext uri="{BB962C8B-B14F-4D97-AF65-F5344CB8AC3E}">
        <p14:creationId xmlns:p14="http://schemas.microsoft.com/office/powerpoint/2010/main" val="2810756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611189" y="1412875"/>
            <a:ext cx="6522963" cy="3416320"/>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400" spc="-150" dirty="0">
                <a:solidFill>
                  <a:schemeClr val="accent2"/>
                </a:solidFill>
                <a:latin typeface="Consolas" panose="020B0609020204030204" pitchFamily="49" charset="0"/>
                <a:ea typeface="新細明體"/>
                <a:cs typeface="新細明體"/>
              </a:rPr>
              <a:t>// an N-bit 4-to-1 multiplexer using conditional operator</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parameter N = 4; </a:t>
            </a:r>
            <a:r>
              <a:rPr lang="en-US" altLang="zh-TW" sz="2400" spc="-150" dirty="0">
                <a:solidFill>
                  <a:schemeClr val="accent2"/>
                </a:solidFill>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input [1:0] select;</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input [N-1:0] in3, in2, in1, in0;</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output [N-1:0] y;</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assign y = select[1] ?</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(select[0] ? in3 : in2) :</a:t>
            </a:r>
          </a:p>
          <a:p>
            <a:pPr eaLnBrk="1" latinLnBrk="0" hangingPunct="1">
              <a:spcBef>
                <a:spcPct val="0"/>
              </a:spcBef>
              <a:buClrTx/>
              <a:buSzTx/>
              <a:buFontTx/>
              <a:buNone/>
            </a:pPr>
            <a:r>
              <a:rPr lang="en-US" altLang="zh-TW" sz="2400" spc="-150" dirty="0">
                <a:latin typeface="Consolas" panose="020B0609020204030204" pitchFamily="49" charset="0"/>
                <a:ea typeface="新細明體"/>
                <a:cs typeface="新細明體"/>
              </a:rPr>
              <a:t>                 (select[0] ? in1 : in0) ;</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2283" y="1412875"/>
            <a:ext cx="4879717" cy="4779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제목 2"/>
          <p:cNvSpPr>
            <a:spLocks noGrp="1"/>
          </p:cNvSpPr>
          <p:nvPr>
            <p:ph type="title"/>
          </p:nvPr>
        </p:nvSpPr>
        <p:spPr>
          <a:xfrm>
            <a:off x="338400" y="327600"/>
            <a:ext cx="8389964" cy="766800"/>
          </a:xfrm>
        </p:spPr>
        <p:txBody>
          <a:bodyPr>
            <a:noAutofit/>
          </a:bodyPr>
          <a:lstStyle/>
          <a:p>
            <a:r>
              <a:rPr lang="en-US" altLang="ko-KR" sz="3600" b="1" spc="-150" dirty="0"/>
              <a:t>An Example: An n-Bit 4-to-1 Multiplexer</a:t>
            </a:r>
            <a:endParaRPr lang="ko-KR" altLang="en-US" sz="3600" dirty="0"/>
          </a:p>
        </p:txBody>
      </p:sp>
    </p:spTree>
    <p:extLst>
      <p:ext uri="{BB962C8B-B14F-4D97-AF65-F5344CB8AC3E}">
        <p14:creationId xmlns:p14="http://schemas.microsoft.com/office/powerpoint/2010/main" val="2687148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2283" y="1412875"/>
            <a:ext cx="4879717" cy="4779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제목 2"/>
          <p:cNvSpPr>
            <a:spLocks noGrp="1"/>
          </p:cNvSpPr>
          <p:nvPr>
            <p:ph type="title"/>
          </p:nvPr>
        </p:nvSpPr>
        <p:spPr>
          <a:xfrm>
            <a:off x="338400" y="327600"/>
            <a:ext cx="8389964" cy="766800"/>
          </a:xfrm>
        </p:spPr>
        <p:txBody>
          <a:bodyPr>
            <a:noAutofit/>
          </a:bodyPr>
          <a:lstStyle/>
          <a:p>
            <a:r>
              <a:rPr lang="en-US" altLang="ko-KR" sz="3600" b="1" spc="-150" dirty="0"/>
              <a:t>An Example: An n-Bit 4-to-1 Multiplexer</a:t>
            </a:r>
            <a:endParaRPr lang="ko-KR" altLang="en-US" sz="3600" dirty="0"/>
          </a:p>
        </p:txBody>
      </p:sp>
      <p:sp>
        <p:nvSpPr>
          <p:cNvPr id="7" name="Text Box 3"/>
          <p:cNvSpPr txBox="1">
            <a:spLocks noChangeArrowheads="1"/>
          </p:cNvSpPr>
          <p:nvPr/>
        </p:nvSpPr>
        <p:spPr bwMode="auto">
          <a:xfrm>
            <a:off x="493929" y="1544638"/>
            <a:ext cx="6714114" cy="4401205"/>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000" dirty="0">
                <a:solidFill>
                  <a:schemeClr val="accent2"/>
                </a:solidFill>
                <a:latin typeface="Consolas" panose="020B0609020204030204" pitchFamily="49" charset="0"/>
                <a:ea typeface="新細明體"/>
                <a:cs typeface="新細明體"/>
              </a:rPr>
              <a:t>// an N-bit 4-to-1 multiplexer with enable control</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parameter N = 4; </a:t>
            </a:r>
            <a:endParaRPr lang="en-US" altLang="zh-TW" sz="2000" dirty="0">
              <a:solidFill>
                <a:schemeClr val="accent2"/>
              </a:solidFill>
              <a:latin typeface="Consolas" panose="020B0609020204030204" pitchFamily="49" charset="0"/>
              <a:ea typeface="新細明體"/>
              <a:cs typeface="新細明體"/>
            </a:endParaRP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input [1:0] select;</a:t>
            </a:r>
          </a:p>
          <a:p>
            <a:pPr eaLnBrk="1" latinLnBrk="0" hangingPunct="1">
              <a:spcBef>
                <a:spcPct val="0"/>
              </a:spcBef>
              <a:buClrTx/>
              <a:buSzTx/>
              <a:buFontTx/>
              <a:buNone/>
            </a:pPr>
            <a:r>
              <a:rPr lang="en-US" altLang="zh-TW" sz="2000" dirty="0">
                <a:solidFill>
                  <a:srgbClr val="FF0000"/>
                </a:solidFill>
                <a:latin typeface="Consolas" panose="020B0609020204030204" pitchFamily="49" charset="0"/>
                <a:ea typeface="新細明體"/>
                <a:cs typeface="新細明體"/>
              </a:rPr>
              <a:t>input enable;</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input [N-1:0] in3, in2, in1, in0;</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output </a:t>
            </a:r>
            <a:r>
              <a:rPr lang="en-US" altLang="zh-TW" sz="2000" dirty="0" err="1">
                <a:latin typeface="Consolas" panose="020B0609020204030204" pitchFamily="49" charset="0"/>
                <a:ea typeface="新細明體"/>
                <a:cs typeface="新細明體"/>
              </a:rPr>
              <a:t>reg</a:t>
            </a:r>
            <a:r>
              <a:rPr lang="en-US" altLang="zh-TW" sz="2000" dirty="0">
                <a:latin typeface="Consolas" panose="020B0609020204030204" pitchFamily="49" charset="0"/>
                <a:ea typeface="新細明體"/>
                <a:cs typeface="新細明體"/>
              </a:rPr>
              <a:t> [N-1:0] y;</a:t>
            </a:r>
          </a:p>
          <a:p>
            <a:pPr eaLnBrk="1" latinLnBrk="0" hangingPunct="1">
              <a:spcBef>
                <a:spcPct val="0"/>
              </a:spcBef>
              <a:buClrTx/>
              <a:buSzTx/>
              <a:buFontTx/>
              <a:buNone/>
            </a:pPr>
            <a:endParaRPr lang="en-US" altLang="zh-TW" sz="2000" dirty="0">
              <a:latin typeface="Consolas" panose="020B0609020204030204" pitchFamily="49" charset="0"/>
              <a:ea typeface="新細明體"/>
              <a:cs typeface="新細明體"/>
            </a:endParaRP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always @(select or enable or in0 or in1 or in2 or in3)</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if (!enable) y = {N{1’b0}};</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else y = select[1] ?</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(select[0] ? in3 : in2) :</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(select[0] ? in1 : in0) ;</a:t>
            </a:r>
          </a:p>
        </p:txBody>
      </p:sp>
    </p:spTree>
    <p:extLst>
      <p:ext uri="{BB962C8B-B14F-4D97-AF65-F5344CB8AC3E}">
        <p14:creationId xmlns:p14="http://schemas.microsoft.com/office/powerpoint/2010/main" val="1260819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2283" y="1412875"/>
            <a:ext cx="4879717" cy="4779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제목 2"/>
          <p:cNvSpPr>
            <a:spLocks noGrp="1"/>
          </p:cNvSpPr>
          <p:nvPr>
            <p:ph type="title"/>
          </p:nvPr>
        </p:nvSpPr>
        <p:spPr>
          <a:xfrm>
            <a:off x="338400" y="327600"/>
            <a:ext cx="8389964" cy="766800"/>
          </a:xfrm>
        </p:spPr>
        <p:txBody>
          <a:bodyPr>
            <a:noAutofit/>
          </a:bodyPr>
          <a:lstStyle/>
          <a:p>
            <a:r>
              <a:rPr lang="en-US" altLang="ko-KR" sz="3600" b="1" spc="-150" dirty="0"/>
              <a:t>An Example: An n-Bit 4-to-1 Multiplexer</a:t>
            </a:r>
            <a:endParaRPr lang="ko-KR" altLang="en-US" sz="3600" dirty="0"/>
          </a:p>
        </p:txBody>
      </p:sp>
      <p:sp>
        <p:nvSpPr>
          <p:cNvPr id="5" name="Text Box 3"/>
          <p:cNvSpPr txBox="1">
            <a:spLocks noChangeArrowheads="1"/>
          </p:cNvSpPr>
          <p:nvPr/>
        </p:nvSpPr>
        <p:spPr bwMode="auto">
          <a:xfrm>
            <a:off x="611188" y="1372465"/>
            <a:ext cx="6288376" cy="5262979"/>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400" dirty="0">
                <a:solidFill>
                  <a:schemeClr val="accent2"/>
                </a:solidFill>
                <a:latin typeface="Consolas" panose="020B0609020204030204" pitchFamily="49" charset="0"/>
                <a:ea typeface="新細明體"/>
                <a:cs typeface="新細明體"/>
              </a:rPr>
              <a:t>// an N-bit 4-to-1 multiplexer using case structure</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parameter N = 8; </a:t>
            </a:r>
            <a:endParaRPr lang="en-US" altLang="zh-TW" sz="2400" dirty="0">
              <a:solidFill>
                <a:schemeClr val="accent2"/>
              </a:solidFill>
              <a:latin typeface="Consolas" panose="020B0609020204030204" pitchFamily="49" charset="0"/>
              <a:ea typeface="新細明體"/>
              <a:cs typeface="新細明體"/>
            </a:endParaRP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input [1:0] select;</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input [N-1:0] in3, in2, in1, in0;</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output </a:t>
            </a:r>
            <a:r>
              <a:rPr lang="en-US" altLang="zh-TW" sz="2400" dirty="0" err="1">
                <a:latin typeface="Consolas" panose="020B0609020204030204" pitchFamily="49" charset="0"/>
                <a:ea typeface="新細明體"/>
                <a:cs typeface="新細明體"/>
              </a:rPr>
              <a:t>reg</a:t>
            </a:r>
            <a:r>
              <a:rPr lang="en-US" altLang="zh-TW" sz="2400" dirty="0">
                <a:latin typeface="Consolas" panose="020B0609020204030204" pitchFamily="49" charset="0"/>
                <a:ea typeface="新細明體"/>
                <a:cs typeface="新細明體"/>
              </a:rPr>
              <a:t> [N-1:0] y;</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always @(*)</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      case (select)</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           2’b11: y = in3 ;</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           2’b10: y = in2 ;</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           2’b01: y = in1 ;</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           2’b00: y = in0 ;</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           </a:t>
            </a:r>
            <a:r>
              <a:rPr lang="en-US" altLang="zh-TW" sz="2400" dirty="0" err="1">
                <a:latin typeface="Consolas" panose="020B0609020204030204" pitchFamily="49" charset="0"/>
                <a:ea typeface="新細明體"/>
                <a:cs typeface="新細明體"/>
              </a:rPr>
              <a:t>default:y</a:t>
            </a:r>
            <a:r>
              <a:rPr lang="en-US" altLang="zh-TW" sz="2400" dirty="0">
                <a:latin typeface="Consolas" panose="020B0609020204030204" pitchFamily="49" charset="0"/>
                <a:ea typeface="新細明體"/>
                <a:cs typeface="新細明體"/>
              </a:rPr>
              <a:t> = N{1’b0};</a:t>
            </a:r>
          </a:p>
          <a:p>
            <a:pPr eaLnBrk="1" latinLnBrk="0" hangingPunct="1">
              <a:spcBef>
                <a:spcPct val="0"/>
              </a:spcBef>
              <a:buClrTx/>
              <a:buSzTx/>
              <a:buFontTx/>
              <a:buNone/>
            </a:pPr>
            <a:r>
              <a:rPr lang="en-US" altLang="zh-TW" sz="2400" dirty="0">
                <a:latin typeface="Consolas" panose="020B0609020204030204" pitchFamily="49" charset="0"/>
                <a:ea typeface="新細明體"/>
                <a:cs typeface="新細明體"/>
              </a:rPr>
              <a:t>      </a:t>
            </a:r>
            <a:r>
              <a:rPr lang="en-US" altLang="zh-TW" sz="2400" dirty="0" err="1">
                <a:latin typeface="Consolas" panose="020B0609020204030204" pitchFamily="49" charset="0"/>
                <a:ea typeface="新細明體"/>
                <a:cs typeface="新細明體"/>
              </a:rPr>
              <a:t>endcase</a:t>
            </a:r>
            <a:endParaRPr lang="en-US" altLang="zh-TW" sz="2400" dirty="0">
              <a:latin typeface="Consolas" panose="020B0609020204030204" pitchFamily="49" charset="0"/>
              <a:ea typeface="新細明體"/>
              <a:cs typeface="新細明體"/>
            </a:endParaRPr>
          </a:p>
        </p:txBody>
      </p:sp>
    </p:spTree>
    <p:extLst>
      <p:ext uri="{BB962C8B-B14F-4D97-AF65-F5344CB8AC3E}">
        <p14:creationId xmlns:p14="http://schemas.microsoft.com/office/powerpoint/2010/main" val="6056110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Figure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5965" y="1714232"/>
            <a:ext cx="9540070" cy="44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제목 2"/>
          <p:cNvSpPr>
            <a:spLocks noGrp="1"/>
          </p:cNvSpPr>
          <p:nvPr>
            <p:ph type="title"/>
          </p:nvPr>
        </p:nvSpPr>
        <p:spPr>
          <a:xfrm>
            <a:off x="338400" y="327600"/>
            <a:ext cx="7521746" cy="766800"/>
          </a:xfrm>
        </p:spPr>
        <p:txBody>
          <a:bodyPr>
            <a:normAutofit/>
          </a:bodyPr>
          <a:lstStyle/>
          <a:p>
            <a:r>
              <a:rPr lang="en-US" altLang="ko-KR" sz="3600" b="1" spc="-150" dirty="0"/>
              <a:t>An Example: A 1-to-4 </a:t>
            </a:r>
            <a:r>
              <a:rPr lang="en-US" altLang="ko-KR" sz="3600" b="1" spc="-150" dirty="0" err="1"/>
              <a:t>Demultiplexer</a:t>
            </a:r>
            <a:endParaRPr lang="ko-KR" altLang="en-US" sz="3600" dirty="0"/>
          </a:p>
        </p:txBody>
      </p:sp>
    </p:spTree>
    <p:extLst>
      <p:ext uri="{BB962C8B-B14F-4D97-AF65-F5344CB8AC3E}">
        <p14:creationId xmlns:p14="http://schemas.microsoft.com/office/powerpoint/2010/main" val="772204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79388" y="1412875"/>
            <a:ext cx="7126576" cy="4093428"/>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000" dirty="0">
                <a:solidFill>
                  <a:schemeClr val="accent2"/>
                </a:solidFill>
                <a:latin typeface="Consolas" panose="020B0609020204030204" pitchFamily="49" charset="0"/>
                <a:ea typeface="新細明體"/>
                <a:cs typeface="新細明體"/>
              </a:rPr>
              <a:t>// an N-bit 1-to-4 </a:t>
            </a:r>
            <a:r>
              <a:rPr lang="en-US" altLang="zh-TW" sz="2000" dirty="0" err="1">
                <a:solidFill>
                  <a:schemeClr val="accent2"/>
                </a:solidFill>
                <a:latin typeface="Consolas" panose="020B0609020204030204" pitchFamily="49" charset="0"/>
                <a:ea typeface="新細明體"/>
                <a:cs typeface="新細明體"/>
              </a:rPr>
              <a:t>demultiplexer</a:t>
            </a:r>
            <a:r>
              <a:rPr lang="en-US" altLang="zh-TW" sz="2000" dirty="0">
                <a:solidFill>
                  <a:schemeClr val="accent2"/>
                </a:solidFill>
                <a:latin typeface="Consolas" panose="020B0609020204030204" pitchFamily="49" charset="0"/>
                <a:ea typeface="新細明體"/>
                <a:cs typeface="新細明體"/>
              </a:rPr>
              <a:t> using if ... else structure</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parameter N = 4;  </a:t>
            </a:r>
            <a:r>
              <a:rPr lang="en-US" altLang="zh-TW" sz="2000" dirty="0">
                <a:solidFill>
                  <a:schemeClr val="accent2"/>
                </a:solidFill>
                <a:latin typeface="Consolas" panose="020B0609020204030204" pitchFamily="49" charset="0"/>
                <a:ea typeface="新細明體"/>
                <a:cs typeface="新細明體"/>
              </a:rPr>
              <a:t>// default width</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input      [1:0] select;</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input      [N-1:0] in;</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output </a:t>
            </a:r>
            <a:r>
              <a:rPr lang="en-US" altLang="zh-TW" sz="2000" dirty="0" err="1">
                <a:latin typeface="Consolas" panose="020B0609020204030204" pitchFamily="49" charset="0"/>
                <a:ea typeface="新細明體"/>
                <a:cs typeface="新細明體"/>
              </a:rPr>
              <a:t>reg</a:t>
            </a:r>
            <a:r>
              <a:rPr lang="en-US" altLang="zh-TW" sz="2000" dirty="0">
                <a:latin typeface="Consolas" panose="020B0609020204030204" pitchFamily="49" charset="0"/>
                <a:ea typeface="新細明體"/>
                <a:cs typeface="新細明體"/>
              </a:rPr>
              <a:t> [N-1:0] y3, y2, y1, y0;</a:t>
            </a:r>
          </a:p>
          <a:p>
            <a:pPr eaLnBrk="1" latinLnBrk="0" hangingPunct="1">
              <a:spcBef>
                <a:spcPct val="0"/>
              </a:spcBef>
              <a:buClrTx/>
              <a:buSzTx/>
              <a:buFontTx/>
              <a:buNone/>
            </a:pPr>
            <a:endParaRPr lang="en-US" altLang="zh-TW" sz="2000" dirty="0">
              <a:latin typeface="Consolas" panose="020B0609020204030204" pitchFamily="49" charset="0"/>
              <a:ea typeface="新細明體"/>
              <a:cs typeface="新細明體"/>
            </a:endParaRP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always @(select or in) begin </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if (select == 3) y3 = in; else y3 = {N{1'b0}};</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if (select == 2) y2 = in; else y2 = {N{1'b0}};</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if (select == 1) y1 = in; else y1 = {N{1'b0}};</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if (select == 0) y0 = in; else y0 = {N{1'b0}};</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end</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2971" y="1412875"/>
            <a:ext cx="4131751" cy="530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제목 2"/>
          <p:cNvSpPr>
            <a:spLocks noGrp="1"/>
          </p:cNvSpPr>
          <p:nvPr>
            <p:ph type="title"/>
          </p:nvPr>
        </p:nvSpPr>
        <p:spPr>
          <a:xfrm>
            <a:off x="338400" y="327600"/>
            <a:ext cx="7521746" cy="766800"/>
          </a:xfrm>
        </p:spPr>
        <p:txBody>
          <a:bodyPr>
            <a:normAutofit/>
          </a:bodyPr>
          <a:lstStyle/>
          <a:p>
            <a:r>
              <a:rPr lang="en-US" altLang="ko-KR" sz="3600" b="1" spc="-150" dirty="0"/>
              <a:t>An Example: A 1-to-4 </a:t>
            </a:r>
            <a:r>
              <a:rPr lang="en-US" altLang="ko-KR" sz="3600" b="1" spc="-150" dirty="0" err="1"/>
              <a:t>Demultiplexer</a:t>
            </a:r>
            <a:endParaRPr lang="ko-KR" altLang="en-US" sz="3600" dirty="0"/>
          </a:p>
        </p:txBody>
      </p:sp>
    </p:spTree>
    <p:extLst>
      <p:ext uri="{BB962C8B-B14F-4D97-AF65-F5344CB8AC3E}">
        <p14:creationId xmlns:p14="http://schemas.microsoft.com/office/powerpoint/2010/main" val="3135286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A591A8-54A6-A943-A5E5-2B4ED48B7888}"/>
              </a:ext>
            </a:extLst>
          </p:cNvPr>
          <p:cNvSpPr>
            <a:spLocks noGrp="1"/>
          </p:cNvSpPr>
          <p:nvPr>
            <p:ph type="title"/>
          </p:nvPr>
        </p:nvSpPr>
        <p:spPr/>
        <p:txBody>
          <a:bodyPr/>
          <a:lstStyle/>
          <a:p>
            <a:r>
              <a:rPr kumimoji="1" lang="en-US" altLang="ko-KR" dirty="0"/>
              <a:t>Block-based Matrix-Vector Multiplication Example</a:t>
            </a:r>
            <a:endParaRPr kumimoji="1" lang="ko-KR" altLang="en-US" dirty="0"/>
          </a:p>
        </p:txBody>
      </p:sp>
      <p:sp>
        <p:nvSpPr>
          <p:cNvPr id="3" name="내용 개체 틀 2">
            <a:extLst>
              <a:ext uri="{FF2B5EF4-FFF2-40B4-BE49-F238E27FC236}">
                <a16:creationId xmlns:a16="http://schemas.microsoft.com/office/drawing/2014/main" id="{D8FE8241-C1DA-D948-957C-DE54CBB34ABF}"/>
              </a:ext>
            </a:extLst>
          </p:cNvPr>
          <p:cNvSpPr>
            <a:spLocks noGrp="1"/>
          </p:cNvSpPr>
          <p:nvPr>
            <p:ph idx="1"/>
          </p:nvPr>
        </p:nvSpPr>
        <p:spPr>
          <a:xfrm>
            <a:off x="838200" y="1825625"/>
            <a:ext cx="10515600" cy="4351338"/>
          </a:xfrm>
        </p:spPr>
        <p:txBody>
          <a:bodyPr/>
          <a:lstStyle/>
          <a:p>
            <a:r>
              <a:rPr kumimoji="1" lang="en-US" altLang="ko-KR" dirty="0"/>
              <a:t>1</a:t>
            </a:r>
            <a:r>
              <a:rPr kumimoji="1" lang="en-US" altLang="ko-KR" baseline="30000" dirty="0"/>
              <a:t>st</a:t>
            </a:r>
            <a:r>
              <a:rPr kumimoji="1" lang="en-US" altLang="ko-KR" dirty="0"/>
              <a:t> clock cycle: Broadcast ‘1’ to two PEs and each PE </a:t>
            </a:r>
            <a:r>
              <a:rPr kumimoji="1" lang="en-US" altLang="ko-KR" dirty="0">
                <a:solidFill>
                  <a:srgbClr val="FF0000"/>
                </a:solidFill>
              </a:rPr>
              <a:t>multiplies </a:t>
            </a:r>
            <a:r>
              <a:rPr kumimoji="1" lang="en-US" altLang="ko-KR" dirty="0"/>
              <a:t>the broadcast vector element by its own weight and updates accumulator</a:t>
            </a:r>
            <a:endParaRPr kumimoji="1" lang="ko-KR" altLang="en-US" dirty="0"/>
          </a:p>
        </p:txBody>
      </p:sp>
      <p:sp>
        <p:nvSpPr>
          <p:cNvPr id="6" name="직사각형 5">
            <a:extLst>
              <a:ext uri="{FF2B5EF4-FFF2-40B4-BE49-F238E27FC236}">
                <a16:creationId xmlns:a16="http://schemas.microsoft.com/office/drawing/2014/main" id="{BE4DF5EB-2B18-034D-BD22-E1E462C137C5}"/>
              </a:ext>
            </a:extLst>
          </p:cNvPr>
          <p:cNvSpPr/>
          <p:nvPr/>
        </p:nvSpPr>
        <p:spPr>
          <a:xfrm>
            <a:off x="1050587" y="3346315"/>
            <a:ext cx="264268" cy="282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a</a:t>
            </a:r>
            <a:endParaRPr kumimoji="1"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7" name="직사각형 6">
            <a:extLst>
              <a:ext uri="{FF2B5EF4-FFF2-40B4-BE49-F238E27FC236}">
                <a16:creationId xmlns:a16="http://schemas.microsoft.com/office/drawing/2014/main" id="{E575524F-A82A-E14B-8C76-9CB0F0FBCEC7}"/>
              </a:ext>
            </a:extLst>
          </p:cNvPr>
          <p:cNvSpPr/>
          <p:nvPr/>
        </p:nvSpPr>
        <p:spPr>
          <a:xfrm>
            <a:off x="1579123" y="3346315"/>
            <a:ext cx="264268" cy="282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b</a:t>
            </a:r>
            <a:endParaRPr kumimoji="1"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8" name="직사각형 7">
            <a:extLst>
              <a:ext uri="{FF2B5EF4-FFF2-40B4-BE49-F238E27FC236}">
                <a16:creationId xmlns:a16="http://schemas.microsoft.com/office/drawing/2014/main" id="{F0625FC9-BC7A-4C44-A9AC-0B7F8EE2E2A7}"/>
              </a:ext>
            </a:extLst>
          </p:cNvPr>
          <p:cNvSpPr/>
          <p:nvPr/>
        </p:nvSpPr>
        <p:spPr>
          <a:xfrm>
            <a:off x="2107659" y="3365770"/>
            <a:ext cx="264268" cy="282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9" name="직사각형 8">
            <a:extLst>
              <a:ext uri="{FF2B5EF4-FFF2-40B4-BE49-F238E27FC236}">
                <a16:creationId xmlns:a16="http://schemas.microsoft.com/office/drawing/2014/main" id="{C27CE30A-15BE-D745-B79E-9E897BFE4F7B}"/>
              </a:ext>
            </a:extLst>
          </p:cNvPr>
          <p:cNvSpPr/>
          <p:nvPr/>
        </p:nvSpPr>
        <p:spPr>
          <a:xfrm>
            <a:off x="2636195" y="3365770"/>
            <a:ext cx="264268" cy="282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dirty="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0" name="직사각형 9">
            <a:extLst>
              <a:ext uri="{FF2B5EF4-FFF2-40B4-BE49-F238E27FC236}">
                <a16:creationId xmlns:a16="http://schemas.microsoft.com/office/drawing/2014/main" id="{E273D206-92A1-1741-BF2D-E30661951A8C}"/>
              </a:ext>
            </a:extLst>
          </p:cNvPr>
          <p:cNvSpPr/>
          <p:nvPr/>
        </p:nvSpPr>
        <p:spPr>
          <a:xfrm>
            <a:off x="1068423" y="3891064"/>
            <a:ext cx="264268" cy="282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c</a:t>
            </a:r>
            <a:endParaRPr kumimoji="1"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1" name="직사각형 10">
            <a:extLst>
              <a:ext uri="{FF2B5EF4-FFF2-40B4-BE49-F238E27FC236}">
                <a16:creationId xmlns:a16="http://schemas.microsoft.com/office/drawing/2014/main" id="{4C617DF6-26B7-A448-ABBB-346BACA8380F}"/>
              </a:ext>
            </a:extLst>
          </p:cNvPr>
          <p:cNvSpPr/>
          <p:nvPr/>
        </p:nvSpPr>
        <p:spPr>
          <a:xfrm>
            <a:off x="1596959" y="3891064"/>
            <a:ext cx="264268" cy="282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d</a:t>
            </a:r>
            <a:endParaRPr kumimoji="1"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2" name="직사각형 11">
            <a:extLst>
              <a:ext uri="{FF2B5EF4-FFF2-40B4-BE49-F238E27FC236}">
                <a16:creationId xmlns:a16="http://schemas.microsoft.com/office/drawing/2014/main" id="{BBA97BB4-611B-1945-B60D-B1FBF64DC9D2}"/>
              </a:ext>
            </a:extLst>
          </p:cNvPr>
          <p:cNvSpPr/>
          <p:nvPr/>
        </p:nvSpPr>
        <p:spPr>
          <a:xfrm>
            <a:off x="2125495" y="3910519"/>
            <a:ext cx="264268" cy="282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3" name="직사각형 12">
            <a:extLst>
              <a:ext uri="{FF2B5EF4-FFF2-40B4-BE49-F238E27FC236}">
                <a16:creationId xmlns:a16="http://schemas.microsoft.com/office/drawing/2014/main" id="{5A203120-6A8C-E84E-8386-569D3A86C732}"/>
              </a:ext>
            </a:extLst>
          </p:cNvPr>
          <p:cNvSpPr/>
          <p:nvPr/>
        </p:nvSpPr>
        <p:spPr>
          <a:xfrm>
            <a:off x="2654031" y="3910519"/>
            <a:ext cx="264268" cy="282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4" name="직사각형 13">
            <a:extLst>
              <a:ext uri="{FF2B5EF4-FFF2-40B4-BE49-F238E27FC236}">
                <a16:creationId xmlns:a16="http://schemas.microsoft.com/office/drawing/2014/main" id="{C167F1A8-8D2A-2449-815D-7B194689D269}"/>
              </a:ext>
            </a:extLst>
          </p:cNvPr>
          <p:cNvSpPr/>
          <p:nvPr/>
        </p:nvSpPr>
        <p:spPr>
          <a:xfrm>
            <a:off x="1068424" y="4437738"/>
            <a:ext cx="264268" cy="282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5" name="직사각형 14">
            <a:extLst>
              <a:ext uri="{FF2B5EF4-FFF2-40B4-BE49-F238E27FC236}">
                <a16:creationId xmlns:a16="http://schemas.microsoft.com/office/drawing/2014/main" id="{22E2B18B-E8B8-8644-81B8-5CD9CCAE2471}"/>
              </a:ext>
            </a:extLst>
          </p:cNvPr>
          <p:cNvSpPr/>
          <p:nvPr/>
        </p:nvSpPr>
        <p:spPr>
          <a:xfrm>
            <a:off x="1596960" y="4437738"/>
            <a:ext cx="264268" cy="282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6" name="직사각형 15">
            <a:extLst>
              <a:ext uri="{FF2B5EF4-FFF2-40B4-BE49-F238E27FC236}">
                <a16:creationId xmlns:a16="http://schemas.microsoft.com/office/drawing/2014/main" id="{77DF7B95-FDBE-3F4B-8CE2-13B0E9073C67}"/>
              </a:ext>
            </a:extLst>
          </p:cNvPr>
          <p:cNvSpPr/>
          <p:nvPr/>
        </p:nvSpPr>
        <p:spPr>
          <a:xfrm>
            <a:off x="2125496" y="4457193"/>
            <a:ext cx="264268" cy="282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7" name="직사각형 16">
            <a:extLst>
              <a:ext uri="{FF2B5EF4-FFF2-40B4-BE49-F238E27FC236}">
                <a16:creationId xmlns:a16="http://schemas.microsoft.com/office/drawing/2014/main" id="{7ACB2B06-7E8F-1C4E-9B6F-815C6C3E31AA}"/>
              </a:ext>
            </a:extLst>
          </p:cNvPr>
          <p:cNvSpPr/>
          <p:nvPr/>
        </p:nvSpPr>
        <p:spPr>
          <a:xfrm>
            <a:off x="2654032" y="4457193"/>
            <a:ext cx="264268" cy="282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8" name="직사각형 17">
            <a:extLst>
              <a:ext uri="{FF2B5EF4-FFF2-40B4-BE49-F238E27FC236}">
                <a16:creationId xmlns:a16="http://schemas.microsoft.com/office/drawing/2014/main" id="{E60A519A-7AEE-AB4F-ABDA-2C1EB2321764}"/>
              </a:ext>
            </a:extLst>
          </p:cNvPr>
          <p:cNvSpPr/>
          <p:nvPr/>
        </p:nvSpPr>
        <p:spPr>
          <a:xfrm>
            <a:off x="1086260" y="4982487"/>
            <a:ext cx="264268" cy="282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19" name="직사각형 18">
            <a:extLst>
              <a:ext uri="{FF2B5EF4-FFF2-40B4-BE49-F238E27FC236}">
                <a16:creationId xmlns:a16="http://schemas.microsoft.com/office/drawing/2014/main" id="{7705C3EF-7BA1-3D44-B3E3-5BEE3736C8E9}"/>
              </a:ext>
            </a:extLst>
          </p:cNvPr>
          <p:cNvSpPr/>
          <p:nvPr/>
        </p:nvSpPr>
        <p:spPr>
          <a:xfrm>
            <a:off x="1614796" y="4982487"/>
            <a:ext cx="264268" cy="282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0" name="직사각형 19">
            <a:extLst>
              <a:ext uri="{FF2B5EF4-FFF2-40B4-BE49-F238E27FC236}">
                <a16:creationId xmlns:a16="http://schemas.microsoft.com/office/drawing/2014/main" id="{9E20E66A-90EC-A845-95F3-67C853F1705F}"/>
              </a:ext>
            </a:extLst>
          </p:cNvPr>
          <p:cNvSpPr/>
          <p:nvPr/>
        </p:nvSpPr>
        <p:spPr>
          <a:xfrm>
            <a:off x="2143332" y="5001942"/>
            <a:ext cx="264268" cy="282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1" name="직사각형 20">
            <a:extLst>
              <a:ext uri="{FF2B5EF4-FFF2-40B4-BE49-F238E27FC236}">
                <a16:creationId xmlns:a16="http://schemas.microsoft.com/office/drawing/2014/main" id="{C333E071-F5F3-264F-B10D-353533969A68}"/>
              </a:ext>
            </a:extLst>
          </p:cNvPr>
          <p:cNvSpPr/>
          <p:nvPr/>
        </p:nvSpPr>
        <p:spPr>
          <a:xfrm>
            <a:off x="2671868" y="5001942"/>
            <a:ext cx="264268" cy="282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34" charset="-127"/>
              <a:cs typeface="+mn-cs"/>
            </a:endParaRPr>
          </a:p>
        </p:txBody>
      </p:sp>
      <p:sp>
        <p:nvSpPr>
          <p:cNvPr id="26" name="직사각형 25">
            <a:extLst>
              <a:ext uri="{FF2B5EF4-FFF2-40B4-BE49-F238E27FC236}">
                <a16:creationId xmlns:a16="http://schemas.microsoft.com/office/drawing/2014/main" id="{70E4950C-3486-6F47-BAF4-5EBAF5DDDA1E}"/>
              </a:ext>
            </a:extLst>
          </p:cNvPr>
          <p:cNvSpPr/>
          <p:nvPr/>
        </p:nvSpPr>
        <p:spPr>
          <a:xfrm>
            <a:off x="3851298" y="3365770"/>
            <a:ext cx="264268" cy="28210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1</a:t>
            </a:r>
            <a:endParaRPr kumimoji="1"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27" name="직사각형 26">
            <a:extLst>
              <a:ext uri="{FF2B5EF4-FFF2-40B4-BE49-F238E27FC236}">
                <a16:creationId xmlns:a16="http://schemas.microsoft.com/office/drawing/2014/main" id="{C661E228-FF27-5842-85E4-E28272F8DB9A}"/>
              </a:ext>
            </a:extLst>
          </p:cNvPr>
          <p:cNvSpPr/>
          <p:nvPr/>
        </p:nvSpPr>
        <p:spPr>
          <a:xfrm>
            <a:off x="3869134" y="3910519"/>
            <a:ext cx="264268" cy="28210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5</a:t>
            </a:r>
            <a:endParaRPr kumimoji="1"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28" name="직사각형 27">
            <a:extLst>
              <a:ext uri="{FF2B5EF4-FFF2-40B4-BE49-F238E27FC236}">
                <a16:creationId xmlns:a16="http://schemas.microsoft.com/office/drawing/2014/main" id="{A178EDB1-B33B-FD46-A588-147862C3510C}"/>
              </a:ext>
            </a:extLst>
          </p:cNvPr>
          <p:cNvSpPr/>
          <p:nvPr/>
        </p:nvSpPr>
        <p:spPr>
          <a:xfrm>
            <a:off x="3869135" y="4457193"/>
            <a:ext cx="264268" cy="28210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29" name="직사각형 28">
            <a:extLst>
              <a:ext uri="{FF2B5EF4-FFF2-40B4-BE49-F238E27FC236}">
                <a16:creationId xmlns:a16="http://schemas.microsoft.com/office/drawing/2014/main" id="{6003B9D7-5422-BD4A-BD6A-AB8005DB0E8F}"/>
              </a:ext>
            </a:extLst>
          </p:cNvPr>
          <p:cNvSpPr/>
          <p:nvPr/>
        </p:nvSpPr>
        <p:spPr>
          <a:xfrm>
            <a:off x="3886971" y="5001942"/>
            <a:ext cx="264268" cy="28210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30" name="TextBox 29">
            <a:extLst>
              <a:ext uri="{FF2B5EF4-FFF2-40B4-BE49-F238E27FC236}">
                <a16:creationId xmlns:a16="http://schemas.microsoft.com/office/drawing/2014/main" id="{42A2DDDD-185A-D145-8E6D-885E626E3ED8}"/>
              </a:ext>
            </a:extLst>
          </p:cNvPr>
          <p:cNvSpPr txBox="1"/>
          <p:nvPr/>
        </p:nvSpPr>
        <p:spPr>
          <a:xfrm>
            <a:off x="1430769" y="2733892"/>
            <a:ext cx="1190839"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Matrix (M)</a:t>
            </a:r>
            <a:endParaRPr kumimoji="1"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31" name="TextBox 30">
            <a:extLst>
              <a:ext uri="{FF2B5EF4-FFF2-40B4-BE49-F238E27FC236}">
                <a16:creationId xmlns:a16="http://schemas.microsoft.com/office/drawing/2014/main" id="{F815B1C0-3A70-0C4E-8E16-BF119DFBD19F}"/>
              </a:ext>
            </a:extLst>
          </p:cNvPr>
          <p:cNvSpPr txBox="1"/>
          <p:nvPr/>
        </p:nvSpPr>
        <p:spPr>
          <a:xfrm>
            <a:off x="3423685" y="2749962"/>
            <a:ext cx="1119922" cy="369332"/>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Vector (V)</a:t>
            </a:r>
            <a:endParaRPr kumimoji="1"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grpSp>
        <p:nvGrpSpPr>
          <p:cNvPr id="84" name="그룹 83">
            <a:extLst>
              <a:ext uri="{FF2B5EF4-FFF2-40B4-BE49-F238E27FC236}">
                <a16:creationId xmlns:a16="http://schemas.microsoft.com/office/drawing/2014/main" id="{AE25B089-C464-8B4D-8ABD-706C6D41BF9D}"/>
              </a:ext>
            </a:extLst>
          </p:cNvPr>
          <p:cNvGrpSpPr/>
          <p:nvPr/>
        </p:nvGrpSpPr>
        <p:grpSpPr>
          <a:xfrm>
            <a:off x="8980334" y="3241286"/>
            <a:ext cx="1903502" cy="2957108"/>
            <a:chOff x="9251100" y="3161911"/>
            <a:chExt cx="1903502" cy="2957108"/>
          </a:xfrm>
        </p:grpSpPr>
        <p:sp>
          <p:nvSpPr>
            <p:cNvPr id="85" name="모서리가 둥근 직사각형 84">
              <a:extLst>
                <a:ext uri="{FF2B5EF4-FFF2-40B4-BE49-F238E27FC236}">
                  <a16:creationId xmlns:a16="http://schemas.microsoft.com/office/drawing/2014/main" id="{BE51E845-8D4C-9B48-BDF7-85A25BCFA123}"/>
                </a:ext>
              </a:extLst>
            </p:cNvPr>
            <p:cNvSpPr/>
            <p:nvPr/>
          </p:nvSpPr>
          <p:spPr>
            <a:xfrm>
              <a:off x="9251100" y="3161911"/>
              <a:ext cx="1903502" cy="2957108"/>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86" name="타원 85">
              <a:extLst>
                <a:ext uri="{FF2B5EF4-FFF2-40B4-BE49-F238E27FC236}">
                  <a16:creationId xmlns:a16="http://schemas.microsoft.com/office/drawing/2014/main" id="{99B05BB0-9664-8F42-BAF4-66293407B0F2}"/>
                </a:ext>
              </a:extLst>
            </p:cNvPr>
            <p:cNvSpPr/>
            <p:nvPr/>
          </p:nvSpPr>
          <p:spPr>
            <a:xfrm>
              <a:off x="10070820" y="3951897"/>
              <a:ext cx="418289" cy="418289"/>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87" name="TextBox 86">
              <a:extLst>
                <a:ext uri="{FF2B5EF4-FFF2-40B4-BE49-F238E27FC236}">
                  <a16:creationId xmlns:a16="http://schemas.microsoft.com/office/drawing/2014/main" id="{856B25CF-DEA5-1545-83EA-3F284390B4EA}"/>
                </a:ext>
              </a:extLst>
            </p:cNvPr>
            <p:cNvSpPr txBox="1"/>
            <p:nvPr/>
          </p:nvSpPr>
          <p:spPr>
            <a:xfrm>
              <a:off x="10116297" y="3879338"/>
              <a:ext cx="327334" cy="523220"/>
            </a:xfrm>
            <a:prstGeom prst="rect">
              <a:avLst/>
            </a:prstGeom>
            <a:noFill/>
            <a:ln>
              <a:noFill/>
            </a:ln>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sz="2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x</a:t>
              </a:r>
              <a:endParaRPr kumimoji="1" lang="ko-KR" altLang="en-US" sz="2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88" name="직사각형 87">
              <a:extLst>
                <a:ext uri="{FF2B5EF4-FFF2-40B4-BE49-F238E27FC236}">
                  <a16:creationId xmlns:a16="http://schemas.microsoft.com/office/drawing/2014/main" id="{B83EF488-8008-F449-8C8D-8179784DCA5D}"/>
                </a:ext>
              </a:extLst>
            </p:cNvPr>
            <p:cNvSpPr/>
            <p:nvPr/>
          </p:nvSpPr>
          <p:spPr>
            <a:xfrm>
              <a:off x="9554061" y="3289755"/>
              <a:ext cx="264268" cy="282102"/>
            </a:xfrm>
            <a:prstGeom prst="rect">
              <a:avLst/>
            </a:prstGeom>
            <a:solidFill>
              <a:schemeClr val="accent1">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c</a:t>
              </a:r>
              <a:endParaRPr kumimoji="1"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89" name="직사각형 88">
              <a:extLst>
                <a:ext uri="{FF2B5EF4-FFF2-40B4-BE49-F238E27FC236}">
                  <a16:creationId xmlns:a16="http://schemas.microsoft.com/office/drawing/2014/main" id="{7E12FF57-BE13-2E47-964C-C47FE16A4828}"/>
                </a:ext>
              </a:extLst>
            </p:cNvPr>
            <p:cNvSpPr/>
            <p:nvPr/>
          </p:nvSpPr>
          <p:spPr>
            <a:xfrm>
              <a:off x="10769164" y="3289755"/>
              <a:ext cx="264268" cy="282102"/>
            </a:xfrm>
            <a:prstGeom prst="rect">
              <a:avLst/>
            </a:prstGeom>
            <a:solidFill>
              <a:schemeClr val="accent2">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1</a:t>
              </a:r>
              <a:endParaRPr kumimoji="1"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90" name="직사각형 89">
              <a:extLst>
                <a:ext uri="{FF2B5EF4-FFF2-40B4-BE49-F238E27FC236}">
                  <a16:creationId xmlns:a16="http://schemas.microsoft.com/office/drawing/2014/main" id="{21164089-B5B9-9D41-AB12-4FFC658EF360}"/>
                </a:ext>
              </a:extLst>
            </p:cNvPr>
            <p:cNvSpPr/>
            <p:nvPr/>
          </p:nvSpPr>
          <p:spPr>
            <a:xfrm>
              <a:off x="9554061" y="5383345"/>
              <a:ext cx="1479371" cy="367726"/>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Accumulator</a:t>
              </a:r>
              <a:endParaRPr kumimoji="1"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91" name="타원 90">
              <a:extLst>
                <a:ext uri="{FF2B5EF4-FFF2-40B4-BE49-F238E27FC236}">
                  <a16:creationId xmlns:a16="http://schemas.microsoft.com/office/drawing/2014/main" id="{DAA63A16-0491-3C49-B9E6-7EB9381DA618}"/>
                </a:ext>
              </a:extLst>
            </p:cNvPr>
            <p:cNvSpPr/>
            <p:nvPr/>
          </p:nvSpPr>
          <p:spPr>
            <a:xfrm>
              <a:off x="10079739" y="4661896"/>
              <a:ext cx="418289" cy="418289"/>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92" name="TextBox 91">
              <a:extLst>
                <a:ext uri="{FF2B5EF4-FFF2-40B4-BE49-F238E27FC236}">
                  <a16:creationId xmlns:a16="http://schemas.microsoft.com/office/drawing/2014/main" id="{D374D115-3F40-564F-89A5-1306AE64646E}"/>
                </a:ext>
              </a:extLst>
            </p:cNvPr>
            <p:cNvSpPr txBox="1"/>
            <p:nvPr/>
          </p:nvSpPr>
          <p:spPr>
            <a:xfrm>
              <a:off x="10125216" y="4589337"/>
              <a:ext cx="327334" cy="523220"/>
            </a:xfrm>
            <a:prstGeom prst="rect">
              <a:avLst/>
            </a:prstGeom>
            <a:noFill/>
            <a:ln>
              <a:noFill/>
            </a:ln>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sz="2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a:t>
              </a:r>
              <a:endParaRPr kumimoji="1" lang="ko-KR" altLang="en-US" sz="2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cxnSp>
          <p:nvCxnSpPr>
            <p:cNvPr id="93" name="직선 화살표 연결선 92">
              <a:extLst>
                <a:ext uri="{FF2B5EF4-FFF2-40B4-BE49-F238E27FC236}">
                  <a16:creationId xmlns:a16="http://schemas.microsoft.com/office/drawing/2014/main" id="{34AE084B-C417-004A-A812-BE32A4EA7D24}"/>
                </a:ext>
              </a:extLst>
            </p:cNvPr>
            <p:cNvCxnSpPr>
              <a:stCxn id="88" idx="2"/>
            </p:cNvCxnSpPr>
            <p:nvPr/>
          </p:nvCxnSpPr>
          <p:spPr>
            <a:xfrm>
              <a:off x="9686195" y="3571857"/>
              <a:ext cx="439021" cy="46500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직선 화살표 연결선 93">
              <a:extLst>
                <a:ext uri="{FF2B5EF4-FFF2-40B4-BE49-F238E27FC236}">
                  <a16:creationId xmlns:a16="http://schemas.microsoft.com/office/drawing/2014/main" id="{EDC5ECBB-D5F5-3340-9EB3-CD7C0226C92C}"/>
                </a:ext>
              </a:extLst>
            </p:cNvPr>
            <p:cNvCxnSpPr>
              <a:cxnSpLocks/>
              <a:stCxn id="89" idx="2"/>
              <a:endCxn id="86" idx="7"/>
            </p:cNvCxnSpPr>
            <p:nvPr/>
          </p:nvCxnSpPr>
          <p:spPr>
            <a:xfrm flipH="1">
              <a:off x="10427852" y="3571857"/>
              <a:ext cx="473446" cy="441297"/>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300E21A1-FEE4-5D4F-A822-74652E7B49ED}"/>
                </a:ext>
              </a:extLst>
            </p:cNvPr>
            <p:cNvCxnSpPr>
              <a:cxnSpLocks/>
            </p:cNvCxnSpPr>
            <p:nvPr/>
          </p:nvCxnSpPr>
          <p:spPr>
            <a:xfrm>
              <a:off x="10291672" y="4357460"/>
              <a:ext cx="8121" cy="301557"/>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직선 화살표 연결선 95">
              <a:extLst>
                <a:ext uri="{FF2B5EF4-FFF2-40B4-BE49-F238E27FC236}">
                  <a16:creationId xmlns:a16="http://schemas.microsoft.com/office/drawing/2014/main" id="{27AEF6FC-26BF-1345-B97C-BD3BB5900C83}"/>
                </a:ext>
              </a:extLst>
            </p:cNvPr>
            <p:cNvCxnSpPr>
              <a:cxnSpLocks/>
            </p:cNvCxnSpPr>
            <p:nvPr/>
          </p:nvCxnSpPr>
          <p:spPr>
            <a:xfrm>
              <a:off x="10295732" y="5064343"/>
              <a:ext cx="8121" cy="301557"/>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꺾인 연결선[E] 96">
              <a:extLst>
                <a:ext uri="{FF2B5EF4-FFF2-40B4-BE49-F238E27FC236}">
                  <a16:creationId xmlns:a16="http://schemas.microsoft.com/office/drawing/2014/main" id="{DC151628-DFC0-8848-8F09-2C124F657AC6}"/>
                </a:ext>
              </a:extLst>
            </p:cNvPr>
            <p:cNvCxnSpPr>
              <a:stCxn id="90" idx="1"/>
              <a:endCxn id="91" idx="2"/>
            </p:cNvCxnSpPr>
            <p:nvPr/>
          </p:nvCxnSpPr>
          <p:spPr>
            <a:xfrm rot="10800000" flipH="1">
              <a:off x="9554061" y="4871042"/>
              <a:ext cx="525678" cy="696167"/>
            </a:xfrm>
            <a:prstGeom prst="bentConnector3">
              <a:avLst>
                <a:gd name="adj1" fmla="val -43487"/>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직선 화살표 연결선 97">
              <a:extLst>
                <a:ext uri="{FF2B5EF4-FFF2-40B4-BE49-F238E27FC236}">
                  <a16:creationId xmlns:a16="http://schemas.microsoft.com/office/drawing/2014/main" id="{648A247E-ACBC-B846-B9B4-C45B21307369}"/>
                </a:ext>
              </a:extLst>
            </p:cNvPr>
            <p:cNvCxnSpPr>
              <a:cxnSpLocks/>
            </p:cNvCxnSpPr>
            <p:nvPr/>
          </p:nvCxnSpPr>
          <p:spPr>
            <a:xfrm>
              <a:off x="10291671" y="5741447"/>
              <a:ext cx="8121" cy="301557"/>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9" name="그룹 98">
            <a:extLst>
              <a:ext uri="{FF2B5EF4-FFF2-40B4-BE49-F238E27FC236}">
                <a16:creationId xmlns:a16="http://schemas.microsoft.com/office/drawing/2014/main" id="{FC09DAF6-2C58-1949-A698-D5CFDA6FEA7C}"/>
              </a:ext>
            </a:extLst>
          </p:cNvPr>
          <p:cNvGrpSpPr/>
          <p:nvPr/>
        </p:nvGrpSpPr>
        <p:grpSpPr>
          <a:xfrm>
            <a:off x="6215296" y="3233289"/>
            <a:ext cx="1903502" cy="2957108"/>
            <a:chOff x="9251100" y="3161911"/>
            <a:chExt cx="1903502" cy="2957108"/>
          </a:xfrm>
        </p:grpSpPr>
        <p:sp>
          <p:nvSpPr>
            <p:cNvPr id="100" name="모서리가 둥근 직사각형 99">
              <a:extLst>
                <a:ext uri="{FF2B5EF4-FFF2-40B4-BE49-F238E27FC236}">
                  <a16:creationId xmlns:a16="http://schemas.microsoft.com/office/drawing/2014/main" id="{42FB277B-854F-5D41-A245-AB1A28B10CD5}"/>
                </a:ext>
              </a:extLst>
            </p:cNvPr>
            <p:cNvSpPr/>
            <p:nvPr/>
          </p:nvSpPr>
          <p:spPr>
            <a:xfrm>
              <a:off x="9251100" y="3161911"/>
              <a:ext cx="1903502" cy="2957108"/>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01" name="타원 100">
              <a:extLst>
                <a:ext uri="{FF2B5EF4-FFF2-40B4-BE49-F238E27FC236}">
                  <a16:creationId xmlns:a16="http://schemas.microsoft.com/office/drawing/2014/main" id="{12C5090F-1251-D845-B409-8624D21D222F}"/>
                </a:ext>
              </a:extLst>
            </p:cNvPr>
            <p:cNvSpPr/>
            <p:nvPr/>
          </p:nvSpPr>
          <p:spPr>
            <a:xfrm>
              <a:off x="10070820" y="3951897"/>
              <a:ext cx="418289" cy="41828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02" name="TextBox 101">
              <a:extLst>
                <a:ext uri="{FF2B5EF4-FFF2-40B4-BE49-F238E27FC236}">
                  <a16:creationId xmlns:a16="http://schemas.microsoft.com/office/drawing/2014/main" id="{1CFC6AEC-1135-994E-B0D2-5537541CCC29}"/>
                </a:ext>
              </a:extLst>
            </p:cNvPr>
            <p:cNvSpPr txBox="1"/>
            <p:nvPr/>
          </p:nvSpPr>
          <p:spPr>
            <a:xfrm>
              <a:off x="10116297" y="3879338"/>
              <a:ext cx="327334" cy="52322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sz="2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x</a:t>
              </a:r>
              <a:endParaRPr kumimoji="1" lang="ko-KR" altLang="en-US" sz="2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03" name="직사각형 102">
              <a:extLst>
                <a:ext uri="{FF2B5EF4-FFF2-40B4-BE49-F238E27FC236}">
                  <a16:creationId xmlns:a16="http://schemas.microsoft.com/office/drawing/2014/main" id="{D8B8D750-DD50-5F4D-A896-6121BE06A513}"/>
                </a:ext>
              </a:extLst>
            </p:cNvPr>
            <p:cNvSpPr/>
            <p:nvPr/>
          </p:nvSpPr>
          <p:spPr>
            <a:xfrm>
              <a:off x="9554061" y="3289755"/>
              <a:ext cx="264268" cy="282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a</a:t>
              </a:r>
              <a:endParaRPr kumimoji="1"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04" name="직사각형 103">
              <a:extLst>
                <a:ext uri="{FF2B5EF4-FFF2-40B4-BE49-F238E27FC236}">
                  <a16:creationId xmlns:a16="http://schemas.microsoft.com/office/drawing/2014/main" id="{0558FC20-AD21-C145-B6CF-69BD85B22EF5}"/>
                </a:ext>
              </a:extLst>
            </p:cNvPr>
            <p:cNvSpPr/>
            <p:nvPr/>
          </p:nvSpPr>
          <p:spPr>
            <a:xfrm>
              <a:off x="10769164" y="3289755"/>
              <a:ext cx="264268" cy="28210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1</a:t>
              </a:r>
              <a:endParaRPr kumimoji="1"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05" name="직사각형 104">
              <a:extLst>
                <a:ext uri="{FF2B5EF4-FFF2-40B4-BE49-F238E27FC236}">
                  <a16:creationId xmlns:a16="http://schemas.microsoft.com/office/drawing/2014/main" id="{483D3A1B-566A-0048-8764-B67D318340BF}"/>
                </a:ext>
              </a:extLst>
            </p:cNvPr>
            <p:cNvSpPr/>
            <p:nvPr/>
          </p:nvSpPr>
          <p:spPr>
            <a:xfrm>
              <a:off x="9554061" y="5383345"/>
              <a:ext cx="1479371" cy="36772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R"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Accumulator</a:t>
              </a:r>
              <a:endParaRPr kumimoji="1" lang="ko-KR" altLang="en-US" sz="1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06" name="타원 105">
              <a:extLst>
                <a:ext uri="{FF2B5EF4-FFF2-40B4-BE49-F238E27FC236}">
                  <a16:creationId xmlns:a16="http://schemas.microsoft.com/office/drawing/2014/main" id="{7060957C-DDA0-D349-92DB-568045587297}"/>
                </a:ext>
              </a:extLst>
            </p:cNvPr>
            <p:cNvSpPr/>
            <p:nvPr/>
          </p:nvSpPr>
          <p:spPr>
            <a:xfrm>
              <a:off x="10079739" y="4661896"/>
              <a:ext cx="418289" cy="41828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
          <p:nvSpPr>
            <p:cNvPr id="107" name="TextBox 106">
              <a:extLst>
                <a:ext uri="{FF2B5EF4-FFF2-40B4-BE49-F238E27FC236}">
                  <a16:creationId xmlns:a16="http://schemas.microsoft.com/office/drawing/2014/main" id="{1D697DA8-FEA3-E448-9900-04B854EBAE75}"/>
                </a:ext>
              </a:extLst>
            </p:cNvPr>
            <p:cNvSpPr txBox="1"/>
            <p:nvPr/>
          </p:nvSpPr>
          <p:spPr>
            <a:xfrm>
              <a:off x="10125216" y="4589337"/>
              <a:ext cx="327334" cy="52322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sz="2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rPr>
                <a:t>+</a:t>
              </a:r>
              <a:endParaRPr kumimoji="1" lang="ko-KR" altLang="en-US" sz="2800" b="0" i="0" u="none" strike="noStrike" kern="1200" cap="none" spc="0" normalizeH="0" baseline="0" noProof="0" dirty="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cxnSp>
          <p:nvCxnSpPr>
            <p:cNvPr id="108" name="직선 화살표 연결선 107">
              <a:extLst>
                <a:ext uri="{FF2B5EF4-FFF2-40B4-BE49-F238E27FC236}">
                  <a16:creationId xmlns:a16="http://schemas.microsoft.com/office/drawing/2014/main" id="{BAEF3AC5-C78A-CC4B-96BF-4391ECF93599}"/>
                </a:ext>
              </a:extLst>
            </p:cNvPr>
            <p:cNvCxnSpPr>
              <a:stCxn id="103" idx="2"/>
            </p:cNvCxnSpPr>
            <p:nvPr/>
          </p:nvCxnSpPr>
          <p:spPr>
            <a:xfrm>
              <a:off x="9686195" y="3571857"/>
              <a:ext cx="439021" cy="4650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직선 화살표 연결선 108">
              <a:extLst>
                <a:ext uri="{FF2B5EF4-FFF2-40B4-BE49-F238E27FC236}">
                  <a16:creationId xmlns:a16="http://schemas.microsoft.com/office/drawing/2014/main" id="{F68BDBFE-3C2C-9547-BB2B-8D25F53AA901}"/>
                </a:ext>
              </a:extLst>
            </p:cNvPr>
            <p:cNvCxnSpPr>
              <a:cxnSpLocks/>
              <a:stCxn id="104" idx="2"/>
              <a:endCxn id="101" idx="7"/>
            </p:cNvCxnSpPr>
            <p:nvPr/>
          </p:nvCxnSpPr>
          <p:spPr>
            <a:xfrm flipH="1">
              <a:off x="10427852" y="3571857"/>
              <a:ext cx="473446" cy="4412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직선 화살표 연결선 109">
              <a:extLst>
                <a:ext uri="{FF2B5EF4-FFF2-40B4-BE49-F238E27FC236}">
                  <a16:creationId xmlns:a16="http://schemas.microsoft.com/office/drawing/2014/main" id="{DB034677-9B20-E641-9DFD-12D0F52018DD}"/>
                </a:ext>
              </a:extLst>
            </p:cNvPr>
            <p:cNvCxnSpPr>
              <a:cxnSpLocks/>
            </p:cNvCxnSpPr>
            <p:nvPr/>
          </p:nvCxnSpPr>
          <p:spPr>
            <a:xfrm>
              <a:off x="10291672" y="4357460"/>
              <a:ext cx="8121" cy="3015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직선 화살표 연결선 110">
              <a:extLst>
                <a:ext uri="{FF2B5EF4-FFF2-40B4-BE49-F238E27FC236}">
                  <a16:creationId xmlns:a16="http://schemas.microsoft.com/office/drawing/2014/main" id="{874814CE-42F6-0340-9D9E-73B325ACAB9F}"/>
                </a:ext>
              </a:extLst>
            </p:cNvPr>
            <p:cNvCxnSpPr>
              <a:cxnSpLocks/>
            </p:cNvCxnSpPr>
            <p:nvPr/>
          </p:nvCxnSpPr>
          <p:spPr>
            <a:xfrm>
              <a:off x="10295732" y="5064343"/>
              <a:ext cx="8121" cy="3015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꺾인 연결선[E] 111">
              <a:extLst>
                <a:ext uri="{FF2B5EF4-FFF2-40B4-BE49-F238E27FC236}">
                  <a16:creationId xmlns:a16="http://schemas.microsoft.com/office/drawing/2014/main" id="{F180B9B4-CAA0-0942-A1F3-DAF087D06DC6}"/>
                </a:ext>
              </a:extLst>
            </p:cNvPr>
            <p:cNvCxnSpPr>
              <a:stCxn id="105" idx="1"/>
              <a:endCxn id="106" idx="2"/>
            </p:cNvCxnSpPr>
            <p:nvPr/>
          </p:nvCxnSpPr>
          <p:spPr>
            <a:xfrm rot="10800000" flipH="1">
              <a:off x="9554061" y="4871042"/>
              <a:ext cx="525678" cy="696167"/>
            </a:xfrm>
            <a:prstGeom prst="bentConnector3">
              <a:avLst>
                <a:gd name="adj1" fmla="val -4348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직선 화살표 연결선 112">
              <a:extLst>
                <a:ext uri="{FF2B5EF4-FFF2-40B4-BE49-F238E27FC236}">
                  <a16:creationId xmlns:a16="http://schemas.microsoft.com/office/drawing/2014/main" id="{3408A071-EC92-414F-8166-A18F4CE2FFD1}"/>
                </a:ext>
              </a:extLst>
            </p:cNvPr>
            <p:cNvCxnSpPr>
              <a:cxnSpLocks/>
            </p:cNvCxnSpPr>
            <p:nvPr/>
          </p:nvCxnSpPr>
          <p:spPr>
            <a:xfrm>
              <a:off x="10291671" y="5741447"/>
              <a:ext cx="8121" cy="3015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모서리가 둥근 직사각형 21">
            <a:extLst>
              <a:ext uri="{FF2B5EF4-FFF2-40B4-BE49-F238E27FC236}">
                <a16:creationId xmlns:a16="http://schemas.microsoft.com/office/drawing/2014/main" id="{489B2546-6E96-E341-B79B-16B42A21EDEB}"/>
              </a:ext>
            </a:extLst>
          </p:cNvPr>
          <p:cNvSpPr/>
          <p:nvPr/>
        </p:nvSpPr>
        <p:spPr>
          <a:xfrm>
            <a:off x="927100" y="3238160"/>
            <a:ext cx="1043602" cy="1082775"/>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prstClr val="black"/>
              </a:solidFill>
              <a:effectLst/>
              <a:uLnTx/>
              <a:uFillTx/>
              <a:latin typeface="Calibri" panose="020F0502020204030204" pitchFamily="34" charset="0"/>
              <a:ea typeface="맑은 고딕"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5507281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6790" y="1412875"/>
            <a:ext cx="4131751" cy="530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제목 2"/>
          <p:cNvSpPr>
            <a:spLocks noGrp="1"/>
          </p:cNvSpPr>
          <p:nvPr>
            <p:ph type="title"/>
          </p:nvPr>
        </p:nvSpPr>
        <p:spPr>
          <a:xfrm>
            <a:off x="338400" y="327600"/>
            <a:ext cx="7521746" cy="766800"/>
          </a:xfrm>
        </p:spPr>
        <p:txBody>
          <a:bodyPr>
            <a:normAutofit/>
          </a:bodyPr>
          <a:lstStyle/>
          <a:p>
            <a:r>
              <a:rPr lang="en-US" altLang="ko-KR" sz="3600" b="1" spc="-150" dirty="0"/>
              <a:t>An Example: A 1-to-4 </a:t>
            </a:r>
            <a:r>
              <a:rPr lang="en-US" altLang="ko-KR" sz="3600" b="1" spc="-150" dirty="0" err="1"/>
              <a:t>Demultiplexer</a:t>
            </a:r>
            <a:endParaRPr lang="ko-KR" altLang="en-US" sz="3600" dirty="0"/>
          </a:p>
        </p:txBody>
      </p:sp>
      <p:sp>
        <p:nvSpPr>
          <p:cNvPr id="5" name="Text Box 3"/>
          <p:cNvSpPr txBox="1">
            <a:spLocks noChangeArrowheads="1"/>
          </p:cNvSpPr>
          <p:nvPr/>
        </p:nvSpPr>
        <p:spPr bwMode="auto">
          <a:xfrm>
            <a:off x="72963" y="1412875"/>
            <a:ext cx="7470630" cy="4708981"/>
          </a:xfrm>
          <a:prstGeom prst="rect">
            <a:avLst/>
          </a:prstGeom>
          <a:noFill/>
          <a:ln w="19050">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000" dirty="0">
                <a:solidFill>
                  <a:schemeClr val="accent2"/>
                </a:solidFill>
                <a:latin typeface="Consolas" panose="020B0609020204030204" pitchFamily="49" charset="0"/>
                <a:ea typeface="新細明體"/>
                <a:cs typeface="新細明體"/>
              </a:rPr>
              <a:t>// an N-bit 1-to-4 </a:t>
            </a:r>
            <a:r>
              <a:rPr lang="en-US" altLang="zh-TW" sz="2000" dirty="0" err="1">
                <a:solidFill>
                  <a:schemeClr val="accent2"/>
                </a:solidFill>
                <a:latin typeface="Consolas" panose="020B0609020204030204" pitchFamily="49" charset="0"/>
                <a:ea typeface="新細明體"/>
                <a:cs typeface="新細明體"/>
              </a:rPr>
              <a:t>demultiplexer</a:t>
            </a:r>
            <a:r>
              <a:rPr lang="en-US" altLang="zh-TW" sz="2000" dirty="0">
                <a:solidFill>
                  <a:schemeClr val="accent2"/>
                </a:solidFill>
                <a:latin typeface="Consolas" panose="020B0609020204030204" pitchFamily="49" charset="0"/>
                <a:ea typeface="新細明體"/>
                <a:cs typeface="新細明體"/>
              </a:rPr>
              <a:t> with enable control</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parameter N = 4;      </a:t>
            </a:r>
            <a:r>
              <a:rPr lang="en-US" altLang="zh-TW" sz="2000" dirty="0">
                <a:solidFill>
                  <a:schemeClr val="accent2"/>
                </a:solidFill>
                <a:latin typeface="Consolas" panose="020B0609020204030204" pitchFamily="49" charset="0"/>
                <a:ea typeface="新細明體"/>
                <a:cs typeface="新細明體"/>
              </a:rPr>
              <a:t>// Default width </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output </a:t>
            </a:r>
            <a:r>
              <a:rPr lang="en-US" altLang="zh-TW" sz="2000" dirty="0" err="1">
                <a:latin typeface="Consolas" panose="020B0609020204030204" pitchFamily="49" charset="0"/>
                <a:ea typeface="新細明體"/>
                <a:cs typeface="新細明體"/>
              </a:rPr>
              <a:t>reg</a:t>
            </a:r>
            <a:r>
              <a:rPr lang="en-US" altLang="zh-TW" sz="2000" dirty="0">
                <a:latin typeface="Consolas" panose="020B0609020204030204" pitchFamily="49" charset="0"/>
                <a:ea typeface="新細明體"/>
                <a:cs typeface="新細明體"/>
              </a:rPr>
              <a:t> [N-1:0] y3, y2, y1, y0;</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always @(select or in or enable) begin </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if (enable) begin</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if (select == 3) y3 = in; else y3 = {N{1'b0}};</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if (select == 2) y2 = in; else y2 = {N{1'b0}};</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if (select == 1) y1 = in; else y1 = {N{1'b0}};</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if (select == 0) y0 = in; else y0 = {N{1'b0}};</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end</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else begin</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y3 = {N{1'b0}}; y2 = {N{1'b0}}; y1 = {N{1'b0}}; y0 = {N{1'b0}}; end</a:t>
            </a:r>
          </a:p>
          <a:p>
            <a:pPr eaLnBrk="1" latinLnBrk="0" hangingPunct="1">
              <a:spcBef>
                <a:spcPct val="0"/>
              </a:spcBef>
              <a:buClrTx/>
              <a:buSzTx/>
              <a:buFontTx/>
              <a:buNone/>
            </a:pPr>
            <a:r>
              <a:rPr lang="en-US" altLang="zh-TW" sz="2000" dirty="0">
                <a:latin typeface="Consolas" panose="020B0609020204030204" pitchFamily="49" charset="0"/>
                <a:ea typeface="新細明體"/>
                <a:cs typeface="新細明體"/>
              </a:rPr>
              <a:t>   end</a:t>
            </a:r>
          </a:p>
        </p:txBody>
      </p:sp>
    </p:spTree>
    <p:extLst>
      <p:ext uri="{BB962C8B-B14F-4D97-AF65-F5344CB8AC3E}">
        <p14:creationId xmlns:p14="http://schemas.microsoft.com/office/powerpoint/2010/main" val="15682356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b="1" dirty="0"/>
              <a:t>Synthesizable Operators</a:t>
            </a:r>
            <a:endParaRPr lang="ko-KR" altLang="en-US" b="1" dirty="0"/>
          </a:p>
        </p:txBody>
      </p:sp>
      <p:pic>
        <p:nvPicPr>
          <p:cNvPr id="5" name="Picture 5" descr="Table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589" y="1312238"/>
            <a:ext cx="10440823" cy="508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58997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338398" y="327600"/>
            <a:ext cx="9826879" cy="766800"/>
          </a:xfrm>
        </p:spPr>
        <p:txBody>
          <a:bodyPr>
            <a:normAutofit/>
          </a:bodyPr>
          <a:lstStyle/>
          <a:p>
            <a:r>
              <a:rPr lang="en-US" altLang="ko-KR" sz="4400" b="1" spc="-150" dirty="0"/>
              <a:t>Synthesizable if … else Statement</a:t>
            </a:r>
            <a:endParaRPr lang="ko-KR" altLang="en-US" sz="4400" dirty="0"/>
          </a:p>
        </p:txBody>
      </p:sp>
      <p:sp>
        <p:nvSpPr>
          <p:cNvPr id="7" name="내용 개체 틀 6"/>
          <p:cNvSpPr>
            <a:spLocks noGrp="1"/>
          </p:cNvSpPr>
          <p:nvPr>
            <p:ph idx="1"/>
          </p:nvPr>
        </p:nvSpPr>
        <p:spPr>
          <a:xfrm>
            <a:off x="407989" y="1357745"/>
            <a:ext cx="10849819" cy="5239905"/>
          </a:xfrm>
        </p:spPr>
        <p:txBody>
          <a:bodyPr>
            <a:noAutofit/>
          </a:bodyPr>
          <a:lstStyle/>
          <a:p>
            <a:r>
              <a:rPr lang="en-US" altLang="ko-KR" dirty="0">
                <a:latin typeface="Arial" panose="020B0604020202020204" pitchFamily="34" charset="0"/>
                <a:cs typeface="Arial" panose="020B0604020202020204" pitchFamily="34" charset="0"/>
              </a:rPr>
              <a:t>Usually synthesize into a 2-to-1 multiplexer</a:t>
            </a:r>
          </a:p>
          <a:p>
            <a:pPr lvl="1"/>
            <a:r>
              <a:rPr lang="en-US" altLang="ko-KR" sz="1800" dirty="0">
                <a:latin typeface="Arial" panose="020B0604020202020204" pitchFamily="34" charset="0"/>
                <a:cs typeface="Arial" panose="020B0604020202020204" pitchFamily="34" charset="0"/>
              </a:rPr>
              <a:t>Nested if-else → priority-encoded, cascaded combination of multiplexers</a:t>
            </a:r>
          </a:p>
          <a:p>
            <a:r>
              <a:rPr lang="en-US" altLang="ko-KR" dirty="0">
                <a:latin typeface="Arial" panose="020B0604020202020204" pitchFamily="34" charset="0"/>
                <a:cs typeface="Arial" panose="020B0604020202020204" pitchFamily="34" charset="0"/>
              </a:rPr>
              <a:t>For combinational logic</a:t>
            </a:r>
          </a:p>
          <a:p>
            <a:pPr lvl="1"/>
            <a:r>
              <a:rPr lang="en-US" altLang="ko-KR" sz="1800" dirty="0">
                <a:latin typeface="Arial" panose="020B0604020202020204" pitchFamily="34" charset="0"/>
                <a:cs typeface="Arial" panose="020B0604020202020204" pitchFamily="34" charset="0"/>
              </a:rPr>
              <a:t>Completely specified?</a:t>
            </a:r>
          </a:p>
          <a:p>
            <a:endParaRPr lang="en-US" altLang="ko-KR" dirty="0">
              <a:latin typeface="Arial" panose="020B0604020202020204" pitchFamily="34" charset="0"/>
              <a:cs typeface="Arial" panose="020B0604020202020204" pitchFamily="34" charset="0"/>
            </a:endParaRPr>
          </a:p>
          <a:p>
            <a:endParaRPr lang="en-US" altLang="ko-KR" dirty="0">
              <a:latin typeface="Arial" panose="020B0604020202020204" pitchFamily="34" charset="0"/>
              <a:cs typeface="Arial" panose="020B0604020202020204" pitchFamily="34" charset="0"/>
            </a:endParaRPr>
          </a:p>
          <a:p>
            <a:r>
              <a:rPr lang="en-US" altLang="ko-KR" dirty="0">
                <a:latin typeface="Arial" panose="020B0604020202020204" pitchFamily="34" charset="0"/>
                <a:cs typeface="Arial" panose="020B0604020202020204" pitchFamily="34" charset="0"/>
              </a:rPr>
              <a:t>For sequential logic</a:t>
            </a:r>
          </a:p>
          <a:p>
            <a:pPr lvl="1"/>
            <a:r>
              <a:rPr lang="en-US" altLang="ko-KR" dirty="0">
                <a:latin typeface="Arial" panose="020B0604020202020204" pitchFamily="34" charset="0"/>
                <a:cs typeface="Arial" panose="020B0604020202020204" pitchFamily="34" charset="0"/>
              </a:rPr>
              <a:t>Completely specified? </a:t>
            </a:r>
          </a:p>
          <a:p>
            <a:endParaRPr lang="en-US" altLang="ko-KR" dirty="0">
              <a:latin typeface="Arial" panose="020B0604020202020204" pitchFamily="34" charset="0"/>
              <a:cs typeface="Arial" panose="020B0604020202020204" pitchFamily="34" charset="0"/>
            </a:endParaRPr>
          </a:p>
          <a:p>
            <a:endParaRPr lang="en-US" altLang="ko-KR" dirty="0">
              <a:latin typeface="Arial" panose="020B0604020202020204" pitchFamily="34" charset="0"/>
              <a:cs typeface="Arial" panose="020B0604020202020204" pitchFamily="34" charset="0"/>
            </a:endParaRPr>
          </a:p>
          <a:p>
            <a:endParaRPr lang="en-US" altLang="ko-KR" dirty="0">
              <a:latin typeface="Arial" panose="020B0604020202020204" pitchFamily="34" charset="0"/>
              <a:cs typeface="Arial" panose="020B0604020202020204" pitchFamily="34" charset="0"/>
            </a:endParaRPr>
          </a:p>
          <a:p>
            <a:r>
              <a:rPr lang="en-US" altLang="ko-KR" dirty="0">
                <a:latin typeface="Arial" panose="020B0604020202020204" pitchFamily="34" charset="0"/>
                <a:cs typeface="Arial" panose="020B0604020202020204" pitchFamily="34" charset="0"/>
              </a:rPr>
              <a:t>Synthesis tool will remove the redundant expression</a:t>
            </a:r>
          </a:p>
          <a:p>
            <a:pPr marL="0" indent="0">
              <a:buNone/>
            </a:pPr>
            <a:endParaRPr lang="en-US" altLang="ko-KR" dirty="0">
              <a:latin typeface="Arial" panose="020B0604020202020204" pitchFamily="34" charset="0"/>
              <a:cs typeface="Arial" panose="020B0604020202020204" pitchFamily="34" charset="0"/>
            </a:endParaRPr>
          </a:p>
        </p:txBody>
      </p:sp>
      <p:sp>
        <p:nvSpPr>
          <p:cNvPr id="5" name="Rectangle 4"/>
          <p:cNvSpPr>
            <a:spLocks noChangeArrowheads="1"/>
          </p:cNvSpPr>
          <p:nvPr/>
        </p:nvSpPr>
        <p:spPr bwMode="auto">
          <a:xfrm>
            <a:off x="1187450" y="2938196"/>
            <a:ext cx="6913563" cy="707886"/>
          </a:xfrm>
          <a:prstGeom prst="rect">
            <a:avLst/>
          </a:prstGeom>
          <a:noFill/>
          <a:ln w="952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37931725" indent="-37474525"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000" dirty="0">
                <a:latin typeface="Times New Roman" panose="02020603050405020304" pitchFamily="18" charset="0"/>
                <a:ea typeface="新細明體"/>
                <a:cs typeface="新細明體"/>
              </a:rPr>
              <a:t>always @(enable or data) </a:t>
            </a:r>
          </a:p>
          <a:p>
            <a:pPr eaLnBrk="1" latinLnBrk="0" hangingPunct="1">
              <a:spcBef>
                <a:spcPct val="0"/>
              </a:spcBef>
              <a:buClrTx/>
              <a:buSzTx/>
              <a:buFontTx/>
              <a:buNone/>
            </a:pPr>
            <a:r>
              <a:rPr lang="en-US" altLang="zh-TW" sz="2000" dirty="0">
                <a:latin typeface="Times New Roman" panose="02020603050405020304" pitchFamily="18" charset="0"/>
                <a:ea typeface="新細明體"/>
                <a:cs typeface="新細明體"/>
              </a:rPr>
              <a:t>    if (enable) y = data;  </a:t>
            </a:r>
            <a:r>
              <a:rPr lang="en-US" altLang="zh-TW" sz="2000" dirty="0">
                <a:solidFill>
                  <a:schemeClr val="accent2"/>
                </a:solidFill>
                <a:latin typeface="Times New Roman" panose="02020603050405020304" pitchFamily="18" charset="0"/>
                <a:ea typeface="新細明體"/>
                <a:cs typeface="新細明體"/>
              </a:rPr>
              <a:t>//infer a latch</a:t>
            </a:r>
            <a:endParaRPr lang="en-US" altLang="zh-TW" sz="2000" dirty="0">
              <a:latin typeface="Times New Roman" panose="02020603050405020304" pitchFamily="18" charset="0"/>
              <a:ea typeface="新細明體"/>
              <a:cs typeface="新細明體"/>
            </a:endParaRPr>
          </a:p>
        </p:txBody>
      </p:sp>
      <p:sp>
        <p:nvSpPr>
          <p:cNvPr id="8" name="Rectangle 5"/>
          <p:cNvSpPr>
            <a:spLocks noChangeArrowheads="1"/>
          </p:cNvSpPr>
          <p:nvPr/>
        </p:nvSpPr>
        <p:spPr bwMode="auto">
          <a:xfrm>
            <a:off x="1187450" y="4614034"/>
            <a:ext cx="6913563" cy="1015663"/>
          </a:xfrm>
          <a:prstGeom prst="rect">
            <a:avLst/>
          </a:prstGeom>
          <a:noFill/>
          <a:ln w="952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37931725" indent="-37474525"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000" dirty="0">
                <a:latin typeface="Times New Roman" panose="02020603050405020304" pitchFamily="18" charset="0"/>
                <a:ea typeface="新細明體"/>
                <a:cs typeface="新細明體"/>
              </a:rPr>
              <a:t>always @(</a:t>
            </a:r>
            <a:r>
              <a:rPr lang="en-US" altLang="zh-TW" sz="2000" dirty="0" err="1">
                <a:latin typeface="Times New Roman" panose="02020603050405020304" pitchFamily="18" charset="0"/>
                <a:ea typeface="新細明體"/>
                <a:cs typeface="新細明體"/>
              </a:rPr>
              <a:t>posedge</a:t>
            </a:r>
            <a:r>
              <a:rPr lang="en-US" altLang="zh-TW" sz="2000" dirty="0">
                <a:latin typeface="Times New Roman" panose="02020603050405020304" pitchFamily="18" charset="0"/>
                <a:ea typeface="新細明體"/>
                <a:cs typeface="新細明體"/>
              </a:rPr>
              <a:t> </a:t>
            </a:r>
            <a:r>
              <a:rPr lang="en-US" altLang="zh-TW" sz="2000" dirty="0" err="1">
                <a:latin typeface="Times New Roman" panose="02020603050405020304" pitchFamily="18" charset="0"/>
                <a:ea typeface="新細明體"/>
                <a:cs typeface="新細明體"/>
              </a:rPr>
              <a:t>clk</a:t>
            </a:r>
            <a:r>
              <a:rPr lang="en-US" altLang="zh-TW" sz="2000" dirty="0">
                <a:latin typeface="Times New Roman" panose="02020603050405020304" pitchFamily="18" charset="0"/>
                <a:ea typeface="新細明體"/>
                <a:cs typeface="新細明體"/>
              </a:rPr>
              <a:t>) </a:t>
            </a:r>
          </a:p>
          <a:p>
            <a:pPr eaLnBrk="1" latinLnBrk="0" hangingPunct="1">
              <a:spcBef>
                <a:spcPct val="0"/>
              </a:spcBef>
              <a:buClrTx/>
              <a:buSzTx/>
              <a:buFontTx/>
              <a:buNone/>
            </a:pPr>
            <a:r>
              <a:rPr lang="en-US" altLang="zh-TW" sz="2000" dirty="0">
                <a:latin typeface="Times New Roman" panose="02020603050405020304" pitchFamily="18" charset="0"/>
                <a:ea typeface="新細明體"/>
                <a:cs typeface="新細明體"/>
              </a:rPr>
              <a:t>    if (enable) y &lt;= data;</a:t>
            </a:r>
          </a:p>
          <a:p>
            <a:pPr eaLnBrk="1" latinLnBrk="0" hangingPunct="1">
              <a:spcBef>
                <a:spcPct val="0"/>
              </a:spcBef>
              <a:buClrTx/>
              <a:buSzTx/>
              <a:buFontTx/>
              <a:buNone/>
            </a:pPr>
            <a:r>
              <a:rPr lang="en-US" altLang="zh-TW" sz="2000" dirty="0">
                <a:latin typeface="Times New Roman" panose="02020603050405020304" pitchFamily="18" charset="0"/>
                <a:ea typeface="新細明體"/>
                <a:cs typeface="新細明體"/>
              </a:rPr>
              <a:t>    </a:t>
            </a:r>
            <a:r>
              <a:rPr lang="en-US" altLang="zh-TW" sz="2000" dirty="0">
                <a:solidFill>
                  <a:srgbClr val="FF5050"/>
                </a:solidFill>
                <a:latin typeface="Times New Roman" panose="02020603050405020304" pitchFamily="18" charset="0"/>
                <a:ea typeface="新細明體"/>
                <a:cs typeface="新細明體"/>
              </a:rPr>
              <a:t>else y &lt;= y;</a:t>
            </a:r>
            <a:r>
              <a:rPr lang="en-US" altLang="zh-TW" sz="2000" dirty="0">
                <a:latin typeface="Times New Roman" panose="02020603050405020304" pitchFamily="18" charset="0"/>
                <a:ea typeface="新細明體"/>
                <a:cs typeface="新細明體"/>
              </a:rPr>
              <a:t>     </a:t>
            </a:r>
            <a:r>
              <a:rPr lang="en-US" altLang="zh-TW" sz="2000" dirty="0">
                <a:solidFill>
                  <a:schemeClr val="accent2"/>
                </a:solidFill>
                <a:latin typeface="Times New Roman" panose="02020603050405020304" pitchFamily="18" charset="0"/>
                <a:ea typeface="新細明體"/>
                <a:cs typeface="新細明體"/>
              </a:rPr>
              <a:t>// a redundant expression</a:t>
            </a:r>
            <a:endParaRPr lang="en-US" altLang="zh-TW" sz="2000" dirty="0">
              <a:latin typeface="Times New Roman" panose="02020603050405020304" pitchFamily="18" charset="0"/>
              <a:ea typeface="新細明體"/>
              <a:cs typeface="新細明體"/>
            </a:endParaRPr>
          </a:p>
        </p:txBody>
      </p:sp>
    </p:spTree>
    <p:extLst>
      <p:ext uri="{BB962C8B-B14F-4D97-AF65-F5344CB8AC3E}">
        <p14:creationId xmlns:p14="http://schemas.microsoft.com/office/powerpoint/2010/main" val="843394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338398" y="327600"/>
            <a:ext cx="11156916" cy="766800"/>
          </a:xfrm>
        </p:spPr>
        <p:txBody>
          <a:bodyPr>
            <a:normAutofit fontScale="90000"/>
          </a:bodyPr>
          <a:lstStyle/>
          <a:p>
            <a:r>
              <a:rPr lang="en-US" altLang="ko-KR" sz="4400" b="1" spc="-150" dirty="0"/>
              <a:t>Latch Inference – Incomplete if-else Statements</a:t>
            </a:r>
            <a:endParaRPr lang="ko-KR" altLang="en-US" sz="4400" dirty="0"/>
          </a:p>
        </p:txBody>
      </p:sp>
      <p:sp>
        <p:nvSpPr>
          <p:cNvPr id="9" name="Text Box 3"/>
          <p:cNvSpPr txBox="1">
            <a:spLocks noChangeArrowheads="1"/>
          </p:cNvSpPr>
          <p:nvPr/>
        </p:nvSpPr>
        <p:spPr bwMode="auto">
          <a:xfrm>
            <a:off x="684213" y="1604840"/>
            <a:ext cx="7772400" cy="2462213"/>
          </a:xfrm>
          <a:prstGeom prst="rect">
            <a:avLst/>
          </a:prstGeom>
          <a:noFill/>
          <a:ln w="952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37931725" indent="-37474525"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200" dirty="0">
                <a:solidFill>
                  <a:schemeClr val="accent2"/>
                </a:solidFill>
                <a:latin typeface="Consolas" panose="020B0609020204030204" pitchFamily="49" charset="0"/>
                <a:ea typeface="新細明體"/>
                <a:cs typeface="新細明體"/>
              </a:rPr>
              <a:t>// creating a latch </a:t>
            </a:r>
          </a:p>
          <a:p>
            <a:pPr eaLnBrk="1" latinLnBrk="0" hangingPunct="1">
              <a:spcBef>
                <a:spcPct val="0"/>
              </a:spcBef>
              <a:buClrTx/>
              <a:buSzTx/>
              <a:buFontTx/>
              <a:buNone/>
            </a:pPr>
            <a:r>
              <a:rPr lang="en-US" altLang="zh-TW" sz="2200" dirty="0">
                <a:latin typeface="Consolas" panose="020B0609020204030204" pitchFamily="49" charset="0"/>
                <a:ea typeface="新細明體"/>
                <a:cs typeface="新細明體"/>
              </a:rPr>
              <a:t>module </a:t>
            </a:r>
            <a:r>
              <a:rPr lang="en-US" altLang="zh-TW" sz="2200" dirty="0" err="1">
                <a:latin typeface="Consolas" panose="020B0609020204030204" pitchFamily="49" charset="0"/>
                <a:ea typeface="新細明體"/>
                <a:cs typeface="新細明體"/>
              </a:rPr>
              <a:t>latch_infer_if</a:t>
            </a:r>
            <a:r>
              <a:rPr lang="en-US" altLang="zh-TW" sz="2200" dirty="0">
                <a:latin typeface="Consolas" panose="020B0609020204030204" pitchFamily="49" charset="0"/>
                <a:ea typeface="新細明體"/>
                <a:cs typeface="新細明體"/>
              </a:rPr>
              <a:t>(enable, data, y);</a:t>
            </a:r>
          </a:p>
          <a:p>
            <a:pPr eaLnBrk="1" latinLnBrk="0" hangingPunct="1">
              <a:spcBef>
                <a:spcPct val="0"/>
              </a:spcBef>
              <a:buClrTx/>
              <a:buSzTx/>
              <a:buFontTx/>
              <a:buNone/>
            </a:pPr>
            <a:r>
              <a:rPr lang="en-US" altLang="zh-TW" sz="2200" dirty="0">
                <a:latin typeface="Consolas" panose="020B0609020204030204" pitchFamily="49" charset="0"/>
                <a:ea typeface="新細明體"/>
                <a:cs typeface="新細明體"/>
              </a:rPr>
              <a:t>input enable, data;</a:t>
            </a:r>
          </a:p>
          <a:p>
            <a:pPr eaLnBrk="1" latinLnBrk="0" hangingPunct="1">
              <a:spcBef>
                <a:spcPct val="0"/>
              </a:spcBef>
              <a:buClrTx/>
              <a:buSzTx/>
              <a:buFontTx/>
              <a:buNone/>
            </a:pPr>
            <a:r>
              <a:rPr lang="en-US" altLang="zh-TW" sz="2200" dirty="0">
                <a:latin typeface="Consolas" panose="020B0609020204030204" pitchFamily="49" charset="0"/>
                <a:ea typeface="新細明體"/>
                <a:cs typeface="新細明體"/>
              </a:rPr>
              <a:t>output </a:t>
            </a:r>
            <a:r>
              <a:rPr lang="en-US" altLang="zh-TW" sz="2200" dirty="0" err="1">
                <a:latin typeface="Consolas" panose="020B0609020204030204" pitchFamily="49" charset="0"/>
                <a:ea typeface="新細明體"/>
                <a:cs typeface="新細明體"/>
              </a:rPr>
              <a:t>reg</a:t>
            </a:r>
            <a:r>
              <a:rPr lang="en-US" altLang="zh-TW" sz="2200" dirty="0">
                <a:latin typeface="Consolas" panose="020B0609020204030204" pitchFamily="49" charset="0"/>
                <a:ea typeface="新細明體"/>
                <a:cs typeface="新細明體"/>
              </a:rPr>
              <a:t> y;</a:t>
            </a:r>
          </a:p>
          <a:p>
            <a:pPr eaLnBrk="1" latinLnBrk="0" hangingPunct="1">
              <a:spcBef>
                <a:spcPct val="0"/>
              </a:spcBef>
              <a:buClrTx/>
              <a:buSzTx/>
              <a:buFontTx/>
              <a:buNone/>
            </a:pPr>
            <a:endParaRPr lang="en-US" altLang="zh-TW" sz="2200" dirty="0">
              <a:solidFill>
                <a:schemeClr val="accent2"/>
              </a:solidFill>
              <a:latin typeface="Consolas" panose="020B0609020204030204" pitchFamily="49" charset="0"/>
              <a:ea typeface="新細明體"/>
              <a:cs typeface="新細明體"/>
            </a:endParaRPr>
          </a:p>
          <a:p>
            <a:pPr eaLnBrk="1" latinLnBrk="0" hangingPunct="1">
              <a:spcBef>
                <a:spcPct val="0"/>
              </a:spcBef>
              <a:buClrTx/>
              <a:buSzTx/>
              <a:buFontTx/>
              <a:buNone/>
            </a:pPr>
            <a:r>
              <a:rPr lang="en-US" altLang="zh-TW" sz="2200" dirty="0">
                <a:latin typeface="Consolas" panose="020B0609020204030204" pitchFamily="49" charset="0"/>
                <a:ea typeface="新細明體"/>
                <a:cs typeface="新細明體"/>
              </a:rPr>
              <a:t>always @(enable or data) </a:t>
            </a:r>
          </a:p>
          <a:p>
            <a:pPr eaLnBrk="1" latinLnBrk="0" hangingPunct="1">
              <a:spcBef>
                <a:spcPct val="0"/>
              </a:spcBef>
              <a:buClrTx/>
              <a:buSzTx/>
              <a:buFontTx/>
              <a:buNone/>
            </a:pPr>
            <a:r>
              <a:rPr lang="en-US" altLang="zh-TW" sz="2200" dirty="0">
                <a:latin typeface="Consolas" panose="020B0609020204030204" pitchFamily="49" charset="0"/>
                <a:ea typeface="新細明體"/>
                <a:cs typeface="新細明體"/>
              </a:rPr>
              <a:t>    if (enable) y = data;  </a:t>
            </a:r>
            <a:r>
              <a:rPr lang="en-US" altLang="zh-TW" sz="2200" dirty="0">
                <a:solidFill>
                  <a:schemeClr val="accent2"/>
                </a:solidFill>
                <a:latin typeface="Consolas" panose="020B0609020204030204" pitchFamily="49" charset="0"/>
                <a:ea typeface="新細明體"/>
                <a:cs typeface="新細明體"/>
              </a:rPr>
              <a:t>// infer a latch for y</a:t>
            </a:r>
          </a:p>
        </p:txBody>
      </p:sp>
      <p:pic>
        <p:nvPicPr>
          <p:cNvPr id="10" name="Picture 6" descr="Figure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1609" y="4902880"/>
            <a:ext cx="5600816" cy="158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69366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descr="case.PNG"/>
          <p:cNvPicPr>
            <a:picLocks noChangeAspect="1"/>
          </p:cNvPicPr>
          <p:nvPr/>
        </p:nvPicPr>
        <p:blipFill>
          <a:blip r:embed="rId3" cstate="print"/>
          <a:stretch>
            <a:fillRect/>
          </a:stretch>
        </p:blipFill>
        <p:spPr>
          <a:xfrm>
            <a:off x="7334494" y="1364400"/>
            <a:ext cx="3942511" cy="4908556"/>
          </a:xfrm>
          <a:prstGeom prst="rect">
            <a:avLst/>
          </a:prstGeom>
        </p:spPr>
      </p:pic>
      <p:sp>
        <p:nvSpPr>
          <p:cNvPr id="3" name="제목 2"/>
          <p:cNvSpPr>
            <a:spLocks noGrp="1"/>
          </p:cNvSpPr>
          <p:nvPr>
            <p:ph type="title"/>
          </p:nvPr>
        </p:nvSpPr>
        <p:spPr/>
        <p:txBody>
          <a:bodyPr>
            <a:normAutofit/>
          </a:bodyPr>
          <a:lstStyle/>
          <a:p>
            <a:r>
              <a:rPr lang="en-US" altLang="ko-KR" b="1" spc="-150" dirty="0"/>
              <a:t>case Statement</a:t>
            </a:r>
            <a:endParaRPr lang="ko-KR" altLang="en-US" dirty="0"/>
          </a:p>
        </p:txBody>
      </p:sp>
      <p:sp>
        <p:nvSpPr>
          <p:cNvPr id="4" name="내용 개체 틀 3"/>
          <p:cNvSpPr>
            <a:spLocks noGrp="1"/>
          </p:cNvSpPr>
          <p:nvPr>
            <p:ph idx="1"/>
          </p:nvPr>
        </p:nvSpPr>
        <p:spPr/>
        <p:txBody>
          <a:bodyPr/>
          <a:lstStyle/>
          <a:p>
            <a:r>
              <a:rPr lang="en-US" altLang="ko-KR" dirty="0">
                <a:latin typeface="Arial" panose="020B0604020202020204" pitchFamily="34" charset="0"/>
                <a:cs typeface="Arial" panose="020B0604020202020204" pitchFamily="34" charset="0"/>
              </a:rPr>
              <a:t>Syntax</a:t>
            </a:r>
            <a:endParaRPr lang="en-US" altLang="ko-KR" sz="2400" kern="0" dirty="0">
              <a:solidFill>
                <a:prstClr val="black"/>
              </a:solidFill>
              <a:latin typeface="Arial" panose="020B0604020202020204" pitchFamily="34" charset="0"/>
              <a:cs typeface="Arial" panose="020B0604020202020204" pitchFamily="34" charset="0"/>
            </a:endParaRPr>
          </a:p>
          <a:p>
            <a:pPr marL="0" lvl="0" indent="0" latinLnBrk="0">
              <a:lnSpc>
                <a:spcPct val="100000"/>
              </a:lnSpc>
              <a:spcBef>
                <a:spcPts val="0"/>
              </a:spcBef>
              <a:buClrTx/>
              <a:buNone/>
              <a:defRPr/>
            </a:pPr>
            <a:r>
              <a:rPr lang="en-US" altLang="ko-KR" sz="2400" b="1" kern="0" dirty="0">
                <a:solidFill>
                  <a:prstClr val="black"/>
                </a:solidFill>
                <a:latin typeface="Consolas" panose="020B0609020204030204" pitchFamily="49" charset="0"/>
                <a:ea typeface="굴림" charset="-127"/>
                <a:cs typeface="Courier New" panose="02070309020205020404" pitchFamily="49" charset="0"/>
              </a:rPr>
              <a:t>  </a:t>
            </a:r>
            <a:r>
              <a:rPr lang="en-US" altLang="ko-KR" sz="2400" b="1" kern="0" dirty="0">
                <a:solidFill>
                  <a:srgbClr val="0070C0"/>
                </a:solidFill>
                <a:latin typeface="Consolas" panose="020B0609020204030204" pitchFamily="49" charset="0"/>
                <a:ea typeface="굴림" charset="-127"/>
                <a:cs typeface="Courier New" panose="02070309020205020404" pitchFamily="49" charset="0"/>
              </a:rPr>
              <a:t>case </a:t>
            </a:r>
            <a:r>
              <a:rPr lang="en-US" altLang="ko-KR" sz="2400" b="1" kern="0" dirty="0">
                <a:solidFill>
                  <a:prstClr val="black"/>
                </a:solidFill>
                <a:latin typeface="Consolas" panose="020B0609020204030204" pitchFamily="49" charset="0"/>
                <a:ea typeface="굴림" charset="-127"/>
                <a:cs typeface="Courier New" panose="02070309020205020404" pitchFamily="49" charset="0"/>
              </a:rPr>
              <a:t>(expr)</a:t>
            </a:r>
          </a:p>
          <a:p>
            <a:pPr marL="0" lvl="0" indent="0" latinLnBrk="0">
              <a:lnSpc>
                <a:spcPct val="100000"/>
              </a:lnSpc>
              <a:spcBef>
                <a:spcPts val="0"/>
              </a:spcBef>
              <a:buClrTx/>
              <a:buNone/>
              <a:defRPr/>
            </a:pPr>
            <a:r>
              <a:rPr lang="en-US" altLang="ko-KR" sz="2400" b="1" kern="0" dirty="0">
                <a:solidFill>
                  <a:prstClr val="black"/>
                </a:solidFill>
                <a:latin typeface="Consolas" panose="020B0609020204030204" pitchFamily="49" charset="0"/>
                <a:ea typeface="굴림" charset="-127"/>
                <a:cs typeface="Courier New" panose="02070309020205020404" pitchFamily="49" charset="0"/>
              </a:rPr>
              <a:t>	item_1,… , </a:t>
            </a:r>
            <a:r>
              <a:rPr lang="en-US" altLang="ko-KR" sz="2400" b="1" kern="0" dirty="0" err="1">
                <a:solidFill>
                  <a:prstClr val="black"/>
                </a:solidFill>
                <a:latin typeface="Consolas" panose="020B0609020204030204" pitchFamily="49" charset="0"/>
                <a:ea typeface="굴림" charset="-127"/>
                <a:cs typeface="Courier New" panose="02070309020205020404" pitchFamily="49" charset="0"/>
              </a:rPr>
              <a:t>item_n</a:t>
            </a:r>
            <a:r>
              <a:rPr lang="en-US" altLang="ko-KR" sz="2400" b="1" kern="0" dirty="0">
                <a:solidFill>
                  <a:prstClr val="black"/>
                </a:solidFill>
                <a:latin typeface="Consolas" panose="020B0609020204030204" pitchFamily="49" charset="0"/>
                <a:ea typeface="굴림" charset="-127"/>
                <a:cs typeface="Courier New" panose="02070309020205020404" pitchFamily="49" charset="0"/>
              </a:rPr>
              <a:t> :    stmt1;</a:t>
            </a:r>
          </a:p>
          <a:p>
            <a:pPr marL="0" lvl="0" indent="0" latinLnBrk="0">
              <a:lnSpc>
                <a:spcPct val="100000"/>
              </a:lnSpc>
              <a:spcBef>
                <a:spcPts val="0"/>
              </a:spcBef>
              <a:buClrTx/>
              <a:buNone/>
              <a:defRPr/>
            </a:pPr>
            <a:r>
              <a:rPr lang="en-US" altLang="ko-KR" sz="2400" b="1" kern="0" dirty="0">
                <a:solidFill>
                  <a:prstClr val="black"/>
                </a:solidFill>
                <a:latin typeface="Consolas" panose="020B0609020204030204" pitchFamily="49" charset="0"/>
                <a:ea typeface="굴림" charset="-127"/>
                <a:cs typeface="Courier New" panose="02070309020205020404" pitchFamily="49" charset="0"/>
              </a:rPr>
              <a:t>	item_n+1, …, </a:t>
            </a:r>
            <a:r>
              <a:rPr lang="en-US" altLang="ko-KR" sz="2400" b="1" kern="0" dirty="0" err="1">
                <a:solidFill>
                  <a:prstClr val="black"/>
                </a:solidFill>
                <a:latin typeface="Consolas" panose="020B0609020204030204" pitchFamily="49" charset="0"/>
                <a:ea typeface="굴림" charset="-127"/>
                <a:cs typeface="Courier New" panose="02070309020205020404" pitchFamily="49" charset="0"/>
              </a:rPr>
              <a:t>item_m</a:t>
            </a:r>
            <a:r>
              <a:rPr lang="en-US" altLang="ko-KR" sz="2400" b="1" kern="0" dirty="0">
                <a:solidFill>
                  <a:prstClr val="black"/>
                </a:solidFill>
                <a:latin typeface="Consolas" panose="020B0609020204030204" pitchFamily="49" charset="0"/>
                <a:ea typeface="굴림" charset="-127"/>
                <a:cs typeface="Courier New" panose="02070309020205020404" pitchFamily="49" charset="0"/>
              </a:rPr>
              <a:t>: stmt2;</a:t>
            </a:r>
          </a:p>
          <a:p>
            <a:pPr marL="0" lvl="0" indent="0" latinLnBrk="0">
              <a:lnSpc>
                <a:spcPct val="100000"/>
              </a:lnSpc>
              <a:spcBef>
                <a:spcPts val="0"/>
              </a:spcBef>
              <a:buClrTx/>
              <a:buNone/>
              <a:defRPr/>
            </a:pPr>
            <a:r>
              <a:rPr lang="en-US" altLang="ko-KR" sz="2400" b="1" kern="0" dirty="0">
                <a:solidFill>
                  <a:prstClr val="black"/>
                </a:solidFill>
                <a:latin typeface="Consolas" panose="020B0609020204030204" pitchFamily="49" charset="0"/>
                <a:ea typeface="굴림" charset="-127"/>
                <a:cs typeface="Courier New" panose="02070309020205020404" pitchFamily="49" charset="0"/>
              </a:rPr>
              <a:t>     	..</a:t>
            </a:r>
          </a:p>
          <a:p>
            <a:pPr marL="0" lvl="0" indent="0" latinLnBrk="0">
              <a:lnSpc>
                <a:spcPct val="100000"/>
              </a:lnSpc>
              <a:spcBef>
                <a:spcPts val="0"/>
              </a:spcBef>
              <a:buClrTx/>
              <a:buNone/>
              <a:defRPr/>
            </a:pPr>
            <a:r>
              <a:rPr lang="en-US" altLang="ko-KR" sz="2400" b="1" kern="0" dirty="0">
                <a:solidFill>
                  <a:prstClr val="black"/>
                </a:solidFill>
                <a:latin typeface="Consolas" panose="020B0609020204030204" pitchFamily="49" charset="0"/>
                <a:ea typeface="굴림" charset="-127"/>
                <a:cs typeface="Courier New" panose="02070309020205020404" pitchFamily="49" charset="0"/>
              </a:rPr>
              <a:t>	default: 	</a:t>
            </a:r>
            <a:r>
              <a:rPr lang="en-US" altLang="ko-KR" sz="2400" b="1" kern="0" dirty="0" err="1">
                <a:solidFill>
                  <a:prstClr val="black"/>
                </a:solidFill>
                <a:latin typeface="Consolas" panose="020B0609020204030204" pitchFamily="49" charset="0"/>
                <a:ea typeface="굴림" charset="-127"/>
                <a:cs typeface="Courier New" panose="02070309020205020404" pitchFamily="49" charset="0"/>
              </a:rPr>
              <a:t>default_stmt</a:t>
            </a:r>
            <a:r>
              <a:rPr lang="en-US" altLang="ko-KR" sz="2400" b="1" kern="0" dirty="0">
                <a:solidFill>
                  <a:prstClr val="black"/>
                </a:solidFill>
                <a:latin typeface="Consolas" panose="020B0609020204030204" pitchFamily="49" charset="0"/>
                <a:ea typeface="굴림" charset="-127"/>
                <a:cs typeface="Courier New" panose="02070309020205020404" pitchFamily="49" charset="0"/>
              </a:rPr>
              <a:t>;</a:t>
            </a:r>
          </a:p>
          <a:p>
            <a:pPr marL="342900" lvl="0" indent="-342900" latinLnBrk="0">
              <a:lnSpc>
                <a:spcPct val="100000"/>
              </a:lnSpc>
              <a:spcBef>
                <a:spcPct val="20000"/>
              </a:spcBef>
              <a:buClr>
                <a:srgbClr val="CC3300"/>
              </a:buClr>
              <a:buSzPct val="70000"/>
              <a:buNone/>
              <a:defRPr/>
            </a:pPr>
            <a:r>
              <a:rPr lang="en-US" altLang="ko-KR" sz="2400" b="1" kern="0" dirty="0">
                <a:solidFill>
                  <a:srgbClr val="0070C0"/>
                </a:solidFill>
                <a:latin typeface="Consolas" panose="020B0609020204030204" pitchFamily="49" charset="0"/>
                <a:ea typeface="굴림" charset="-127"/>
                <a:cs typeface="Courier New" panose="02070309020205020404" pitchFamily="49" charset="0"/>
              </a:rPr>
              <a:t>  </a:t>
            </a:r>
            <a:r>
              <a:rPr lang="en-US" altLang="ko-KR" sz="2400" b="1" kern="0" dirty="0" err="1">
                <a:solidFill>
                  <a:srgbClr val="0070C0"/>
                </a:solidFill>
                <a:latin typeface="Consolas" panose="020B0609020204030204" pitchFamily="49" charset="0"/>
                <a:ea typeface="굴림" charset="-127"/>
                <a:cs typeface="Courier New" panose="02070309020205020404" pitchFamily="49" charset="0"/>
              </a:rPr>
              <a:t>endcase</a:t>
            </a:r>
            <a:endParaRPr lang="en-US" altLang="ko-KR" sz="2400" b="1" kern="0" dirty="0">
              <a:solidFill>
                <a:srgbClr val="0070C0"/>
              </a:solidFill>
              <a:latin typeface="Consolas" panose="020B0609020204030204" pitchFamily="49" charset="0"/>
              <a:ea typeface="굴림" charset="-127"/>
              <a:cs typeface="Courier New" panose="02070309020205020404" pitchFamily="49" charset="0"/>
            </a:endParaRPr>
          </a:p>
          <a:p>
            <a:endParaRPr lang="ko-KR" altLang="en-US" dirty="0"/>
          </a:p>
        </p:txBody>
      </p:sp>
    </p:spTree>
    <p:extLst>
      <p:ext uri="{BB962C8B-B14F-4D97-AF65-F5344CB8AC3E}">
        <p14:creationId xmlns:p14="http://schemas.microsoft.com/office/powerpoint/2010/main" val="3911114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338398" y="327600"/>
            <a:ext cx="11156916" cy="766800"/>
          </a:xfrm>
        </p:spPr>
        <p:txBody>
          <a:bodyPr>
            <a:normAutofit fontScale="90000"/>
          </a:bodyPr>
          <a:lstStyle/>
          <a:p>
            <a:r>
              <a:rPr lang="en-US" altLang="ko-KR" sz="4400" b="1" spc="-150" dirty="0"/>
              <a:t>Latch Inference – Incomplete case Statements</a:t>
            </a:r>
            <a:endParaRPr lang="ko-KR" altLang="en-US" sz="4400" dirty="0"/>
          </a:p>
        </p:txBody>
      </p:sp>
      <p:sp>
        <p:nvSpPr>
          <p:cNvPr id="5" name="Text Box 3"/>
          <p:cNvSpPr txBox="1">
            <a:spLocks noChangeArrowheads="1"/>
          </p:cNvSpPr>
          <p:nvPr/>
        </p:nvSpPr>
        <p:spPr bwMode="auto">
          <a:xfrm>
            <a:off x="609600" y="1600200"/>
            <a:ext cx="5197434" cy="4493538"/>
          </a:xfrm>
          <a:prstGeom prst="rect">
            <a:avLst/>
          </a:prstGeom>
          <a:noFill/>
          <a:ln w="952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37931725" indent="-37474525"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200" dirty="0">
                <a:solidFill>
                  <a:schemeClr val="accent2"/>
                </a:solidFill>
                <a:latin typeface="Consolas" panose="020B0609020204030204" pitchFamily="49" charset="0"/>
                <a:ea typeface="新細明體"/>
                <a:cs typeface="新細明體"/>
              </a:rPr>
              <a:t>// Creating a latch</a:t>
            </a:r>
          </a:p>
          <a:p>
            <a:pPr eaLnBrk="1" latinLnBrk="0" hangingPunct="1">
              <a:spcBef>
                <a:spcPct val="0"/>
              </a:spcBef>
              <a:buClrTx/>
              <a:buSzTx/>
              <a:buFontTx/>
              <a:buNone/>
            </a:pPr>
            <a:r>
              <a:rPr lang="en-US" altLang="zh-TW" sz="2200" dirty="0">
                <a:latin typeface="Consolas" panose="020B0609020204030204" pitchFamily="49" charset="0"/>
                <a:ea typeface="新細明體"/>
                <a:cs typeface="新細明體"/>
              </a:rPr>
              <a:t>module </a:t>
            </a:r>
            <a:r>
              <a:rPr lang="en-US" altLang="zh-TW" sz="2200" dirty="0" err="1">
                <a:latin typeface="Consolas" panose="020B0609020204030204" pitchFamily="49" charset="0"/>
                <a:ea typeface="新細明體"/>
                <a:cs typeface="新細明體"/>
              </a:rPr>
              <a:t>latch_infer_case</a:t>
            </a:r>
            <a:r>
              <a:rPr lang="en-US" altLang="zh-TW" sz="2200" dirty="0">
                <a:latin typeface="Consolas" panose="020B0609020204030204" pitchFamily="49" charset="0"/>
                <a:ea typeface="新細明體"/>
                <a:cs typeface="新細明體"/>
              </a:rPr>
              <a:t>(select, data, y);</a:t>
            </a:r>
          </a:p>
          <a:p>
            <a:pPr eaLnBrk="1" latinLnBrk="0" hangingPunct="1">
              <a:spcBef>
                <a:spcPct val="0"/>
              </a:spcBef>
              <a:buClrTx/>
              <a:buSzTx/>
              <a:buFontTx/>
              <a:buNone/>
            </a:pPr>
            <a:r>
              <a:rPr lang="en-US" altLang="zh-TW" sz="2200" dirty="0">
                <a:latin typeface="Consolas" panose="020B0609020204030204" pitchFamily="49" charset="0"/>
                <a:ea typeface="新細明體"/>
                <a:cs typeface="新細明體"/>
              </a:rPr>
              <a:t>…</a:t>
            </a:r>
          </a:p>
          <a:p>
            <a:pPr eaLnBrk="1" latinLnBrk="0" hangingPunct="1">
              <a:spcBef>
                <a:spcPct val="0"/>
              </a:spcBef>
              <a:buClrTx/>
              <a:buSzTx/>
              <a:buFontTx/>
              <a:buNone/>
            </a:pPr>
            <a:r>
              <a:rPr lang="en-US" altLang="zh-TW" sz="2200" dirty="0">
                <a:latin typeface="Consolas" panose="020B0609020204030204" pitchFamily="49" charset="0"/>
                <a:ea typeface="新細明體"/>
                <a:cs typeface="新細明體"/>
              </a:rPr>
              <a:t>output </a:t>
            </a:r>
            <a:r>
              <a:rPr lang="en-US" altLang="zh-TW" sz="2200" dirty="0" err="1">
                <a:latin typeface="Consolas" panose="020B0609020204030204" pitchFamily="49" charset="0"/>
                <a:ea typeface="新細明體"/>
                <a:cs typeface="新細明體"/>
              </a:rPr>
              <a:t>reg</a:t>
            </a:r>
            <a:r>
              <a:rPr lang="en-US" altLang="zh-TW" sz="2200" dirty="0">
                <a:latin typeface="Consolas" panose="020B0609020204030204" pitchFamily="49" charset="0"/>
                <a:ea typeface="新細明體"/>
                <a:cs typeface="新細明體"/>
              </a:rPr>
              <a:t> y; </a:t>
            </a:r>
          </a:p>
          <a:p>
            <a:pPr eaLnBrk="1" latinLnBrk="0" hangingPunct="1">
              <a:spcBef>
                <a:spcPct val="0"/>
              </a:spcBef>
              <a:buClrTx/>
              <a:buSzTx/>
              <a:buFontTx/>
              <a:buNone/>
            </a:pPr>
            <a:r>
              <a:rPr lang="en-US" altLang="zh-TW" sz="2200" dirty="0">
                <a:latin typeface="Consolas" panose="020B0609020204030204" pitchFamily="49" charset="0"/>
                <a:ea typeface="新細明體"/>
                <a:cs typeface="新細明體"/>
              </a:rPr>
              <a:t>always @(select or data) </a:t>
            </a:r>
          </a:p>
          <a:p>
            <a:pPr eaLnBrk="1" latinLnBrk="0" hangingPunct="1">
              <a:spcBef>
                <a:spcPct val="0"/>
              </a:spcBef>
              <a:buClrTx/>
              <a:buSzTx/>
              <a:buFontTx/>
              <a:buNone/>
            </a:pPr>
            <a:r>
              <a:rPr lang="en-US" altLang="zh-TW" sz="2200" dirty="0">
                <a:latin typeface="Consolas" panose="020B0609020204030204" pitchFamily="49" charset="0"/>
                <a:ea typeface="新細明體"/>
                <a:cs typeface="新細明體"/>
              </a:rPr>
              <a:t>    case (select)</a:t>
            </a:r>
          </a:p>
          <a:p>
            <a:pPr eaLnBrk="1" latinLnBrk="0" hangingPunct="1">
              <a:spcBef>
                <a:spcPct val="0"/>
              </a:spcBef>
              <a:buClrTx/>
              <a:buSzTx/>
              <a:buFontTx/>
              <a:buNone/>
            </a:pPr>
            <a:r>
              <a:rPr lang="en-US" altLang="zh-TW" sz="2200" dirty="0">
                <a:latin typeface="Consolas" panose="020B0609020204030204" pitchFamily="49" charset="0"/>
                <a:ea typeface="新細明體"/>
                <a:cs typeface="新細明體"/>
              </a:rPr>
              <a:t>       2'b00: y = data[select];</a:t>
            </a:r>
          </a:p>
          <a:p>
            <a:pPr eaLnBrk="1" latinLnBrk="0" hangingPunct="1">
              <a:spcBef>
                <a:spcPct val="0"/>
              </a:spcBef>
              <a:buClrTx/>
              <a:buSzTx/>
              <a:buFontTx/>
              <a:buNone/>
            </a:pPr>
            <a:r>
              <a:rPr lang="en-US" altLang="zh-TW" sz="2200" dirty="0">
                <a:latin typeface="Consolas" panose="020B0609020204030204" pitchFamily="49" charset="0"/>
                <a:ea typeface="新細明體"/>
                <a:cs typeface="新細明體"/>
              </a:rPr>
              <a:t>       2'b01: y = data[select];</a:t>
            </a:r>
          </a:p>
          <a:p>
            <a:pPr eaLnBrk="1" latinLnBrk="0" hangingPunct="1">
              <a:spcBef>
                <a:spcPct val="0"/>
              </a:spcBef>
              <a:buClrTx/>
              <a:buSzTx/>
              <a:buFontTx/>
              <a:buNone/>
            </a:pPr>
            <a:r>
              <a:rPr lang="en-US" altLang="zh-TW" sz="2200" dirty="0">
                <a:latin typeface="Consolas" panose="020B0609020204030204" pitchFamily="49" charset="0"/>
                <a:ea typeface="新細明體"/>
                <a:cs typeface="新細明體"/>
              </a:rPr>
              <a:t>       2'b10: y = data[select];</a:t>
            </a:r>
          </a:p>
          <a:p>
            <a:pPr eaLnBrk="1" latinLnBrk="0" hangingPunct="1">
              <a:spcBef>
                <a:spcPct val="0"/>
              </a:spcBef>
              <a:buClrTx/>
              <a:buSzTx/>
              <a:buFontTx/>
              <a:buNone/>
            </a:pPr>
            <a:r>
              <a:rPr lang="en-US" altLang="zh-TW" sz="2200" dirty="0">
                <a:solidFill>
                  <a:schemeClr val="accent2"/>
                </a:solidFill>
                <a:latin typeface="Consolas" panose="020B0609020204030204" pitchFamily="49" charset="0"/>
                <a:ea typeface="新細明體"/>
                <a:cs typeface="新細明體"/>
              </a:rPr>
              <a:t>       //       default: y = 2'b11;</a:t>
            </a:r>
          </a:p>
          <a:p>
            <a:pPr eaLnBrk="1" latinLnBrk="0" hangingPunct="1">
              <a:spcBef>
                <a:spcPct val="0"/>
              </a:spcBef>
              <a:buClrTx/>
              <a:buSzTx/>
              <a:buFontTx/>
              <a:buNone/>
            </a:pPr>
            <a:r>
              <a:rPr lang="en-US" altLang="zh-TW" sz="2200" dirty="0">
                <a:latin typeface="Consolas" panose="020B0609020204030204" pitchFamily="49" charset="0"/>
                <a:ea typeface="新細明體"/>
                <a:cs typeface="新細明體"/>
              </a:rPr>
              <a:t>    </a:t>
            </a:r>
            <a:r>
              <a:rPr lang="en-US" altLang="zh-TW" sz="2200" dirty="0" err="1">
                <a:latin typeface="Consolas" panose="020B0609020204030204" pitchFamily="49" charset="0"/>
                <a:ea typeface="新細明體"/>
                <a:cs typeface="新細明體"/>
              </a:rPr>
              <a:t>endcase</a:t>
            </a:r>
            <a:endParaRPr lang="en-US" altLang="zh-TW" sz="2200" dirty="0">
              <a:latin typeface="Consolas" panose="020B0609020204030204" pitchFamily="49" charset="0"/>
              <a:ea typeface="新細明體"/>
              <a:cs typeface="新細明體"/>
            </a:endParaRPr>
          </a:p>
        </p:txBody>
      </p:sp>
      <p:pic>
        <p:nvPicPr>
          <p:cNvPr id="6" name="Picture 6" descr="Figure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8462" y="2425574"/>
            <a:ext cx="5966180" cy="298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39374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45ABD0-7F6E-6347-99C6-AC1059D3E414}"/>
              </a:ext>
            </a:extLst>
          </p:cNvPr>
          <p:cNvSpPr>
            <a:spLocks noGrp="1"/>
          </p:cNvSpPr>
          <p:nvPr>
            <p:ph type="title"/>
          </p:nvPr>
        </p:nvSpPr>
        <p:spPr/>
        <p:txBody>
          <a:bodyPr/>
          <a:lstStyle/>
          <a:p>
            <a:r>
              <a:rPr kumimoji="1" lang="en-US" altLang="ko-KR" dirty="0"/>
              <a:t>This Week’s Practice and Class</a:t>
            </a:r>
            <a:endParaRPr kumimoji="1" lang="ko-KR" altLang="en-US" dirty="0"/>
          </a:p>
        </p:txBody>
      </p:sp>
      <p:sp>
        <p:nvSpPr>
          <p:cNvPr id="3" name="내용 개체 틀 2">
            <a:extLst>
              <a:ext uri="{FF2B5EF4-FFF2-40B4-BE49-F238E27FC236}">
                <a16:creationId xmlns:a16="http://schemas.microsoft.com/office/drawing/2014/main" id="{9073219E-6A1E-564B-ADDB-9430B7EAB7B7}"/>
              </a:ext>
            </a:extLst>
          </p:cNvPr>
          <p:cNvSpPr>
            <a:spLocks noGrp="1"/>
          </p:cNvSpPr>
          <p:nvPr>
            <p:ph idx="1"/>
          </p:nvPr>
        </p:nvSpPr>
        <p:spPr/>
        <p:txBody>
          <a:bodyPr>
            <a:normAutofit/>
          </a:bodyPr>
          <a:lstStyle/>
          <a:p>
            <a:r>
              <a:rPr kumimoji="1" lang="en-US" altLang="ko-KR" dirty="0"/>
              <a:t>Practice: Designing, simulating and synthesizing a multiplier IP block (intellectual property block) utilizing </a:t>
            </a:r>
            <a:r>
              <a:rPr kumimoji="1" lang="en-US" altLang="ko-KR" dirty="0" err="1"/>
              <a:t>Vivado</a:t>
            </a:r>
            <a:endParaRPr kumimoji="1" lang="en-US" altLang="ko-KR" dirty="0"/>
          </a:p>
          <a:p>
            <a:endParaRPr kumimoji="1" lang="en-US" altLang="ko-KR" dirty="0"/>
          </a:p>
          <a:p>
            <a:r>
              <a:rPr kumimoji="1" lang="en-US" altLang="ko-KR" dirty="0"/>
              <a:t>Class</a:t>
            </a:r>
          </a:p>
          <a:p>
            <a:pPr lvl="1"/>
            <a:r>
              <a:rPr kumimoji="1" lang="en-US" altLang="ko-KR" dirty="0"/>
              <a:t>Basic Verilog grammar 2</a:t>
            </a:r>
          </a:p>
          <a:p>
            <a:pPr lvl="2"/>
            <a:r>
              <a:rPr kumimoji="1" lang="en-US" altLang="ko-KR" dirty="0"/>
              <a:t>Generate statement</a:t>
            </a:r>
          </a:p>
          <a:p>
            <a:pPr lvl="2"/>
            <a:r>
              <a:rPr kumimoji="1" lang="en-US" altLang="ko-KR" dirty="0"/>
              <a:t>Structural and behavioral modeling</a:t>
            </a:r>
          </a:p>
          <a:p>
            <a:pPr lvl="2"/>
            <a:r>
              <a:rPr kumimoji="1" lang="en-US" altLang="ko-KR" dirty="0"/>
              <a:t>Synthesizable code</a:t>
            </a:r>
          </a:p>
          <a:p>
            <a:pPr lvl="1"/>
            <a:r>
              <a:rPr kumimoji="1" lang="en-US" altLang="ko-KR" dirty="0">
                <a:solidFill>
                  <a:srgbClr val="FF0000"/>
                </a:solidFill>
              </a:rPr>
              <a:t>Understanding bus interface</a:t>
            </a:r>
          </a:p>
          <a:p>
            <a:pPr lvl="2"/>
            <a:r>
              <a:rPr kumimoji="1" lang="en-US" altLang="ko-KR" dirty="0"/>
              <a:t>The generated multiplication IP has bus interface</a:t>
            </a:r>
          </a:p>
        </p:txBody>
      </p:sp>
    </p:spTree>
    <p:extLst>
      <p:ext uri="{BB962C8B-B14F-4D97-AF65-F5344CB8AC3E}">
        <p14:creationId xmlns:p14="http://schemas.microsoft.com/office/powerpoint/2010/main" val="5645750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338399" y="327600"/>
            <a:ext cx="8167097" cy="766800"/>
          </a:xfrm>
        </p:spPr>
        <p:txBody>
          <a:bodyPr>
            <a:normAutofit/>
          </a:bodyPr>
          <a:lstStyle/>
          <a:p>
            <a:r>
              <a:rPr lang="en-US" altLang="ko-KR" dirty="0"/>
              <a:t>How to use IP catalog</a:t>
            </a:r>
            <a:endParaRPr lang="ko-KR" altLang="en-US" dirty="0"/>
          </a:p>
        </p:txBody>
      </p:sp>
      <p:sp>
        <p:nvSpPr>
          <p:cNvPr id="5" name="내용 개체 틀 4"/>
          <p:cNvSpPr>
            <a:spLocks noGrp="1"/>
          </p:cNvSpPr>
          <p:nvPr>
            <p:ph idx="1"/>
          </p:nvPr>
        </p:nvSpPr>
        <p:spPr/>
        <p:txBody>
          <a:bodyPr/>
          <a:lstStyle/>
          <a:p>
            <a:r>
              <a:rPr lang="en-US" altLang="ko-KR" dirty="0"/>
              <a:t>Configuration </a:t>
            </a:r>
            <a:endParaRPr lang="ko-KR" altLang="en-US" dirty="0"/>
          </a:p>
        </p:txBody>
      </p:sp>
      <p:pic>
        <p:nvPicPr>
          <p:cNvPr id="2" name="그림 1"/>
          <p:cNvPicPr>
            <a:picLocks noChangeAspect="1"/>
          </p:cNvPicPr>
          <p:nvPr/>
        </p:nvPicPr>
        <p:blipFill>
          <a:blip r:embed="rId3"/>
          <a:stretch>
            <a:fillRect/>
          </a:stretch>
        </p:blipFill>
        <p:spPr>
          <a:xfrm>
            <a:off x="338399" y="1860331"/>
            <a:ext cx="7351691" cy="4891094"/>
          </a:xfrm>
          <a:prstGeom prst="rect">
            <a:avLst/>
          </a:prstGeom>
        </p:spPr>
      </p:pic>
    </p:spTree>
    <p:extLst>
      <p:ext uri="{BB962C8B-B14F-4D97-AF65-F5344CB8AC3E}">
        <p14:creationId xmlns:p14="http://schemas.microsoft.com/office/powerpoint/2010/main" val="4018176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338399" y="327600"/>
            <a:ext cx="8167097" cy="766800"/>
          </a:xfrm>
        </p:spPr>
        <p:txBody>
          <a:bodyPr>
            <a:normAutofit/>
          </a:bodyPr>
          <a:lstStyle/>
          <a:p>
            <a:r>
              <a:rPr lang="en-US" altLang="ko-KR" dirty="0"/>
              <a:t>How to use IP catalog</a:t>
            </a:r>
            <a:endParaRPr lang="ko-KR" altLang="en-US" dirty="0"/>
          </a:p>
        </p:txBody>
      </p:sp>
      <p:sp>
        <p:nvSpPr>
          <p:cNvPr id="5" name="내용 개체 틀 4"/>
          <p:cNvSpPr>
            <a:spLocks noGrp="1"/>
          </p:cNvSpPr>
          <p:nvPr>
            <p:ph idx="1"/>
          </p:nvPr>
        </p:nvSpPr>
        <p:spPr/>
        <p:txBody>
          <a:bodyPr/>
          <a:lstStyle/>
          <a:p>
            <a:r>
              <a:rPr lang="en-US" altLang="ko-KR" dirty="0"/>
              <a:t>Remove redundant pins</a:t>
            </a:r>
            <a:endParaRPr lang="ko-KR" altLang="en-US" dirty="0"/>
          </a:p>
        </p:txBody>
      </p:sp>
      <p:pic>
        <p:nvPicPr>
          <p:cNvPr id="2" name="그림 1"/>
          <p:cNvPicPr>
            <a:picLocks noChangeAspect="1"/>
          </p:cNvPicPr>
          <p:nvPr/>
        </p:nvPicPr>
        <p:blipFill>
          <a:blip r:embed="rId3"/>
          <a:stretch>
            <a:fillRect/>
          </a:stretch>
        </p:blipFill>
        <p:spPr>
          <a:xfrm>
            <a:off x="134499" y="1781504"/>
            <a:ext cx="5809619" cy="3871097"/>
          </a:xfrm>
          <a:prstGeom prst="rect">
            <a:avLst/>
          </a:prstGeom>
        </p:spPr>
      </p:pic>
      <p:pic>
        <p:nvPicPr>
          <p:cNvPr id="9" name="그림 8"/>
          <p:cNvPicPr>
            <a:picLocks noChangeAspect="1"/>
          </p:cNvPicPr>
          <p:nvPr/>
        </p:nvPicPr>
        <p:blipFill>
          <a:blip r:embed="rId4"/>
          <a:stretch>
            <a:fillRect/>
          </a:stretch>
        </p:blipFill>
        <p:spPr>
          <a:xfrm>
            <a:off x="9594124" y="1781504"/>
            <a:ext cx="2324100" cy="3257550"/>
          </a:xfrm>
          <a:prstGeom prst="rect">
            <a:avLst/>
          </a:prstGeom>
        </p:spPr>
      </p:pic>
      <p:pic>
        <p:nvPicPr>
          <p:cNvPr id="10" name="그림 9"/>
          <p:cNvPicPr>
            <a:picLocks noChangeAspect="1"/>
          </p:cNvPicPr>
          <p:nvPr/>
        </p:nvPicPr>
        <p:blipFill>
          <a:blip r:embed="rId5"/>
          <a:stretch>
            <a:fillRect/>
          </a:stretch>
        </p:blipFill>
        <p:spPr>
          <a:xfrm>
            <a:off x="3416694" y="2750262"/>
            <a:ext cx="6177430" cy="4107738"/>
          </a:xfrm>
          <a:prstGeom prst="rect">
            <a:avLst/>
          </a:prstGeom>
        </p:spPr>
      </p:pic>
    </p:spTree>
    <p:extLst>
      <p:ext uri="{BB962C8B-B14F-4D97-AF65-F5344CB8AC3E}">
        <p14:creationId xmlns:p14="http://schemas.microsoft.com/office/powerpoint/2010/main" val="14691265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38400" y="327600"/>
            <a:ext cx="8232514" cy="766800"/>
          </a:xfrm>
        </p:spPr>
        <p:txBody>
          <a:bodyPr rtlCol="0">
            <a:normAutofit fontScale="90000"/>
          </a:bodyPr>
          <a:lstStyle/>
          <a:p>
            <a:pPr>
              <a:defRPr/>
            </a:pPr>
            <a:r>
              <a:rPr lang="en-US" altLang="ko-KR" dirty="0"/>
              <a:t>Interconnect, Interface &amp; Channel</a:t>
            </a:r>
            <a:endParaRPr lang="ko-KR" altLang="en-US" dirty="0"/>
          </a:p>
        </p:txBody>
      </p:sp>
      <p:pic>
        <p:nvPicPr>
          <p:cNvPr id="15363" name="Picture 2"/>
          <p:cNvPicPr>
            <a:picLocks noChangeAspect="1" noChangeArrowheads="1"/>
          </p:cNvPicPr>
          <p:nvPr/>
        </p:nvPicPr>
        <p:blipFill>
          <a:blip r:embed="rId3" cstate="print"/>
          <a:srcRect/>
          <a:stretch>
            <a:fillRect/>
          </a:stretch>
        </p:blipFill>
        <p:spPr bwMode="auto">
          <a:xfrm>
            <a:off x="1881189" y="2000251"/>
            <a:ext cx="8429625" cy="1990725"/>
          </a:xfrm>
          <a:prstGeom prst="rect">
            <a:avLst/>
          </a:prstGeom>
          <a:noFill/>
          <a:ln w="9525">
            <a:noFill/>
            <a:miter lim="800000"/>
            <a:headEnd/>
            <a:tailEnd/>
          </a:ln>
        </p:spPr>
      </p:pic>
      <p:pic>
        <p:nvPicPr>
          <p:cNvPr id="15364" name="Picture 1"/>
          <p:cNvPicPr>
            <a:picLocks noChangeAspect="1" noChangeArrowheads="1"/>
          </p:cNvPicPr>
          <p:nvPr/>
        </p:nvPicPr>
        <p:blipFill>
          <a:blip r:embed="rId4" cstate="print"/>
          <a:srcRect/>
          <a:stretch>
            <a:fillRect/>
          </a:stretch>
        </p:blipFill>
        <p:spPr bwMode="auto">
          <a:xfrm>
            <a:off x="2309814" y="4572000"/>
            <a:ext cx="7858125" cy="1735138"/>
          </a:xfrm>
          <a:prstGeom prst="rect">
            <a:avLst/>
          </a:prstGeom>
          <a:noFill/>
          <a:ln w="9525">
            <a:noFill/>
            <a:miter lim="800000"/>
            <a:headEnd/>
            <a:tailEnd/>
          </a:ln>
        </p:spPr>
      </p:pic>
      <p:sp>
        <p:nvSpPr>
          <p:cNvPr id="15365" name="TextBox 6"/>
          <p:cNvSpPr txBox="1">
            <a:spLocks noChangeArrowheads="1"/>
          </p:cNvSpPr>
          <p:nvPr/>
        </p:nvSpPr>
        <p:spPr bwMode="auto">
          <a:xfrm>
            <a:off x="10069513" y="0"/>
            <a:ext cx="2122487" cy="369888"/>
          </a:xfrm>
          <a:prstGeom prst="rect">
            <a:avLst/>
          </a:prstGeom>
          <a:noFill/>
          <a:ln w="9525">
            <a:noFill/>
            <a:miter lim="800000"/>
            <a:headEnd/>
            <a:tailEnd/>
          </a:ln>
        </p:spPr>
        <p:txBody>
          <a:bodyPr wrap="none">
            <a:spAutoFit/>
          </a:bodyPr>
          <a:lstStyle/>
          <a:p>
            <a:r>
              <a:rPr lang="en-US" altLang="ko-KR" dirty="0">
                <a:latin typeface="Tahoma" pitchFamily="34" charset="0"/>
                <a:ea typeface="맑은 고딕" pitchFamily="34" charset="-127"/>
                <a:cs typeface="Tahoma" pitchFamily="34" charset="0"/>
              </a:rPr>
              <a:t>[Source: AXI Spec]</a:t>
            </a:r>
            <a:endParaRPr lang="ko-KR" altLang="en-US" dirty="0">
              <a:latin typeface="Tahoma" pitchFamily="34" charset="0"/>
              <a:ea typeface="맑은 고딕" pitchFamily="34" charset="-127"/>
              <a:cs typeface="Tahoma" pitchFamily="34" charset="0"/>
            </a:endParaRPr>
          </a:p>
        </p:txBody>
      </p:sp>
      <p:sp>
        <p:nvSpPr>
          <p:cNvPr id="3" name="자유형 2"/>
          <p:cNvSpPr/>
          <p:nvPr/>
        </p:nvSpPr>
        <p:spPr>
          <a:xfrm>
            <a:off x="3745992" y="2267334"/>
            <a:ext cx="1325880" cy="1454275"/>
          </a:xfrm>
          <a:custGeom>
            <a:avLst/>
            <a:gdLst>
              <a:gd name="connsiteX0" fmla="*/ 1252728 w 1325880"/>
              <a:gd name="connsiteY0" fmla="*/ 27811 h 1454275"/>
              <a:gd name="connsiteX1" fmla="*/ 1252728 w 1325880"/>
              <a:gd name="connsiteY1" fmla="*/ 27811 h 1454275"/>
              <a:gd name="connsiteX2" fmla="*/ 996696 w 1325880"/>
              <a:gd name="connsiteY2" fmla="*/ 379 h 1454275"/>
              <a:gd name="connsiteX3" fmla="*/ 850392 w 1325880"/>
              <a:gd name="connsiteY3" fmla="*/ 9523 h 1454275"/>
              <a:gd name="connsiteX4" fmla="*/ 804672 w 1325880"/>
              <a:gd name="connsiteY4" fmla="*/ 100963 h 1454275"/>
              <a:gd name="connsiteX5" fmla="*/ 786384 w 1325880"/>
              <a:gd name="connsiteY5" fmla="*/ 128395 h 1454275"/>
              <a:gd name="connsiteX6" fmla="*/ 749808 w 1325880"/>
              <a:gd name="connsiteY6" fmla="*/ 256411 h 1454275"/>
              <a:gd name="connsiteX7" fmla="*/ 722376 w 1325880"/>
              <a:gd name="connsiteY7" fmla="*/ 311275 h 1454275"/>
              <a:gd name="connsiteX8" fmla="*/ 694944 w 1325880"/>
              <a:gd name="connsiteY8" fmla="*/ 329563 h 1454275"/>
              <a:gd name="connsiteX9" fmla="*/ 658368 w 1325880"/>
              <a:gd name="connsiteY9" fmla="*/ 366139 h 1454275"/>
              <a:gd name="connsiteX10" fmla="*/ 649224 w 1325880"/>
              <a:gd name="connsiteY10" fmla="*/ 393571 h 1454275"/>
              <a:gd name="connsiteX11" fmla="*/ 594360 w 1325880"/>
              <a:gd name="connsiteY11" fmla="*/ 411859 h 1454275"/>
              <a:gd name="connsiteX12" fmla="*/ 566928 w 1325880"/>
              <a:gd name="connsiteY12" fmla="*/ 421003 h 1454275"/>
              <a:gd name="connsiteX13" fmla="*/ 539496 w 1325880"/>
              <a:gd name="connsiteY13" fmla="*/ 430147 h 1454275"/>
              <a:gd name="connsiteX14" fmla="*/ 155448 w 1325880"/>
              <a:gd name="connsiteY14" fmla="*/ 448435 h 1454275"/>
              <a:gd name="connsiteX15" fmla="*/ 91440 w 1325880"/>
              <a:gd name="connsiteY15" fmla="*/ 457579 h 1454275"/>
              <a:gd name="connsiteX16" fmla="*/ 64008 w 1325880"/>
              <a:gd name="connsiteY16" fmla="*/ 466723 h 1454275"/>
              <a:gd name="connsiteX17" fmla="*/ 27432 w 1325880"/>
              <a:gd name="connsiteY17" fmla="*/ 521587 h 1454275"/>
              <a:gd name="connsiteX18" fmla="*/ 18288 w 1325880"/>
              <a:gd name="connsiteY18" fmla="*/ 558163 h 1454275"/>
              <a:gd name="connsiteX19" fmla="*/ 9144 w 1325880"/>
              <a:gd name="connsiteY19" fmla="*/ 585595 h 1454275"/>
              <a:gd name="connsiteX20" fmla="*/ 0 w 1325880"/>
              <a:gd name="connsiteY20" fmla="*/ 631315 h 1454275"/>
              <a:gd name="connsiteX21" fmla="*/ 9144 w 1325880"/>
              <a:gd name="connsiteY21" fmla="*/ 1390267 h 1454275"/>
              <a:gd name="connsiteX22" fmla="*/ 402336 w 1325880"/>
              <a:gd name="connsiteY22" fmla="*/ 1454275 h 1454275"/>
              <a:gd name="connsiteX23" fmla="*/ 402336 w 1325880"/>
              <a:gd name="connsiteY23" fmla="*/ 1445131 h 1454275"/>
              <a:gd name="connsiteX24" fmla="*/ 438912 w 1325880"/>
              <a:gd name="connsiteY24" fmla="*/ 1362835 h 1454275"/>
              <a:gd name="connsiteX25" fmla="*/ 457200 w 1325880"/>
              <a:gd name="connsiteY25" fmla="*/ 1326259 h 1454275"/>
              <a:gd name="connsiteX26" fmla="*/ 484632 w 1325880"/>
              <a:gd name="connsiteY26" fmla="*/ 1298827 h 1454275"/>
              <a:gd name="connsiteX27" fmla="*/ 530352 w 1325880"/>
              <a:gd name="connsiteY27" fmla="*/ 1216531 h 1454275"/>
              <a:gd name="connsiteX28" fmla="*/ 512064 w 1325880"/>
              <a:gd name="connsiteY28" fmla="*/ 1097659 h 1454275"/>
              <a:gd name="connsiteX29" fmla="*/ 502920 w 1325880"/>
              <a:gd name="connsiteY29" fmla="*/ 1070227 h 1454275"/>
              <a:gd name="connsiteX30" fmla="*/ 493776 w 1325880"/>
              <a:gd name="connsiteY30" fmla="*/ 1033651 h 1454275"/>
              <a:gd name="connsiteX31" fmla="*/ 493776 w 1325880"/>
              <a:gd name="connsiteY31" fmla="*/ 695323 h 1454275"/>
              <a:gd name="connsiteX32" fmla="*/ 539496 w 1325880"/>
              <a:gd name="connsiteY32" fmla="*/ 658747 h 1454275"/>
              <a:gd name="connsiteX33" fmla="*/ 804672 w 1325880"/>
              <a:gd name="connsiteY33" fmla="*/ 677035 h 1454275"/>
              <a:gd name="connsiteX34" fmla="*/ 859536 w 1325880"/>
              <a:gd name="connsiteY34" fmla="*/ 695323 h 1454275"/>
              <a:gd name="connsiteX35" fmla="*/ 896112 w 1325880"/>
              <a:gd name="connsiteY35" fmla="*/ 704467 h 1454275"/>
              <a:gd name="connsiteX36" fmla="*/ 1197864 w 1325880"/>
              <a:gd name="connsiteY36" fmla="*/ 695323 h 1454275"/>
              <a:gd name="connsiteX37" fmla="*/ 1225296 w 1325880"/>
              <a:gd name="connsiteY37" fmla="*/ 686179 h 1454275"/>
              <a:gd name="connsiteX38" fmla="*/ 1261872 w 1325880"/>
              <a:gd name="connsiteY38" fmla="*/ 677035 h 1454275"/>
              <a:gd name="connsiteX39" fmla="*/ 1298448 w 1325880"/>
              <a:gd name="connsiteY39" fmla="*/ 576451 h 1454275"/>
              <a:gd name="connsiteX40" fmla="*/ 1307592 w 1325880"/>
              <a:gd name="connsiteY40" fmla="*/ 549019 h 1454275"/>
              <a:gd name="connsiteX41" fmla="*/ 1316736 w 1325880"/>
              <a:gd name="connsiteY41" fmla="*/ 521587 h 1454275"/>
              <a:gd name="connsiteX42" fmla="*/ 1325880 w 1325880"/>
              <a:gd name="connsiteY42" fmla="*/ 466723 h 1454275"/>
              <a:gd name="connsiteX43" fmla="*/ 1307592 w 1325880"/>
              <a:gd name="connsiteY43" fmla="*/ 228979 h 1454275"/>
              <a:gd name="connsiteX44" fmla="*/ 1280160 w 1325880"/>
              <a:gd name="connsiteY44" fmla="*/ 137539 h 1454275"/>
              <a:gd name="connsiteX45" fmla="*/ 1261872 w 1325880"/>
              <a:gd name="connsiteY45" fmla="*/ 46099 h 1454275"/>
              <a:gd name="connsiteX46" fmla="*/ 1252728 w 1325880"/>
              <a:gd name="connsiteY46" fmla="*/ 379 h 1454275"/>
              <a:gd name="connsiteX47" fmla="*/ 1252728 w 1325880"/>
              <a:gd name="connsiteY47" fmla="*/ 27811 h 145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325880" h="1454275">
                <a:moveTo>
                  <a:pt x="1252728" y="27811"/>
                </a:moveTo>
                <a:lnTo>
                  <a:pt x="1252728" y="27811"/>
                </a:lnTo>
                <a:cubicBezTo>
                  <a:pt x="1146968" y="10184"/>
                  <a:pt x="1111266" y="379"/>
                  <a:pt x="996696" y="379"/>
                </a:cubicBezTo>
                <a:cubicBezTo>
                  <a:pt x="947833" y="379"/>
                  <a:pt x="899160" y="6475"/>
                  <a:pt x="850392" y="9523"/>
                </a:cubicBezTo>
                <a:cubicBezTo>
                  <a:pt x="835917" y="67422"/>
                  <a:pt x="848219" y="35642"/>
                  <a:pt x="804672" y="100963"/>
                </a:cubicBezTo>
                <a:lnTo>
                  <a:pt x="786384" y="128395"/>
                </a:lnTo>
                <a:cubicBezTo>
                  <a:pt x="771569" y="202469"/>
                  <a:pt x="782155" y="159371"/>
                  <a:pt x="749808" y="256411"/>
                </a:cubicBezTo>
                <a:cubicBezTo>
                  <a:pt x="742371" y="278722"/>
                  <a:pt x="740102" y="293549"/>
                  <a:pt x="722376" y="311275"/>
                </a:cubicBezTo>
                <a:cubicBezTo>
                  <a:pt x="714605" y="319046"/>
                  <a:pt x="704088" y="323467"/>
                  <a:pt x="694944" y="329563"/>
                </a:cubicBezTo>
                <a:cubicBezTo>
                  <a:pt x="670560" y="402715"/>
                  <a:pt x="707136" y="317371"/>
                  <a:pt x="658368" y="366139"/>
                </a:cubicBezTo>
                <a:cubicBezTo>
                  <a:pt x="651552" y="372955"/>
                  <a:pt x="657067" y="387969"/>
                  <a:pt x="649224" y="393571"/>
                </a:cubicBezTo>
                <a:cubicBezTo>
                  <a:pt x="633537" y="404776"/>
                  <a:pt x="612648" y="405763"/>
                  <a:pt x="594360" y="411859"/>
                </a:cubicBezTo>
                <a:lnTo>
                  <a:pt x="566928" y="421003"/>
                </a:lnTo>
                <a:lnTo>
                  <a:pt x="539496" y="430147"/>
                </a:lnTo>
                <a:cubicBezTo>
                  <a:pt x="399255" y="476894"/>
                  <a:pt x="521699" y="439044"/>
                  <a:pt x="155448" y="448435"/>
                </a:cubicBezTo>
                <a:cubicBezTo>
                  <a:pt x="134112" y="451483"/>
                  <a:pt x="112574" y="453352"/>
                  <a:pt x="91440" y="457579"/>
                </a:cubicBezTo>
                <a:cubicBezTo>
                  <a:pt x="81989" y="459469"/>
                  <a:pt x="70824" y="459907"/>
                  <a:pt x="64008" y="466723"/>
                </a:cubicBezTo>
                <a:cubicBezTo>
                  <a:pt x="48466" y="482265"/>
                  <a:pt x="27432" y="521587"/>
                  <a:pt x="27432" y="521587"/>
                </a:cubicBezTo>
                <a:cubicBezTo>
                  <a:pt x="24384" y="533779"/>
                  <a:pt x="21740" y="546079"/>
                  <a:pt x="18288" y="558163"/>
                </a:cubicBezTo>
                <a:cubicBezTo>
                  <a:pt x="15640" y="567431"/>
                  <a:pt x="11482" y="576244"/>
                  <a:pt x="9144" y="585595"/>
                </a:cubicBezTo>
                <a:cubicBezTo>
                  <a:pt x="5375" y="600673"/>
                  <a:pt x="3048" y="616075"/>
                  <a:pt x="0" y="631315"/>
                </a:cubicBezTo>
                <a:cubicBezTo>
                  <a:pt x="3085" y="884299"/>
                  <a:pt x="9144" y="1137265"/>
                  <a:pt x="9144" y="1390267"/>
                </a:cubicBezTo>
                <a:lnTo>
                  <a:pt x="402336" y="1454275"/>
                </a:lnTo>
                <a:lnTo>
                  <a:pt x="402336" y="1445131"/>
                </a:lnTo>
                <a:cubicBezTo>
                  <a:pt x="414528" y="1417699"/>
                  <a:pt x="426332" y="1390091"/>
                  <a:pt x="438912" y="1362835"/>
                </a:cubicBezTo>
                <a:cubicBezTo>
                  <a:pt x="444624" y="1350459"/>
                  <a:pt x="449277" y="1337351"/>
                  <a:pt x="457200" y="1326259"/>
                </a:cubicBezTo>
                <a:cubicBezTo>
                  <a:pt x="464716" y="1315736"/>
                  <a:pt x="476693" y="1309035"/>
                  <a:pt x="484632" y="1298827"/>
                </a:cubicBezTo>
                <a:cubicBezTo>
                  <a:pt x="521314" y="1251664"/>
                  <a:pt x="516556" y="1257920"/>
                  <a:pt x="530352" y="1216531"/>
                </a:cubicBezTo>
                <a:cubicBezTo>
                  <a:pt x="527435" y="1196113"/>
                  <a:pt x="517139" y="1120496"/>
                  <a:pt x="512064" y="1097659"/>
                </a:cubicBezTo>
                <a:cubicBezTo>
                  <a:pt x="509973" y="1088250"/>
                  <a:pt x="505568" y="1079495"/>
                  <a:pt x="502920" y="1070227"/>
                </a:cubicBezTo>
                <a:cubicBezTo>
                  <a:pt x="499468" y="1058143"/>
                  <a:pt x="496824" y="1045843"/>
                  <a:pt x="493776" y="1033651"/>
                </a:cubicBezTo>
                <a:cubicBezTo>
                  <a:pt x="491925" y="992938"/>
                  <a:pt x="473768" y="758682"/>
                  <a:pt x="493776" y="695323"/>
                </a:cubicBezTo>
                <a:cubicBezTo>
                  <a:pt x="499653" y="676712"/>
                  <a:pt x="524256" y="670939"/>
                  <a:pt x="539496" y="658747"/>
                </a:cubicBezTo>
                <a:cubicBezTo>
                  <a:pt x="562602" y="659902"/>
                  <a:pt x="746430" y="665387"/>
                  <a:pt x="804672" y="677035"/>
                </a:cubicBezTo>
                <a:cubicBezTo>
                  <a:pt x="823575" y="680816"/>
                  <a:pt x="841072" y="689784"/>
                  <a:pt x="859536" y="695323"/>
                </a:cubicBezTo>
                <a:cubicBezTo>
                  <a:pt x="871573" y="698934"/>
                  <a:pt x="883920" y="701419"/>
                  <a:pt x="896112" y="704467"/>
                </a:cubicBezTo>
                <a:cubicBezTo>
                  <a:pt x="996696" y="701419"/>
                  <a:pt x="1097389" y="700905"/>
                  <a:pt x="1197864" y="695323"/>
                </a:cubicBezTo>
                <a:cubicBezTo>
                  <a:pt x="1207488" y="694788"/>
                  <a:pt x="1216028" y="688827"/>
                  <a:pt x="1225296" y="686179"/>
                </a:cubicBezTo>
                <a:cubicBezTo>
                  <a:pt x="1237380" y="682727"/>
                  <a:pt x="1249680" y="680083"/>
                  <a:pt x="1261872" y="677035"/>
                </a:cubicBezTo>
                <a:cubicBezTo>
                  <a:pt x="1287319" y="613417"/>
                  <a:pt x="1274969" y="646887"/>
                  <a:pt x="1298448" y="576451"/>
                </a:cubicBezTo>
                <a:lnTo>
                  <a:pt x="1307592" y="549019"/>
                </a:lnTo>
                <a:cubicBezTo>
                  <a:pt x="1310640" y="539875"/>
                  <a:pt x="1315151" y="531094"/>
                  <a:pt x="1316736" y="521587"/>
                </a:cubicBezTo>
                <a:lnTo>
                  <a:pt x="1325880" y="466723"/>
                </a:lnTo>
                <a:cubicBezTo>
                  <a:pt x="1310029" y="133850"/>
                  <a:pt x="1330751" y="367931"/>
                  <a:pt x="1307592" y="228979"/>
                </a:cubicBezTo>
                <a:cubicBezTo>
                  <a:pt x="1294516" y="150526"/>
                  <a:pt x="1311615" y="184722"/>
                  <a:pt x="1280160" y="137539"/>
                </a:cubicBezTo>
                <a:cubicBezTo>
                  <a:pt x="1263986" y="72845"/>
                  <a:pt x="1276819" y="128306"/>
                  <a:pt x="1261872" y="46099"/>
                </a:cubicBezTo>
                <a:cubicBezTo>
                  <a:pt x="1259092" y="30808"/>
                  <a:pt x="1259679" y="14280"/>
                  <a:pt x="1252728" y="379"/>
                </a:cubicBezTo>
                <a:cubicBezTo>
                  <a:pt x="1250800" y="-3476"/>
                  <a:pt x="1252728" y="23239"/>
                  <a:pt x="1252728" y="27811"/>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9861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45ABD0-7F6E-6347-99C6-AC1059D3E414}"/>
              </a:ext>
            </a:extLst>
          </p:cNvPr>
          <p:cNvSpPr>
            <a:spLocks noGrp="1"/>
          </p:cNvSpPr>
          <p:nvPr>
            <p:ph type="title"/>
          </p:nvPr>
        </p:nvSpPr>
        <p:spPr/>
        <p:txBody>
          <a:bodyPr/>
          <a:lstStyle/>
          <a:p>
            <a:r>
              <a:rPr kumimoji="1" lang="en-US" altLang="ko-KR" dirty="0"/>
              <a:t>This Week’s Practice and Class</a:t>
            </a:r>
            <a:endParaRPr kumimoji="1" lang="ko-KR" altLang="en-US" dirty="0"/>
          </a:p>
        </p:txBody>
      </p:sp>
      <p:sp>
        <p:nvSpPr>
          <p:cNvPr id="3" name="내용 개체 틀 2">
            <a:extLst>
              <a:ext uri="{FF2B5EF4-FFF2-40B4-BE49-F238E27FC236}">
                <a16:creationId xmlns:a16="http://schemas.microsoft.com/office/drawing/2014/main" id="{9073219E-6A1E-564B-ADDB-9430B7EAB7B7}"/>
              </a:ext>
            </a:extLst>
          </p:cNvPr>
          <p:cNvSpPr>
            <a:spLocks noGrp="1"/>
          </p:cNvSpPr>
          <p:nvPr>
            <p:ph idx="1"/>
          </p:nvPr>
        </p:nvSpPr>
        <p:spPr/>
        <p:txBody>
          <a:bodyPr>
            <a:normAutofit/>
          </a:bodyPr>
          <a:lstStyle/>
          <a:p>
            <a:r>
              <a:rPr kumimoji="1" lang="en-US" altLang="ko-KR" dirty="0"/>
              <a:t>Practice: Designing, simulating and </a:t>
            </a:r>
            <a:r>
              <a:rPr kumimoji="1" lang="en-US" altLang="ko-KR" dirty="0">
                <a:solidFill>
                  <a:srgbClr val="FF0000"/>
                </a:solidFill>
              </a:rPr>
              <a:t>synthesizing</a:t>
            </a:r>
            <a:r>
              <a:rPr kumimoji="1" lang="en-US" altLang="ko-KR" dirty="0"/>
              <a:t> a multiplier IP block (intellectual property block) utilizing </a:t>
            </a:r>
            <a:r>
              <a:rPr kumimoji="1" lang="en-US" altLang="ko-KR" dirty="0" err="1"/>
              <a:t>Vivado</a:t>
            </a:r>
            <a:endParaRPr kumimoji="1" lang="en-US" altLang="ko-KR" dirty="0"/>
          </a:p>
          <a:p>
            <a:endParaRPr kumimoji="1" lang="en-US" altLang="ko-KR" dirty="0"/>
          </a:p>
          <a:p>
            <a:r>
              <a:rPr kumimoji="1" lang="en-US" altLang="ko-KR" dirty="0"/>
              <a:t>Class</a:t>
            </a:r>
          </a:p>
          <a:p>
            <a:pPr lvl="1"/>
            <a:r>
              <a:rPr kumimoji="1" lang="en-US" altLang="ko-KR" dirty="0"/>
              <a:t>Basic Verilog grammar 2</a:t>
            </a:r>
          </a:p>
          <a:p>
            <a:pPr lvl="2"/>
            <a:r>
              <a:rPr kumimoji="1" lang="en-US" altLang="ko-KR" dirty="0"/>
              <a:t>Generate statement</a:t>
            </a:r>
          </a:p>
          <a:p>
            <a:pPr lvl="2"/>
            <a:r>
              <a:rPr kumimoji="1" lang="en-US" altLang="ko-KR" dirty="0"/>
              <a:t>Structural and behavioral modeling</a:t>
            </a:r>
          </a:p>
          <a:p>
            <a:pPr lvl="2"/>
            <a:r>
              <a:rPr kumimoji="1" lang="en-US" altLang="ko-KR" dirty="0"/>
              <a:t>Synthesizable code</a:t>
            </a:r>
          </a:p>
          <a:p>
            <a:pPr lvl="1"/>
            <a:r>
              <a:rPr kumimoji="1" lang="en-US" altLang="ko-KR" dirty="0"/>
              <a:t>Understanding bus interface</a:t>
            </a:r>
          </a:p>
          <a:p>
            <a:pPr lvl="2"/>
            <a:r>
              <a:rPr kumimoji="1" lang="en-US" altLang="ko-KR" dirty="0"/>
              <a:t>The generated multiplication IP has bus interface</a:t>
            </a:r>
          </a:p>
        </p:txBody>
      </p:sp>
    </p:spTree>
    <p:extLst>
      <p:ext uri="{BB962C8B-B14F-4D97-AF65-F5344CB8AC3E}">
        <p14:creationId xmlns:p14="http://schemas.microsoft.com/office/powerpoint/2010/main" val="9694572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3"/>
          <p:cNvGrpSpPr>
            <a:grpSpLocks/>
          </p:cNvGrpSpPr>
          <p:nvPr/>
        </p:nvGrpSpPr>
        <p:grpSpPr bwMode="auto">
          <a:xfrm>
            <a:off x="2459039" y="1681164"/>
            <a:ext cx="6645275" cy="4435475"/>
            <a:chOff x="677" y="1771"/>
            <a:chExt cx="4186" cy="2002"/>
          </a:xfrm>
        </p:grpSpPr>
        <p:sp>
          <p:nvSpPr>
            <p:cNvPr id="2620420" name="Rectangle 4"/>
            <p:cNvSpPr>
              <a:spLocks noChangeArrowheads="1"/>
            </p:cNvSpPr>
            <p:nvPr/>
          </p:nvSpPr>
          <p:spPr bwMode="auto">
            <a:xfrm>
              <a:off x="677" y="1771"/>
              <a:ext cx="514" cy="2002"/>
            </a:xfrm>
            <a:prstGeom prst="rect">
              <a:avLst/>
            </a:prstGeom>
            <a:gradFill rotWithShape="1">
              <a:gsLst>
                <a:gs pos="0">
                  <a:schemeClr val="accent1"/>
                </a:gs>
                <a:gs pos="5000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r>
                <a:rPr lang="en-GB" sz="1600">
                  <a:solidFill>
                    <a:schemeClr val="bg1"/>
                  </a:solidFill>
                </a:rPr>
                <a:t>AXI</a:t>
              </a:r>
            </a:p>
            <a:p>
              <a:pPr>
                <a:defRPr/>
              </a:pPr>
              <a:r>
                <a:rPr lang="en-GB" sz="1600">
                  <a:solidFill>
                    <a:schemeClr val="bg1"/>
                  </a:solidFill>
                </a:rPr>
                <a:t>Master</a:t>
              </a:r>
            </a:p>
          </p:txBody>
        </p:sp>
        <p:sp>
          <p:nvSpPr>
            <p:cNvPr id="2620421" name="Rectangle 5"/>
            <p:cNvSpPr>
              <a:spLocks noChangeArrowheads="1"/>
            </p:cNvSpPr>
            <p:nvPr/>
          </p:nvSpPr>
          <p:spPr bwMode="auto">
            <a:xfrm>
              <a:off x="4349" y="1771"/>
              <a:ext cx="514" cy="2002"/>
            </a:xfrm>
            <a:prstGeom prst="rect">
              <a:avLst/>
            </a:prstGeom>
            <a:gradFill rotWithShape="1">
              <a:gsLst>
                <a:gs pos="0">
                  <a:schemeClr val="accent1"/>
                </a:gs>
                <a:gs pos="5000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r>
                <a:rPr lang="en-GB" sz="1600">
                  <a:solidFill>
                    <a:schemeClr val="bg1"/>
                  </a:solidFill>
                </a:rPr>
                <a:t>AXI</a:t>
              </a:r>
            </a:p>
            <a:p>
              <a:pPr>
                <a:defRPr/>
              </a:pPr>
              <a:r>
                <a:rPr lang="en-GB" sz="1600">
                  <a:solidFill>
                    <a:schemeClr val="bg1"/>
                  </a:solidFill>
                </a:rPr>
                <a:t>Slave</a:t>
              </a:r>
            </a:p>
          </p:txBody>
        </p:sp>
      </p:grpSp>
      <p:sp>
        <p:nvSpPr>
          <p:cNvPr id="23555" name="AutoShape 6"/>
          <p:cNvSpPr>
            <a:spLocks noChangeArrowheads="1"/>
          </p:cNvSpPr>
          <p:nvPr/>
        </p:nvSpPr>
        <p:spPr bwMode="auto">
          <a:xfrm>
            <a:off x="3278188" y="1692275"/>
            <a:ext cx="5002212" cy="565150"/>
          </a:xfrm>
          <a:prstGeom prst="rightArrow">
            <a:avLst>
              <a:gd name="adj1" fmla="val 59528"/>
              <a:gd name="adj2" fmla="val 49992"/>
            </a:avLst>
          </a:prstGeom>
          <a:gradFill rotWithShape="1">
            <a:gsLst>
              <a:gs pos="0">
                <a:srgbClr val="47182F"/>
              </a:gs>
              <a:gs pos="100000">
                <a:srgbClr val="993366"/>
              </a:gs>
            </a:gsLst>
            <a:lin ang="0" scaled="1"/>
          </a:gradFill>
          <a:ln w="9525">
            <a:solidFill>
              <a:schemeClr val="tx1"/>
            </a:solidFill>
            <a:miter lim="800000"/>
            <a:headEnd/>
            <a:tailEnd/>
          </a:ln>
        </p:spPr>
        <p:txBody>
          <a:bodyPr anchor="ctr">
            <a:spAutoFit/>
          </a:bodyPr>
          <a:lstStyle/>
          <a:p>
            <a:r>
              <a:rPr lang="en-GB" altLang="ko-KR" sz="1600">
                <a:solidFill>
                  <a:schemeClr val="bg1"/>
                </a:solidFill>
                <a:latin typeface="맑은 고딕" pitchFamily="34" charset="-127"/>
                <a:ea typeface="맑은 고딕" pitchFamily="34" charset="-127"/>
              </a:rPr>
              <a:t>Write Address/Control</a:t>
            </a:r>
          </a:p>
        </p:txBody>
      </p:sp>
      <p:sp>
        <p:nvSpPr>
          <p:cNvPr id="23557" name="Text Box 8"/>
          <p:cNvSpPr txBox="1">
            <a:spLocks noChangeArrowheads="1"/>
          </p:cNvSpPr>
          <p:nvPr/>
        </p:nvSpPr>
        <p:spPr bwMode="auto">
          <a:xfrm>
            <a:off x="3378200" y="2092325"/>
            <a:ext cx="3589338" cy="338138"/>
          </a:xfrm>
          <a:prstGeom prst="rect">
            <a:avLst/>
          </a:prstGeom>
          <a:noFill/>
          <a:ln w="38100">
            <a:noFill/>
            <a:miter lim="800000"/>
            <a:headEnd/>
            <a:tailEnd/>
          </a:ln>
        </p:spPr>
        <p:txBody>
          <a:bodyPr wrap="none">
            <a:spAutoFit/>
          </a:bodyPr>
          <a:lstStyle/>
          <a:p>
            <a:pPr>
              <a:spcBef>
                <a:spcPct val="30000"/>
              </a:spcBef>
            </a:pPr>
            <a:r>
              <a:rPr lang="en-US" altLang="ko-KR" sz="1600" b="1">
                <a:solidFill>
                  <a:schemeClr val="tx2"/>
                </a:solidFill>
                <a:latin typeface="맑은 고딕" pitchFamily="34" charset="-127"/>
                <a:ea typeface="맑은 고딕" pitchFamily="34" charset="-127"/>
              </a:rPr>
              <a:t>AWID[3:0] write addr ID (0~4 bits)</a:t>
            </a:r>
          </a:p>
        </p:txBody>
      </p:sp>
      <p:sp>
        <p:nvSpPr>
          <p:cNvPr id="23558" name="Text Box 9"/>
          <p:cNvSpPr txBox="1">
            <a:spLocks noChangeArrowheads="1"/>
          </p:cNvSpPr>
          <p:nvPr/>
        </p:nvSpPr>
        <p:spPr bwMode="auto">
          <a:xfrm>
            <a:off x="3378201" y="2346325"/>
            <a:ext cx="3033713" cy="338138"/>
          </a:xfrm>
          <a:prstGeom prst="rect">
            <a:avLst/>
          </a:prstGeom>
          <a:noFill/>
          <a:ln w="38100">
            <a:noFill/>
            <a:miter lim="800000"/>
            <a:headEnd/>
            <a:tailEnd/>
          </a:ln>
        </p:spPr>
        <p:txBody>
          <a:bodyPr wrap="none">
            <a:spAutoFit/>
          </a:bodyPr>
          <a:lstStyle/>
          <a:p>
            <a:pPr>
              <a:spcBef>
                <a:spcPct val="30000"/>
              </a:spcBef>
            </a:pPr>
            <a:r>
              <a:rPr lang="en-US" altLang="ko-KR" sz="1600" b="1">
                <a:latin typeface="맑은 고딕" pitchFamily="34" charset="-127"/>
                <a:ea typeface="맑은 고딕" pitchFamily="34" charset="-127"/>
              </a:rPr>
              <a:t>AWADDR[31:0] write addr ID</a:t>
            </a:r>
          </a:p>
        </p:txBody>
      </p:sp>
      <p:sp>
        <p:nvSpPr>
          <p:cNvPr id="23559" name="Text Box 10"/>
          <p:cNvSpPr txBox="1">
            <a:spLocks noChangeArrowheads="1"/>
          </p:cNvSpPr>
          <p:nvPr/>
        </p:nvSpPr>
        <p:spPr bwMode="auto">
          <a:xfrm>
            <a:off x="3368675" y="2576513"/>
            <a:ext cx="2889250" cy="336550"/>
          </a:xfrm>
          <a:prstGeom prst="rect">
            <a:avLst/>
          </a:prstGeom>
          <a:noFill/>
          <a:ln w="38100">
            <a:noFill/>
            <a:miter lim="800000"/>
            <a:headEnd/>
            <a:tailEnd/>
          </a:ln>
        </p:spPr>
        <p:txBody>
          <a:bodyPr>
            <a:spAutoFit/>
          </a:bodyPr>
          <a:lstStyle/>
          <a:p>
            <a:pPr>
              <a:spcBef>
                <a:spcPct val="30000"/>
              </a:spcBef>
            </a:pPr>
            <a:r>
              <a:rPr lang="en-US" altLang="ko-KR" sz="1600" b="1">
                <a:latin typeface="맑은 고딕" pitchFamily="34" charset="-127"/>
                <a:ea typeface="맑은 고딕" pitchFamily="34" charset="-127"/>
              </a:rPr>
              <a:t>AWLEN[3:0] burst length</a:t>
            </a:r>
            <a:endParaRPr lang="en-US" altLang="ko-KR" sz="1600" b="1">
              <a:solidFill>
                <a:schemeClr val="accent1"/>
              </a:solidFill>
              <a:latin typeface="맑은 고딕" pitchFamily="34" charset="-127"/>
              <a:ea typeface="맑은 고딕" pitchFamily="34" charset="-127"/>
            </a:endParaRPr>
          </a:p>
        </p:txBody>
      </p:sp>
      <p:sp>
        <p:nvSpPr>
          <p:cNvPr id="23560" name="Text Box 11"/>
          <p:cNvSpPr txBox="1">
            <a:spLocks noChangeArrowheads="1"/>
          </p:cNvSpPr>
          <p:nvPr/>
        </p:nvSpPr>
        <p:spPr bwMode="auto">
          <a:xfrm>
            <a:off x="3368675" y="2817813"/>
            <a:ext cx="3486150" cy="336550"/>
          </a:xfrm>
          <a:prstGeom prst="rect">
            <a:avLst/>
          </a:prstGeom>
          <a:noFill/>
          <a:ln w="38100">
            <a:noFill/>
            <a:miter lim="800000"/>
            <a:headEnd/>
            <a:tailEnd/>
          </a:ln>
        </p:spPr>
        <p:txBody>
          <a:bodyPr>
            <a:spAutoFit/>
          </a:bodyPr>
          <a:lstStyle/>
          <a:p>
            <a:pPr>
              <a:spcBef>
                <a:spcPct val="30000"/>
              </a:spcBef>
            </a:pPr>
            <a:r>
              <a:rPr lang="en-US" altLang="ko-KR" sz="1600" b="1">
                <a:latin typeface="맑은 고딕" pitchFamily="34" charset="-127"/>
                <a:ea typeface="맑은 고딕" pitchFamily="34" charset="-127"/>
              </a:rPr>
              <a:t>AWSIZE[2:0] burst size</a:t>
            </a:r>
            <a:endParaRPr lang="en-US" altLang="ko-KR" sz="1600" b="1">
              <a:solidFill>
                <a:schemeClr val="accent1"/>
              </a:solidFill>
              <a:latin typeface="맑은 고딕" pitchFamily="34" charset="-127"/>
              <a:ea typeface="맑은 고딕" pitchFamily="34" charset="-127"/>
            </a:endParaRPr>
          </a:p>
        </p:txBody>
      </p:sp>
      <p:sp>
        <p:nvSpPr>
          <p:cNvPr id="23561" name="Text Box 12"/>
          <p:cNvSpPr txBox="1">
            <a:spLocks noChangeArrowheads="1"/>
          </p:cNvSpPr>
          <p:nvPr/>
        </p:nvSpPr>
        <p:spPr bwMode="auto">
          <a:xfrm>
            <a:off x="3368675" y="3059113"/>
            <a:ext cx="3232150" cy="336550"/>
          </a:xfrm>
          <a:prstGeom prst="rect">
            <a:avLst/>
          </a:prstGeom>
          <a:noFill/>
          <a:ln w="38100">
            <a:noFill/>
            <a:miter lim="800000"/>
            <a:headEnd/>
            <a:tailEnd/>
          </a:ln>
        </p:spPr>
        <p:txBody>
          <a:bodyPr>
            <a:spAutoFit/>
          </a:bodyPr>
          <a:lstStyle/>
          <a:p>
            <a:pPr>
              <a:spcBef>
                <a:spcPct val="30000"/>
              </a:spcBef>
            </a:pPr>
            <a:r>
              <a:rPr lang="en-US" altLang="ko-KR" sz="1600" b="1">
                <a:latin typeface="맑은 고딕" pitchFamily="34" charset="-127"/>
                <a:ea typeface="맑은 고딕" pitchFamily="34" charset="-127"/>
              </a:rPr>
              <a:t>AWBURST[1:0] burst type</a:t>
            </a:r>
            <a:endParaRPr lang="en-US" altLang="ko-KR" sz="1600" b="1">
              <a:solidFill>
                <a:schemeClr val="accent1"/>
              </a:solidFill>
              <a:latin typeface="맑은 고딕" pitchFamily="34" charset="-127"/>
              <a:ea typeface="맑은 고딕" pitchFamily="34" charset="-127"/>
            </a:endParaRPr>
          </a:p>
        </p:txBody>
      </p:sp>
      <p:sp>
        <p:nvSpPr>
          <p:cNvPr id="23562" name="Text Box 13"/>
          <p:cNvSpPr txBox="1">
            <a:spLocks noChangeArrowheads="1"/>
          </p:cNvSpPr>
          <p:nvPr/>
        </p:nvSpPr>
        <p:spPr bwMode="auto">
          <a:xfrm>
            <a:off x="3368675" y="3300413"/>
            <a:ext cx="3638550" cy="336550"/>
          </a:xfrm>
          <a:prstGeom prst="rect">
            <a:avLst/>
          </a:prstGeom>
          <a:noFill/>
          <a:ln w="38100">
            <a:noFill/>
            <a:miter lim="800000"/>
            <a:headEnd/>
            <a:tailEnd/>
          </a:ln>
        </p:spPr>
        <p:txBody>
          <a:bodyPr>
            <a:spAutoFit/>
          </a:bodyPr>
          <a:lstStyle/>
          <a:p>
            <a:pPr>
              <a:spcBef>
                <a:spcPct val="30000"/>
              </a:spcBef>
            </a:pPr>
            <a:r>
              <a:rPr lang="en-US" altLang="ko-KR" sz="1600" b="1">
                <a:latin typeface="맑은 고딕" pitchFamily="34" charset="-127"/>
                <a:ea typeface="맑은 고딕" pitchFamily="34" charset="-127"/>
              </a:rPr>
              <a:t>AWLOCK[1:0] lock info</a:t>
            </a:r>
            <a:endParaRPr lang="en-US" altLang="ko-KR" sz="1600" b="1">
              <a:solidFill>
                <a:schemeClr val="accent1"/>
              </a:solidFill>
              <a:latin typeface="맑은 고딕" pitchFamily="34" charset="-127"/>
              <a:ea typeface="맑은 고딕" pitchFamily="34" charset="-127"/>
            </a:endParaRPr>
          </a:p>
        </p:txBody>
      </p:sp>
      <p:sp>
        <p:nvSpPr>
          <p:cNvPr id="23563" name="Text Box 14"/>
          <p:cNvSpPr txBox="1">
            <a:spLocks noChangeArrowheads="1"/>
          </p:cNvSpPr>
          <p:nvPr/>
        </p:nvSpPr>
        <p:spPr bwMode="auto">
          <a:xfrm>
            <a:off x="3368675" y="3541713"/>
            <a:ext cx="4464050" cy="336550"/>
          </a:xfrm>
          <a:prstGeom prst="rect">
            <a:avLst/>
          </a:prstGeom>
          <a:noFill/>
          <a:ln w="38100">
            <a:noFill/>
            <a:miter lim="800000"/>
            <a:headEnd/>
            <a:tailEnd/>
          </a:ln>
        </p:spPr>
        <p:txBody>
          <a:bodyPr>
            <a:spAutoFit/>
          </a:bodyPr>
          <a:lstStyle/>
          <a:p>
            <a:pPr>
              <a:spcBef>
                <a:spcPct val="30000"/>
              </a:spcBef>
            </a:pPr>
            <a:r>
              <a:rPr lang="en-US" altLang="ko-KR" sz="1600" b="1">
                <a:latin typeface="맑은 고딕" pitchFamily="34" charset="-127"/>
                <a:ea typeface="맑은 고딕" pitchFamily="34" charset="-127"/>
              </a:rPr>
              <a:t>AWCACHE[3:0] cache type</a:t>
            </a:r>
            <a:endParaRPr lang="en-US" altLang="ko-KR" sz="1600" b="1">
              <a:solidFill>
                <a:schemeClr val="accent1"/>
              </a:solidFill>
              <a:latin typeface="맑은 고딕" pitchFamily="34" charset="-127"/>
              <a:ea typeface="맑은 고딕" pitchFamily="34" charset="-127"/>
            </a:endParaRPr>
          </a:p>
        </p:txBody>
      </p:sp>
      <p:sp>
        <p:nvSpPr>
          <p:cNvPr id="23564" name="Text Box 15"/>
          <p:cNvSpPr txBox="1">
            <a:spLocks noChangeArrowheads="1"/>
          </p:cNvSpPr>
          <p:nvPr/>
        </p:nvSpPr>
        <p:spPr bwMode="auto">
          <a:xfrm>
            <a:off x="3368675" y="3783013"/>
            <a:ext cx="3765550" cy="336550"/>
          </a:xfrm>
          <a:prstGeom prst="rect">
            <a:avLst/>
          </a:prstGeom>
          <a:noFill/>
          <a:ln w="38100">
            <a:noFill/>
            <a:miter lim="800000"/>
            <a:headEnd/>
            <a:tailEnd/>
          </a:ln>
        </p:spPr>
        <p:txBody>
          <a:bodyPr>
            <a:spAutoFit/>
          </a:bodyPr>
          <a:lstStyle/>
          <a:p>
            <a:pPr>
              <a:spcBef>
                <a:spcPct val="30000"/>
              </a:spcBef>
            </a:pPr>
            <a:r>
              <a:rPr lang="en-US" altLang="ko-KR" sz="1600" b="1">
                <a:latin typeface="맑은 고딕" pitchFamily="34" charset="-127"/>
                <a:ea typeface="맑은 고딕" pitchFamily="34" charset="-127"/>
              </a:rPr>
              <a:t>AWPROT[2:0] protection type</a:t>
            </a:r>
            <a:endParaRPr lang="en-US" altLang="ko-KR" sz="1600" b="1">
              <a:solidFill>
                <a:schemeClr val="accent1"/>
              </a:solidFill>
              <a:latin typeface="맑은 고딕" pitchFamily="34" charset="-127"/>
              <a:ea typeface="맑은 고딕" pitchFamily="34" charset="-127"/>
            </a:endParaRPr>
          </a:p>
        </p:txBody>
      </p:sp>
      <p:sp>
        <p:nvSpPr>
          <p:cNvPr id="23565" name="Text Box 16"/>
          <p:cNvSpPr txBox="1">
            <a:spLocks noChangeArrowheads="1"/>
          </p:cNvSpPr>
          <p:nvPr/>
        </p:nvSpPr>
        <p:spPr bwMode="auto">
          <a:xfrm>
            <a:off x="3368675" y="4024313"/>
            <a:ext cx="3968750" cy="336550"/>
          </a:xfrm>
          <a:prstGeom prst="rect">
            <a:avLst/>
          </a:prstGeom>
          <a:noFill/>
          <a:ln w="38100">
            <a:noFill/>
            <a:miter lim="800000"/>
            <a:headEnd/>
            <a:tailEnd/>
          </a:ln>
        </p:spPr>
        <p:txBody>
          <a:bodyPr>
            <a:spAutoFit/>
          </a:bodyPr>
          <a:lstStyle/>
          <a:p>
            <a:pPr>
              <a:spcBef>
                <a:spcPct val="30000"/>
              </a:spcBef>
            </a:pPr>
            <a:r>
              <a:rPr lang="en-US" altLang="ko-KR" sz="1600" b="1">
                <a:latin typeface="맑은 고딕" pitchFamily="34" charset="-127"/>
                <a:ea typeface="맑은 고딕" pitchFamily="34" charset="-127"/>
              </a:rPr>
              <a:t>AWVALID write address valid</a:t>
            </a:r>
            <a:endParaRPr lang="en-US" altLang="ko-KR" sz="1600" b="1">
              <a:solidFill>
                <a:schemeClr val="accent1"/>
              </a:solidFill>
              <a:latin typeface="맑은 고딕" pitchFamily="34" charset="-127"/>
              <a:ea typeface="맑은 고딕" pitchFamily="34" charset="-127"/>
            </a:endParaRPr>
          </a:p>
        </p:txBody>
      </p:sp>
      <p:sp>
        <p:nvSpPr>
          <p:cNvPr id="23566" name="Text Box 17"/>
          <p:cNvSpPr txBox="1">
            <a:spLocks noChangeArrowheads="1"/>
          </p:cNvSpPr>
          <p:nvPr/>
        </p:nvSpPr>
        <p:spPr bwMode="auto">
          <a:xfrm>
            <a:off x="3368675" y="4265613"/>
            <a:ext cx="3778250" cy="336550"/>
          </a:xfrm>
          <a:prstGeom prst="rect">
            <a:avLst/>
          </a:prstGeom>
          <a:noFill/>
          <a:ln w="38100">
            <a:noFill/>
            <a:miter lim="800000"/>
            <a:headEnd/>
            <a:tailEnd/>
          </a:ln>
        </p:spPr>
        <p:txBody>
          <a:bodyPr>
            <a:spAutoFit/>
          </a:bodyPr>
          <a:lstStyle/>
          <a:p>
            <a:pPr>
              <a:spcBef>
                <a:spcPct val="30000"/>
              </a:spcBef>
            </a:pPr>
            <a:r>
              <a:rPr lang="en-US" altLang="ko-KR" sz="1600" b="1">
                <a:latin typeface="맑은 고딕" pitchFamily="34" charset="-127"/>
                <a:ea typeface="맑은 고딕" pitchFamily="34" charset="-127"/>
              </a:rPr>
              <a:t>AWREADY write address ready</a:t>
            </a:r>
            <a:endParaRPr lang="en-US" altLang="ko-KR" sz="1600" b="1">
              <a:solidFill>
                <a:schemeClr val="accent1"/>
              </a:solidFill>
              <a:latin typeface="맑은 고딕" pitchFamily="34" charset="-127"/>
              <a:ea typeface="맑은 고딕" pitchFamily="34" charset="-127"/>
            </a:endParaRPr>
          </a:p>
        </p:txBody>
      </p:sp>
      <p:sp>
        <p:nvSpPr>
          <p:cNvPr id="23567" name="AutoShape 18"/>
          <p:cNvSpPr>
            <a:spLocks noChangeArrowheads="1"/>
          </p:cNvSpPr>
          <p:nvPr/>
        </p:nvSpPr>
        <p:spPr bwMode="auto">
          <a:xfrm>
            <a:off x="3265488" y="4524375"/>
            <a:ext cx="5002212" cy="565150"/>
          </a:xfrm>
          <a:prstGeom prst="rightArrow">
            <a:avLst>
              <a:gd name="adj1" fmla="val 59528"/>
              <a:gd name="adj2" fmla="val 49992"/>
            </a:avLst>
          </a:prstGeom>
          <a:gradFill rotWithShape="1">
            <a:gsLst>
              <a:gs pos="0">
                <a:srgbClr val="47182F"/>
              </a:gs>
              <a:gs pos="100000">
                <a:srgbClr val="993366"/>
              </a:gs>
            </a:gsLst>
            <a:lin ang="0" scaled="1"/>
          </a:gradFill>
          <a:ln w="9525">
            <a:solidFill>
              <a:schemeClr val="tx1"/>
            </a:solidFill>
            <a:miter lim="800000"/>
            <a:headEnd/>
            <a:tailEnd/>
          </a:ln>
        </p:spPr>
        <p:txBody>
          <a:bodyPr anchor="ctr">
            <a:spAutoFit/>
          </a:bodyPr>
          <a:lstStyle/>
          <a:p>
            <a:r>
              <a:rPr lang="en-GB" altLang="ko-KR" sz="1600">
                <a:solidFill>
                  <a:schemeClr val="bg1"/>
                </a:solidFill>
                <a:latin typeface="맑은 고딕" pitchFamily="34" charset="-127"/>
                <a:ea typeface="맑은 고딕" pitchFamily="34" charset="-127"/>
              </a:rPr>
              <a:t>Write data</a:t>
            </a:r>
          </a:p>
        </p:txBody>
      </p:sp>
      <p:sp>
        <p:nvSpPr>
          <p:cNvPr id="23568" name="Text Box 19"/>
          <p:cNvSpPr txBox="1">
            <a:spLocks noChangeArrowheads="1"/>
          </p:cNvSpPr>
          <p:nvPr/>
        </p:nvSpPr>
        <p:spPr bwMode="auto">
          <a:xfrm>
            <a:off x="3368675" y="4938713"/>
            <a:ext cx="4705350" cy="336550"/>
          </a:xfrm>
          <a:prstGeom prst="rect">
            <a:avLst/>
          </a:prstGeom>
          <a:noFill/>
          <a:ln w="38100">
            <a:noFill/>
            <a:miter lim="800000"/>
            <a:headEnd/>
            <a:tailEnd/>
          </a:ln>
        </p:spPr>
        <p:txBody>
          <a:bodyPr>
            <a:spAutoFit/>
          </a:bodyPr>
          <a:lstStyle/>
          <a:p>
            <a:pPr>
              <a:spcBef>
                <a:spcPct val="30000"/>
              </a:spcBef>
            </a:pPr>
            <a:r>
              <a:rPr lang="en-US" altLang="ko-KR" sz="1600" b="1">
                <a:solidFill>
                  <a:schemeClr val="tx2"/>
                </a:solidFill>
                <a:latin typeface="맑은 고딕" pitchFamily="34" charset="-127"/>
                <a:ea typeface="맑은 고딕" pitchFamily="34" charset="-127"/>
              </a:rPr>
              <a:t>WID[3:0] write ID tag, AWID = WID (0~4 bits)</a:t>
            </a:r>
          </a:p>
        </p:txBody>
      </p:sp>
      <p:sp>
        <p:nvSpPr>
          <p:cNvPr id="23569" name="Text Box 20"/>
          <p:cNvSpPr txBox="1">
            <a:spLocks noChangeArrowheads="1"/>
          </p:cNvSpPr>
          <p:nvPr/>
        </p:nvSpPr>
        <p:spPr bwMode="auto">
          <a:xfrm>
            <a:off x="3368675" y="5180013"/>
            <a:ext cx="3638550" cy="336550"/>
          </a:xfrm>
          <a:prstGeom prst="rect">
            <a:avLst/>
          </a:prstGeom>
          <a:noFill/>
          <a:ln w="38100">
            <a:noFill/>
            <a:miter lim="800000"/>
            <a:headEnd/>
            <a:tailEnd/>
          </a:ln>
        </p:spPr>
        <p:txBody>
          <a:bodyPr>
            <a:spAutoFit/>
          </a:bodyPr>
          <a:lstStyle/>
          <a:p>
            <a:pPr>
              <a:spcBef>
                <a:spcPct val="30000"/>
              </a:spcBef>
            </a:pPr>
            <a:r>
              <a:rPr lang="en-US" altLang="ko-KR" sz="1600" b="1">
                <a:latin typeface="맑은 고딕" pitchFamily="34" charset="-127"/>
                <a:ea typeface="맑은 고딕" pitchFamily="34" charset="-127"/>
              </a:rPr>
              <a:t>WDATA[31:0] write data</a:t>
            </a:r>
            <a:endParaRPr lang="en-US" altLang="ko-KR" sz="1600" b="1">
              <a:solidFill>
                <a:schemeClr val="accent1"/>
              </a:solidFill>
              <a:latin typeface="맑은 고딕" pitchFamily="34" charset="-127"/>
              <a:ea typeface="맑은 고딕" pitchFamily="34" charset="-127"/>
            </a:endParaRPr>
          </a:p>
        </p:txBody>
      </p:sp>
      <p:sp>
        <p:nvSpPr>
          <p:cNvPr id="23570" name="Text Box 21"/>
          <p:cNvSpPr txBox="1">
            <a:spLocks noChangeArrowheads="1"/>
          </p:cNvSpPr>
          <p:nvPr/>
        </p:nvSpPr>
        <p:spPr bwMode="auto">
          <a:xfrm>
            <a:off x="3368675" y="5421313"/>
            <a:ext cx="4464050" cy="336550"/>
          </a:xfrm>
          <a:prstGeom prst="rect">
            <a:avLst/>
          </a:prstGeom>
          <a:noFill/>
          <a:ln w="38100">
            <a:noFill/>
            <a:miter lim="800000"/>
            <a:headEnd/>
            <a:tailEnd/>
          </a:ln>
        </p:spPr>
        <p:txBody>
          <a:bodyPr>
            <a:spAutoFit/>
          </a:bodyPr>
          <a:lstStyle/>
          <a:p>
            <a:pPr>
              <a:spcBef>
                <a:spcPct val="30000"/>
              </a:spcBef>
            </a:pPr>
            <a:r>
              <a:rPr lang="en-US" altLang="ko-KR" sz="1600" b="1">
                <a:latin typeface="맑은 고딕" pitchFamily="34" charset="-127"/>
                <a:ea typeface="맑은 고딕" pitchFamily="34" charset="-127"/>
              </a:rPr>
              <a:t>WSTRB[3:0] write strobes</a:t>
            </a:r>
            <a:endParaRPr lang="en-US" altLang="ko-KR" sz="1600" b="1">
              <a:solidFill>
                <a:schemeClr val="accent1"/>
              </a:solidFill>
              <a:latin typeface="맑은 고딕" pitchFamily="34" charset="-127"/>
              <a:ea typeface="맑은 고딕" pitchFamily="34" charset="-127"/>
            </a:endParaRPr>
          </a:p>
        </p:txBody>
      </p:sp>
      <p:sp>
        <p:nvSpPr>
          <p:cNvPr id="23571" name="Text Box 22"/>
          <p:cNvSpPr txBox="1">
            <a:spLocks noChangeArrowheads="1"/>
          </p:cNvSpPr>
          <p:nvPr/>
        </p:nvSpPr>
        <p:spPr bwMode="auto">
          <a:xfrm>
            <a:off x="3368675" y="5662613"/>
            <a:ext cx="3765550" cy="336550"/>
          </a:xfrm>
          <a:prstGeom prst="rect">
            <a:avLst/>
          </a:prstGeom>
          <a:noFill/>
          <a:ln w="38100">
            <a:noFill/>
            <a:miter lim="800000"/>
            <a:headEnd/>
            <a:tailEnd/>
          </a:ln>
        </p:spPr>
        <p:txBody>
          <a:bodyPr>
            <a:spAutoFit/>
          </a:bodyPr>
          <a:lstStyle/>
          <a:p>
            <a:pPr>
              <a:spcBef>
                <a:spcPct val="30000"/>
              </a:spcBef>
            </a:pPr>
            <a:r>
              <a:rPr lang="en-US" altLang="ko-KR" sz="1600" b="1">
                <a:latin typeface="맑은 고딕" pitchFamily="34" charset="-127"/>
                <a:ea typeface="맑은 고딕" pitchFamily="34" charset="-127"/>
              </a:rPr>
              <a:t>WLAST write last</a:t>
            </a:r>
            <a:endParaRPr lang="en-US" altLang="ko-KR" sz="1600" b="1">
              <a:solidFill>
                <a:schemeClr val="accent1"/>
              </a:solidFill>
              <a:latin typeface="맑은 고딕" pitchFamily="34" charset="-127"/>
              <a:ea typeface="맑은 고딕" pitchFamily="34" charset="-127"/>
            </a:endParaRPr>
          </a:p>
        </p:txBody>
      </p:sp>
      <p:sp>
        <p:nvSpPr>
          <p:cNvPr id="23572" name="Text Box 23"/>
          <p:cNvSpPr txBox="1">
            <a:spLocks noChangeArrowheads="1"/>
          </p:cNvSpPr>
          <p:nvPr/>
        </p:nvSpPr>
        <p:spPr bwMode="auto">
          <a:xfrm>
            <a:off x="3368675" y="5903913"/>
            <a:ext cx="3968750" cy="336550"/>
          </a:xfrm>
          <a:prstGeom prst="rect">
            <a:avLst/>
          </a:prstGeom>
          <a:noFill/>
          <a:ln w="38100">
            <a:noFill/>
            <a:miter lim="800000"/>
            <a:headEnd/>
            <a:tailEnd/>
          </a:ln>
        </p:spPr>
        <p:txBody>
          <a:bodyPr>
            <a:spAutoFit/>
          </a:bodyPr>
          <a:lstStyle/>
          <a:p>
            <a:pPr>
              <a:spcBef>
                <a:spcPct val="30000"/>
              </a:spcBef>
            </a:pPr>
            <a:r>
              <a:rPr lang="en-US" altLang="ko-KR" sz="1600" b="1">
                <a:latin typeface="맑은 고딕" pitchFamily="34" charset="-127"/>
                <a:ea typeface="맑은 고딕" pitchFamily="34" charset="-127"/>
              </a:rPr>
              <a:t>WVALID write valid</a:t>
            </a:r>
            <a:endParaRPr lang="en-US" altLang="ko-KR" sz="1600" b="1">
              <a:solidFill>
                <a:schemeClr val="accent1"/>
              </a:solidFill>
              <a:latin typeface="맑은 고딕" pitchFamily="34" charset="-127"/>
              <a:ea typeface="맑은 고딕" pitchFamily="34" charset="-127"/>
            </a:endParaRPr>
          </a:p>
        </p:txBody>
      </p:sp>
      <p:sp>
        <p:nvSpPr>
          <p:cNvPr id="23573" name="Text Box 24"/>
          <p:cNvSpPr txBox="1">
            <a:spLocks noChangeArrowheads="1"/>
          </p:cNvSpPr>
          <p:nvPr/>
        </p:nvSpPr>
        <p:spPr bwMode="auto">
          <a:xfrm>
            <a:off x="3368675" y="6145213"/>
            <a:ext cx="3778250" cy="336550"/>
          </a:xfrm>
          <a:prstGeom prst="rect">
            <a:avLst/>
          </a:prstGeom>
          <a:noFill/>
          <a:ln w="38100">
            <a:noFill/>
            <a:miter lim="800000"/>
            <a:headEnd/>
            <a:tailEnd/>
          </a:ln>
        </p:spPr>
        <p:txBody>
          <a:bodyPr>
            <a:spAutoFit/>
          </a:bodyPr>
          <a:lstStyle/>
          <a:p>
            <a:pPr>
              <a:spcBef>
                <a:spcPct val="30000"/>
              </a:spcBef>
            </a:pPr>
            <a:r>
              <a:rPr lang="en-US" altLang="ko-KR" sz="1600" b="1">
                <a:latin typeface="맑은 고딕" pitchFamily="34" charset="-127"/>
                <a:ea typeface="맑은 고딕" pitchFamily="34" charset="-127"/>
              </a:rPr>
              <a:t>WREADY write ready</a:t>
            </a:r>
            <a:endParaRPr lang="en-US" altLang="ko-KR" sz="1600" b="1">
              <a:solidFill>
                <a:schemeClr val="accent1"/>
              </a:solidFill>
              <a:latin typeface="맑은 고딕" pitchFamily="34" charset="-127"/>
              <a:ea typeface="맑은 고딕" pitchFamily="34" charset="-127"/>
            </a:endParaRPr>
          </a:p>
        </p:txBody>
      </p:sp>
      <p:sp>
        <p:nvSpPr>
          <p:cNvPr id="23574" name="Text Box 25"/>
          <p:cNvSpPr txBox="1">
            <a:spLocks noChangeArrowheads="1"/>
          </p:cNvSpPr>
          <p:nvPr/>
        </p:nvSpPr>
        <p:spPr bwMode="auto">
          <a:xfrm>
            <a:off x="9231313" y="1814514"/>
            <a:ext cx="882650" cy="369887"/>
          </a:xfrm>
          <a:prstGeom prst="rect">
            <a:avLst/>
          </a:prstGeom>
          <a:noFill/>
          <a:ln w="38100">
            <a:noFill/>
            <a:miter lim="800000"/>
            <a:headEnd/>
            <a:tailEnd/>
          </a:ln>
        </p:spPr>
        <p:txBody>
          <a:bodyPr wrap="none">
            <a:spAutoFit/>
          </a:bodyPr>
          <a:lstStyle/>
          <a:p>
            <a:pPr>
              <a:spcBef>
                <a:spcPct val="30000"/>
              </a:spcBef>
            </a:pPr>
            <a:r>
              <a:rPr lang="en-US" altLang="ko-KR" b="1">
                <a:latin typeface="맑은 고딕" pitchFamily="34" charset="-127"/>
                <a:ea typeface="맑은 고딕" pitchFamily="34" charset="-127"/>
              </a:rPr>
              <a:t>52~56</a:t>
            </a:r>
          </a:p>
        </p:txBody>
      </p:sp>
      <p:sp>
        <p:nvSpPr>
          <p:cNvPr id="23575" name="Text Box 26"/>
          <p:cNvSpPr txBox="1">
            <a:spLocks noChangeArrowheads="1"/>
          </p:cNvSpPr>
          <p:nvPr/>
        </p:nvSpPr>
        <p:spPr bwMode="auto">
          <a:xfrm>
            <a:off x="9205914" y="4621214"/>
            <a:ext cx="884237" cy="369887"/>
          </a:xfrm>
          <a:prstGeom prst="rect">
            <a:avLst/>
          </a:prstGeom>
          <a:noFill/>
          <a:ln w="38100">
            <a:noFill/>
            <a:miter lim="800000"/>
            <a:headEnd/>
            <a:tailEnd/>
          </a:ln>
        </p:spPr>
        <p:txBody>
          <a:bodyPr wrap="none">
            <a:spAutoFit/>
          </a:bodyPr>
          <a:lstStyle/>
          <a:p>
            <a:pPr>
              <a:spcBef>
                <a:spcPct val="30000"/>
              </a:spcBef>
            </a:pPr>
            <a:r>
              <a:rPr lang="en-US" altLang="ko-KR" b="1">
                <a:latin typeface="맑은 고딕" pitchFamily="34" charset="-127"/>
                <a:ea typeface="맑은 고딕" pitchFamily="34" charset="-127"/>
              </a:rPr>
              <a:t>39~43</a:t>
            </a:r>
          </a:p>
        </p:txBody>
      </p:sp>
      <p:sp>
        <p:nvSpPr>
          <p:cNvPr id="23576" name="Text Box 27"/>
          <p:cNvSpPr txBox="1">
            <a:spLocks noChangeArrowheads="1"/>
          </p:cNvSpPr>
          <p:nvPr/>
        </p:nvSpPr>
        <p:spPr bwMode="auto">
          <a:xfrm>
            <a:off x="7023100" y="2963864"/>
            <a:ext cx="852488" cy="307975"/>
          </a:xfrm>
          <a:prstGeom prst="rect">
            <a:avLst/>
          </a:prstGeom>
          <a:noFill/>
          <a:ln w="3175" algn="ctr">
            <a:noFill/>
            <a:miter lim="800000"/>
            <a:headEnd/>
            <a:tailEnd/>
          </a:ln>
        </p:spPr>
        <p:txBody>
          <a:bodyPr wrap="none">
            <a:spAutoFit/>
          </a:bodyPr>
          <a:lstStyle/>
          <a:p>
            <a:r>
              <a:rPr lang="en-US" altLang="ko-KR" sz="1400" b="1">
                <a:solidFill>
                  <a:srgbClr val="0000FF"/>
                </a:solidFill>
                <a:latin typeface="맑은 고딕" pitchFamily="34" charset="-127"/>
                <a:ea typeface="맑은 고딕" pitchFamily="34" charset="-127"/>
              </a:rPr>
              <a:t>Payload</a:t>
            </a:r>
          </a:p>
        </p:txBody>
      </p:sp>
      <p:sp>
        <p:nvSpPr>
          <p:cNvPr id="23577" name="AutoShape 28"/>
          <p:cNvSpPr>
            <a:spLocks/>
          </p:cNvSpPr>
          <p:nvPr/>
        </p:nvSpPr>
        <p:spPr bwMode="auto">
          <a:xfrm>
            <a:off x="6557963" y="2187576"/>
            <a:ext cx="265112" cy="1800225"/>
          </a:xfrm>
          <a:prstGeom prst="rightBrace">
            <a:avLst>
              <a:gd name="adj1" fmla="val 52249"/>
              <a:gd name="adj2" fmla="val 50000"/>
            </a:avLst>
          </a:prstGeom>
          <a:noFill/>
          <a:ln w="3175">
            <a:solidFill>
              <a:srgbClr val="0000FF"/>
            </a:solidFill>
            <a:round/>
            <a:headEnd/>
            <a:tailEnd/>
          </a:ln>
        </p:spPr>
        <p:txBody>
          <a:bodyPr wrap="none" anchor="ctr"/>
          <a:lstStyle/>
          <a:p>
            <a:endParaRPr lang="ko-KR" altLang="en-US">
              <a:latin typeface="맑은 고딕" pitchFamily="34" charset="-127"/>
              <a:ea typeface="맑은 고딕" pitchFamily="34" charset="-127"/>
            </a:endParaRPr>
          </a:p>
        </p:txBody>
      </p:sp>
      <p:sp>
        <p:nvSpPr>
          <p:cNvPr id="23578" name="Text Box 29"/>
          <p:cNvSpPr txBox="1">
            <a:spLocks noChangeArrowheads="1"/>
          </p:cNvSpPr>
          <p:nvPr/>
        </p:nvSpPr>
        <p:spPr bwMode="auto">
          <a:xfrm>
            <a:off x="6911976" y="4060826"/>
            <a:ext cx="1128713" cy="523875"/>
          </a:xfrm>
          <a:prstGeom prst="rect">
            <a:avLst/>
          </a:prstGeom>
          <a:noFill/>
          <a:ln w="3175" algn="ctr">
            <a:noFill/>
            <a:miter lim="800000"/>
            <a:headEnd/>
            <a:tailEnd/>
          </a:ln>
        </p:spPr>
        <p:txBody>
          <a:bodyPr wrap="none">
            <a:spAutoFit/>
          </a:bodyPr>
          <a:lstStyle/>
          <a:p>
            <a:r>
              <a:rPr lang="en-US" altLang="ko-KR" sz="1400" b="1">
                <a:solidFill>
                  <a:srgbClr val="0000FF"/>
                </a:solidFill>
                <a:latin typeface="맑은 고딕" pitchFamily="34" charset="-127"/>
                <a:ea typeface="맑은 고딕" pitchFamily="34" charset="-127"/>
              </a:rPr>
              <a:t>Handshake</a:t>
            </a:r>
          </a:p>
          <a:p>
            <a:r>
              <a:rPr lang="en-US" altLang="ko-KR" sz="1400" b="1">
                <a:solidFill>
                  <a:srgbClr val="0000FF"/>
                </a:solidFill>
                <a:latin typeface="맑은 고딕" pitchFamily="34" charset="-127"/>
                <a:ea typeface="맑은 고딕" pitchFamily="34" charset="-127"/>
              </a:rPr>
              <a:t>signals</a:t>
            </a:r>
          </a:p>
        </p:txBody>
      </p:sp>
      <p:sp>
        <p:nvSpPr>
          <p:cNvPr id="23579" name="AutoShape 30"/>
          <p:cNvSpPr>
            <a:spLocks/>
          </p:cNvSpPr>
          <p:nvPr/>
        </p:nvSpPr>
        <p:spPr bwMode="auto">
          <a:xfrm>
            <a:off x="6557963" y="4132263"/>
            <a:ext cx="265112" cy="431800"/>
          </a:xfrm>
          <a:prstGeom prst="rightBrace">
            <a:avLst>
              <a:gd name="adj1" fmla="val 12532"/>
              <a:gd name="adj2" fmla="val 50000"/>
            </a:avLst>
          </a:prstGeom>
          <a:noFill/>
          <a:ln w="3175">
            <a:solidFill>
              <a:srgbClr val="0000FF"/>
            </a:solidFill>
            <a:round/>
            <a:headEnd/>
            <a:tailEnd/>
          </a:ln>
        </p:spPr>
        <p:txBody>
          <a:bodyPr wrap="none" anchor="ctr"/>
          <a:lstStyle/>
          <a:p>
            <a:endParaRPr lang="ko-KR" altLang="en-US">
              <a:latin typeface="맑은 고딕" pitchFamily="34" charset="-127"/>
              <a:ea typeface="맑은 고딕" pitchFamily="34" charset="-127"/>
            </a:endParaRPr>
          </a:p>
        </p:txBody>
      </p:sp>
      <p:sp>
        <p:nvSpPr>
          <p:cNvPr id="23580" name="제목 30"/>
          <p:cNvSpPr>
            <a:spLocks noGrp="1"/>
          </p:cNvSpPr>
          <p:nvPr>
            <p:ph type="title"/>
          </p:nvPr>
        </p:nvSpPr>
        <p:spPr>
          <a:xfrm>
            <a:off x="631826" y="42069"/>
            <a:ext cx="8229600" cy="1143000"/>
          </a:xfrm>
        </p:spPr>
        <p:txBody>
          <a:bodyPr/>
          <a:lstStyle/>
          <a:p>
            <a:pPr eaLnBrk="1" hangingPunct="1"/>
            <a:r>
              <a:rPr lang="en-US" altLang="ko-KR" dirty="0"/>
              <a:t>Channel Example</a:t>
            </a:r>
            <a:endParaRPr lang="ko-KR" altLang="en-US" dirty="0"/>
          </a:p>
        </p:txBody>
      </p:sp>
      <p:sp>
        <p:nvSpPr>
          <p:cNvPr id="3" name="내용 개체 틀 2">
            <a:extLst>
              <a:ext uri="{FF2B5EF4-FFF2-40B4-BE49-F238E27FC236}">
                <a16:creationId xmlns:a16="http://schemas.microsoft.com/office/drawing/2014/main" id="{48D8E25E-CCDE-AA42-BD48-DCCD86FAB58B}"/>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60875064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normAutofit fontScale="90000"/>
          </a:bodyPr>
          <a:lstStyle/>
          <a:p>
            <a:pPr>
              <a:defRPr/>
            </a:pPr>
            <a:r>
              <a:rPr lang="en-US" altLang="ko-KR" dirty="0"/>
              <a:t>Handshaking and Flow Control</a:t>
            </a:r>
            <a:endParaRPr lang="ko-KR" altLang="en-US" dirty="0"/>
          </a:p>
        </p:txBody>
      </p:sp>
      <p:sp>
        <p:nvSpPr>
          <p:cNvPr id="4" name="내용 개체 틀 3">
            <a:extLst>
              <a:ext uri="{FF2B5EF4-FFF2-40B4-BE49-F238E27FC236}">
                <a16:creationId xmlns:a16="http://schemas.microsoft.com/office/drawing/2014/main" id="{A761A24F-7337-5044-B859-06AD7BC54C71}"/>
              </a:ext>
            </a:extLst>
          </p:cNvPr>
          <p:cNvSpPr>
            <a:spLocks noGrp="1"/>
          </p:cNvSpPr>
          <p:nvPr>
            <p:ph idx="1"/>
          </p:nvPr>
        </p:nvSpPr>
        <p:spPr>
          <a:xfrm>
            <a:off x="338400" y="1364399"/>
            <a:ext cx="11016000" cy="5373285"/>
          </a:xfrm>
        </p:spPr>
        <p:txBody>
          <a:bodyPr>
            <a:normAutofit fontScale="92500" lnSpcReduction="10000"/>
          </a:bodyPr>
          <a:lstStyle/>
          <a:p>
            <a:r>
              <a:rPr kumimoji="1" lang="en-US" altLang="ko-KR" dirty="0"/>
              <a:t>Valid and ready signals are used for handshaking and flow control</a:t>
            </a:r>
          </a:p>
          <a:p>
            <a:r>
              <a:rPr kumimoji="1" lang="en-US" altLang="ko-KR" dirty="0"/>
              <a:t>At every clock cycle, sender and receiver perform the followings</a:t>
            </a:r>
          </a:p>
          <a:p>
            <a:r>
              <a:rPr kumimoji="1" lang="en-US" altLang="ko-KR" dirty="0"/>
              <a:t>Sender</a:t>
            </a:r>
          </a:p>
          <a:p>
            <a:pPr lvl="1"/>
            <a:r>
              <a:rPr kumimoji="1" lang="en-US" altLang="ko-KR" dirty="0"/>
              <a:t>If there is any information to send, then it places information to send on the associated signals by raising valid signal</a:t>
            </a:r>
          </a:p>
          <a:p>
            <a:pPr lvl="1"/>
            <a:r>
              <a:rPr kumimoji="1" lang="en-US" altLang="ko-KR" dirty="0"/>
              <a:t>If the receiver raised ready signal, the sender considers that the information of the current cycle (that the sender placed on the bus signal) will be received by the receiver. Thus, the sender considers the communication of the current information is completed.</a:t>
            </a:r>
          </a:p>
          <a:p>
            <a:r>
              <a:rPr kumimoji="1" lang="en-US" altLang="ko-KR" dirty="0"/>
              <a:t>Receiver</a:t>
            </a:r>
          </a:p>
          <a:p>
            <a:pPr lvl="1"/>
            <a:r>
              <a:rPr kumimoji="1" lang="en-US" altLang="ko-KR" dirty="0"/>
              <a:t>The receiver receives all the information and stores it temporarily.</a:t>
            </a:r>
          </a:p>
          <a:p>
            <a:pPr lvl="1"/>
            <a:r>
              <a:rPr kumimoji="1" lang="en-US" altLang="ko-KR" dirty="0"/>
              <a:t>If the receiver is busy, then it sets its ready signal to ‘0’ and ignore the information received from the master.</a:t>
            </a:r>
          </a:p>
          <a:p>
            <a:pPr lvl="1"/>
            <a:r>
              <a:rPr kumimoji="1" lang="en-US" altLang="ko-KR" dirty="0"/>
              <a:t>If the receiver is ready, then it sets its ready signal to ‘1’.</a:t>
            </a:r>
          </a:p>
          <a:p>
            <a:pPr lvl="1"/>
            <a:r>
              <a:rPr kumimoji="1" lang="en-US" altLang="ko-KR" dirty="0"/>
              <a:t>The receiver receives the information from the master only when both valid and ready are ‘1’.</a:t>
            </a:r>
            <a:endParaRPr kumimoji="1" lang="ko-KR" altLang="en-US" dirty="0"/>
          </a:p>
        </p:txBody>
      </p:sp>
    </p:spTree>
    <p:extLst>
      <p:ext uri="{BB962C8B-B14F-4D97-AF65-F5344CB8AC3E}">
        <p14:creationId xmlns:p14="http://schemas.microsoft.com/office/powerpoint/2010/main" val="11576255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normAutofit fontScale="90000"/>
          </a:bodyPr>
          <a:lstStyle/>
          <a:p>
            <a:pPr>
              <a:defRPr/>
            </a:pPr>
            <a:r>
              <a:rPr lang="en-US" altLang="ko-KR" dirty="0"/>
              <a:t>Handshaking and Flow Control</a:t>
            </a:r>
            <a:endParaRPr lang="ko-KR" altLang="en-US" dirty="0"/>
          </a:p>
        </p:txBody>
      </p:sp>
      <p:sp>
        <p:nvSpPr>
          <p:cNvPr id="4" name="내용 개체 틀 3">
            <a:extLst>
              <a:ext uri="{FF2B5EF4-FFF2-40B4-BE49-F238E27FC236}">
                <a16:creationId xmlns:a16="http://schemas.microsoft.com/office/drawing/2014/main" id="{A761A24F-7337-5044-B859-06AD7BC54C71}"/>
              </a:ext>
            </a:extLst>
          </p:cNvPr>
          <p:cNvSpPr>
            <a:spLocks noGrp="1"/>
          </p:cNvSpPr>
          <p:nvPr>
            <p:ph idx="1"/>
          </p:nvPr>
        </p:nvSpPr>
        <p:spPr>
          <a:xfrm>
            <a:off x="338399" y="1364399"/>
            <a:ext cx="11420463" cy="5373285"/>
          </a:xfrm>
        </p:spPr>
        <p:txBody>
          <a:bodyPr>
            <a:normAutofit fontScale="85000" lnSpcReduction="20000"/>
          </a:bodyPr>
          <a:lstStyle/>
          <a:p>
            <a:pPr>
              <a:lnSpc>
                <a:spcPct val="120000"/>
              </a:lnSpc>
            </a:pPr>
            <a:r>
              <a:rPr kumimoji="1" lang="en-US" altLang="ko-KR" dirty="0"/>
              <a:t>Ready signal (raised by the receiver) plays a role of flow control.</a:t>
            </a:r>
          </a:p>
          <a:p>
            <a:pPr>
              <a:lnSpc>
                <a:spcPct val="120000"/>
              </a:lnSpc>
            </a:pPr>
            <a:r>
              <a:rPr kumimoji="1" lang="en-US" altLang="ko-KR" dirty="0"/>
              <a:t>It is because if the ready signal is ‘0’, the sender cannot further send the information to the receiver. Only after the ready signal becomes ‘1’, the sender can send the info to the receiver.</a:t>
            </a:r>
          </a:p>
          <a:p>
            <a:pPr>
              <a:lnSpc>
                <a:spcPct val="120000"/>
              </a:lnSpc>
            </a:pPr>
            <a:r>
              <a:rPr kumimoji="1" lang="en-US" altLang="ko-KR" dirty="0"/>
              <a:t>We call the flow control ‘Blocking’ flow control.</a:t>
            </a:r>
          </a:p>
          <a:p>
            <a:pPr>
              <a:lnSpc>
                <a:spcPct val="120000"/>
              </a:lnSpc>
            </a:pPr>
            <a:r>
              <a:rPr kumimoji="1" lang="en-US" altLang="ko-KR" dirty="0"/>
              <a:t>In our practice, we set ‘Non Blocking’ in the flow control option of interface option. In such a case, we set ready signal to ‘1’ all the time by connecting the signal to supply voltage of the circuit. By doing that, you will not care about ready signals, thereby simplifying the bus interface of your floating point multiplication IP.</a:t>
            </a:r>
          </a:p>
          <a:p>
            <a:pPr>
              <a:lnSpc>
                <a:spcPct val="120000"/>
              </a:lnSpc>
            </a:pPr>
            <a:r>
              <a:rPr kumimoji="1" lang="en-US" altLang="ko-KR" dirty="0"/>
              <a:t>Note that the sender is not blocked by ready signal and can send the info at any time. In order not to lose any information sent by the sender, the receiver should be able to process the request at any clock cycle.</a:t>
            </a:r>
          </a:p>
          <a:p>
            <a:pPr>
              <a:lnSpc>
                <a:spcPct val="120000"/>
              </a:lnSpc>
            </a:pPr>
            <a:endParaRPr kumimoji="1" lang="ko-KR" altLang="en-US" dirty="0"/>
          </a:p>
        </p:txBody>
      </p:sp>
    </p:spTree>
    <p:extLst>
      <p:ext uri="{BB962C8B-B14F-4D97-AF65-F5344CB8AC3E}">
        <p14:creationId xmlns:p14="http://schemas.microsoft.com/office/powerpoint/2010/main" val="32232411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Agenda</a:t>
            </a:r>
            <a:endParaRPr lang="ko-KR" altLang="en-US" dirty="0"/>
          </a:p>
        </p:txBody>
      </p:sp>
      <p:sp>
        <p:nvSpPr>
          <p:cNvPr id="3" name="내용 개체 틀 2"/>
          <p:cNvSpPr>
            <a:spLocks noGrp="1"/>
          </p:cNvSpPr>
          <p:nvPr>
            <p:ph idx="1"/>
          </p:nvPr>
        </p:nvSpPr>
        <p:spPr>
          <a:xfrm>
            <a:off x="609600" y="1417638"/>
            <a:ext cx="10773905" cy="5303837"/>
          </a:xfrm>
        </p:spPr>
        <p:txBody>
          <a:bodyPr>
            <a:normAutofit/>
          </a:bodyPr>
          <a:lstStyle/>
          <a:p>
            <a:r>
              <a:rPr lang="en-US" altLang="ko-KR" dirty="0"/>
              <a:t>Lecture</a:t>
            </a:r>
          </a:p>
          <a:p>
            <a:pPr lvl="1"/>
            <a:r>
              <a:rPr lang="en-US" altLang="ko-KR" dirty="0"/>
              <a:t>Verilog basics #2</a:t>
            </a:r>
          </a:p>
          <a:p>
            <a:pPr lvl="1"/>
            <a:r>
              <a:rPr lang="en-US" altLang="ko-KR" dirty="0"/>
              <a:t>Bus interface basics (to understand the interface of multiplier IP)</a:t>
            </a:r>
          </a:p>
          <a:p>
            <a:r>
              <a:rPr lang="en-US" altLang="ko-KR" dirty="0">
                <a:solidFill>
                  <a:srgbClr val="FF0000"/>
                </a:solidFill>
              </a:rPr>
              <a:t>Introduction to the lab on Week 3</a:t>
            </a:r>
          </a:p>
          <a:p>
            <a:pPr lvl="1"/>
            <a:r>
              <a:rPr lang="en-US" altLang="ko-KR" dirty="0"/>
              <a:t>Utilizing a floating point multiplier IP (intellectual property) block on </a:t>
            </a:r>
            <a:r>
              <a:rPr lang="en-US" altLang="ko-KR" dirty="0" err="1"/>
              <a:t>Vivado</a:t>
            </a:r>
            <a:endParaRPr lang="en-US" altLang="ko-KR" dirty="0"/>
          </a:p>
          <a:p>
            <a:endParaRPr lang="en-US" altLang="ko-KR" dirty="0">
              <a:sym typeface="Wingdings" panose="05000000000000000000" pitchFamily="2" charset="2"/>
            </a:endParaRPr>
          </a:p>
        </p:txBody>
      </p:sp>
      <p:sp>
        <p:nvSpPr>
          <p:cNvPr id="4" name="슬라이드 번호 개체 틀 3"/>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E143334-4AB7-49CA-B52F-E6E20F79A69B}" type="slidenum">
              <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50" charset="-127"/>
                <a:cs typeface="Calibri" panose="020F0502020204030204" pitchFamily="34" charset="0"/>
              </a:rPr>
              <a:pPr marL="0" marR="0" lvl="0" indent="0" algn="r" defTabSz="914400" rtl="0" eaLnBrk="1" fontAlgn="auto" latinLnBrk="1" hangingPunct="1">
                <a:lnSpc>
                  <a:spcPct val="100000"/>
                </a:lnSpc>
                <a:spcBef>
                  <a:spcPts val="0"/>
                </a:spcBef>
                <a:spcAft>
                  <a:spcPts val="0"/>
                </a:spcAft>
                <a:buClrTx/>
                <a:buSzTx/>
                <a:buFontTx/>
                <a:buNone/>
                <a:tabLst/>
                <a:defRPr/>
              </a:pPr>
              <a:t>63</a:t>
            </a:fld>
            <a:endParaRPr kumimoji="0" lang="ko-KR"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맑은 고딕" panose="020B0503020000020004" pitchFamily="50" charset="-127"/>
              <a:cs typeface="Calibri" panose="020F0502020204030204" pitchFamily="34" charset="0"/>
            </a:endParaRPr>
          </a:p>
        </p:txBody>
      </p:sp>
    </p:spTree>
    <p:extLst>
      <p:ext uri="{BB962C8B-B14F-4D97-AF65-F5344CB8AC3E}">
        <p14:creationId xmlns:p14="http://schemas.microsoft.com/office/powerpoint/2010/main" val="262769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normAutofit/>
          </a:bodyPr>
          <a:lstStyle/>
          <a:p>
            <a:r>
              <a:rPr lang="en-US" altLang="ko-KR" spc="-150" dirty="0">
                <a:ea typeface="Arial Unicode MS" panose="020B0604020202020204" pitchFamily="50" charset="-127"/>
              </a:rPr>
              <a:t>Basic Logic Design</a:t>
            </a:r>
            <a:br>
              <a:rPr lang="en-US" altLang="ko-KR" spc="-150" dirty="0">
                <a:ea typeface="Arial Unicode MS" panose="020B0604020202020204" pitchFamily="50" charset="-127"/>
              </a:rPr>
            </a:br>
            <a:r>
              <a:rPr lang="en-US" altLang="ko-KR" spc="-150" dirty="0">
                <a:ea typeface="Arial Unicode MS" panose="020B0604020202020204" pitchFamily="50" charset="-127"/>
              </a:rPr>
              <a:t>With Verilog Ⅱ</a:t>
            </a:r>
            <a:endParaRPr lang="ko-KR" altLang="en-US" dirty="0"/>
          </a:p>
        </p:txBody>
      </p:sp>
      <p:sp>
        <p:nvSpPr>
          <p:cNvPr id="5" name="부제목 4"/>
          <p:cNvSpPr>
            <a:spLocks noGrp="1"/>
          </p:cNvSpPr>
          <p:nvPr>
            <p:ph type="subTitle" idx="1"/>
          </p:nvPr>
        </p:nvSpPr>
        <p:spPr/>
        <p:txBody>
          <a:bodyPr/>
          <a:lstStyle/>
          <a:p>
            <a:r>
              <a:rPr lang="en-US" altLang="ko-KR" b="1" spc="-150" dirty="0">
                <a:ea typeface="Arial Unicode MS" panose="020B0604020202020204" pitchFamily="50" charset="-127"/>
              </a:rPr>
              <a:t>- Basic syntax and combinational logic</a:t>
            </a:r>
            <a:endParaRPr lang="ko-KR" altLang="en-US" b="1" spc="-150" dirty="0">
              <a:ea typeface="Arial Unicode MS" panose="020B0604020202020204" pitchFamily="50" charset="-127"/>
            </a:endParaRPr>
          </a:p>
        </p:txBody>
      </p:sp>
    </p:spTree>
    <p:extLst>
      <p:ext uri="{BB962C8B-B14F-4D97-AF65-F5344CB8AC3E}">
        <p14:creationId xmlns:p14="http://schemas.microsoft.com/office/powerpoint/2010/main" val="3050543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6"/>
          <p:cNvSpPr txBox="1">
            <a:spLocks noChangeArrowheads="1"/>
          </p:cNvSpPr>
          <p:nvPr/>
        </p:nvSpPr>
        <p:spPr bwMode="auto">
          <a:xfrm>
            <a:off x="688547" y="2597562"/>
            <a:ext cx="9683889" cy="1649682"/>
          </a:xfrm>
          <a:prstGeom prst="rect">
            <a:avLst/>
          </a:prstGeom>
          <a:noFill/>
          <a:ln w="15875">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37931725" indent="-37474525"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spcAft>
                <a:spcPct val="20000"/>
              </a:spcAft>
              <a:buClrTx/>
              <a:buSzTx/>
              <a:buFontTx/>
              <a:buNone/>
            </a:pPr>
            <a:r>
              <a:rPr lang="en-US" altLang="zh-TW" sz="2200" dirty="0">
                <a:solidFill>
                  <a:schemeClr val="accent2"/>
                </a:solidFill>
                <a:latin typeface="Consolas" panose="020B0609020204030204" pitchFamily="49" charset="0"/>
                <a:ea typeface="新細明體"/>
                <a:cs typeface="Courier New" panose="02070309020205020404" pitchFamily="49" charset="0"/>
              </a:rPr>
              <a:t>while</a:t>
            </a:r>
            <a:r>
              <a:rPr lang="en-US" altLang="zh-TW" sz="2200" dirty="0">
                <a:latin typeface="Consolas" panose="020B0609020204030204" pitchFamily="49" charset="0"/>
                <a:ea typeface="新細明體"/>
                <a:cs typeface="Courier New" panose="02070309020205020404" pitchFamily="49" charset="0"/>
              </a:rPr>
              <a:t> (count &lt; 12) count &lt;= count + 1;</a:t>
            </a:r>
          </a:p>
          <a:p>
            <a:pPr eaLnBrk="1" latinLnBrk="0" hangingPunct="1">
              <a:spcBef>
                <a:spcPct val="0"/>
              </a:spcBef>
              <a:spcAft>
                <a:spcPct val="20000"/>
              </a:spcAft>
              <a:buClrTx/>
              <a:buSzTx/>
              <a:buFontTx/>
              <a:buNone/>
            </a:pPr>
            <a:r>
              <a:rPr lang="en-US" altLang="zh-TW" sz="2200" dirty="0">
                <a:solidFill>
                  <a:schemeClr val="accent2"/>
                </a:solidFill>
                <a:latin typeface="Consolas" panose="020B0609020204030204" pitchFamily="49" charset="0"/>
                <a:ea typeface="新細明體"/>
                <a:cs typeface="Courier New" panose="02070309020205020404" pitchFamily="49" charset="0"/>
              </a:rPr>
              <a:t>while</a:t>
            </a:r>
            <a:r>
              <a:rPr lang="en-US" altLang="zh-TW" sz="2200" dirty="0">
                <a:latin typeface="Consolas" panose="020B0609020204030204" pitchFamily="49" charset="0"/>
                <a:ea typeface="新細明體"/>
                <a:cs typeface="Courier New" panose="02070309020205020404" pitchFamily="49" charset="0"/>
              </a:rPr>
              <a:t> (count &lt;= 100 </a:t>
            </a:r>
            <a:r>
              <a:rPr lang="en-US" altLang="zh-TW" sz="2200" dirty="0">
                <a:solidFill>
                  <a:schemeClr val="accent2"/>
                </a:solidFill>
                <a:latin typeface="Consolas" panose="020B0609020204030204" pitchFamily="49" charset="0"/>
                <a:ea typeface="新細明體"/>
                <a:cs typeface="Courier New" panose="02070309020205020404" pitchFamily="49" charset="0"/>
              </a:rPr>
              <a:t>&amp;&amp;</a:t>
            </a:r>
            <a:r>
              <a:rPr lang="en-US" altLang="zh-TW" sz="2200" dirty="0">
                <a:latin typeface="Consolas" panose="020B0609020204030204" pitchFamily="49" charset="0"/>
                <a:ea typeface="新細明體"/>
                <a:cs typeface="Courier New" panose="02070309020205020404" pitchFamily="49" charset="0"/>
              </a:rPr>
              <a:t> flag) </a:t>
            </a:r>
            <a:r>
              <a:rPr lang="en-US" altLang="zh-TW" sz="2200" dirty="0">
                <a:solidFill>
                  <a:schemeClr val="accent2"/>
                </a:solidFill>
                <a:latin typeface="Consolas" panose="020B0609020204030204" pitchFamily="49" charset="0"/>
                <a:ea typeface="新細明體"/>
                <a:cs typeface="Courier New" panose="02070309020205020404" pitchFamily="49" charset="0"/>
              </a:rPr>
              <a:t>begin</a:t>
            </a:r>
          </a:p>
          <a:p>
            <a:pPr eaLnBrk="1" latinLnBrk="0" hangingPunct="1">
              <a:spcBef>
                <a:spcPct val="0"/>
              </a:spcBef>
              <a:spcAft>
                <a:spcPct val="20000"/>
              </a:spcAft>
              <a:buClrTx/>
              <a:buSzTx/>
              <a:buFontTx/>
              <a:buNone/>
            </a:pPr>
            <a:r>
              <a:rPr lang="en-US" altLang="zh-TW" sz="2200" dirty="0">
                <a:solidFill>
                  <a:srgbClr val="FF5050"/>
                </a:solidFill>
                <a:latin typeface="Consolas" panose="020B0609020204030204" pitchFamily="49" charset="0"/>
                <a:ea typeface="新細明體"/>
                <a:cs typeface="Courier New" panose="02070309020205020404" pitchFamily="49" charset="0"/>
              </a:rPr>
              <a:t>    // put statements wanted to be carried out here</a:t>
            </a:r>
          </a:p>
          <a:p>
            <a:pPr eaLnBrk="1" latinLnBrk="0" hangingPunct="1">
              <a:spcBef>
                <a:spcPct val="0"/>
              </a:spcBef>
              <a:spcAft>
                <a:spcPct val="20000"/>
              </a:spcAft>
              <a:buClrTx/>
              <a:buSzTx/>
              <a:buFontTx/>
              <a:buNone/>
            </a:pPr>
            <a:r>
              <a:rPr lang="en-US" altLang="zh-TW" sz="2200" dirty="0">
                <a:solidFill>
                  <a:schemeClr val="accent2"/>
                </a:solidFill>
                <a:latin typeface="Consolas" panose="020B0609020204030204" pitchFamily="49" charset="0"/>
                <a:ea typeface="新細明體"/>
                <a:cs typeface="Courier New" panose="02070309020205020404" pitchFamily="49" charset="0"/>
              </a:rPr>
              <a:t>end</a:t>
            </a:r>
          </a:p>
        </p:txBody>
      </p:sp>
      <p:sp>
        <p:nvSpPr>
          <p:cNvPr id="3" name="제목 2"/>
          <p:cNvSpPr>
            <a:spLocks noGrp="1"/>
          </p:cNvSpPr>
          <p:nvPr>
            <p:ph type="title"/>
          </p:nvPr>
        </p:nvSpPr>
        <p:spPr/>
        <p:txBody>
          <a:bodyPr>
            <a:normAutofit/>
          </a:bodyPr>
          <a:lstStyle/>
          <a:p>
            <a:r>
              <a:rPr lang="en-US" altLang="ko-KR" b="1" spc="-150" dirty="0"/>
              <a:t>while Statement</a:t>
            </a:r>
            <a:endParaRPr lang="ko-KR" altLang="en-US" dirty="0"/>
          </a:p>
        </p:txBody>
      </p:sp>
      <p:sp>
        <p:nvSpPr>
          <p:cNvPr id="4" name="내용 개체 틀 3"/>
          <p:cNvSpPr>
            <a:spLocks noGrp="1"/>
          </p:cNvSpPr>
          <p:nvPr>
            <p:ph idx="1"/>
          </p:nvPr>
        </p:nvSpPr>
        <p:spPr>
          <a:xfrm>
            <a:off x="338400" y="1364400"/>
            <a:ext cx="11016000" cy="1070042"/>
          </a:xfrm>
        </p:spPr>
        <p:txBody>
          <a:bodyPr/>
          <a:lstStyle/>
          <a:p>
            <a:r>
              <a:rPr lang="en-US" altLang="ko-KR" dirty="0">
                <a:latin typeface="Arial" panose="020B0604020202020204" pitchFamily="34" charset="0"/>
                <a:cs typeface="Arial" panose="020B0604020202020204" pitchFamily="34" charset="0"/>
              </a:rPr>
              <a:t>Syntax</a:t>
            </a:r>
          </a:p>
          <a:p>
            <a:pPr marL="0" indent="0">
              <a:buNone/>
            </a:pPr>
            <a:r>
              <a:rPr lang="en-US" altLang="zh-TW" dirty="0">
                <a:solidFill>
                  <a:schemeClr val="accent2"/>
                </a:solidFill>
                <a:latin typeface="Times New Roman" panose="02020603050405020304" pitchFamily="18" charset="0"/>
                <a:cs typeface="新細明體"/>
              </a:rPr>
              <a:t>   </a:t>
            </a:r>
            <a:r>
              <a:rPr lang="en-US" altLang="zh-TW" sz="2400" b="1" dirty="0">
                <a:solidFill>
                  <a:schemeClr val="accent2"/>
                </a:solidFill>
                <a:latin typeface="Consolas" panose="020B0609020204030204" pitchFamily="49" charset="0"/>
                <a:cs typeface="Courier New" panose="02070309020205020404" pitchFamily="49" charset="0"/>
              </a:rPr>
              <a:t>while</a:t>
            </a:r>
            <a:r>
              <a:rPr lang="en-US" altLang="zh-TW" sz="2400" b="1" dirty="0">
                <a:latin typeface="Consolas" panose="020B0609020204030204" pitchFamily="49" charset="0"/>
                <a:cs typeface="Courier New" panose="02070309020205020404" pitchFamily="49" charset="0"/>
              </a:rPr>
              <a:t> (</a:t>
            </a:r>
            <a:r>
              <a:rPr lang="en-US" altLang="zh-TW" sz="2400" b="1" dirty="0" err="1">
                <a:latin typeface="Consolas" panose="020B0609020204030204" pitchFamily="49" charset="0"/>
                <a:cs typeface="Courier New" panose="02070309020205020404" pitchFamily="49" charset="0"/>
              </a:rPr>
              <a:t>condition_expr</a:t>
            </a:r>
            <a:r>
              <a:rPr lang="en-US" altLang="zh-TW" sz="2400" b="1" dirty="0">
                <a:latin typeface="Consolas" panose="020B0609020204030204" pitchFamily="49" charset="0"/>
                <a:cs typeface="Courier New" panose="02070309020205020404" pitchFamily="49" charset="0"/>
              </a:rPr>
              <a:t>) statement;</a:t>
            </a:r>
          </a:p>
          <a:p>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247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1811338" y="1448808"/>
            <a:ext cx="8569325" cy="3786187"/>
          </a:xfrm>
          <a:prstGeom prst="rect">
            <a:avLst/>
          </a:prstGeom>
          <a:noFill/>
          <a:ln w="15875">
            <a:solidFill>
              <a:srgbClr val="82698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37931725" indent="-37474525"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eaLnBrk="1" latinLnBrk="0" hangingPunct="1">
              <a:spcBef>
                <a:spcPct val="0"/>
              </a:spcBef>
              <a:buClrTx/>
              <a:buSzTx/>
              <a:buFontTx/>
              <a:buNone/>
            </a:pPr>
            <a:r>
              <a:rPr lang="en-US" altLang="zh-TW" sz="2400" dirty="0">
                <a:solidFill>
                  <a:schemeClr val="accent2"/>
                </a:solidFill>
                <a:latin typeface="Consolas" panose="020B0609020204030204" pitchFamily="49" charset="0"/>
                <a:ea typeface="新細明體"/>
                <a:cs typeface="Courier New" panose="02070309020205020404" pitchFamily="49" charset="0"/>
              </a:rPr>
              <a:t>// count the zeros in a byte</a:t>
            </a:r>
          </a:p>
          <a:p>
            <a:pPr eaLnBrk="1" latinLnBrk="0" hangingPunct="1">
              <a:spcBef>
                <a:spcPct val="0"/>
              </a:spcBef>
              <a:buClrTx/>
              <a:buSzTx/>
              <a:buFontTx/>
              <a:buNone/>
            </a:pPr>
            <a:r>
              <a:rPr lang="en-US" altLang="zh-TW" sz="2400" dirty="0">
                <a:latin typeface="Consolas" panose="020B0609020204030204" pitchFamily="49" charset="0"/>
                <a:ea typeface="新細明體"/>
                <a:cs typeface="Courier New" panose="02070309020205020404" pitchFamily="49" charset="0"/>
              </a:rPr>
              <a:t>integer </a:t>
            </a:r>
            <a:r>
              <a:rPr lang="en-US" altLang="zh-TW" sz="2400" dirty="0" err="1">
                <a:latin typeface="Consolas" panose="020B0609020204030204" pitchFamily="49" charset="0"/>
                <a:ea typeface="新細明體"/>
                <a:cs typeface="Courier New" panose="02070309020205020404" pitchFamily="49" charset="0"/>
              </a:rPr>
              <a:t>i</a:t>
            </a:r>
            <a:r>
              <a:rPr lang="en-US" altLang="zh-TW" sz="2400" dirty="0">
                <a:latin typeface="Consolas" panose="020B0609020204030204" pitchFamily="49" charset="0"/>
                <a:ea typeface="新細明體"/>
                <a:cs typeface="Courier New" panose="02070309020205020404" pitchFamily="49" charset="0"/>
              </a:rPr>
              <a:t>, out;</a:t>
            </a:r>
          </a:p>
          <a:p>
            <a:pPr eaLnBrk="1" latinLnBrk="0" hangingPunct="1">
              <a:spcBef>
                <a:spcPct val="0"/>
              </a:spcBef>
              <a:buClrTx/>
              <a:buSzTx/>
              <a:buFontTx/>
              <a:buNone/>
            </a:pPr>
            <a:r>
              <a:rPr lang="en-US" altLang="zh-TW" sz="2400" dirty="0">
                <a:latin typeface="Consolas" panose="020B0609020204030204" pitchFamily="49" charset="0"/>
                <a:ea typeface="新細明體"/>
                <a:cs typeface="Courier New" panose="02070309020205020404" pitchFamily="49" charset="0"/>
              </a:rPr>
              <a:t>always @(data) </a:t>
            </a:r>
            <a:r>
              <a:rPr lang="en-US" altLang="zh-TW" sz="2400" dirty="0">
                <a:solidFill>
                  <a:schemeClr val="accent2"/>
                </a:solidFill>
                <a:latin typeface="Consolas" panose="020B0609020204030204" pitchFamily="49" charset="0"/>
                <a:ea typeface="新細明體"/>
                <a:cs typeface="Courier New" panose="02070309020205020404" pitchFamily="49" charset="0"/>
              </a:rPr>
              <a:t>begin</a:t>
            </a:r>
          </a:p>
          <a:p>
            <a:pPr eaLnBrk="1" latinLnBrk="0" hangingPunct="1">
              <a:spcBef>
                <a:spcPct val="0"/>
              </a:spcBef>
              <a:buClrTx/>
              <a:buSzTx/>
              <a:buFontTx/>
              <a:buNone/>
            </a:pPr>
            <a:r>
              <a:rPr lang="en-US" altLang="zh-TW" sz="2400" dirty="0">
                <a:latin typeface="Consolas" panose="020B0609020204030204" pitchFamily="49" charset="0"/>
                <a:ea typeface="新細明體"/>
                <a:cs typeface="Courier New" panose="02070309020205020404" pitchFamily="49" charset="0"/>
              </a:rPr>
              <a:t>   </a:t>
            </a:r>
            <a:r>
              <a:rPr lang="en-US" altLang="zh-TW" sz="2400" dirty="0">
                <a:solidFill>
                  <a:srgbClr val="FF5050"/>
                </a:solidFill>
                <a:latin typeface="Consolas" panose="020B0609020204030204" pitchFamily="49" charset="0"/>
                <a:ea typeface="新細明體"/>
                <a:cs typeface="Courier New" panose="02070309020205020404" pitchFamily="49" charset="0"/>
              </a:rPr>
              <a:t>out = 0; </a:t>
            </a:r>
            <a:r>
              <a:rPr lang="en-US" altLang="zh-TW" sz="2400" dirty="0" err="1">
                <a:solidFill>
                  <a:srgbClr val="FF5050"/>
                </a:solidFill>
                <a:latin typeface="Consolas" panose="020B0609020204030204" pitchFamily="49" charset="0"/>
                <a:ea typeface="新細明體"/>
                <a:cs typeface="Courier New" panose="02070309020205020404" pitchFamily="49" charset="0"/>
              </a:rPr>
              <a:t>i</a:t>
            </a:r>
            <a:r>
              <a:rPr lang="en-US" altLang="zh-TW" sz="2400" dirty="0">
                <a:solidFill>
                  <a:srgbClr val="FF5050"/>
                </a:solidFill>
                <a:latin typeface="Consolas" panose="020B0609020204030204" pitchFamily="49" charset="0"/>
                <a:ea typeface="新細明體"/>
                <a:cs typeface="Courier New" panose="02070309020205020404" pitchFamily="49" charset="0"/>
              </a:rPr>
              <a:t> = 0;</a:t>
            </a:r>
          </a:p>
          <a:p>
            <a:pPr eaLnBrk="1" latinLnBrk="0" hangingPunct="1">
              <a:spcBef>
                <a:spcPct val="0"/>
              </a:spcBef>
              <a:buClrTx/>
              <a:buSzTx/>
              <a:buFontTx/>
              <a:buNone/>
            </a:pPr>
            <a:r>
              <a:rPr lang="en-US" altLang="zh-TW" sz="2400" dirty="0">
                <a:latin typeface="Consolas" panose="020B0609020204030204" pitchFamily="49" charset="0"/>
                <a:ea typeface="新細明體"/>
                <a:cs typeface="Courier New" panose="02070309020205020404" pitchFamily="49" charset="0"/>
              </a:rPr>
              <a:t>   while (</a:t>
            </a:r>
            <a:r>
              <a:rPr lang="en-US" altLang="zh-TW" sz="2400" dirty="0" err="1">
                <a:latin typeface="Consolas" panose="020B0609020204030204" pitchFamily="49" charset="0"/>
                <a:ea typeface="新細明體"/>
                <a:cs typeface="Courier New" panose="02070309020205020404" pitchFamily="49" charset="0"/>
              </a:rPr>
              <a:t>i</a:t>
            </a:r>
            <a:r>
              <a:rPr lang="en-US" altLang="zh-TW" sz="2400" dirty="0">
                <a:latin typeface="Consolas" panose="020B0609020204030204" pitchFamily="49" charset="0"/>
                <a:ea typeface="新細明體"/>
                <a:cs typeface="Courier New" panose="02070309020205020404" pitchFamily="49" charset="0"/>
              </a:rPr>
              <a:t> &lt;= 7) </a:t>
            </a:r>
            <a:r>
              <a:rPr lang="en-US" altLang="zh-TW" sz="2400" dirty="0">
                <a:solidFill>
                  <a:schemeClr val="accent2"/>
                </a:solidFill>
                <a:latin typeface="Consolas" panose="020B0609020204030204" pitchFamily="49" charset="0"/>
                <a:ea typeface="新細明體"/>
                <a:cs typeface="Courier New" panose="02070309020205020404" pitchFamily="49" charset="0"/>
              </a:rPr>
              <a:t>begin </a:t>
            </a:r>
            <a:r>
              <a:rPr lang="en-US" altLang="zh-TW" sz="2400" dirty="0">
                <a:solidFill>
                  <a:srgbClr val="FF5050"/>
                </a:solidFill>
                <a:latin typeface="Consolas" panose="020B0609020204030204" pitchFamily="49" charset="0"/>
                <a:ea typeface="新細明體"/>
                <a:cs typeface="Courier New" panose="02070309020205020404" pitchFamily="49" charset="0"/>
              </a:rPr>
              <a:t>    </a:t>
            </a:r>
            <a:r>
              <a:rPr lang="en-US" altLang="zh-TW" sz="2400" dirty="0">
                <a:solidFill>
                  <a:schemeClr val="accent2"/>
                </a:solidFill>
                <a:latin typeface="Consolas" panose="020B0609020204030204" pitchFamily="49" charset="0"/>
                <a:ea typeface="新細明體"/>
                <a:cs typeface="Courier New" panose="02070309020205020404" pitchFamily="49" charset="0"/>
              </a:rPr>
              <a:t>// simple condition, complex conditions also possible</a:t>
            </a:r>
          </a:p>
          <a:p>
            <a:pPr eaLnBrk="1" latinLnBrk="0" hangingPunct="1">
              <a:spcBef>
                <a:spcPct val="0"/>
              </a:spcBef>
              <a:buClrTx/>
              <a:buSzTx/>
              <a:buFontTx/>
              <a:buNone/>
            </a:pPr>
            <a:r>
              <a:rPr lang="en-US" altLang="zh-TW" sz="2400" dirty="0">
                <a:latin typeface="Consolas" panose="020B0609020204030204" pitchFamily="49" charset="0"/>
                <a:ea typeface="新細明體"/>
                <a:cs typeface="Courier New" panose="02070309020205020404" pitchFamily="49" charset="0"/>
              </a:rPr>
              <a:t>        if (data[</a:t>
            </a:r>
            <a:r>
              <a:rPr lang="en-US" altLang="zh-TW" sz="2400" dirty="0" err="1">
                <a:latin typeface="Consolas" panose="020B0609020204030204" pitchFamily="49" charset="0"/>
                <a:ea typeface="新細明體"/>
                <a:cs typeface="Courier New" panose="02070309020205020404" pitchFamily="49" charset="0"/>
              </a:rPr>
              <a:t>i</a:t>
            </a:r>
            <a:r>
              <a:rPr lang="en-US" altLang="zh-TW" sz="2400" dirty="0">
                <a:latin typeface="Consolas" panose="020B0609020204030204" pitchFamily="49" charset="0"/>
                <a:ea typeface="新細明體"/>
                <a:cs typeface="Courier New" panose="02070309020205020404" pitchFamily="49" charset="0"/>
              </a:rPr>
              <a:t>] == 0) </a:t>
            </a:r>
            <a:r>
              <a:rPr lang="en-US" altLang="zh-TW" sz="2400" dirty="0">
                <a:solidFill>
                  <a:srgbClr val="FF5050"/>
                </a:solidFill>
                <a:latin typeface="Consolas" panose="020B0609020204030204" pitchFamily="49" charset="0"/>
                <a:ea typeface="新細明體"/>
                <a:cs typeface="Courier New" panose="02070309020205020404" pitchFamily="49" charset="0"/>
              </a:rPr>
              <a:t>out = out + 1;</a:t>
            </a:r>
            <a:endParaRPr lang="en-US" altLang="zh-TW" sz="2400" dirty="0">
              <a:solidFill>
                <a:schemeClr val="accent2"/>
              </a:solidFill>
              <a:latin typeface="Consolas" panose="020B0609020204030204" pitchFamily="49" charset="0"/>
              <a:ea typeface="新細明體"/>
              <a:cs typeface="Courier New" panose="02070309020205020404" pitchFamily="49" charset="0"/>
            </a:endParaRPr>
          </a:p>
          <a:p>
            <a:pPr eaLnBrk="1" latinLnBrk="0" hangingPunct="1">
              <a:spcBef>
                <a:spcPct val="0"/>
              </a:spcBef>
              <a:buClrTx/>
              <a:buSzTx/>
              <a:buFontTx/>
              <a:buNone/>
            </a:pPr>
            <a:r>
              <a:rPr lang="en-US" altLang="zh-TW" sz="2400" dirty="0">
                <a:solidFill>
                  <a:schemeClr val="accent2"/>
                </a:solidFill>
                <a:latin typeface="Consolas" panose="020B0609020204030204" pitchFamily="49" charset="0"/>
                <a:ea typeface="新細明體"/>
                <a:cs typeface="Courier New" panose="02070309020205020404" pitchFamily="49" charset="0"/>
              </a:rPr>
              <a:t>        </a:t>
            </a:r>
            <a:r>
              <a:rPr lang="en-US" altLang="zh-TW" sz="2400" dirty="0" err="1">
                <a:solidFill>
                  <a:srgbClr val="FF5050"/>
                </a:solidFill>
                <a:latin typeface="Consolas" panose="020B0609020204030204" pitchFamily="49" charset="0"/>
                <a:ea typeface="新細明體"/>
                <a:cs typeface="Courier New" panose="02070309020205020404" pitchFamily="49" charset="0"/>
              </a:rPr>
              <a:t>i</a:t>
            </a:r>
            <a:r>
              <a:rPr lang="en-US" altLang="zh-TW" sz="2400" dirty="0">
                <a:solidFill>
                  <a:srgbClr val="FF5050"/>
                </a:solidFill>
                <a:latin typeface="Consolas" panose="020B0609020204030204" pitchFamily="49" charset="0"/>
                <a:ea typeface="新細明體"/>
                <a:cs typeface="Courier New" panose="02070309020205020404" pitchFamily="49" charset="0"/>
              </a:rPr>
              <a:t> = </a:t>
            </a:r>
            <a:r>
              <a:rPr lang="en-US" altLang="zh-TW" sz="2400" dirty="0" err="1">
                <a:solidFill>
                  <a:srgbClr val="FF5050"/>
                </a:solidFill>
                <a:latin typeface="Consolas" panose="020B0609020204030204" pitchFamily="49" charset="0"/>
                <a:ea typeface="新細明體"/>
                <a:cs typeface="Courier New" panose="02070309020205020404" pitchFamily="49" charset="0"/>
              </a:rPr>
              <a:t>i</a:t>
            </a:r>
            <a:r>
              <a:rPr lang="en-US" altLang="zh-TW" sz="2400" dirty="0">
                <a:solidFill>
                  <a:srgbClr val="FF5050"/>
                </a:solidFill>
                <a:latin typeface="Consolas" panose="020B0609020204030204" pitchFamily="49" charset="0"/>
                <a:ea typeface="新細明體"/>
                <a:cs typeface="Courier New" panose="02070309020205020404" pitchFamily="49" charset="0"/>
              </a:rPr>
              <a:t> + 1;</a:t>
            </a:r>
            <a:r>
              <a:rPr lang="en-US" altLang="zh-TW" sz="2400" dirty="0">
                <a:latin typeface="Consolas" panose="020B0609020204030204" pitchFamily="49" charset="0"/>
                <a:ea typeface="新細明體"/>
                <a:cs typeface="Courier New" panose="02070309020205020404" pitchFamily="49" charset="0"/>
              </a:rPr>
              <a:t> </a:t>
            </a:r>
          </a:p>
          <a:p>
            <a:pPr eaLnBrk="1" latinLnBrk="0" hangingPunct="1">
              <a:spcBef>
                <a:spcPct val="0"/>
              </a:spcBef>
              <a:buClrTx/>
              <a:buSzTx/>
              <a:buFontTx/>
              <a:buNone/>
            </a:pPr>
            <a:r>
              <a:rPr lang="en-US" altLang="zh-TW" sz="2400" dirty="0">
                <a:latin typeface="Consolas" panose="020B0609020204030204" pitchFamily="49" charset="0"/>
                <a:ea typeface="新細明體"/>
                <a:cs typeface="Courier New" panose="02070309020205020404" pitchFamily="49" charset="0"/>
              </a:rPr>
              <a:t>   </a:t>
            </a:r>
            <a:r>
              <a:rPr lang="en-US" altLang="zh-TW" sz="2400" dirty="0">
                <a:solidFill>
                  <a:schemeClr val="accent2"/>
                </a:solidFill>
                <a:latin typeface="Consolas" panose="020B0609020204030204" pitchFamily="49" charset="0"/>
                <a:ea typeface="新細明體"/>
                <a:cs typeface="Courier New" panose="02070309020205020404" pitchFamily="49" charset="0"/>
              </a:rPr>
              <a:t>end                            </a:t>
            </a:r>
          </a:p>
          <a:p>
            <a:pPr eaLnBrk="1" latinLnBrk="0" hangingPunct="1">
              <a:spcBef>
                <a:spcPct val="0"/>
              </a:spcBef>
              <a:buClrTx/>
              <a:buSzTx/>
              <a:buFontTx/>
              <a:buNone/>
            </a:pPr>
            <a:r>
              <a:rPr lang="en-US" altLang="zh-TW" sz="2400" dirty="0">
                <a:solidFill>
                  <a:schemeClr val="accent2"/>
                </a:solidFill>
                <a:latin typeface="Consolas" panose="020B0609020204030204" pitchFamily="49" charset="0"/>
                <a:ea typeface="新細明體"/>
                <a:cs typeface="Courier New" panose="02070309020205020404" pitchFamily="49" charset="0"/>
              </a:rPr>
              <a:t>end</a:t>
            </a:r>
          </a:p>
        </p:txBody>
      </p:sp>
      <p:sp>
        <p:nvSpPr>
          <p:cNvPr id="7" name="Text Box 7"/>
          <p:cNvSpPr txBox="1">
            <a:spLocks noChangeArrowheads="1"/>
          </p:cNvSpPr>
          <p:nvPr/>
        </p:nvSpPr>
        <p:spPr bwMode="auto">
          <a:xfrm>
            <a:off x="1596115" y="5589403"/>
            <a:ext cx="89997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accent1"/>
              </a:buClr>
              <a:buSzPct val="80000"/>
              <a:buFont typeface="Wingdings" panose="05000000000000000000" pitchFamily="2" charset="2"/>
              <a:buChar char="n"/>
              <a:defRPr sz="28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20000"/>
              </a:spcBef>
              <a:buClr>
                <a:schemeClr val="accent2"/>
              </a:buClr>
              <a:buSzPct val="80000"/>
              <a:buFont typeface="Wingdings" panose="05000000000000000000" pitchFamily="2" charset="2"/>
              <a:buChar char="n"/>
              <a:defRPr sz="24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20000"/>
              </a:spcBef>
              <a:buClr>
                <a:schemeClr val="tx2"/>
              </a:buClr>
              <a:buSzPct val="70000"/>
              <a:buFont typeface="Wingdings" panose="05000000000000000000" pitchFamily="2" charset="2"/>
              <a:buChar char="o"/>
              <a:defRPr sz="24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20000"/>
              </a:spcBef>
              <a:buClr>
                <a:schemeClr val="accent2"/>
              </a:buClr>
              <a:buSzPct val="7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20000"/>
              </a:spcBef>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o"/>
              <a:defRPr sz="2000">
                <a:solidFill>
                  <a:schemeClr val="tx1"/>
                </a:solidFill>
                <a:latin typeface="맑은 고딕" panose="020B0503020000020004" pitchFamily="50" charset="-127"/>
                <a:ea typeface="맑은 고딕" panose="020B0503020000020004" pitchFamily="50" charset="-127"/>
              </a:defRPr>
            </a:lvl9pPr>
          </a:lstStyle>
          <a:p>
            <a:pPr latinLnBrk="0">
              <a:spcBef>
                <a:spcPct val="0"/>
              </a:spcBef>
              <a:buClrTx/>
              <a:buSzTx/>
              <a:buFontTx/>
              <a:buNone/>
            </a:pPr>
            <a:r>
              <a:rPr lang="en-US" altLang="zh-TW" sz="2400" b="1" dirty="0">
                <a:solidFill>
                  <a:srgbClr val="826983"/>
                </a:solidFill>
                <a:latin typeface="Arial" panose="020B0604020202020204" pitchFamily="34" charset="0"/>
                <a:ea typeface="굴림" panose="020B0600000101010101" pitchFamily="50" charset="-127"/>
                <a:cs typeface="Arial" panose="020B0604020202020204" pitchFamily="34" charset="0"/>
              </a:rPr>
              <a:t>Q: Can the if … be replaced with </a:t>
            </a:r>
            <a:r>
              <a:rPr lang="en-US" altLang="zh-TW" sz="2400" b="1" dirty="0">
                <a:solidFill>
                  <a:schemeClr val="accent2"/>
                </a:solidFill>
                <a:latin typeface="Arial" panose="020B0604020202020204" pitchFamily="34" charset="0"/>
                <a:ea typeface="굴림" panose="020B0600000101010101" pitchFamily="50" charset="-127"/>
                <a:cs typeface="Arial" panose="020B0604020202020204" pitchFamily="34" charset="0"/>
              </a:rPr>
              <a:t>out = out + ~data[</a:t>
            </a:r>
            <a:r>
              <a:rPr lang="en-US" altLang="zh-TW" sz="2400" b="1" dirty="0" err="1">
                <a:solidFill>
                  <a:schemeClr val="accent2"/>
                </a:solidFill>
                <a:latin typeface="Arial" panose="020B0604020202020204" pitchFamily="34" charset="0"/>
                <a:ea typeface="굴림" panose="020B0600000101010101" pitchFamily="50" charset="-127"/>
                <a:cs typeface="Arial" panose="020B0604020202020204" pitchFamily="34" charset="0"/>
              </a:rPr>
              <a:t>i</a:t>
            </a:r>
            <a:r>
              <a:rPr lang="en-US" altLang="zh-TW" sz="2400" b="1" dirty="0">
                <a:solidFill>
                  <a:schemeClr val="accent2"/>
                </a:solidFill>
                <a:latin typeface="Arial" panose="020B0604020202020204" pitchFamily="34" charset="0"/>
                <a:ea typeface="굴림" panose="020B0600000101010101" pitchFamily="50" charset="-127"/>
                <a:cs typeface="Arial" panose="020B0604020202020204" pitchFamily="34" charset="0"/>
              </a:rPr>
              <a:t>]</a:t>
            </a:r>
            <a:r>
              <a:rPr lang="en-US" altLang="zh-TW" sz="2400" b="1" dirty="0">
                <a:solidFill>
                  <a:srgbClr val="FF5050"/>
                </a:solidFill>
                <a:latin typeface="Arial" panose="020B0604020202020204" pitchFamily="34" charset="0"/>
                <a:ea typeface="굴림" panose="020B0600000101010101" pitchFamily="50" charset="-127"/>
                <a:cs typeface="Arial" panose="020B0604020202020204" pitchFamily="34" charset="0"/>
              </a:rPr>
              <a:t> </a:t>
            </a:r>
            <a:r>
              <a:rPr lang="en-US" altLang="zh-TW" sz="2400" b="1" dirty="0">
                <a:solidFill>
                  <a:srgbClr val="826983"/>
                </a:solidFill>
                <a:latin typeface="Arial" panose="020B0604020202020204" pitchFamily="34" charset="0"/>
                <a:ea typeface="굴림" panose="020B0600000101010101" pitchFamily="50" charset="-127"/>
                <a:cs typeface="Arial" panose="020B0604020202020204" pitchFamily="34" charset="0"/>
              </a:rPr>
              <a:t>? </a:t>
            </a:r>
            <a:r>
              <a:rPr lang="en-US" altLang="zh-TW" sz="2400" b="1" dirty="0">
                <a:solidFill>
                  <a:srgbClr val="826983"/>
                </a:solidFill>
                <a:latin typeface="Arial" panose="020B0604020202020204" pitchFamily="34" charset="0"/>
                <a:ea typeface="굴림" panose="020B0600000101010101" pitchFamily="50" charset="-127"/>
                <a:cs typeface="Arial" panose="020B0604020202020204" pitchFamily="34" charset="0"/>
                <a:sym typeface="Wingdings" panose="05000000000000000000" pitchFamily="2" charset="2"/>
              </a:rPr>
              <a:t></a:t>
            </a:r>
            <a:r>
              <a:rPr lang="en-US" altLang="zh-TW" sz="2400" b="1" dirty="0">
                <a:solidFill>
                  <a:srgbClr val="FF5050"/>
                </a:solidFill>
                <a:latin typeface="Arial" panose="020B0604020202020204" pitchFamily="34" charset="0"/>
                <a:ea typeface="굴림" panose="020B0600000101010101" pitchFamily="50" charset="-127"/>
                <a:cs typeface="Arial" panose="020B0604020202020204" pitchFamily="34" charset="0"/>
                <a:sym typeface="Wingdings" panose="05000000000000000000" pitchFamily="2" charset="2"/>
              </a:rPr>
              <a:t> Yes</a:t>
            </a:r>
            <a:endParaRPr lang="en-US" altLang="zh-TW" sz="2400" b="1" dirty="0">
              <a:latin typeface="Arial" panose="020B0604020202020204" pitchFamily="34" charset="0"/>
              <a:ea typeface="굴림" panose="020B0600000101010101" pitchFamily="50" charset="-127"/>
              <a:cs typeface="Arial" panose="020B0604020202020204" pitchFamily="34" charset="0"/>
            </a:endParaRPr>
          </a:p>
        </p:txBody>
      </p:sp>
      <p:sp>
        <p:nvSpPr>
          <p:cNvPr id="3" name="제목 2"/>
          <p:cNvSpPr>
            <a:spLocks noGrp="1"/>
          </p:cNvSpPr>
          <p:nvPr>
            <p:ph type="title"/>
          </p:nvPr>
        </p:nvSpPr>
        <p:spPr>
          <a:xfrm>
            <a:off x="338400" y="327600"/>
            <a:ext cx="7651055" cy="766800"/>
          </a:xfrm>
        </p:spPr>
        <p:txBody>
          <a:bodyPr>
            <a:noAutofit/>
          </a:bodyPr>
          <a:lstStyle/>
          <a:p>
            <a:r>
              <a:rPr lang="en-US" altLang="ko-KR" b="1" spc="-150" dirty="0"/>
              <a:t>An Example: while Statement</a:t>
            </a:r>
            <a:endParaRPr lang="ko-KR" altLang="en-US" dirty="0"/>
          </a:p>
        </p:txBody>
      </p:sp>
    </p:spTree>
    <p:extLst>
      <p:ext uri="{BB962C8B-B14F-4D97-AF65-F5344CB8AC3E}">
        <p14:creationId xmlns:p14="http://schemas.microsoft.com/office/powerpoint/2010/main" val="432824450"/>
      </p:ext>
    </p:extLst>
  </p:cSld>
  <p:clrMapOvr>
    <a:masterClrMapping/>
  </p:clrMapOvr>
</p:sld>
</file>

<file path=ppt/theme/theme1.xml><?xml version="1.0" encoding="utf-8"?>
<a:theme xmlns:a="http://schemas.openxmlformats.org/drawingml/2006/main" name="테마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테마1" id="{438E2E0D-734F-4930-8B15-ACB92809B9F4}" vid="{00F0D65F-4041-4E67-B318-B1540A08318E}"/>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테마1</Template>
  <TotalTime>4677</TotalTime>
  <Words>8846</Words>
  <Application>Microsoft Macintosh PowerPoint</Application>
  <PresentationFormat>와이드스크린</PresentationFormat>
  <Paragraphs>951</Paragraphs>
  <Slides>63</Slides>
  <Notes>57</Notes>
  <HiddenSlides>0</HiddenSlides>
  <MMClips>3</MMClips>
  <ScaleCrop>false</ScaleCrop>
  <HeadingPairs>
    <vt:vector size="6" baseType="variant">
      <vt:variant>
        <vt:lpstr>사용한 글꼴</vt:lpstr>
      </vt:variant>
      <vt:variant>
        <vt:i4>13</vt:i4>
      </vt:variant>
      <vt:variant>
        <vt:lpstr>테마</vt:lpstr>
      </vt:variant>
      <vt:variant>
        <vt:i4>3</vt:i4>
      </vt:variant>
      <vt:variant>
        <vt:lpstr>슬라이드 제목</vt:lpstr>
      </vt:variant>
      <vt:variant>
        <vt:i4>63</vt:i4>
      </vt:variant>
    </vt:vector>
  </HeadingPairs>
  <TitlesOfParts>
    <vt:vector size="79" baseType="lpstr">
      <vt:lpstr>굴림</vt:lpstr>
      <vt:lpstr>inherit</vt:lpstr>
      <vt:lpstr>新細明體</vt:lpstr>
      <vt:lpstr>맑은 고딕</vt:lpstr>
      <vt:lpstr>Arial</vt:lpstr>
      <vt:lpstr>Arial Unicode MS</vt:lpstr>
      <vt:lpstr>Calibri</vt:lpstr>
      <vt:lpstr>Consolas</vt:lpstr>
      <vt:lpstr>Courier New</vt:lpstr>
      <vt:lpstr>Monaco</vt:lpstr>
      <vt:lpstr>Tahoma</vt:lpstr>
      <vt:lpstr>Times New Roman</vt:lpstr>
      <vt:lpstr>Wingdings</vt:lpstr>
      <vt:lpstr>테마1</vt:lpstr>
      <vt:lpstr>Office 테마</vt:lpstr>
      <vt:lpstr>1_Office 테마</vt:lpstr>
      <vt:lpstr>Hardware System Design (Week 3) Verilog Design 2</vt:lpstr>
      <vt:lpstr>Agenda</vt:lpstr>
      <vt:lpstr>Weekly Schedule</vt:lpstr>
      <vt:lpstr>Final Project Overview: Matrix Multiplication IP</vt:lpstr>
      <vt:lpstr>Block-based Matrix-Vector Multiplication Example</vt:lpstr>
      <vt:lpstr>This Week’s Practice and Class</vt:lpstr>
      <vt:lpstr>Basic Logic Design With Verilog Ⅱ</vt:lpstr>
      <vt:lpstr>while Statement</vt:lpstr>
      <vt:lpstr>An Example: while Statement</vt:lpstr>
      <vt:lpstr>An Example: for Statement</vt:lpstr>
      <vt:lpstr>repeat Statement</vt:lpstr>
      <vt:lpstr>generate Block Structures</vt:lpstr>
      <vt:lpstr>Example: Instantiating Multiple Modules</vt:lpstr>
      <vt:lpstr>Full Adder</vt:lpstr>
      <vt:lpstr>Design n-bit Full Adder – Example 1</vt:lpstr>
      <vt:lpstr>The generate Condition Statement: An n-Bit Adder</vt:lpstr>
      <vt:lpstr>PowerPoint 프레젠테이션</vt:lpstr>
      <vt:lpstr>PowerPoint 프레젠테이션</vt:lpstr>
      <vt:lpstr>PowerPoint 프레젠테이션</vt:lpstr>
      <vt:lpstr>PowerPoint 프레젠테이션</vt:lpstr>
      <vt:lpstr>Module Modeling Styles</vt:lpstr>
      <vt:lpstr>Instantiation of Basic Gates</vt:lpstr>
      <vt:lpstr>An Example: A 4-to-1 Multiplexer</vt:lpstr>
      <vt:lpstr>Array of Instances</vt:lpstr>
      <vt:lpstr>An Example: A 1-Bit Full Adder</vt:lpstr>
      <vt:lpstr>Hierarchical Design</vt:lpstr>
      <vt:lpstr>Module Modeling Styles</vt:lpstr>
      <vt:lpstr>Dataflow Modeling</vt:lpstr>
      <vt:lpstr>Design n-bit Comparator - Example</vt:lpstr>
      <vt:lpstr>An Example: A Simple Comparator</vt:lpstr>
      <vt:lpstr>An Example: A Cascadable Comparator</vt:lpstr>
      <vt:lpstr>An Example: A Cascadable Comparator</vt:lpstr>
      <vt:lpstr>An Example: A Cascadable Comparator</vt:lpstr>
      <vt:lpstr>Module Modeling Styles</vt:lpstr>
      <vt:lpstr>Behavioral Modeling</vt:lpstr>
      <vt:lpstr>An Example: A 2-to-4 Decoder</vt:lpstr>
      <vt:lpstr>An Example: A 2-to-4 Decoder</vt:lpstr>
      <vt:lpstr>An Example: A 4-to-2 Encoder</vt:lpstr>
      <vt:lpstr>An Example: A 4-to-2 Encoder</vt:lpstr>
      <vt:lpstr>An Example: A 4-to-2 Encoder</vt:lpstr>
      <vt:lpstr>An Example: A 4-to-2 Parity Encoder</vt:lpstr>
      <vt:lpstr>An Example: A 4-to-2 Parity Encoder</vt:lpstr>
      <vt:lpstr>An Example: A 4-to-2 Parity Encoder</vt:lpstr>
      <vt:lpstr>An Example: A 4-to-1 Multiplexer</vt:lpstr>
      <vt:lpstr>An Example: An n-Bit 4-to-1 Multiplexer</vt:lpstr>
      <vt:lpstr>An Example: An n-Bit 4-to-1 Multiplexer</vt:lpstr>
      <vt:lpstr>An Example: An n-Bit 4-to-1 Multiplexer</vt:lpstr>
      <vt:lpstr>An Example: A 1-to-4 Demultiplexer</vt:lpstr>
      <vt:lpstr>An Example: A 1-to-4 Demultiplexer</vt:lpstr>
      <vt:lpstr>An Example: A 1-to-4 Demultiplexer</vt:lpstr>
      <vt:lpstr>Synthesizable Operators</vt:lpstr>
      <vt:lpstr>Synthesizable if … else Statement</vt:lpstr>
      <vt:lpstr>Latch Inference – Incomplete if-else Statements</vt:lpstr>
      <vt:lpstr>case Statement</vt:lpstr>
      <vt:lpstr>Latch Inference – Incomplete case Statements</vt:lpstr>
      <vt:lpstr>This Week’s Practice and Class</vt:lpstr>
      <vt:lpstr>How to use IP catalog</vt:lpstr>
      <vt:lpstr>How to use IP catalog</vt:lpstr>
      <vt:lpstr>Interconnect, Interface &amp; Channel</vt:lpstr>
      <vt:lpstr>Channel Example</vt:lpstr>
      <vt:lpstr>Handshaking and Flow Control</vt:lpstr>
      <vt:lpstr>Handshaking and Flow Control</vt:lpstr>
      <vt:lpstr>Agenda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Bennie park</dc:creator>
  <cp:lastModifiedBy>Microsoft Office User</cp:lastModifiedBy>
  <cp:revision>245</cp:revision>
  <dcterms:created xsi:type="dcterms:W3CDTF">2014-11-18T04:46:38Z</dcterms:created>
  <dcterms:modified xsi:type="dcterms:W3CDTF">2020-03-25T05:39:40Z</dcterms:modified>
</cp:coreProperties>
</file>