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351" r:id="rId3"/>
    <p:sldId id="3410" r:id="rId4"/>
    <p:sldId id="2207" r:id="rId5"/>
    <p:sldId id="297" r:id="rId6"/>
    <p:sldId id="298" r:id="rId7"/>
    <p:sldId id="302" r:id="rId8"/>
    <p:sldId id="313" r:id="rId9"/>
    <p:sldId id="2321" r:id="rId10"/>
    <p:sldId id="262" r:id="rId11"/>
    <p:sldId id="299" r:id="rId12"/>
    <p:sldId id="316" r:id="rId13"/>
    <p:sldId id="314" r:id="rId14"/>
    <p:sldId id="308" r:id="rId15"/>
    <p:sldId id="260" r:id="rId16"/>
    <p:sldId id="312" r:id="rId17"/>
    <p:sldId id="261" r:id="rId18"/>
    <p:sldId id="274" r:id="rId19"/>
    <p:sldId id="265" r:id="rId20"/>
    <p:sldId id="324" r:id="rId21"/>
    <p:sldId id="270" r:id="rId22"/>
    <p:sldId id="323" r:id="rId23"/>
    <p:sldId id="322" r:id="rId24"/>
    <p:sldId id="271" r:id="rId25"/>
    <p:sldId id="346" r:id="rId26"/>
    <p:sldId id="272" r:id="rId27"/>
    <p:sldId id="345" r:id="rId28"/>
    <p:sldId id="325" r:id="rId29"/>
    <p:sldId id="273" r:id="rId30"/>
    <p:sldId id="347" r:id="rId31"/>
    <p:sldId id="328" r:id="rId32"/>
    <p:sldId id="329" r:id="rId33"/>
    <p:sldId id="330" r:id="rId34"/>
    <p:sldId id="3411" r:id="rId35"/>
    <p:sldId id="2323" r:id="rId36"/>
    <p:sldId id="2324" r:id="rId37"/>
    <p:sldId id="2325" r:id="rId38"/>
    <p:sldId id="2326" r:id="rId39"/>
    <p:sldId id="2329" r:id="rId40"/>
    <p:sldId id="2328" r:id="rId41"/>
    <p:sldId id="2330" r:id="rId42"/>
    <p:sldId id="2334" r:id="rId43"/>
    <p:sldId id="341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B9BD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568" autoAdjust="0"/>
    <p:restoredTop sz="87271" autoAdjust="0"/>
  </p:normalViewPr>
  <p:slideViewPr>
    <p:cSldViewPr snapToGrid="0">
      <p:cViewPr varScale="1">
        <p:scale>
          <a:sx n="80" d="100"/>
          <a:sy n="80" d="100"/>
        </p:scale>
        <p:origin x="1736" y="192"/>
      </p:cViewPr>
      <p:guideLst/>
    </p:cSldViewPr>
  </p:slideViewPr>
  <p:outlineViewPr>
    <p:cViewPr>
      <p:scale>
        <a:sx n="33" d="100"/>
        <a:sy n="33" d="100"/>
      </p:scale>
      <p:origin x="0" y="-374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5CA43-A14B-4CB9-9A9C-2752929903BF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5E937-9258-4637-ACDE-994D4F1D1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06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 our schedule, we design the hardware accelerator for four weeks as the blue part shows.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95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practice and term project, we will use Zed board as the hardware system.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an FPGA called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Zynq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this.</a:t>
            </a:r>
          </a:p>
          <a:p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Zynq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FPGA consists of two parts, processing system in short PS and programmable logic in short PL.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run our software code here on PS and the hardware function on PL.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47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figure shows PS and PL in more detail for our practice</a:t>
            </a:r>
            <a:r>
              <a:rPr lang="en-US" altLang="ko-KR" baseline="0" dirty="0"/>
              <a:t> and term project.</a:t>
            </a:r>
          </a:p>
          <a:p>
            <a:r>
              <a:rPr lang="en-US" altLang="ko-KR" baseline="0" dirty="0"/>
              <a:t>Linux runs on ARM CPU called Cortex-A9.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We run our software code on Linux.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On the PL, we will implement our own hardware function which does matrix-vector multiplication.</a:t>
            </a:r>
          </a:p>
          <a:p>
            <a:r>
              <a:rPr lang="en-US" altLang="ko-KR" baseline="0" dirty="0"/>
              <a:t>The software code on PS communicates with the hardware function on the PL via a memory component called block RAM (BRAM).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52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slide shows a more detailed view of PS and PL.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 consists of CPU and memory. We run our software on this CPU.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 has hardware components. They are connected with the CPU via the bus called AXI bus.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implement our function as one of hardware components on PL.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82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en-US" altLang="ko-KR" baseline="0" dirty="0"/>
              <a:t> slide gives a much more detailed view of PS.</a:t>
            </a:r>
          </a:p>
          <a:p>
            <a:r>
              <a:rPr lang="en-US" altLang="ko-KR" baseline="0" dirty="0"/>
              <a:t>At the top, we have PL (in yellow) and AXI interface.</a:t>
            </a:r>
          </a:p>
          <a:p>
            <a:r>
              <a:rPr lang="en-US" altLang="ko-KR" baseline="0" dirty="0"/>
              <a:t>The blue area corresponds to PS.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17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Processing system consists of application processing unit, main memory, external interface logic and interconnects to connect them.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32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Zynq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board has many input and output devices such as SD card, USB, Ethernet, etc.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control logic for these devices is implemented inside of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Zynq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PS in this dashed red box.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76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APU, application processing unit, is the core part of </a:t>
            </a:r>
            <a:r>
              <a:rPr lang="en-US" altLang="ko-KR" dirty="0" err="1"/>
              <a:t>Zynq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It</a:t>
            </a:r>
            <a:r>
              <a:rPr lang="en-US" altLang="ko-KR" baseline="0" dirty="0"/>
              <a:t> consists of two ARM Cortex-A9 processors.</a:t>
            </a:r>
          </a:p>
          <a:p>
            <a:r>
              <a:rPr lang="en-US" altLang="ko-KR" baseline="0" dirty="0"/>
              <a:t>Each processor has its own level 1 (L1) caches for instruction and data.</a:t>
            </a:r>
          </a:p>
          <a:p>
            <a:r>
              <a:rPr lang="en-US" altLang="ko-KR" baseline="0" dirty="0"/>
              <a:t>Two processors share the level 2 (L2) cache. </a:t>
            </a:r>
          </a:p>
          <a:p>
            <a:r>
              <a:rPr lang="en-US" altLang="ko-KR" baseline="0" dirty="0"/>
              <a:t>In addition to the L2 cache, APU has on-chip memory, OCM which is also called scratch pad memory.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5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PS, we have an important component, main memory.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right, we can locate two main memory (DRAM) chips on the Zed board.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left, inside of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Zynq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FPGA, we have a memory controller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connected to the main memory chips and controls the data transfer between the main memory and PS.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82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We will implement our hardware function in the programmable logic part of </a:t>
            </a:r>
            <a:r>
              <a:rPr lang="en-US" altLang="ko-KR" baseline="0" dirty="0" err="1"/>
              <a:t>Zynq</a:t>
            </a:r>
            <a:r>
              <a:rPr lang="en-US" altLang="ko-KR" baseline="0" dirty="0"/>
              <a:t> FPGA.</a:t>
            </a:r>
          </a:p>
          <a:p>
            <a:r>
              <a:rPr lang="en-US" altLang="ko-KR" baseline="0" dirty="0"/>
              <a:t>Between PL and PS, we have two types of interface, AXI and ACP interface.</a:t>
            </a:r>
          </a:p>
          <a:p>
            <a:r>
              <a:rPr lang="en-US" altLang="ko-KR" baseline="0" dirty="0"/>
              <a:t>The majority of those interfaces is based on AMBA AXI protocol we will study in the next class.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60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Zynq</a:t>
            </a:r>
            <a:r>
              <a:rPr lang="en-US" altLang="ko-KR" dirty="0"/>
              <a:t> PL has logic fabric, input/output blocks</a:t>
            </a:r>
            <a:r>
              <a:rPr lang="en-US" altLang="ko-KR" baseline="0" dirty="0"/>
              <a:t> and special blocks.</a:t>
            </a:r>
            <a:endParaRPr lang="en-US" altLang="ko-KR" dirty="0"/>
          </a:p>
          <a:p>
            <a:endParaRPr lang="en-US" altLang="ko-KR" baseline="0" dirty="0"/>
          </a:p>
          <a:p>
            <a:r>
              <a:rPr lang="en-US" altLang="ko-KR" baseline="0" dirty="0"/>
              <a:t>Logic fabric consists of configurable logic blocks, CLB in short, switch matrix and interconnect among CLBs.</a:t>
            </a:r>
          </a:p>
          <a:p>
            <a:r>
              <a:rPr lang="en-US" altLang="ko-KR" baseline="0" dirty="0"/>
              <a:t>You can implement any hardware logic on CLBs.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Two special blocks, DSP and BRAM are very important in our term projects.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3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On</a:t>
            </a:r>
            <a:r>
              <a:rPr lang="en-US" altLang="ko-KR" baseline="0" dirty="0"/>
              <a:t> the left, we see the main board of smartphone. We have a CPU chip at the center of the board.</a:t>
            </a:r>
          </a:p>
          <a:p>
            <a:r>
              <a:rPr lang="en-US" altLang="ko-KR" baseline="0" dirty="0"/>
              <a:t>We often call it application processor because we run applications here. </a:t>
            </a:r>
          </a:p>
          <a:p>
            <a:r>
              <a:rPr lang="en-US" altLang="ko-KR" baseline="0" dirty="0"/>
              <a:t>On the right, we see the internal structure of mobile AP chip.</a:t>
            </a:r>
          </a:p>
          <a:p>
            <a:r>
              <a:rPr lang="en-US" altLang="ko-KR" baseline="0" dirty="0"/>
              <a:t>On the left, we have ARM CPUs.</a:t>
            </a:r>
          </a:p>
          <a:p>
            <a:r>
              <a:rPr lang="en-US" altLang="ko-KR" baseline="0" dirty="0"/>
              <a:t>At the top center, we have mobile GPU, ARM Mali and hardware accelerators for video processing like codec and image signal processing, ISP.</a:t>
            </a:r>
          </a:p>
          <a:p>
            <a:r>
              <a:rPr lang="en-US" altLang="ko-KR" baseline="0" dirty="0"/>
              <a:t>As you can see in this structure, the mobile AP consists of hardware functions as well as CPU.</a:t>
            </a:r>
          </a:p>
          <a:p>
            <a:r>
              <a:rPr lang="en-US" altLang="ko-KR" baseline="0" dirty="0"/>
              <a:t>Let’s first consider why we use hardware functions.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72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FPGA, we</a:t>
            </a:r>
            <a:r>
              <a:rPr lang="en-US" altLang="ko-KR" baseline="0" dirty="0"/>
              <a:t> implement combinational circuit using memory.</a:t>
            </a:r>
          </a:p>
          <a:p>
            <a:r>
              <a:rPr lang="en-US" altLang="ko-KR" baseline="0" dirty="0"/>
              <a:t>Let’s see this example of combinational circuit having three inputs, A, B, and C which gives four outputs, F0 to F3.</a:t>
            </a:r>
          </a:p>
          <a:p>
            <a:r>
              <a:rPr lang="en-US" altLang="ko-KR" baseline="0" dirty="0"/>
              <a:t>Given a truth table, we can implement the circuit function using a memory by considering the input as an address and the output as the contents in the memory.</a:t>
            </a:r>
          </a:p>
          <a:p>
            <a:r>
              <a:rPr lang="en-US" altLang="ko-KR" baseline="0" dirty="0"/>
              <a:t>In FPGA, we adopts memory-based implementation because it is easy to reprogram the contents of memory for different functions.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268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Configurable Logic Block (CLB) consists of two slices. </a:t>
            </a:r>
          </a:p>
          <a:p>
            <a:r>
              <a:rPr lang="en-US" altLang="ko-KR" dirty="0"/>
              <a:t>Each slice has 4 lookup tables (LUTs) and 8 F/Fs.</a:t>
            </a:r>
          </a:p>
          <a:p>
            <a:r>
              <a:rPr lang="en-US" altLang="ko-KR" dirty="0"/>
              <a:t>An LUT typically has 5-6</a:t>
            </a:r>
            <a:r>
              <a:rPr lang="en-US" altLang="ko-KR" baseline="0" dirty="0"/>
              <a:t> inputs and its output can be stored in the F/Fs.</a:t>
            </a:r>
          </a:p>
          <a:p>
            <a:r>
              <a:rPr lang="en-US" altLang="ko-KR" baseline="0" dirty="0"/>
              <a:t>Slices are connected via switch matrix on the left.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matrix provides a flexible routing (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between elements within a CLB; and (ii) from one CLB to other resources on the PL.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carry signals,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useful in implementing carry propagation logic like a ripple carry adder.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72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CLB is for generation functions.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Zynq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FPGA has a special type of slice, DSP slice, in the PL.</a:t>
            </a:r>
          </a:p>
          <a:p>
            <a:r>
              <a:rPr lang="en-US" altLang="ko-KR" dirty="0"/>
              <a:t>DSP48E1 is very useful</a:t>
            </a:r>
            <a:r>
              <a:rPr lang="en-US" altLang="ko-KR" baseline="0" dirty="0"/>
              <a:t> </a:t>
            </a:r>
            <a:r>
              <a:rPr lang="en-US" altLang="ko-KR" dirty="0"/>
              <a:t>implementing</a:t>
            </a:r>
            <a:r>
              <a:rPr lang="en-US" altLang="ko-KR" baseline="0" dirty="0"/>
              <a:t> arithmetic functions.</a:t>
            </a:r>
          </a:p>
          <a:p>
            <a:r>
              <a:rPr lang="en-US" altLang="ko-KR" baseline="0" dirty="0"/>
              <a:t>As you can see on the right, it has two adders and one multiplier.</a:t>
            </a:r>
          </a:p>
          <a:p>
            <a:r>
              <a:rPr lang="en-US" altLang="ko-KR" baseline="0" dirty="0"/>
              <a:t>These components are implemented with dedicated logic circuits.</a:t>
            </a:r>
          </a:p>
          <a:p>
            <a:r>
              <a:rPr lang="en-US" altLang="ko-KR" baseline="0" dirty="0"/>
              <a:t>Thus, they run much faster than the same function implemented in the LUT.</a:t>
            </a:r>
          </a:p>
          <a:p>
            <a:r>
              <a:rPr lang="en-US" altLang="ko-KR" baseline="0" dirty="0"/>
              <a:t>In our practice and term project, we will exploit DSP slices.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9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interface between PS and PL is based on AMBA</a:t>
            </a:r>
            <a:r>
              <a:rPr lang="en-US" altLang="ko-KR" baseline="0" dirty="0"/>
              <a:t> bus called AXI.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05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AMBA</a:t>
            </a:r>
            <a:r>
              <a:rPr lang="en-US" altLang="ko-KR" baseline="0" dirty="0"/>
              <a:t> AXI is the standard bus used in almost all digital chips these days.</a:t>
            </a:r>
          </a:p>
          <a:p>
            <a:r>
              <a:rPr lang="en-US" altLang="ko-KR" baseline="0" dirty="0"/>
              <a:t>By studying it, we can learn communication between hardware components.</a:t>
            </a:r>
          </a:p>
          <a:p>
            <a:r>
              <a:rPr lang="en-US" altLang="ko-KR" baseline="0" dirty="0"/>
              <a:t>We will study the key contents of general AXI bus in the next class.</a:t>
            </a:r>
          </a:p>
          <a:p>
            <a:r>
              <a:rPr lang="en-US" altLang="ko-KR" baseline="0" dirty="0"/>
              <a:t>Today, we will check only the interface between PS and PL.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On the right figure, we have a boundary in red between PS and PL.</a:t>
            </a:r>
          </a:p>
          <a:p>
            <a:r>
              <a:rPr lang="en-US" altLang="ko-KR" baseline="0" dirty="0"/>
              <a:t>There are several connections across the boundary.</a:t>
            </a:r>
          </a:p>
          <a:p>
            <a:r>
              <a:rPr lang="en-US" altLang="ko-KR" baseline="0" dirty="0"/>
              <a:t>In communication, we usually have two participants. </a:t>
            </a:r>
          </a:p>
          <a:p>
            <a:r>
              <a:rPr lang="en-US" altLang="ko-KR" baseline="0" dirty="0"/>
              <a:t>In AXI, we call them master and slave ports.</a:t>
            </a:r>
          </a:p>
          <a:p>
            <a:r>
              <a:rPr lang="en-US" altLang="ko-KR" baseline="0" dirty="0"/>
              <a:t>Master port initiates communication.</a:t>
            </a:r>
          </a:p>
          <a:p>
            <a:r>
              <a:rPr lang="en-US" altLang="ko-KR" baseline="0" dirty="0"/>
              <a:t>Slave port accepts the communication request from the master port and handles it.</a:t>
            </a:r>
          </a:p>
          <a:p>
            <a:r>
              <a:rPr lang="en-US" altLang="ko-KR" baseline="0" dirty="0"/>
              <a:t>For instance, we see 4 master ports (M) here at the bottom.</a:t>
            </a:r>
          </a:p>
          <a:p>
            <a:r>
              <a:rPr lang="en-US" altLang="ko-KR" baseline="0" dirty="0"/>
              <a:t>Hardware components in PL can access main memory in PS via these master ports.</a:t>
            </a:r>
          </a:p>
          <a:p>
            <a:r>
              <a:rPr lang="en-US" altLang="ko-KR" baseline="0" dirty="0"/>
              <a:t>To be specific, a hardware component can make a read request to the main memory through the first master port here. (animation)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Similarly, the software program running on the CPU in PS can make read or write request to the hardware component in PL using master ports here at the top. (animation)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06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Before</a:t>
            </a:r>
            <a:r>
              <a:rPr lang="en-US" altLang="ko-KR" baseline="0" dirty="0"/>
              <a:t> we go into the details of our FPGA system and hardware design on it,</a:t>
            </a:r>
          </a:p>
          <a:p>
            <a:r>
              <a:rPr lang="en-US" altLang="ko-KR" baseline="0" dirty="0"/>
              <a:t>let me give you short answers to those questions.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10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We use </a:t>
            </a:r>
            <a:r>
              <a:rPr lang="en-US" altLang="ko-KR" baseline="0" dirty="0" err="1"/>
              <a:t>Zynq</a:t>
            </a:r>
            <a:r>
              <a:rPr lang="en-US" altLang="ko-KR" baseline="0" dirty="0"/>
              <a:t> FPGA system. We run our software code on ARM CPU in the FPGA.</a:t>
            </a:r>
          </a:p>
          <a:p>
            <a:r>
              <a:rPr lang="en-US" altLang="ko-KR" baseline="0" dirty="0"/>
              <a:t>The hardware part of FPGA consists of fixed function components like SD card interface and programmable logic.</a:t>
            </a:r>
          </a:p>
          <a:p>
            <a:r>
              <a:rPr lang="en-US" altLang="ko-KR" baseline="0" dirty="0"/>
              <a:t>We will implement our hardware on the programmable part.</a:t>
            </a:r>
          </a:p>
          <a:p>
            <a:r>
              <a:rPr lang="en-US" altLang="ko-KR" baseline="0" dirty="0"/>
              <a:t>The hardware components including CPU are connected via dedicated wires or bus.</a:t>
            </a:r>
          </a:p>
          <a:p>
            <a:r>
              <a:rPr lang="en-US" altLang="ko-KR" baseline="0" dirty="0"/>
              <a:t>We will study ARM AMBA3 AXI bus and use a simple version of AXI bus for our hardware function design.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1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Hardware and software communicate with each other via registers and on-chip memory.</a:t>
            </a:r>
          </a:p>
          <a:p>
            <a:r>
              <a:rPr lang="en-US" altLang="ko-KR" baseline="0" dirty="0"/>
              <a:t>The registers of hardware function are accessed by the software code using pointers which is set by function, </a:t>
            </a:r>
            <a:r>
              <a:rPr lang="en-US" altLang="ko-KR" baseline="0" dirty="0" err="1"/>
              <a:t>mmap</a:t>
            </a:r>
            <a:r>
              <a:rPr lang="en-US" altLang="ko-KR" baseline="0" dirty="0"/>
              <a:t>().</a:t>
            </a:r>
          </a:p>
          <a:p>
            <a:r>
              <a:rPr lang="en-US" altLang="ko-KR" baseline="0" dirty="0"/>
              <a:t>The hardware takes as input the contents of registers/on-chip memory and gives its outputs to registers/on-chip memory.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79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We will implement, as the hardware function, matrix-vector multiplication.</a:t>
            </a:r>
          </a:p>
          <a:p>
            <a:r>
              <a:rPr lang="en-US" altLang="ko-KR" baseline="0" dirty="0"/>
              <a:t>The hardware consists of multiply and accumulate units called MAC units, memory called BRAM, bus and control logic.</a:t>
            </a:r>
          </a:p>
          <a:p>
            <a:r>
              <a:rPr lang="en-US" altLang="ko-KR" baseline="0" dirty="0"/>
              <a:t>We will run software code which executes a small neural network.</a:t>
            </a:r>
          </a:p>
          <a:p>
            <a:r>
              <a:rPr lang="en-US" altLang="ko-KR" dirty="0"/>
              <a:t>T</a:t>
            </a:r>
            <a:r>
              <a:rPr lang="en-US" altLang="ko-KR" baseline="0" dirty="0"/>
              <a:t>he software code will initiate matrix-vector multiplication in hardware.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34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 our schedule, we design the hardware accelerator for four weeks as the blue part shows.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9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with a software implementation, the benefit of hardware implementation is performance and power.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assume that we run a function called FIR filter. As we can see here, the FIR filtering takes a long time in yellow in software.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implementing the FIR filtering in hardware, we can significantly reduce the runtime and power consumption.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represents coprocessor which implements the FIR filtering in hardware.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also call such coprocessor hardware accelerator.</a:t>
            </a:r>
            <a:endParaRPr lang="ko-KR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59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26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8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867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527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79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185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38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3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Hardware acceleration is becoming more and more popular.</a:t>
            </a:r>
          </a:p>
          <a:p>
            <a:r>
              <a:rPr lang="en-US" altLang="ko-KR" baseline="0" dirty="0"/>
              <a:t>In the case of mobile devices, it is mainly due to power consumption.</a:t>
            </a:r>
          </a:p>
          <a:p>
            <a:r>
              <a:rPr lang="en-US" altLang="ko-KR" baseline="0" dirty="0"/>
              <a:t>In the case of server and high-end embedded systems like self-driving cars, it is mainly due to performance.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61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figure on the right shows a simplified flow of software/hardware</a:t>
            </a:r>
            <a:r>
              <a:rPr lang="en-US" altLang="ko-KR" baseline="0" dirty="0"/>
              <a:t> system design.</a:t>
            </a:r>
          </a:p>
          <a:p>
            <a:r>
              <a:rPr lang="en-US" altLang="ko-KR" baseline="0" dirty="0"/>
              <a:t>The starting point is system requirements.</a:t>
            </a:r>
          </a:p>
          <a:p>
            <a:r>
              <a:rPr lang="en-US" altLang="ko-KR" baseline="0" dirty="0"/>
              <a:t>Let’s assume that we want to design a face recognition system and image data is available from a camera system.</a:t>
            </a:r>
          </a:p>
          <a:p>
            <a:r>
              <a:rPr lang="en-US" altLang="ko-KR" baseline="0" dirty="0"/>
              <a:t>Specification is to fix the target in numbers like 99% accuracy in face recognition.</a:t>
            </a:r>
          </a:p>
          <a:p>
            <a:r>
              <a:rPr lang="en-US" altLang="ko-KR" baseline="0" dirty="0"/>
              <a:t>Given a specification, we estimate the performance and power estimation of the system on a candidate hardware choice, e.g., ARM Cortex-A9 CPU, 14nm silicon technology, etc.</a:t>
            </a:r>
          </a:p>
          <a:p>
            <a:r>
              <a:rPr lang="en-US" altLang="ko-KR" baseline="0" dirty="0"/>
              <a:t>Based on the estimation, we determine which function to implement in hardware while implementing the others in software.</a:t>
            </a:r>
          </a:p>
          <a:p>
            <a:r>
              <a:rPr lang="en-US" altLang="ko-KR" baseline="0" dirty="0"/>
              <a:t>In the case of face recognition, convolution, which is the most time-consuming part, can be chosen for hardware accelerator.</a:t>
            </a:r>
          </a:p>
          <a:p>
            <a:r>
              <a:rPr lang="en-US" altLang="ko-KR" baseline="0" dirty="0"/>
              <a:t>After partitioning, software and hardware functions are designed in parallel.</a:t>
            </a:r>
          </a:p>
          <a:p>
            <a:r>
              <a:rPr lang="en-US" altLang="ko-KR" baseline="0" dirty="0"/>
              <a:t>After obtaining software and hardware designs, we integrate them.</a:t>
            </a:r>
          </a:p>
          <a:p>
            <a:r>
              <a:rPr lang="en-US" altLang="ko-KR" baseline="0" dirty="0"/>
              <a:t>For the integration, software and hardware need to communicate with each other via device driver or load/store instruction.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In our class, we focus on these two parts in red, hardware design including FPGA implementation and debugging and software-hardware communication.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9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two ways to implement our</a:t>
            </a:r>
            <a:r>
              <a:rPr lang="en-US" altLang="ko-KR" baseline="0" dirty="0"/>
              <a:t> function in hardware, dedicated chip design and FPGA design.</a:t>
            </a:r>
          </a:p>
          <a:p>
            <a:r>
              <a:rPr lang="en-US" altLang="ko-KR" baseline="0" dirty="0"/>
              <a:t>There are many dedicated chip designs in smartphones.</a:t>
            </a:r>
          </a:p>
          <a:p>
            <a:r>
              <a:rPr lang="en-US" altLang="ko-KR" baseline="0" dirty="0"/>
              <a:t>In the case of server, Google designed their chip dedicated for deep learning that we will see in the next slide.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The benefit of dedicated chip design is low cost.</a:t>
            </a:r>
          </a:p>
          <a:p>
            <a:r>
              <a:rPr lang="en-US" altLang="ko-KR" baseline="0" dirty="0"/>
              <a:t>Chip design cost itself is very high now, more than $10M for mobile AP chip.</a:t>
            </a:r>
          </a:p>
          <a:p>
            <a:r>
              <a:rPr lang="en-US" altLang="ko-KR" baseline="0" dirty="0"/>
              <a:t>However, if you can fabricate them in mass production, then unit price can get reduced down to tens of dollars in the case of mobile AP.</a:t>
            </a:r>
          </a:p>
          <a:p>
            <a:r>
              <a:rPr lang="en-US" altLang="ko-KR" baseline="0" dirty="0"/>
              <a:t>Dedicated chips provide low power and high performance as well.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The negative point of dedicated chip design is that</a:t>
            </a:r>
          </a:p>
          <a:p>
            <a:r>
              <a:rPr lang="en-US" altLang="ko-KR" baseline="0" dirty="0"/>
              <a:t>if the total number of chips is small, due to the high design cost, unit price is also high.</a:t>
            </a:r>
          </a:p>
          <a:p>
            <a:r>
              <a:rPr lang="en-US" altLang="ko-KR" baseline="0" dirty="0"/>
              <a:t>Another negative point is long design time.</a:t>
            </a:r>
          </a:p>
          <a:p>
            <a:r>
              <a:rPr lang="en-US" altLang="ko-KR" baseline="0" dirty="0"/>
              <a:t>Typically it takes at least 1.5 years from specification to chip.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8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see Google case.</a:t>
            </a:r>
            <a:r>
              <a:rPr lang="en-US" altLang="ko-KR" baseline="0" dirty="0"/>
              <a:t> When Lee </a:t>
            </a:r>
            <a:r>
              <a:rPr lang="en-US" altLang="ko-KR" baseline="0" dirty="0" err="1"/>
              <a:t>Sedol</a:t>
            </a:r>
            <a:r>
              <a:rPr lang="en-US" altLang="ko-KR" baseline="0" dirty="0"/>
              <a:t> and </a:t>
            </a:r>
            <a:r>
              <a:rPr lang="en-US" altLang="ko-KR" baseline="0" dirty="0" err="1"/>
              <a:t>AlphaGo</a:t>
            </a:r>
            <a:r>
              <a:rPr lang="en-US" altLang="ko-KR" baseline="0" dirty="0"/>
              <a:t> had a match last year, </a:t>
            </a:r>
            <a:r>
              <a:rPr lang="en-US" altLang="ko-KR" baseline="0" dirty="0" err="1"/>
              <a:t>AlphaGo</a:t>
            </a:r>
            <a:r>
              <a:rPr lang="en-US" altLang="ko-KR" baseline="0" dirty="0"/>
              <a:t> ran on this dedicated chip.</a:t>
            </a:r>
          </a:p>
          <a:p>
            <a:r>
              <a:rPr lang="en-US" altLang="ko-KR" baseline="0" dirty="0"/>
              <a:t>As you can see on the right picture, they put Go board on their rack.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According to Google’s blog on the left of this slide, </a:t>
            </a:r>
          </a:p>
          <a:p>
            <a:r>
              <a:rPr lang="en-US" altLang="ko-KR" baseline="0" dirty="0"/>
              <a:t>They considered designing hardware accelerator chip several years ago.</a:t>
            </a:r>
          </a:p>
          <a:p>
            <a:r>
              <a:rPr lang="en-US" altLang="ko-KR" baseline="0" dirty="0"/>
              <a:t>They started to use it since 2015, which means they started to design it in year 2013.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Google’s main reason to design TPU chip is performance, specifically, latency.</a:t>
            </a:r>
          </a:p>
          <a:p>
            <a:r>
              <a:rPr lang="en-US" altLang="ko-KR" baseline="0" dirty="0"/>
              <a:t>We can run deep neural networks on typical GPUs because GPUs provide high performance.</a:t>
            </a:r>
          </a:p>
          <a:p>
            <a:r>
              <a:rPr lang="en-US" altLang="ko-KR" baseline="0" dirty="0"/>
              <a:t>However, in terms of latency, GPU gives long latency.</a:t>
            </a:r>
          </a:p>
          <a:p>
            <a:r>
              <a:rPr lang="en-US" altLang="ko-KR" baseline="0" dirty="0"/>
              <a:t>Thus, in case of real-time and user interactive programs, GPU cannot meet the small latency constraint.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8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Another</a:t>
            </a:r>
            <a:r>
              <a:rPr lang="en-US" altLang="ko-KR" baseline="0" dirty="0"/>
              <a:t> way of hardware design is FPGA design.</a:t>
            </a:r>
          </a:p>
          <a:p>
            <a:r>
              <a:rPr lang="en-US" altLang="ko-KR" baseline="0" dirty="0"/>
              <a:t>The benefit of FPGA is relatively low cost in small volume.</a:t>
            </a:r>
          </a:p>
          <a:p>
            <a:r>
              <a:rPr lang="en-US" altLang="ko-KR" baseline="0" dirty="0"/>
              <a:t>Another benefit is fast design time.</a:t>
            </a:r>
          </a:p>
          <a:p>
            <a:r>
              <a:rPr lang="en-US" altLang="ko-KR" dirty="0"/>
              <a:t>When your synthesizable Verilog code</a:t>
            </a:r>
            <a:r>
              <a:rPr lang="en-US" altLang="ko-KR" baseline="0" dirty="0"/>
              <a:t> is ready,</a:t>
            </a:r>
          </a:p>
          <a:p>
            <a:r>
              <a:rPr lang="en-US" altLang="ko-KR" baseline="0" dirty="0"/>
              <a:t>it takes hours to see your hardware design work.</a:t>
            </a:r>
          </a:p>
          <a:p>
            <a:r>
              <a:rPr lang="en-US" altLang="ko-KR" baseline="0" dirty="0"/>
              <a:t>That’s why we use FPGA in our practice class.</a:t>
            </a:r>
          </a:p>
          <a:p>
            <a:r>
              <a:rPr lang="en-US" altLang="ko-KR" baseline="0" dirty="0"/>
              <a:t>However, compared with dedicated chip designs, FPGA gives lower performance and higher power consumption.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8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in this class is understanding hardware in order to better</a:t>
            </a:r>
            <a:r>
              <a:rPr lang="en-US" altLang="ko-KR" baseline="0" dirty="0"/>
              <a:t> design our software.</a:t>
            </a:r>
          </a:p>
          <a:p>
            <a:r>
              <a:rPr lang="en-US" altLang="ko-KR" baseline="0" dirty="0"/>
              <a:t>When we think about software/hardware design,</a:t>
            </a:r>
          </a:p>
          <a:p>
            <a:r>
              <a:rPr lang="en-US" altLang="ko-KR" baseline="0" dirty="0"/>
              <a:t>a typical question will be</a:t>
            </a:r>
          </a:p>
          <a:p>
            <a:r>
              <a:rPr lang="en-US" altLang="ko-KR" baseline="0" dirty="0"/>
              <a:t>from the software point of view,</a:t>
            </a:r>
          </a:p>
          <a:p>
            <a:r>
              <a:rPr lang="en-US" altLang="ko-KR" dirty="0"/>
              <a:t>how can software communicate with hardware? </a:t>
            </a:r>
          </a:p>
          <a:p>
            <a:r>
              <a:rPr lang="en-US" altLang="ko-KR" dirty="0"/>
              <a:t>Hardware functions</a:t>
            </a:r>
            <a:r>
              <a:rPr lang="en-US" altLang="ko-KR" baseline="0" dirty="0"/>
              <a:t> can be accessed as a device using device driver or as a part of physical memory space using load/store instructions.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From the hardware point of view, a</a:t>
            </a:r>
            <a:r>
              <a:rPr lang="en-US" altLang="ko-KR" baseline="0" dirty="0"/>
              <a:t> typical question will be </a:t>
            </a:r>
            <a:endParaRPr lang="en-US" altLang="ko-KR" dirty="0"/>
          </a:p>
          <a:p>
            <a:r>
              <a:rPr lang="en-US" altLang="ko-KR" dirty="0"/>
              <a:t>how can I design my own hardware function and make it communicate with my software code?</a:t>
            </a:r>
          </a:p>
          <a:p>
            <a:r>
              <a:rPr lang="en-US" altLang="ko-KR" dirty="0"/>
              <a:t>There are more specific questions like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What is the hardware system to run my software code?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What are the components in the hardware system?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How are the hardware components connected?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How do they communicate with CPU where my software code runs?</a:t>
            </a:r>
          </a:p>
          <a:p>
            <a:r>
              <a:rPr lang="en-US" altLang="ko-KR" dirty="0"/>
              <a:t>And, important questions for our class will be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What hardware function do I design?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What is my software code working with the hardware function?</a:t>
            </a:r>
          </a:p>
          <a:p>
            <a:pPr lvl="0">
              <a:lnSpc>
                <a:spcPct val="120000"/>
              </a:lnSpc>
            </a:pPr>
            <a:r>
              <a:rPr lang="en-US" altLang="ko-KR" dirty="0"/>
              <a:t>I</a:t>
            </a:r>
            <a:r>
              <a:rPr lang="en-US" altLang="ko-KR" baseline="0" dirty="0"/>
              <a:t> will give you short answers to these questions at the end of today’s lecture.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E937-9258-4637-ACDE-994D4F1D1A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1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163A54D-41E7-4AEA-890D-8537ED4A3D42}" type="datetimeFigureOut">
              <a:rPr lang="ko-KR" altLang="en-US" smtClean="0"/>
              <a:pPr/>
              <a:t>2020. 4. 21.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E143334-4AB7-49CA-B52F-E6E20F79A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2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A54D-41E7-4AEA-890D-8537ED4A3D42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3334-4AB7-49CA-B52F-E6E20F79A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8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A54D-41E7-4AEA-890D-8537ED4A3D42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3334-4AB7-49CA-B52F-E6E20F79A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42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99451"/>
            <a:ext cx="9144000" cy="1768619"/>
          </a:xfrm>
        </p:spPr>
        <p:txBody>
          <a:bodyPr anchor="ctr">
            <a:normAutofit/>
          </a:bodyPr>
          <a:lstStyle>
            <a:lvl1pPr algn="ctr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324944"/>
            <a:ext cx="9144000" cy="4619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8269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7751" y="4942710"/>
            <a:ext cx="389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Memory Architecture Lab.</a:t>
            </a:r>
            <a:endParaRPr lang="ko-KR" altLang="en-US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4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2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269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50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코드 있는 컨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399" y="327600"/>
            <a:ext cx="7405200" cy="7668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989" y="1357745"/>
            <a:ext cx="4321029" cy="443345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714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24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34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43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1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163A54D-41E7-4AEA-890D-8537ED4A3D42}" type="datetimeFigureOut">
              <a:rPr lang="ko-KR" altLang="en-US" smtClean="0"/>
              <a:pPr/>
              <a:t>2020. 4. 21.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E143334-4AB7-49CA-B52F-E6E20F79A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33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59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69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196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339436" y="1364307"/>
            <a:ext cx="11014364" cy="458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47FFCD-0BF5-4C3F-9821-DD9435042B3B}" type="slidenum">
              <a:rPr lang="ko-KR" altLang="en-US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309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013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2698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1850" y="1708515"/>
            <a:ext cx="10521950" cy="2853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ko-KR" altLang="en-US" dirty="0">
                <a:solidFill>
                  <a:srgbClr val="E7E6E6">
                    <a:lumMod val="25000"/>
                  </a:srgbClr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25365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226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코드있는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39436" y="1392382"/>
            <a:ext cx="4888346" cy="3811588"/>
          </a:xfrm>
        </p:spPr>
        <p:txBody>
          <a:bodyPr/>
          <a:lstStyle>
            <a:lvl1pPr marL="285750" indent="-285750">
              <a:buClr>
                <a:srgbClr val="826983"/>
              </a:buClr>
              <a:buFont typeface="Wingdings" panose="05000000000000000000" pitchFamily="2" charset="2"/>
              <a:buChar char="§"/>
              <a:defRPr sz="1600"/>
            </a:lvl1pPr>
            <a:lvl2pPr marL="742950" indent="-285750">
              <a:buClr>
                <a:srgbClr val="826983"/>
              </a:buClr>
              <a:buFont typeface="맑은 고딕" panose="020B0503020000020004" pitchFamily="50" charset="-127"/>
              <a:buChar char="-"/>
              <a:defRPr sz="1200"/>
            </a:lvl2pPr>
            <a:lvl3pPr marL="1085850" indent="-171450">
              <a:buFont typeface="맑은 고딕" panose="020B0503020000020004" pitchFamily="50" charset="-127"/>
              <a:buChar char="-"/>
              <a:defRPr sz="1200"/>
            </a:lvl3pPr>
            <a:lvl4pPr marL="1543050" indent="-171450">
              <a:buFont typeface="맑은 고딕" panose="020B0503020000020004" pitchFamily="50" charset="-127"/>
              <a:buChar char="-"/>
              <a:defRPr sz="1000"/>
            </a:lvl4pPr>
            <a:lvl5pPr marL="2000250" indent="-171450">
              <a:buFont typeface="맑은 고딕" panose="020B0503020000020004" pitchFamily="50" charset="-127"/>
              <a:buChar char="-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8837" y="1389352"/>
            <a:ext cx="5837382" cy="3814618"/>
          </a:xfrm>
          <a:prstGeom prst="rect">
            <a:avLst/>
          </a:prstGeom>
          <a:noFill/>
          <a:ln w="12700">
            <a:solidFill>
              <a:srgbClr val="8FA0A7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800" spc="-15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8837" y="1389352"/>
            <a:ext cx="5837382" cy="3814618"/>
          </a:xfrm>
          <a:prstGeom prst="rect">
            <a:avLst/>
          </a:prstGeom>
          <a:noFill/>
          <a:ln w="12700">
            <a:solidFill>
              <a:srgbClr val="8FA0A7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800" spc="-15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>
              <a:solidFill>
                <a:srgbClr val="E7E6E6">
                  <a:lumMod val="25000"/>
                </a:srgbClr>
              </a:solidFill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47FFCD-0BF5-4C3F-9821-DD9435042B3B}" type="slidenum">
              <a:rPr lang="ko-KR" altLang="en-US" smtClean="0">
                <a:solidFill>
                  <a:srgbClr val="E7E6E6">
                    <a:lumMod val="2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E7E6E6">
                  <a:lumMod val="25000"/>
                </a:srgb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-65903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274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8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A54D-41E7-4AEA-890D-8537ED4A3D42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3334-4AB7-49CA-B52F-E6E20F79A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A54D-41E7-4AEA-890D-8537ED4A3D42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3334-4AB7-49CA-B52F-E6E20F79A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6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A54D-41E7-4AEA-890D-8537ED4A3D42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3334-4AB7-49CA-B52F-E6E20F79A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6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A54D-41E7-4AEA-890D-8537ED4A3D42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3334-4AB7-49CA-B52F-E6E20F79A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A54D-41E7-4AEA-890D-8537ED4A3D42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3334-4AB7-49CA-B52F-E6E20F79A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3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A54D-41E7-4AEA-890D-8537ED4A3D42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3334-4AB7-49CA-B52F-E6E20F79A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1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A54D-41E7-4AEA-890D-8537ED4A3D42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3334-4AB7-49CA-B52F-E6E20F79A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2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3A54D-41E7-4AEA-890D-8537ED4A3D42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3334-4AB7-49CA-B52F-E6E20F79A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99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8400" y="327600"/>
            <a:ext cx="7405200" cy="7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8400" y="1364400"/>
            <a:ext cx="11016000" cy="458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61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723" r:id="rId14"/>
    <p:sldLayoutId id="2147483724" r:id="rId15"/>
    <p:sldLayoutId id="2147483725" r:id="rId16"/>
    <p:sldLayoutId id="214748372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826983"/>
        </a:buClr>
        <a:buFont typeface="Wingdings" panose="05000000000000000000" pitchFamily="2" charset="2"/>
        <a:buChar char="§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26983"/>
        </a:buClr>
        <a:buFont typeface="맑은 고딕" panose="020B0503020000020004" pitchFamily="50" charset="-127"/>
        <a:buChar char="-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ifixit.com/Teardown/iPhone+6s+Teardown/48170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3771" y="1562200"/>
            <a:ext cx="10624457" cy="20953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Hardware System Design (Week 7)</a:t>
            </a:r>
            <a:br>
              <a:rPr lang="en-US" altLang="ko-KR" dirty="0"/>
            </a:br>
            <a:r>
              <a:rPr lang="en-US" altLang="ko-KR" dirty="0"/>
              <a:t>Introduction to Zynq FPGA </a:t>
            </a:r>
            <a:br>
              <a:rPr lang="en-US" altLang="ko-KR" dirty="0"/>
            </a:br>
            <a:r>
              <a:rPr lang="en-US" altLang="ko-KR" dirty="0"/>
              <a:t>&amp; </a:t>
            </a:r>
            <a:br>
              <a:rPr lang="en-US" altLang="ko-KR" dirty="0"/>
            </a:br>
            <a:r>
              <a:rPr lang="en-US" altLang="ko-KR" dirty="0"/>
              <a:t>Starting</a:t>
            </a:r>
            <a:r>
              <a:rPr lang="ko-KR" altLang="en-US" dirty="0"/>
              <a:t> </a:t>
            </a:r>
            <a:r>
              <a:rPr lang="en-US" altLang="ko-KR" dirty="0"/>
              <a:t>MV Accelerator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62137"/>
            <a:ext cx="9144000" cy="2502568"/>
          </a:xfrm>
        </p:spPr>
        <p:txBody>
          <a:bodyPr>
            <a:normAutofit/>
          </a:bodyPr>
          <a:lstStyle/>
          <a:p>
            <a:r>
              <a:rPr lang="en-US" altLang="ko-KR" dirty="0"/>
              <a:t>April 28, 2020</a:t>
            </a:r>
          </a:p>
          <a:p>
            <a:r>
              <a:rPr lang="en-US" altLang="ko-KR" dirty="0"/>
              <a:t>Sungjoo Yoo</a:t>
            </a:r>
          </a:p>
          <a:p>
            <a:endParaRPr lang="en-US" altLang="ko-KR" dirty="0"/>
          </a:p>
          <a:p>
            <a:r>
              <a:rPr lang="en-US" altLang="ko-KR" dirty="0"/>
              <a:t>Computing Memory Architecture Lab.</a:t>
            </a:r>
          </a:p>
          <a:p>
            <a:r>
              <a:rPr lang="en-US" altLang="ko-KR" dirty="0"/>
              <a:t>CSE, SNU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2980" y="6428657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http://cmalab.snu.ac.kr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9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0"/>
    </mc:Choice>
    <mc:Fallback xmlns="">
      <p:transition spd="slow" advTm="18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Ways in Hardware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Dedicated chip or FPGA design</a:t>
            </a:r>
          </a:p>
          <a:p>
            <a:r>
              <a:rPr lang="en-US" altLang="ko-KR" dirty="0"/>
              <a:t>Dedicated chip design</a:t>
            </a:r>
          </a:p>
          <a:p>
            <a:pPr lvl="1"/>
            <a:r>
              <a:rPr lang="en-US" altLang="ko-KR" dirty="0"/>
              <a:t>E.g., Samsung </a:t>
            </a:r>
            <a:r>
              <a:rPr lang="en-US" altLang="ko-KR" dirty="0" err="1"/>
              <a:t>Exynos</a:t>
            </a:r>
            <a:r>
              <a:rPr lang="en-US" altLang="ko-KR" dirty="0"/>
              <a:t> AP (application processor), Apple A12, Qualcomm Snapdragon, Google TPU (tensor processing unit)</a:t>
            </a:r>
          </a:p>
          <a:p>
            <a:r>
              <a:rPr lang="en-US" altLang="ko-KR" dirty="0"/>
              <a:t>Pros: Low cost in mass production / low power / high performance</a:t>
            </a:r>
          </a:p>
          <a:p>
            <a:r>
              <a:rPr lang="en-US" altLang="ko-KR" dirty="0"/>
              <a:t>Cons: High cost in small # of devices, very long design time (&gt;1.5 year)</a:t>
            </a:r>
          </a:p>
          <a:p>
            <a:pPr lvl="1"/>
            <a:r>
              <a:rPr lang="en-US" altLang="ko-KR" dirty="0"/>
              <a:t>Design cost is &gt;$10M for modest size chip design @ 7nm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19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08" y="2799981"/>
            <a:ext cx="2692333" cy="2069731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13" y="365125"/>
            <a:ext cx="5009707" cy="62361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31" y="1480514"/>
            <a:ext cx="3328475" cy="512073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92847" y="4869712"/>
            <a:ext cx="5187577" cy="1106759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4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Ways in Hardware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Dedicated chip design</a:t>
            </a:r>
          </a:p>
          <a:p>
            <a:pPr lvl="1"/>
            <a:r>
              <a:rPr lang="en-US" altLang="ko-KR" dirty="0"/>
              <a:t>E.g., Samsung </a:t>
            </a:r>
            <a:r>
              <a:rPr lang="en-US" altLang="ko-KR" dirty="0" err="1"/>
              <a:t>Exynos</a:t>
            </a:r>
            <a:r>
              <a:rPr lang="en-US" altLang="ko-KR" dirty="0"/>
              <a:t> AP (application processor), Apple A12, Qualcomm Snapdragon, Google TPU (tensor processing unit), …</a:t>
            </a:r>
          </a:p>
          <a:p>
            <a:pPr lvl="1"/>
            <a:r>
              <a:rPr lang="en-US" altLang="ko-KR" dirty="0"/>
              <a:t>Pros: Low cost in mass production / low power / high performance</a:t>
            </a:r>
          </a:p>
          <a:p>
            <a:pPr lvl="1"/>
            <a:r>
              <a:rPr lang="en-US" altLang="ko-KR" dirty="0"/>
              <a:t>Cons: High cost in small # of devices, very long design time (~1.5 year)</a:t>
            </a:r>
          </a:p>
          <a:p>
            <a:pPr lvl="2"/>
            <a:r>
              <a:rPr lang="en-US" altLang="ko-KR" dirty="0"/>
              <a:t>Design cost is &gt;$10M for modest size chip design @ 7nm</a:t>
            </a:r>
          </a:p>
          <a:p>
            <a:r>
              <a:rPr lang="en-US" altLang="ko-KR" dirty="0"/>
              <a:t>FPGA (or programmable system-on-chip, </a:t>
            </a:r>
            <a:r>
              <a:rPr lang="en-US" altLang="ko-KR" dirty="0" err="1"/>
              <a:t>SoC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E.g., Xilinx </a:t>
            </a:r>
            <a:r>
              <a:rPr lang="en-US" altLang="ko-KR" dirty="0" err="1"/>
              <a:t>Zynq</a:t>
            </a:r>
            <a:endParaRPr lang="en-US" altLang="ko-KR" dirty="0"/>
          </a:p>
          <a:p>
            <a:pPr lvl="1"/>
            <a:r>
              <a:rPr lang="en-US" altLang="ko-KR" dirty="0"/>
              <a:t>Pros: (Relatively) low cost in small # of devices, fast design time (~hours)</a:t>
            </a:r>
          </a:p>
          <a:p>
            <a:pPr lvl="2"/>
            <a:r>
              <a:rPr lang="en-US" altLang="ko-KR" dirty="0"/>
              <a:t>Doable in University class!</a:t>
            </a:r>
          </a:p>
          <a:p>
            <a:pPr lvl="1"/>
            <a:r>
              <a:rPr lang="en-US" altLang="ko-KR" dirty="0"/>
              <a:t>Cons: Low performance and high power w.r.t. dedicated chip design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64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and Questions in Our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Understanding hardware to better design our software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Basic questions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How can software communicate with hardware? As a device or as a part of physical memory space?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How can I design my own hardware function and make it communicate with my software code?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More specific questions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What is the hardware system to run my software code?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What are the components in the hardware system?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How are the hardware components connected?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Important questions for our class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What hardware function do I design?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What is my software code which works with the hardware function?</a:t>
            </a:r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55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Zynq</a:t>
            </a:r>
            <a:r>
              <a:rPr lang="en-US" altLang="ko-KR" dirty="0"/>
              <a:t>: Programmable </a:t>
            </a:r>
            <a:r>
              <a:rPr lang="en-US" altLang="ko-KR" dirty="0" err="1"/>
              <a:t>SoC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Zynq</a:t>
            </a:r>
            <a:r>
              <a:rPr lang="en-US" altLang="ko-KR" dirty="0"/>
              <a:t> architecture</a:t>
            </a:r>
          </a:p>
          <a:p>
            <a:pPr lvl="1"/>
            <a:r>
              <a:rPr lang="en-US" altLang="ko-KR" dirty="0"/>
              <a:t>Processing System (PS)</a:t>
            </a:r>
          </a:p>
          <a:p>
            <a:pPr lvl="1"/>
            <a:r>
              <a:rPr lang="en-US" altLang="ko-KR" dirty="0"/>
              <a:t>Programming Logic (PL)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8384"/>
          <a:stretch/>
        </p:blipFill>
        <p:spPr>
          <a:xfrm>
            <a:off x="1183168" y="3350746"/>
            <a:ext cx="3335590" cy="30933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267" y="1790764"/>
            <a:ext cx="5811078" cy="4920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0566" y="5992297"/>
            <a:ext cx="108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/>
              <a:t>Zynq</a:t>
            </a:r>
            <a:endParaRPr lang="ko-KR" alt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10913137" y="6311900"/>
            <a:ext cx="127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/>
              <a:t>ZedBoard</a:t>
            </a:r>
            <a:endParaRPr lang="ko-KR" altLang="en-US" i="1"/>
          </a:p>
        </p:txBody>
      </p:sp>
      <p:sp>
        <p:nvSpPr>
          <p:cNvPr id="8" name="TextBox 7"/>
          <p:cNvSpPr txBox="1"/>
          <p:nvPr/>
        </p:nvSpPr>
        <p:spPr>
          <a:xfrm>
            <a:off x="9064487" y="-4207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[The </a:t>
            </a:r>
            <a:r>
              <a:rPr lang="en-US" altLang="ko-KR" dirty="0" err="1"/>
              <a:t>Zynq</a:t>
            </a:r>
            <a:r>
              <a:rPr lang="en-US" altLang="ko-KR" dirty="0"/>
              <a:t> Book, 2014]</a:t>
            </a:r>
          </a:p>
        </p:txBody>
      </p:sp>
    </p:spTree>
    <p:extLst>
      <p:ext uri="{BB962C8B-B14F-4D97-AF65-F5344CB8AC3E}">
        <p14:creationId xmlns:p14="http://schemas.microsoft.com/office/powerpoint/2010/main" val="160015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Overview in Our Term Project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84561" y="2026319"/>
            <a:ext cx="5573157" cy="43921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+mj-lt"/>
              </a:rPr>
              <a:t>Xilinx </a:t>
            </a:r>
            <a:r>
              <a:rPr kumimoji="1" lang="en-US" altLang="ko-KR" b="1" dirty="0" err="1">
                <a:solidFill>
                  <a:prstClr val="black"/>
                </a:solidFill>
                <a:latin typeface="+mj-lt"/>
              </a:rPr>
              <a:t>Zynq</a:t>
            </a:r>
            <a:r>
              <a:rPr kumimoji="1" lang="en-US" altLang="ko-KR" b="1" dirty="0">
                <a:solidFill>
                  <a:prstClr val="black"/>
                </a:solidFill>
                <a:latin typeface="+mj-lt"/>
              </a:rPr>
              <a:t> (XC7Z020)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18962" y="2670822"/>
            <a:ext cx="2194548" cy="237663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chemeClr val="tx1"/>
                </a:solidFill>
                <a:latin typeface="+mj-lt"/>
              </a:rPr>
              <a:t>P</a:t>
            </a:r>
            <a:r>
              <a:rPr kumimoji="1" lang="en-US" altLang="ko-KR" sz="1600" b="1" dirty="0">
                <a:solidFill>
                  <a:schemeClr val="tx1"/>
                </a:solidFill>
                <a:latin typeface="+mj-lt"/>
              </a:rPr>
              <a:t>rocessing</a:t>
            </a:r>
            <a:r>
              <a:rPr kumimoji="1" lang="en-US" altLang="ko-KR" b="1" dirty="0">
                <a:solidFill>
                  <a:schemeClr val="tx1"/>
                </a:solidFill>
                <a:latin typeface="+mj-lt"/>
              </a:rPr>
              <a:t> S</a:t>
            </a:r>
            <a:r>
              <a:rPr kumimoji="1" lang="en-US" altLang="ko-KR" sz="1600" b="1" dirty="0">
                <a:solidFill>
                  <a:schemeClr val="tx1"/>
                </a:solidFill>
                <a:latin typeface="+mj-lt"/>
              </a:rPr>
              <a:t>ystem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chemeClr val="tx1"/>
                </a:solidFill>
                <a:latin typeface="+mj-lt"/>
              </a:rPr>
              <a:t>(PS, ARM Co-A9)</a:t>
            </a:r>
            <a:endParaRPr kumimoji="1" lang="ko-KR" alt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직선 연결선 18"/>
          <p:cNvCxnSpPr>
            <a:stCxn id="32" idx="1"/>
            <a:endCxn id="26" idx="3"/>
          </p:cNvCxnSpPr>
          <p:nvPr/>
        </p:nvCxnSpPr>
        <p:spPr>
          <a:xfrm flipH="1">
            <a:off x="4855282" y="4224227"/>
            <a:ext cx="570916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L 도형 19"/>
          <p:cNvSpPr/>
          <p:nvPr/>
        </p:nvSpPr>
        <p:spPr>
          <a:xfrm rot="16200000">
            <a:off x="6129043" y="1860742"/>
            <a:ext cx="3490738" cy="5110888"/>
          </a:xfrm>
          <a:prstGeom prst="corner">
            <a:avLst>
              <a:gd name="adj1" fmla="val 74937"/>
              <a:gd name="adj2" fmla="val 23892"/>
            </a:avLst>
          </a:prstGeom>
          <a:ln w="12700"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j-lt"/>
              <a:ea typeface="맑은 고딕" pitchFamily="50" charset="-127"/>
            </a:endParaRPr>
          </a:p>
        </p:txBody>
      </p:sp>
      <p:cxnSp>
        <p:nvCxnSpPr>
          <p:cNvPr id="21" name="직선 연결선 20"/>
          <p:cNvCxnSpPr>
            <a:endCxn id="34" idx="2"/>
          </p:cNvCxnSpPr>
          <p:nvPr/>
        </p:nvCxnSpPr>
        <p:spPr>
          <a:xfrm flipV="1">
            <a:off x="6416236" y="4934948"/>
            <a:ext cx="0" cy="80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067217" y="5047461"/>
            <a:ext cx="2037653" cy="940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chemeClr val="tx1"/>
                </a:solidFill>
                <a:latin typeface="+mj-lt"/>
              </a:rPr>
              <a:t>BRAM</a:t>
            </a: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6400017" y="5735834"/>
            <a:ext cx="1669507" cy="1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944177" y="2670817"/>
            <a:ext cx="2251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P</a:t>
            </a:r>
            <a:r>
              <a:rPr kumimoji="1" lang="en-US" altLang="ko-KR" sz="16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rogrammable</a:t>
            </a:r>
            <a:r>
              <a:rPr kumimoji="1" lang="en-US" altLang="ko-KR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L</a:t>
            </a:r>
            <a:r>
              <a:rPr kumimoji="1" lang="en-US" altLang="ko-KR" sz="16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ogic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(PL, Xilinx Artix-7)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553070" y="2026318"/>
            <a:ext cx="1302212" cy="439581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+mj-lt"/>
              </a:rPr>
              <a:t>PS-DRAM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 dirty="0">
                <a:solidFill>
                  <a:schemeClr val="tx1"/>
                </a:solidFill>
                <a:latin typeface="+mj-lt"/>
              </a:rPr>
              <a:t>Component</a:t>
            </a:r>
            <a:endParaRPr kumimoji="1" lang="ko-KR" altLang="en-US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8" name="Picture 2" descr="C:\Users\ltmin_esa\Desktop\temp\DR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r="-1"/>
          <a:stretch/>
        </p:blipFill>
        <p:spPr bwMode="auto">
          <a:xfrm>
            <a:off x="3585076" y="4633717"/>
            <a:ext cx="1259632" cy="87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ltmin_esa\Desktop\temp\DR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r="-1"/>
          <a:stretch/>
        </p:blipFill>
        <p:spPr bwMode="auto">
          <a:xfrm>
            <a:off x="3585076" y="3769621"/>
            <a:ext cx="1259632" cy="87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5426198" y="3896666"/>
            <a:ext cx="1367232" cy="65512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chemeClr val="tx1"/>
                </a:solidFill>
                <a:latin typeface="+mj-lt"/>
              </a:rPr>
              <a:t>Memory interface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408584" y="4633716"/>
            <a:ext cx="2015305" cy="3012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chemeClr val="tx1"/>
                </a:solidFill>
                <a:latin typeface="+mj-lt"/>
              </a:rPr>
              <a:t>AXI master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426198" y="3344171"/>
            <a:ext cx="1367232" cy="502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chemeClr val="bg1"/>
                </a:solidFill>
                <a:latin typeface="+mj-lt"/>
              </a:rPr>
              <a:t>Core #1</a:t>
            </a:r>
          </a:p>
        </p:txBody>
      </p:sp>
      <p:sp>
        <p:nvSpPr>
          <p:cNvPr id="36" name="직사각형 35"/>
          <p:cNvSpPr/>
          <p:nvPr/>
        </p:nvSpPr>
        <p:spPr>
          <a:xfrm rot="16200000">
            <a:off x="6541181" y="3668427"/>
            <a:ext cx="1207617" cy="5591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chemeClr val="bg1"/>
                </a:solidFill>
                <a:latin typeface="+mj-lt"/>
              </a:rPr>
              <a:t>Core #2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067217" y="3491515"/>
            <a:ext cx="2037653" cy="1155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chemeClr val="tx1"/>
                </a:solidFill>
                <a:latin typeface="+mj-lt"/>
              </a:rPr>
              <a:t>Matrix-Vector Multiplication </a:t>
            </a:r>
            <a:br>
              <a:rPr kumimoji="1" lang="en-US" altLang="ko-KR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dirty="0">
                <a:solidFill>
                  <a:schemeClr val="tx1"/>
                </a:solidFill>
                <a:latin typeface="+mj-lt"/>
              </a:rPr>
              <a:t>Custom IP</a:t>
            </a:r>
          </a:p>
        </p:txBody>
      </p:sp>
      <p:cxnSp>
        <p:nvCxnSpPr>
          <p:cNvPr id="41" name="직선 연결선 40"/>
          <p:cNvCxnSpPr>
            <a:stCxn id="22" idx="0"/>
            <a:endCxn id="40" idx="2"/>
          </p:cNvCxnSpPr>
          <p:nvPr/>
        </p:nvCxnSpPr>
        <p:spPr>
          <a:xfrm flipV="1">
            <a:off x="9086044" y="4646916"/>
            <a:ext cx="0" cy="400545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7415536" y="4797952"/>
            <a:ext cx="300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7725094" y="4069216"/>
            <a:ext cx="0" cy="72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7725094" y="4069215"/>
            <a:ext cx="3421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7" name="Picture 4" descr="C:\Users\dongki\Desktop\Best-SD-Card-Apps-for-Andro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221" y="3049621"/>
            <a:ext cx="14400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5" descr="C:\Users\dongki\Desktop\linu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51" y="2427712"/>
            <a:ext cx="120774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직선 화살표 연결선 50"/>
          <p:cNvCxnSpPr>
            <a:endCxn id="35" idx="1"/>
          </p:cNvCxnSpPr>
          <p:nvPr/>
        </p:nvCxnSpPr>
        <p:spPr>
          <a:xfrm>
            <a:off x="2725795" y="3191084"/>
            <a:ext cx="2700403" cy="4041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4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251" y="1613647"/>
            <a:ext cx="7009548" cy="50186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64487" y="-4207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[The </a:t>
            </a:r>
            <a:r>
              <a:rPr lang="en-US" altLang="ko-KR" dirty="0" err="1"/>
              <a:t>Zynq</a:t>
            </a:r>
            <a:r>
              <a:rPr lang="en-US" altLang="ko-KR" dirty="0"/>
              <a:t> Book, 2014]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28384"/>
          <a:stretch/>
        </p:blipFill>
        <p:spPr>
          <a:xfrm>
            <a:off x="706717" y="2671923"/>
            <a:ext cx="3335590" cy="30933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 and PL in More 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86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2822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8046" y="6189897"/>
            <a:ext cx="171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APU System View Diagram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064487" y="-4207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[UG585 </a:t>
            </a:r>
            <a:r>
              <a:rPr lang="en-US" altLang="ko-KR" dirty="0" err="1"/>
              <a:t>Zynq</a:t>
            </a:r>
            <a:r>
              <a:rPr lang="en-US" altLang="ko-KR" dirty="0"/>
              <a:t> TRM, 2016]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3414" y="1181100"/>
            <a:ext cx="7209408" cy="4987025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04157" y="898071"/>
            <a:ext cx="6193972" cy="48985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74329" y="958334"/>
            <a:ext cx="13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 interface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416" y="2153793"/>
            <a:ext cx="4132525" cy="318820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03414" y="52251"/>
            <a:ext cx="7209408" cy="1045029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1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 = APU + Main Memory + </a:t>
            </a:r>
            <a:r>
              <a:rPr lang="en-US" altLang="ko-KR" dirty="0" err="1"/>
              <a:t>Peri</a:t>
            </a:r>
            <a:r>
              <a:rPr lang="en-US" altLang="ko-KR" dirty="0"/>
              <a:t> Logic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3721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Application Processing Unit (APU)</a:t>
            </a:r>
          </a:p>
          <a:p>
            <a:pPr lvl="1"/>
            <a:r>
              <a:rPr lang="en-US" altLang="ko-KR" dirty="0"/>
              <a:t>Cortex-A9 CPUs, L2 cache, …</a:t>
            </a:r>
          </a:p>
          <a:p>
            <a:r>
              <a:rPr lang="pt-BR" altLang="ko-KR" dirty="0"/>
              <a:t>Main memory</a:t>
            </a:r>
          </a:p>
          <a:p>
            <a:pPr lvl="1"/>
            <a:r>
              <a:rPr lang="pt-BR" altLang="ko-KR" dirty="0"/>
              <a:t>DDR controller</a:t>
            </a:r>
          </a:p>
          <a:p>
            <a:r>
              <a:rPr lang="pt-BR" altLang="ko-KR" dirty="0"/>
              <a:t>External interface logic for peripherals</a:t>
            </a:r>
          </a:p>
          <a:p>
            <a:r>
              <a:rPr lang="pt-BR" altLang="ko-KR" dirty="0"/>
              <a:t>Interconnects</a:t>
            </a:r>
          </a:p>
          <a:p>
            <a:endParaRPr lang="pt-BR" altLang="ko-KR" dirty="0"/>
          </a:p>
          <a:p>
            <a:pPr lvl="2"/>
            <a:endParaRPr lang="pt-BR" altLang="ko-KR" dirty="0"/>
          </a:p>
          <a:p>
            <a:pPr lvl="2"/>
            <a:endParaRPr lang="pt-BR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17173"/>
            <a:ext cx="5587437" cy="540475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289315" y="2247992"/>
            <a:ext cx="5508422" cy="3930250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2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978" y="1888227"/>
            <a:ext cx="5173257" cy="43803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Peripheral I/O in </a:t>
            </a:r>
            <a:r>
              <a:rPr lang="en-US" altLang="ko-KR" dirty="0" err="1"/>
              <a:t>Zynq</a:t>
            </a:r>
            <a:r>
              <a:rPr lang="en-US" altLang="ko-KR" dirty="0"/>
              <a:t> PS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17" y="1027906"/>
            <a:ext cx="5094303" cy="57607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64487" y="-4207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[The </a:t>
            </a:r>
            <a:r>
              <a:rPr lang="en-US" altLang="ko-KR" dirty="0" err="1"/>
              <a:t>Zynq</a:t>
            </a:r>
            <a:r>
              <a:rPr lang="en-US" altLang="ko-KR" dirty="0"/>
              <a:t> Book, 2014]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167404" y="1774246"/>
            <a:ext cx="5626407" cy="4608295"/>
            <a:chOff x="6167404" y="1774246"/>
            <a:chExt cx="5626407" cy="460829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7404" y="1774246"/>
              <a:ext cx="5626407" cy="4608295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167404" y="2060020"/>
              <a:ext cx="1077040" cy="25664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70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6B6-FE6C-1F40-95CE-2F91C2B6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Weekly Schedule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DD35E-4AB2-FB45-B847-A16292DA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4814" cy="48164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W1 17 Application (deep learning on FPGA)/SW app (MNIST/CIFAR)</a:t>
            </a:r>
          </a:p>
          <a:p>
            <a:r>
              <a:rPr lang="en-US" altLang="ko-KR" sz="1600" dirty="0"/>
              <a:t>W2 25 Verilog 1 Basics/</a:t>
            </a:r>
            <a:r>
              <a:rPr lang="en-US" altLang="ko-KR" sz="1600" dirty="0" err="1"/>
              <a:t>Vivado</a:t>
            </a:r>
            <a:r>
              <a:rPr lang="en-US" altLang="ko-KR" sz="1600" dirty="0"/>
              <a:t> tutorial (verification level of HW design)   </a:t>
            </a:r>
          </a:p>
          <a:p>
            <a:r>
              <a:rPr lang="en-US" altLang="ko-KR" sz="1600" dirty="0"/>
              <a:t>W3 31 Verilog 2</a:t>
            </a:r>
            <a:r>
              <a:rPr lang="ko-KR" altLang="en-US" sz="1600" dirty="0"/>
              <a:t> </a:t>
            </a:r>
            <a:r>
              <a:rPr lang="en-US" altLang="ko-KR" sz="1600" dirty="0"/>
              <a:t>Combinational circuits (Video pre-view homework</a:t>
            </a:r>
            <a:r>
              <a:rPr lang="ko-KR" altLang="en-US" sz="1600" dirty="0"/>
              <a:t> </a:t>
            </a:r>
            <a:r>
              <a:rPr lang="en-US" altLang="ko-KR" sz="1600" dirty="0"/>
              <a:t>+ TA Q&amp;A)/Simple adder using </a:t>
            </a:r>
            <a:r>
              <a:rPr lang="en-US" altLang="ko-KR" sz="1600" dirty="0" err="1"/>
              <a:t>dsp</a:t>
            </a:r>
            <a:r>
              <a:rPr lang="en-US" altLang="ko-KR" sz="1600" dirty="0"/>
              <a:t> (V+V, Verilog intro)</a:t>
            </a:r>
          </a:p>
          <a:p>
            <a:r>
              <a:rPr lang="en-US" altLang="ko-KR" sz="1600" dirty="0"/>
              <a:t>W4 4/7 Verilog 3 Sequential circuits/V*V processing element (PE) design 1</a:t>
            </a:r>
          </a:p>
          <a:p>
            <a:r>
              <a:rPr lang="en-US" altLang="ko-KR" sz="1600" dirty="0"/>
              <a:t>W5 14 Verilog 4 Design example &amp; synthesizable code/V*V processing element (PE) design 2</a:t>
            </a:r>
          </a:p>
          <a:p>
            <a:r>
              <a:rPr lang="en-US" altLang="ko-KR" sz="1600" dirty="0"/>
              <a:t>W6 21 Convolution lowering and matrix multiplication accelerator/Convolution lowering (V0)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W7 28 Intro to Zynq &amp; MV accelerator design/Zynq FPGA &amp; synthesis,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continue VV design &amp; start MV accelerator design</a:t>
            </a:r>
          </a:p>
          <a:p>
            <a:r>
              <a:rPr lang="en-US" altLang="ko-KR" sz="1600" dirty="0"/>
              <a:t>W8 5/5 (Children’s day) Optional lab session is provided in lecture and lab hour </a:t>
            </a:r>
          </a:p>
          <a:p>
            <a:r>
              <a:rPr lang="en-US" altLang="ko-KR" sz="1600" dirty="0"/>
              <a:t>W9 12 Main memory (physical &amp; virtual)/OS+FPGA (HOST~DEVICE) communication &amp; MV design 2</a:t>
            </a:r>
          </a:p>
          <a:p>
            <a:r>
              <a:rPr lang="en-US" altLang="ko-KR" sz="1600" dirty="0"/>
              <a:t>W10 19 Bus and DMA (Video pre-view</a:t>
            </a:r>
            <a:r>
              <a:rPr lang="ko-KR" altLang="en-US" sz="1600" dirty="0"/>
              <a:t> </a:t>
            </a:r>
            <a:r>
              <a:rPr lang="en-US" altLang="ko-KR" sz="1600" dirty="0"/>
              <a:t>+ TA Q&amp;A)/custom IP &amp; MV design 3</a:t>
            </a:r>
          </a:p>
          <a:p>
            <a:r>
              <a:rPr lang="en-US" altLang="ko-KR" sz="1600" dirty="0"/>
              <a:t>W11 26 Advanced deep learning #1 quantization for low precision computation/V0+DMA+8b </a:t>
            </a:r>
          </a:p>
          <a:p>
            <a:r>
              <a:rPr lang="en-US" altLang="ko-KR" sz="1600" dirty="0"/>
              <a:t>W12 6/2 Advanced deep learning #2 zero skipping/V0+DMA+8b+zero-skipping 1</a:t>
            </a:r>
          </a:p>
          <a:p>
            <a:r>
              <a:rPr lang="en-US" altLang="ko-KR" sz="1600" dirty="0"/>
              <a:t>W13 9 Lecture summary/V0+DMA+8b+zero-skipping 2</a:t>
            </a:r>
          </a:p>
          <a:p>
            <a:r>
              <a:rPr lang="en-US" altLang="ko-KR" sz="1600" dirty="0"/>
              <a:t>W14 16 Final exam/Term project (V0+DMA+8b+zero) submission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454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6"/>
    </mc:Choice>
    <mc:Fallback xmlns="">
      <p:transition spd="slow" advTm="711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APU in </a:t>
            </a:r>
            <a:r>
              <a:rPr lang="en-US" altLang="ko-KR" dirty="0" err="1"/>
              <a:t>Zynq</a:t>
            </a:r>
            <a:r>
              <a:rPr lang="en-US" altLang="ko-KR" dirty="0"/>
              <a:t> PS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983" y="2209799"/>
            <a:ext cx="6314742" cy="37937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64487" y="-4207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[The </a:t>
            </a:r>
            <a:r>
              <a:rPr lang="en-US" altLang="ko-KR" dirty="0" err="1"/>
              <a:t>Zynq</a:t>
            </a:r>
            <a:r>
              <a:rPr lang="en-US" altLang="ko-KR" dirty="0"/>
              <a:t> Book, 2014]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76" y="1861333"/>
            <a:ext cx="5343013" cy="4376182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635642">
            <a:off x="5304222" y="2285112"/>
            <a:ext cx="852128" cy="354131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9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DRAM on Zed Board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471" y="1420649"/>
            <a:ext cx="5811078" cy="4920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89741" y="6216750"/>
            <a:ext cx="127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/>
              <a:t>ZedBoard</a:t>
            </a:r>
            <a:endParaRPr lang="ko-KR" altLang="en-US" i="1"/>
          </a:p>
        </p:txBody>
      </p:sp>
      <p:sp>
        <p:nvSpPr>
          <p:cNvPr id="8" name="TextBox 7"/>
          <p:cNvSpPr txBox="1"/>
          <p:nvPr/>
        </p:nvSpPr>
        <p:spPr>
          <a:xfrm>
            <a:off x="9064487" y="-4207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[The </a:t>
            </a:r>
            <a:r>
              <a:rPr lang="en-US" altLang="ko-KR" dirty="0" err="1"/>
              <a:t>Zynq</a:t>
            </a:r>
            <a:r>
              <a:rPr lang="en-US" altLang="ko-KR" dirty="0"/>
              <a:t> Book, 2014]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7402550" y="3390986"/>
            <a:ext cx="909840" cy="1289869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94447" y="2985029"/>
            <a:ext cx="22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 (main memory)</a:t>
            </a:r>
            <a:endParaRPr lang="ko-KR" alt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76" y="1861332"/>
            <a:ext cx="5626407" cy="460829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4702892" y="3918857"/>
            <a:ext cx="832494" cy="89155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21247254">
            <a:off x="5660591" y="4057619"/>
            <a:ext cx="1578428" cy="272143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Programmable Logic (PL)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372100" cy="4351338"/>
          </a:xfrm>
        </p:spPr>
        <p:txBody>
          <a:bodyPr>
            <a:normAutofit/>
          </a:bodyPr>
          <a:lstStyle/>
          <a:p>
            <a:r>
              <a:rPr lang="pt-BR" altLang="ko-KR" dirty="0"/>
              <a:t>The logic fabric</a:t>
            </a:r>
          </a:p>
          <a:p>
            <a:pPr lvl="1"/>
            <a:r>
              <a:rPr lang="pt-BR" altLang="ko-KR" dirty="0">
                <a:solidFill>
                  <a:srgbClr val="FF0000"/>
                </a:solidFill>
              </a:rPr>
              <a:t>where we will implement our design</a:t>
            </a:r>
          </a:p>
          <a:p>
            <a:r>
              <a:rPr lang="pt-BR" altLang="ko-KR" dirty="0"/>
              <a:t>PS-PL Interface</a:t>
            </a:r>
          </a:p>
          <a:p>
            <a:pPr lvl="1"/>
            <a:r>
              <a:rPr lang="pt-BR" altLang="ko-KR" dirty="0"/>
              <a:t>The AXI standard interface</a:t>
            </a:r>
          </a:p>
          <a:p>
            <a:pPr lvl="1"/>
            <a:r>
              <a:rPr lang="pt-BR" altLang="ko-KR" dirty="0"/>
              <a:t>ACP (accelerator coherence port) interface</a:t>
            </a:r>
          </a:p>
          <a:p>
            <a:pPr lvl="2"/>
            <a:endParaRPr lang="pt-BR" altLang="ko-KR" dirty="0"/>
          </a:p>
          <a:p>
            <a:pPr lvl="2"/>
            <a:endParaRPr lang="pt-BR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17173"/>
            <a:ext cx="5587437" cy="540475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289315" y="1268506"/>
            <a:ext cx="5508422" cy="979302"/>
          </a:xfrm>
          <a:prstGeom prst="round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52676" y="1984158"/>
            <a:ext cx="5981700" cy="433579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92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Zynq</a:t>
            </a:r>
            <a:r>
              <a:rPr lang="en-US" altLang="ko-KR" dirty="0"/>
              <a:t> PL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26565" cy="4351338"/>
          </a:xfrm>
        </p:spPr>
        <p:txBody>
          <a:bodyPr>
            <a:normAutofit/>
          </a:bodyPr>
          <a:lstStyle/>
          <a:p>
            <a:r>
              <a:rPr lang="pt-BR" altLang="ko-KR" dirty="0"/>
              <a:t>Logic fabric</a:t>
            </a:r>
          </a:p>
          <a:p>
            <a:pPr lvl="1"/>
            <a:r>
              <a:rPr lang="pt-BR" altLang="ko-KR" dirty="0"/>
              <a:t>CLB, switch matrix, interconnect</a:t>
            </a:r>
          </a:p>
          <a:p>
            <a:r>
              <a:rPr lang="pt-BR" altLang="ko-KR" dirty="0"/>
              <a:t>Input/Output block (IOB)</a:t>
            </a:r>
          </a:p>
          <a:p>
            <a:r>
              <a:rPr lang="pt-BR" altLang="ko-KR" dirty="0"/>
              <a:t>Special blocks</a:t>
            </a:r>
          </a:p>
          <a:p>
            <a:pPr lvl="1"/>
            <a:r>
              <a:rPr lang="pt-BR" altLang="ko-KR" dirty="0"/>
              <a:t>DSP48E1</a:t>
            </a:r>
          </a:p>
          <a:p>
            <a:pPr lvl="1"/>
            <a:r>
              <a:rPr lang="pt-BR" altLang="ko-KR" dirty="0"/>
              <a:t>BRAM (block RAM)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65" y="365125"/>
            <a:ext cx="7334155" cy="634109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8653671" y="5016812"/>
            <a:ext cx="2266120" cy="70812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919791" y="4832146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DSP48E1</a:t>
            </a:r>
            <a:endParaRPr lang="ko-KR" altLang="en-US" b="1">
              <a:solidFill>
                <a:schemeClr val="accent6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8898836" y="6029739"/>
            <a:ext cx="2043685" cy="924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42521" y="5845073"/>
            <a:ext cx="105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BRAM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64487" y="-4207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[The </a:t>
            </a:r>
            <a:r>
              <a:rPr lang="en-US" altLang="ko-KR" dirty="0" err="1"/>
              <a:t>Zynq</a:t>
            </a:r>
            <a:r>
              <a:rPr lang="en-US" altLang="ko-KR" dirty="0"/>
              <a:t> Book, 2014]</a:t>
            </a:r>
          </a:p>
        </p:txBody>
      </p:sp>
    </p:spTree>
    <p:extLst>
      <p:ext uri="{BB962C8B-B14F-4D97-AF65-F5344CB8AC3E}">
        <p14:creationId xmlns:p14="http://schemas.microsoft.com/office/powerpoint/2010/main" val="120781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Implements Combinational Circuit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LUT (look up table) = small memory implementing a logic function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471797" y="2205304"/>
            <a:ext cx="37084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F0 = A' B' C  +  A B' C'  +  A B' C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F1 = A' B' C  +  A' B C'  +  A B C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F2 = A' B' C'  +  A' B' C  +  A B' C'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F3 = A' B C  +  A B' C'  + A B C'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434344" y="4159336"/>
            <a:ext cx="2279650" cy="2362200"/>
            <a:chOff x="948" y="2264"/>
            <a:chExt cx="1436" cy="1488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52" y="3504"/>
              <a:ext cx="88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2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truth table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984" y="2264"/>
              <a:ext cx="1400" cy="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228600" algn="l"/>
                  <a:tab pos="457200" algn="l"/>
                  <a:tab pos="685800" algn="l"/>
                  <a:tab pos="1028700" algn="l"/>
                  <a:tab pos="1371600" algn="l"/>
                  <a:tab pos="17145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A	B	C	F0	F1	F2	F3</a:t>
              </a:r>
            </a:p>
            <a:p>
              <a:pPr>
                <a:lnSpc>
                  <a:spcPts val="1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0	0	0	0	1	0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0	1	1	1	1	0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1	0	0	1	0	0</a:t>
              </a:r>
              <a:b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1	1	0	0	0	1</a:t>
              </a:r>
            </a:p>
            <a:p>
              <a:pPr>
                <a:lnSpc>
                  <a:spcPts val="1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	0	0	1	0	1	1</a:t>
              </a:r>
            </a:p>
            <a:p>
              <a:pPr>
                <a:lnSpc>
                  <a:spcPts val="1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	0	1	1	0	0	0</a:t>
              </a:r>
            </a:p>
            <a:p>
              <a:pPr>
                <a:lnSpc>
                  <a:spcPts val="1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	1	0	0	0	0	1</a:t>
              </a:r>
            </a:p>
            <a:p>
              <a:pPr>
                <a:lnSpc>
                  <a:spcPts val="1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	1	1	0	1	0	0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948" y="2408"/>
              <a:ext cx="13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400" y="2276"/>
              <a:ext cx="0" cy="1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9325997" y="4229186"/>
            <a:ext cx="2120900" cy="2292350"/>
            <a:chOff x="3440" y="2308"/>
            <a:chExt cx="1336" cy="1444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584" y="3504"/>
              <a:ext cx="11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2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block diagram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460" y="2308"/>
              <a:ext cx="129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600" y="287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744" y="287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3888" y="2876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176" y="28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320" y="28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464" y="28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608" y="28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512" y="2392"/>
              <a:ext cx="11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tabLst>
                  <a:tab pos="457200" algn="l"/>
                  <a:tab pos="914400" algn="l"/>
                  <a:tab pos="13716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Memory</a:t>
              </a:r>
              <a:br>
                <a:rPr lang="en-US" altLang="ko-KR" sz="1600" dirty="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8 words x 4 bits/word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440" y="3304"/>
              <a:ext cx="6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tabLst>
                  <a:tab pos="457200" algn="l"/>
                  <a:tab pos="914400" algn="l"/>
                  <a:tab pos="13716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address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080" y="3304"/>
              <a:ext cx="6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tabLst>
                  <a:tab pos="457200" algn="l"/>
                  <a:tab pos="914400" algn="l"/>
                  <a:tab pos="13716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outputs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512" y="3152"/>
              <a:ext cx="12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tabLst>
                  <a:tab pos="228600" algn="l"/>
                  <a:tab pos="457200" algn="l"/>
                  <a:tab pos="914400" algn="l"/>
                  <a:tab pos="1143000" algn="l"/>
                  <a:tab pos="1371600" algn="l"/>
                  <a:tab pos="16002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tabLst>
                  <a:tab pos="228600" algn="l"/>
                  <a:tab pos="457200" algn="l"/>
                  <a:tab pos="914400" algn="l"/>
                  <a:tab pos="1143000" algn="l"/>
                  <a:tab pos="1371600" algn="l"/>
                  <a:tab pos="1600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tabLst>
                  <a:tab pos="228600" algn="l"/>
                  <a:tab pos="457200" algn="l"/>
                  <a:tab pos="914400" algn="l"/>
                  <a:tab pos="1143000" algn="l"/>
                  <a:tab pos="1371600" algn="l"/>
                  <a:tab pos="1600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tabLst>
                  <a:tab pos="228600" algn="l"/>
                  <a:tab pos="457200" algn="l"/>
                  <a:tab pos="914400" algn="l"/>
                  <a:tab pos="1143000" algn="l"/>
                  <a:tab pos="1371600" algn="l"/>
                  <a:tab pos="16002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228600" algn="l"/>
                  <a:tab pos="457200" algn="l"/>
                  <a:tab pos="914400" algn="l"/>
                  <a:tab pos="1143000" algn="l"/>
                  <a:tab pos="1371600" algn="l"/>
                  <a:tab pos="16002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228600" algn="l"/>
                  <a:tab pos="457200" algn="l"/>
                  <a:tab pos="914400" algn="l"/>
                  <a:tab pos="1143000" algn="l"/>
                  <a:tab pos="1371600" algn="l"/>
                  <a:tab pos="16002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228600" algn="l"/>
                  <a:tab pos="457200" algn="l"/>
                  <a:tab pos="914400" algn="l"/>
                  <a:tab pos="1143000" algn="l"/>
                  <a:tab pos="1371600" algn="l"/>
                  <a:tab pos="16002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228600" algn="l"/>
                  <a:tab pos="457200" algn="l"/>
                  <a:tab pos="914400" algn="l"/>
                  <a:tab pos="1143000" algn="l"/>
                  <a:tab pos="1371600" algn="l"/>
                  <a:tab pos="16002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228600" algn="l"/>
                  <a:tab pos="457200" algn="l"/>
                  <a:tab pos="914400" algn="l"/>
                  <a:tab pos="1143000" algn="l"/>
                  <a:tab pos="1371600" algn="l"/>
                  <a:tab pos="16002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6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A	B	C	F0	F1	F2	F3</a:t>
              </a: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47" y="2697212"/>
            <a:ext cx="5596144" cy="3824324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H="1" flipV="1">
            <a:off x="5074920" y="3553097"/>
            <a:ext cx="4282827" cy="70430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78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CLB (Configurable Logic Block)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614852" cy="4351338"/>
          </a:xfrm>
        </p:spPr>
        <p:txBody>
          <a:bodyPr/>
          <a:lstStyle/>
          <a:p>
            <a:r>
              <a:rPr lang="en-US" altLang="ko-KR" dirty="0"/>
              <a:t>Slice</a:t>
            </a:r>
          </a:p>
          <a:p>
            <a:pPr lvl="1"/>
            <a:r>
              <a:rPr lang="en-US" altLang="ko-KR" dirty="0"/>
              <a:t>4 LUTs and 8 F/Fs</a:t>
            </a:r>
          </a:p>
          <a:p>
            <a:pPr lvl="1"/>
            <a:r>
              <a:rPr lang="en-US" altLang="ko-KR" dirty="0"/>
              <a:t>An LUT has 6 inputs</a:t>
            </a:r>
          </a:p>
          <a:p>
            <a:r>
              <a:rPr lang="en-US" altLang="ko-KR" dirty="0"/>
              <a:t>Switch matrix</a:t>
            </a:r>
          </a:p>
          <a:p>
            <a:pPr lvl="1"/>
            <a:r>
              <a:rPr lang="en-US" altLang="ko-KR" dirty="0"/>
              <a:t>Slice-to-slice connection </a:t>
            </a:r>
          </a:p>
          <a:p>
            <a:pPr lvl="1"/>
            <a:r>
              <a:rPr lang="en-US" altLang="ko-KR" dirty="0"/>
              <a:t>CLB-to-CLB or IOB connection</a:t>
            </a:r>
          </a:p>
          <a:p>
            <a:r>
              <a:rPr lang="en-US" altLang="ko-KR" dirty="0"/>
              <a:t>Carry signals</a:t>
            </a:r>
          </a:p>
          <a:p>
            <a:pPr lvl="1"/>
            <a:r>
              <a:rPr lang="en-US" altLang="ko-KR" dirty="0"/>
              <a:t>Useful in implementing carry propagation logic, e.g., ripple carry adder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052" y="2143442"/>
            <a:ext cx="5596144" cy="3824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64487" y="-4207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[The </a:t>
            </a:r>
            <a:r>
              <a:rPr lang="en-US" altLang="ko-KR" dirty="0" err="1"/>
              <a:t>Zynq</a:t>
            </a:r>
            <a:r>
              <a:rPr lang="en-US" altLang="ko-KR" dirty="0"/>
              <a:t> Book, 2014]</a:t>
            </a:r>
          </a:p>
        </p:txBody>
      </p:sp>
    </p:spTree>
    <p:extLst>
      <p:ext uri="{BB962C8B-B14F-4D97-AF65-F5344CB8AC3E}">
        <p14:creationId xmlns:p14="http://schemas.microsoft.com/office/powerpoint/2010/main" val="3462608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CLB and DSP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9759"/>
            <a:ext cx="5596144" cy="38243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2389832"/>
            <a:ext cx="6448425" cy="346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64487" y="-4207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[The </a:t>
            </a:r>
            <a:r>
              <a:rPr lang="en-US" altLang="ko-KR" dirty="0" err="1"/>
              <a:t>Zynq</a:t>
            </a:r>
            <a:r>
              <a:rPr lang="en-US" altLang="ko-KR" dirty="0"/>
              <a:t> Book, 2014]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2977" y="6059432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CLB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42123" y="6059431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DSP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18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2822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8046" y="6189897"/>
            <a:ext cx="171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APU System View Diagram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064487" y="-4207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[UG585 </a:t>
            </a:r>
            <a:r>
              <a:rPr lang="en-US" altLang="ko-KR" dirty="0" err="1"/>
              <a:t>Zynq</a:t>
            </a:r>
            <a:r>
              <a:rPr lang="en-US" altLang="ko-KR" dirty="0"/>
              <a:t> TRM, 2016]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3414" y="1181100"/>
            <a:ext cx="7209408" cy="4987025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04157" y="898071"/>
            <a:ext cx="6193972" cy="48985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74329" y="958334"/>
            <a:ext cx="13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 interface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236" y="1623781"/>
            <a:ext cx="4568528" cy="40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7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09" y="1179443"/>
            <a:ext cx="6297609" cy="55327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Zynq</a:t>
            </a:r>
            <a:r>
              <a:rPr lang="en-US" altLang="ko-KR" dirty="0"/>
              <a:t> PS-PL Interface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73487" cy="4351338"/>
          </a:xfrm>
        </p:spPr>
        <p:txBody>
          <a:bodyPr/>
          <a:lstStyle/>
          <a:p>
            <a:r>
              <a:rPr lang="en-US" altLang="ko-KR" dirty="0"/>
              <a:t>The AXI Standard Interface</a:t>
            </a:r>
          </a:p>
          <a:p>
            <a:pPr lvl="1"/>
            <a:r>
              <a:rPr lang="en-US" altLang="ko-KR" dirty="0"/>
              <a:t>M_GP, ACP, S_GP, S_HP</a:t>
            </a:r>
          </a:p>
          <a:p>
            <a:r>
              <a:rPr lang="en-US" altLang="ko-KR" dirty="0"/>
              <a:t>Other Interfaces</a:t>
            </a:r>
          </a:p>
          <a:p>
            <a:pPr lvl="1"/>
            <a:r>
              <a:rPr lang="en-US" altLang="ko-KR" dirty="0"/>
              <a:t>EMIO, interrupts, ...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6360"/>
          <a:stretch/>
        </p:blipFill>
        <p:spPr>
          <a:xfrm>
            <a:off x="396111" y="3657780"/>
            <a:ext cx="5182298" cy="30544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64487" y="-4207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[The </a:t>
            </a:r>
            <a:r>
              <a:rPr lang="en-US" altLang="ko-KR" dirty="0" err="1"/>
              <a:t>Zynq</a:t>
            </a:r>
            <a:r>
              <a:rPr lang="en-US" altLang="ko-KR" dirty="0"/>
              <a:t> Book, 2014]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86247" y="5494351"/>
            <a:ext cx="6631388" cy="811033"/>
            <a:chOff x="286247" y="5494351"/>
            <a:chExt cx="6631388" cy="81103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86247" y="5494351"/>
              <a:ext cx="5425440" cy="4134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711687" y="5907819"/>
              <a:ext cx="1205948" cy="3975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286247" y="2807756"/>
            <a:ext cx="9589273" cy="1569527"/>
            <a:chOff x="286247" y="2807756"/>
            <a:chExt cx="9589273" cy="156952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86247" y="3963815"/>
              <a:ext cx="5425440" cy="4134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5711687" y="2807756"/>
              <a:ext cx="4163833" cy="13753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11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and Questions in Our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Understanding hardware to better design our software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Basic questions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How can software communicate with hardware? As a device or as a part of physical memory space?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How can I design my own hardware function and make it communicate with my software code?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More specific questions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What is the hardware system to run my software code?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What are the components in the hardware system?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How are the hardware components connected?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Important questions for our class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What hardware function do I design?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What is my software code which works with the hardware function?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15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417638"/>
            <a:ext cx="11582400" cy="5303837"/>
          </a:xfrm>
        </p:spPr>
        <p:txBody>
          <a:bodyPr>
            <a:normAutofit/>
          </a:bodyPr>
          <a:lstStyle/>
          <a:p>
            <a:r>
              <a:rPr lang="en-US" altLang="ko-KR" dirty="0"/>
              <a:t>Lecture</a:t>
            </a:r>
          </a:p>
          <a:p>
            <a:pPr lvl="1"/>
            <a:r>
              <a:rPr lang="en-US" altLang="ko-KR" dirty="0"/>
              <a:t>Zynq FPGA</a:t>
            </a:r>
          </a:p>
          <a:p>
            <a:pPr lvl="1"/>
            <a:r>
              <a:rPr lang="en-US" altLang="ko-KR" dirty="0"/>
              <a:t>MV accelerator design</a:t>
            </a:r>
          </a:p>
          <a:p>
            <a:r>
              <a:rPr lang="en-US" altLang="ko-KR" dirty="0"/>
              <a:t>Introduction to the lab in Week 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143334-4AB7-49CA-B52F-E6E20F79A69B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9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 Answers to Questions in Our Class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4"/>
            <a:ext cx="7331636" cy="4814661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the hardware system to run my software code?</a:t>
            </a:r>
          </a:p>
          <a:p>
            <a:pPr lvl="1"/>
            <a:r>
              <a:rPr lang="en-US" altLang="ko-KR" dirty="0" err="1"/>
              <a:t>Zynq</a:t>
            </a:r>
            <a:r>
              <a:rPr lang="en-US" altLang="ko-KR" dirty="0"/>
              <a:t> FPGA system where ARM Cortex A9 CPU runs your software code</a:t>
            </a:r>
          </a:p>
          <a:p>
            <a:r>
              <a:rPr lang="en-US" altLang="ko-KR" dirty="0"/>
              <a:t>What are the components in the hardware system?</a:t>
            </a:r>
          </a:p>
          <a:p>
            <a:pPr lvl="1"/>
            <a:r>
              <a:rPr lang="en-US" altLang="ko-KR" dirty="0"/>
              <a:t>Fixed components (e.g., CPU, SD card I/O) and programmable logic (where your hardware is implemented)</a:t>
            </a:r>
          </a:p>
          <a:p>
            <a:r>
              <a:rPr lang="en-US" altLang="ko-KR" dirty="0"/>
              <a:t>How are the hardware components connected?</a:t>
            </a:r>
          </a:p>
          <a:p>
            <a:pPr lvl="1"/>
            <a:r>
              <a:rPr lang="en-US" altLang="ko-KR" dirty="0"/>
              <a:t>Dedicated wires or bus (we study and use a very simple version of ARM AMBA3 AXI bus)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8384"/>
          <a:stretch/>
        </p:blipFill>
        <p:spPr>
          <a:xfrm>
            <a:off x="8407655" y="2410596"/>
            <a:ext cx="3335590" cy="30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6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 Answers to Questions in Our Class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4"/>
            <a:ext cx="5456070" cy="4814661"/>
          </a:xfrm>
        </p:spPr>
        <p:txBody>
          <a:bodyPr>
            <a:normAutofit/>
          </a:bodyPr>
          <a:lstStyle/>
          <a:p>
            <a:r>
              <a:rPr lang="en-US" altLang="ko-KR" dirty="0"/>
              <a:t>How do they communicate with CPU where my code runs?</a:t>
            </a:r>
          </a:p>
          <a:p>
            <a:pPr lvl="1"/>
            <a:r>
              <a:rPr lang="en-US" altLang="ko-KR" dirty="0"/>
              <a:t>From software to hardware, memory access using pointers to registers/on-chip memory using </a:t>
            </a:r>
            <a:r>
              <a:rPr lang="en-US" altLang="ko-KR" dirty="0" err="1"/>
              <a:t>mmap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Hardware takes as input the contents of registers/on-chip memory and gives its outputs to registers/on-chip memory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51723" y="1990808"/>
            <a:ext cx="5573157" cy="43921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+mj-lt"/>
              </a:rPr>
              <a:t>Xilinx </a:t>
            </a:r>
            <a:r>
              <a:rPr kumimoji="1" lang="en-US" altLang="ko-KR" b="1" dirty="0" err="1">
                <a:solidFill>
                  <a:prstClr val="black"/>
                </a:solidFill>
                <a:latin typeface="+mj-lt"/>
              </a:rPr>
              <a:t>Zynq</a:t>
            </a:r>
            <a:r>
              <a:rPr kumimoji="1" lang="en-US" altLang="ko-KR" b="1" dirty="0">
                <a:solidFill>
                  <a:prstClr val="black"/>
                </a:solidFill>
                <a:latin typeface="+mj-lt"/>
              </a:rPr>
              <a:t> (XC7Z020)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86124" y="2635311"/>
            <a:ext cx="2194548" cy="237663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chemeClr val="tx1"/>
                </a:solidFill>
                <a:latin typeface="+mj-lt"/>
              </a:rPr>
              <a:t>P</a:t>
            </a:r>
            <a:r>
              <a:rPr kumimoji="1" lang="en-US" altLang="ko-KR" sz="1600" b="1" dirty="0">
                <a:solidFill>
                  <a:schemeClr val="tx1"/>
                </a:solidFill>
                <a:latin typeface="+mj-lt"/>
              </a:rPr>
              <a:t>rocessing</a:t>
            </a:r>
            <a:r>
              <a:rPr kumimoji="1" lang="en-US" altLang="ko-KR" b="1" dirty="0">
                <a:solidFill>
                  <a:schemeClr val="tx1"/>
                </a:solidFill>
                <a:latin typeface="+mj-lt"/>
              </a:rPr>
              <a:t> S</a:t>
            </a:r>
            <a:r>
              <a:rPr kumimoji="1" lang="en-US" altLang="ko-KR" sz="1600" b="1" dirty="0">
                <a:solidFill>
                  <a:schemeClr val="tx1"/>
                </a:solidFill>
                <a:latin typeface="+mj-lt"/>
              </a:rPr>
              <a:t>ystem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chemeClr val="tx1"/>
                </a:solidFill>
                <a:latin typeface="+mj-lt"/>
              </a:rPr>
              <a:t>(PS, ARM Co-A9)</a:t>
            </a:r>
            <a:endParaRPr kumimoji="1"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L 도형 6"/>
          <p:cNvSpPr/>
          <p:nvPr/>
        </p:nvSpPr>
        <p:spPr>
          <a:xfrm rot="16200000">
            <a:off x="7496205" y="1825231"/>
            <a:ext cx="3490738" cy="5110888"/>
          </a:xfrm>
          <a:prstGeom prst="corner">
            <a:avLst>
              <a:gd name="adj1" fmla="val 74937"/>
              <a:gd name="adj2" fmla="val 23892"/>
            </a:avLst>
          </a:prstGeom>
          <a:ln w="12700"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j-lt"/>
              <a:ea typeface="맑은 고딕" pitchFamily="50" charset="-127"/>
            </a:endParaRPr>
          </a:p>
        </p:txBody>
      </p:sp>
      <p:cxnSp>
        <p:nvCxnSpPr>
          <p:cNvPr id="8" name="직선 연결선 7"/>
          <p:cNvCxnSpPr>
            <a:endCxn id="13" idx="2"/>
          </p:cNvCxnSpPr>
          <p:nvPr/>
        </p:nvCxnSpPr>
        <p:spPr>
          <a:xfrm flipV="1">
            <a:off x="7783398" y="4899437"/>
            <a:ext cx="0" cy="80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434379" y="5011950"/>
            <a:ext cx="2037653" cy="940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chemeClr val="tx1"/>
                </a:solidFill>
                <a:latin typeface="+mj-lt"/>
              </a:rPr>
              <a:t>BRAM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7767179" y="5700323"/>
            <a:ext cx="1669507" cy="1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311339" y="2635306"/>
            <a:ext cx="2251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P</a:t>
            </a:r>
            <a:r>
              <a:rPr kumimoji="1" lang="en-US" altLang="ko-KR" sz="16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rogrammable</a:t>
            </a:r>
            <a:r>
              <a:rPr kumimoji="1" lang="en-US" altLang="ko-KR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L</a:t>
            </a:r>
            <a:r>
              <a:rPr kumimoji="1" lang="en-US" altLang="ko-KR" sz="16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ogic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(PL, Xilinx Artix-7)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793360" y="3861155"/>
            <a:ext cx="1367232" cy="65512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chemeClr val="tx1"/>
                </a:solidFill>
                <a:latin typeface="+mj-lt"/>
              </a:rPr>
              <a:t>Memory interface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75746" y="4598205"/>
            <a:ext cx="2015305" cy="3012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chemeClr val="tx1"/>
                </a:solidFill>
                <a:latin typeface="+mj-lt"/>
              </a:rPr>
              <a:t>AXI master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93360" y="3308660"/>
            <a:ext cx="1367232" cy="502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chemeClr val="bg1"/>
                </a:solidFill>
                <a:latin typeface="+mj-lt"/>
              </a:rPr>
              <a:t>Core #1</a:t>
            </a:r>
          </a:p>
        </p:txBody>
      </p:sp>
      <p:sp>
        <p:nvSpPr>
          <p:cNvPr id="15" name="직사각형 14"/>
          <p:cNvSpPr/>
          <p:nvPr/>
        </p:nvSpPr>
        <p:spPr>
          <a:xfrm rot="16200000">
            <a:off x="7908343" y="3632916"/>
            <a:ext cx="1207617" cy="5591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chemeClr val="bg1"/>
                </a:solidFill>
                <a:latin typeface="+mj-lt"/>
              </a:rPr>
              <a:t>Core #2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434379" y="3456004"/>
            <a:ext cx="2037653" cy="1155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chemeClr val="tx1"/>
                </a:solidFill>
                <a:latin typeface="+mj-lt"/>
              </a:rPr>
              <a:t>Matrix-Vector Multiplication </a:t>
            </a:r>
            <a:br>
              <a:rPr kumimoji="1" lang="en-US" altLang="ko-KR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dirty="0">
                <a:solidFill>
                  <a:schemeClr val="tx1"/>
                </a:solidFill>
                <a:latin typeface="+mj-lt"/>
              </a:rPr>
              <a:t>Custom IP</a:t>
            </a:r>
          </a:p>
        </p:txBody>
      </p:sp>
      <p:cxnSp>
        <p:nvCxnSpPr>
          <p:cNvPr id="17" name="직선 연결선 16"/>
          <p:cNvCxnSpPr>
            <a:stCxn id="9" idx="0"/>
            <a:endCxn id="16" idx="2"/>
          </p:cNvCxnSpPr>
          <p:nvPr/>
        </p:nvCxnSpPr>
        <p:spPr>
          <a:xfrm flipV="1">
            <a:off x="10453206" y="4611405"/>
            <a:ext cx="0" cy="400545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8782698" y="4762441"/>
            <a:ext cx="300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9092256" y="4033705"/>
            <a:ext cx="0" cy="72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9092256" y="4033704"/>
            <a:ext cx="3421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73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 Answers to Questions in Our Class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4"/>
            <a:ext cx="10967357" cy="4814661"/>
          </a:xfrm>
        </p:spPr>
        <p:txBody>
          <a:bodyPr>
            <a:normAutofit/>
          </a:bodyPr>
          <a:lstStyle/>
          <a:p>
            <a:r>
              <a:rPr lang="en-US" altLang="ko-KR" dirty="0"/>
              <a:t>What hardware function do I design?</a:t>
            </a:r>
          </a:p>
          <a:p>
            <a:pPr lvl="1"/>
            <a:r>
              <a:rPr lang="en-US" altLang="ko-KR" dirty="0"/>
              <a:t>Matrix-vector multiplication</a:t>
            </a:r>
          </a:p>
          <a:p>
            <a:pPr lvl="1"/>
            <a:r>
              <a:rPr lang="en-US" altLang="ko-KR" dirty="0"/>
              <a:t>The hardware design consists of multiply and accumulate (MAC) units, memory (BRAM), bus and control logic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What is my software code which works with the hardware function?</a:t>
            </a:r>
          </a:p>
          <a:p>
            <a:pPr lvl="1"/>
            <a:r>
              <a:rPr lang="en-US" altLang="ko-KR" dirty="0"/>
              <a:t>Simple neural network code which runs on ARM A9 CPU</a:t>
            </a:r>
          </a:p>
          <a:p>
            <a:pPr lvl="2"/>
            <a:r>
              <a:rPr lang="en-US" altLang="ko-KR" dirty="0"/>
              <a:t>Similar to your code in earlier practices</a:t>
            </a:r>
          </a:p>
          <a:p>
            <a:pPr lvl="1"/>
            <a:r>
              <a:rPr lang="en-US" altLang="ko-KR" dirty="0"/>
              <a:t>SW code sets memory (BRAM) for your MAC units, initiates them, and receives results from memory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51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6B6-FE6C-1F40-95CE-2F91C2B6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Weekly Schedule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DD35E-4AB2-FB45-B847-A16292DA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4814" cy="48164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W1 17 Application (deep learning on FPGA)/SW app (MNIST/CIFAR)</a:t>
            </a:r>
          </a:p>
          <a:p>
            <a:r>
              <a:rPr lang="en-US" altLang="ko-KR" sz="1600" dirty="0"/>
              <a:t>W2 25 Verilog 1 Basics/</a:t>
            </a:r>
            <a:r>
              <a:rPr lang="en-US" altLang="ko-KR" sz="1600" dirty="0" err="1"/>
              <a:t>Vivado</a:t>
            </a:r>
            <a:r>
              <a:rPr lang="en-US" altLang="ko-KR" sz="1600" dirty="0"/>
              <a:t> tutorial (verification level of HW design)   </a:t>
            </a:r>
          </a:p>
          <a:p>
            <a:r>
              <a:rPr lang="en-US" altLang="ko-KR" sz="1600" dirty="0"/>
              <a:t>W3 31 Verilog 2</a:t>
            </a:r>
            <a:r>
              <a:rPr lang="ko-KR" altLang="en-US" sz="1600" dirty="0"/>
              <a:t> </a:t>
            </a:r>
            <a:r>
              <a:rPr lang="en-US" altLang="ko-KR" sz="1600" dirty="0"/>
              <a:t>Combinational circuits (Video pre-view homework</a:t>
            </a:r>
            <a:r>
              <a:rPr lang="ko-KR" altLang="en-US" sz="1600" dirty="0"/>
              <a:t> </a:t>
            </a:r>
            <a:r>
              <a:rPr lang="en-US" altLang="ko-KR" sz="1600" dirty="0"/>
              <a:t>+ TA Q&amp;A)/Simple adder using </a:t>
            </a:r>
            <a:r>
              <a:rPr lang="en-US" altLang="ko-KR" sz="1600" dirty="0" err="1"/>
              <a:t>dsp</a:t>
            </a:r>
            <a:r>
              <a:rPr lang="en-US" altLang="ko-KR" sz="1600" dirty="0"/>
              <a:t> (V+V, Verilog intro)</a:t>
            </a:r>
          </a:p>
          <a:p>
            <a:r>
              <a:rPr lang="en-US" altLang="ko-KR" sz="1600" dirty="0"/>
              <a:t>W4 4/7 Verilog 3 Sequential circuits/V*V processing element (PE) design 1</a:t>
            </a:r>
          </a:p>
          <a:p>
            <a:r>
              <a:rPr lang="en-US" altLang="ko-KR" sz="1600" dirty="0"/>
              <a:t>W5 14 Verilog 4 Design example &amp; synthesizable code/V*V processing element (PE) design 2</a:t>
            </a:r>
          </a:p>
          <a:p>
            <a:r>
              <a:rPr lang="en-US" altLang="ko-KR" sz="1600" dirty="0"/>
              <a:t>W6 21 Convolution lowering and matrix multiplication accelerator/Convolution lowering (V0)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W7 28 Intro to Zynq &amp; MV accelerator design/Zynq FPGA &amp; synthesis,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continue VV design &amp; start MV accelerator design</a:t>
            </a:r>
          </a:p>
          <a:p>
            <a:r>
              <a:rPr lang="en-US" altLang="ko-KR" sz="1600" dirty="0"/>
              <a:t>W8 5/5 (Children’s day) Optional lab session is provided in lecture and lab hour </a:t>
            </a:r>
          </a:p>
          <a:p>
            <a:r>
              <a:rPr lang="en-US" altLang="ko-KR" sz="1600" dirty="0"/>
              <a:t>W9 12 Main memory (physical &amp; virtual)/OS+FPGA (HOST~DEVICE) communication &amp; MV design 2</a:t>
            </a:r>
          </a:p>
          <a:p>
            <a:r>
              <a:rPr lang="en-US" altLang="ko-KR" sz="1600" dirty="0"/>
              <a:t>W10 19 Bus and DMA (Video pre-view</a:t>
            </a:r>
            <a:r>
              <a:rPr lang="ko-KR" altLang="en-US" sz="1600" dirty="0"/>
              <a:t> </a:t>
            </a:r>
            <a:r>
              <a:rPr lang="en-US" altLang="ko-KR" sz="1600" dirty="0"/>
              <a:t>+ TA Q&amp;A)/custom IP &amp; MV design 3</a:t>
            </a:r>
          </a:p>
          <a:p>
            <a:r>
              <a:rPr lang="en-US" altLang="ko-KR" sz="1600" dirty="0"/>
              <a:t>W11 26 Advanced deep learning #1 quantization for low precision computation/V0+DMA+8b </a:t>
            </a:r>
          </a:p>
          <a:p>
            <a:r>
              <a:rPr lang="en-US" altLang="ko-KR" sz="1600" dirty="0"/>
              <a:t>W12 6/2 Advanced deep learning #2 zero skipping/V0+DMA+8b+zero-skipping 1</a:t>
            </a:r>
          </a:p>
          <a:p>
            <a:r>
              <a:rPr lang="en-US" altLang="ko-KR" sz="1600" dirty="0"/>
              <a:t>W13 9 Lecture summary/V0+DMA+8b+zero-skipping 2</a:t>
            </a:r>
          </a:p>
          <a:p>
            <a:r>
              <a:rPr lang="en-US" altLang="ko-KR" sz="1600" dirty="0"/>
              <a:t>W14 16 Final exam/Term project (V0+DMA+8b+zero) submission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86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6"/>
    </mc:Choice>
    <mc:Fallback xmlns="">
      <p:transition spd="slow" advTm="711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FB6-4C1E-2145-84B3-FCAC7BAF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Desired MV Accelerator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09B3A0-5D2D-2447-9FE1-1CEAA41FCBD1}"/>
              </a:ext>
            </a:extLst>
          </p:cNvPr>
          <p:cNvSpPr/>
          <p:nvPr/>
        </p:nvSpPr>
        <p:spPr>
          <a:xfrm>
            <a:off x="781914" y="2269022"/>
            <a:ext cx="3013576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80264-06F5-604C-858C-AEBA7856093D}"/>
              </a:ext>
            </a:extLst>
          </p:cNvPr>
          <p:cNvSpPr/>
          <p:nvPr/>
        </p:nvSpPr>
        <p:spPr>
          <a:xfrm>
            <a:off x="6250861" y="2432449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993E97-F4C6-854E-8B17-C105320BC810}"/>
              </a:ext>
            </a:extLst>
          </p:cNvPr>
          <p:cNvSpPr/>
          <p:nvPr/>
        </p:nvSpPr>
        <p:spPr>
          <a:xfrm>
            <a:off x="4326301" y="2269022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F054-AE29-3A4F-8340-D6B0461616AB}"/>
              </a:ext>
            </a:extLst>
          </p:cNvPr>
          <p:cNvSpPr/>
          <p:nvPr/>
        </p:nvSpPr>
        <p:spPr>
          <a:xfrm>
            <a:off x="8319780" y="2432449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EFF8B0-3954-7B45-A562-A4F165D8598C}"/>
              </a:ext>
            </a:extLst>
          </p:cNvPr>
          <p:cNvSpPr/>
          <p:nvPr/>
        </p:nvSpPr>
        <p:spPr>
          <a:xfrm>
            <a:off x="8319780" y="4171191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FDC1E-033B-2144-A966-7CADE77249FE}"/>
              </a:ext>
            </a:extLst>
          </p:cNvPr>
          <p:cNvSpPr/>
          <p:nvPr/>
        </p:nvSpPr>
        <p:spPr>
          <a:xfrm>
            <a:off x="8618067" y="4171190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45763F-E396-E54E-9208-A29A9F6EF492}"/>
              </a:ext>
            </a:extLst>
          </p:cNvPr>
          <p:cNvSpPr/>
          <p:nvPr/>
        </p:nvSpPr>
        <p:spPr>
          <a:xfrm>
            <a:off x="8319780" y="4694320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30534D-47FA-4848-A3B1-C2E8618B095C}"/>
              </a:ext>
            </a:extLst>
          </p:cNvPr>
          <p:cNvSpPr/>
          <p:nvPr/>
        </p:nvSpPr>
        <p:spPr>
          <a:xfrm>
            <a:off x="8618067" y="4694318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1AA178-ADA5-3C48-ACCC-78AEB7EAA209}"/>
              </a:ext>
            </a:extLst>
          </p:cNvPr>
          <p:cNvSpPr/>
          <p:nvPr/>
        </p:nvSpPr>
        <p:spPr>
          <a:xfrm>
            <a:off x="9857071" y="4171190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01216C-AE43-B449-B649-73FD21022084}"/>
              </a:ext>
            </a:extLst>
          </p:cNvPr>
          <p:cNvSpPr/>
          <p:nvPr/>
        </p:nvSpPr>
        <p:spPr>
          <a:xfrm>
            <a:off x="9857071" y="4694317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6C90EF-5695-1240-AC2A-942B9AB0C550}"/>
              </a:ext>
            </a:extLst>
          </p:cNvPr>
          <p:cNvSpPr/>
          <p:nvPr/>
        </p:nvSpPr>
        <p:spPr>
          <a:xfrm>
            <a:off x="10644711" y="4171188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2D6FB8-E66E-3341-8EE2-88BD053583C5}"/>
              </a:ext>
            </a:extLst>
          </p:cNvPr>
          <p:cNvSpPr/>
          <p:nvPr/>
        </p:nvSpPr>
        <p:spPr>
          <a:xfrm>
            <a:off x="10644711" y="469431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266F1BA-D3F1-6449-A2B8-550CE635CBFE}"/>
              </a:ext>
            </a:extLst>
          </p:cNvPr>
          <p:cNvCxnSpPr>
            <a:cxnSpLocks/>
          </p:cNvCxnSpPr>
          <p:nvPr/>
        </p:nvCxnSpPr>
        <p:spPr>
          <a:xfrm>
            <a:off x="8916356" y="4396491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30193F-E4EB-D246-8370-8E062AC2C22C}"/>
              </a:ext>
            </a:extLst>
          </p:cNvPr>
          <p:cNvCxnSpPr>
            <a:cxnSpLocks/>
          </p:cNvCxnSpPr>
          <p:nvPr/>
        </p:nvCxnSpPr>
        <p:spPr>
          <a:xfrm>
            <a:off x="8916356" y="4903441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B9B0296-5255-AE40-A891-6C9E3E712615}"/>
              </a:ext>
            </a:extLst>
          </p:cNvPr>
          <p:cNvCxnSpPr>
            <a:cxnSpLocks/>
          </p:cNvCxnSpPr>
          <p:nvPr/>
        </p:nvCxnSpPr>
        <p:spPr>
          <a:xfrm>
            <a:off x="8916356" y="2874385"/>
            <a:ext cx="47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68D53D9-EA2B-9C49-90DD-254333C82290}"/>
              </a:ext>
            </a:extLst>
          </p:cNvPr>
          <p:cNvCxnSpPr>
            <a:cxnSpLocks/>
          </p:cNvCxnSpPr>
          <p:nvPr/>
        </p:nvCxnSpPr>
        <p:spPr>
          <a:xfrm>
            <a:off x="9386713" y="2874385"/>
            <a:ext cx="0" cy="1907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4E1666-40D5-7C4F-8DF9-6E81137360DD}"/>
              </a:ext>
            </a:extLst>
          </p:cNvPr>
          <p:cNvCxnSpPr>
            <a:cxnSpLocks/>
          </p:cNvCxnSpPr>
          <p:nvPr/>
        </p:nvCxnSpPr>
        <p:spPr>
          <a:xfrm>
            <a:off x="9360217" y="4270937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4DB072-87AB-C74F-93ED-EFEEBEC57725}"/>
              </a:ext>
            </a:extLst>
          </p:cNvPr>
          <p:cNvCxnSpPr>
            <a:cxnSpLocks/>
          </p:cNvCxnSpPr>
          <p:nvPr/>
        </p:nvCxnSpPr>
        <p:spPr>
          <a:xfrm>
            <a:off x="9360215" y="4781769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77557E0-E6E6-674C-9E7A-359DC842A780}"/>
              </a:ext>
            </a:extLst>
          </p:cNvPr>
          <p:cNvCxnSpPr>
            <a:cxnSpLocks/>
          </p:cNvCxnSpPr>
          <p:nvPr/>
        </p:nvCxnSpPr>
        <p:spPr>
          <a:xfrm>
            <a:off x="10146313" y="4332527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16BB12C-229A-644A-9422-3001F08E833E}"/>
              </a:ext>
            </a:extLst>
          </p:cNvPr>
          <p:cNvCxnSpPr>
            <a:cxnSpLocks/>
          </p:cNvCxnSpPr>
          <p:nvPr/>
        </p:nvCxnSpPr>
        <p:spPr>
          <a:xfrm>
            <a:off x="10146313" y="485565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2419BCCB-503B-F945-9E00-4F71E647E1DD}"/>
              </a:ext>
            </a:extLst>
          </p:cNvPr>
          <p:cNvCxnSpPr>
            <a:cxnSpLocks/>
          </p:cNvCxnSpPr>
          <p:nvPr/>
        </p:nvCxnSpPr>
        <p:spPr>
          <a:xfrm>
            <a:off x="8916356" y="2613804"/>
            <a:ext cx="2519929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70D0B0AD-CF14-1943-92B5-C056F5F70385}"/>
              </a:ext>
            </a:extLst>
          </p:cNvPr>
          <p:cNvCxnSpPr>
            <a:cxnSpLocks/>
          </p:cNvCxnSpPr>
          <p:nvPr/>
        </p:nvCxnSpPr>
        <p:spPr>
          <a:xfrm>
            <a:off x="11436284" y="2613804"/>
            <a:ext cx="3570" cy="2241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76DFB0-2B31-3948-A91E-DEB6E22F9208}"/>
              </a:ext>
            </a:extLst>
          </p:cNvPr>
          <p:cNvCxnSpPr>
            <a:cxnSpLocks/>
          </p:cNvCxnSpPr>
          <p:nvPr/>
        </p:nvCxnSpPr>
        <p:spPr>
          <a:xfrm>
            <a:off x="10943000" y="4333379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9323EE-AB4F-1D48-83AF-D177D75D8A26}"/>
              </a:ext>
            </a:extLst>
          </p:cNvPr>
          <p:cNvCxnSpPr>
            <a:cxnSpLocks/>
          </p:cNvCxnSpPr>
          <p:nvPr/>
        </p:nvCxnSpPr>
        <p:spPr>
          <a:xfrm>
            <a:off x="10943000" y="4856507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06010B1-60C8-D146-B77F-897DD575EAB8}"/>
              </a:ext>
            </a:extLst>
          </p:cNvPr>
          <p:cNvCxnSpPr>
            <a:cxnSpLocks/>
          </p:cNvCxnSpPr>
          <p:nvPr/>
        </p:nvCxnSpPr>
        <p:spPr>
          <a:xfrm>
            <a:off x="7864954" y="3152337"/>
            <a:ext cx="47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BC4FCF7A-C21B-2948-9C5F-B850F34E9BCB}"/>
              </a:ext>
            </a:extLst>
          </p:cNvPr>
          <p:cNvCxnSpPr>
            <a:cxnSpLocks/>
          </p:cNvCxnSpPr>
          <p:nvPr/>
        </p:nvCxnSpPr>
        <p:spPr>
          <a:xfrm flipH="1">
            <a:off x="7862158" y="3145530"/>
            <a:ext cx="4081" cy="1199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D7553D-319B-E749-8F8C-1F04AE59E42B}"/>
              </a:ext>
            </a:extLst>
          </p:cNvPr>
          <p:cNvCxnSpPr>
            <a:cxnSpLocks/>
          </p:cNvCxnSpPr>
          <p:nvPr/>
        </p:nvCxnSpPr>
        <p:spPr>
          <a:xfrm>
            <a:off x="7838458" y="4348711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B1C73B-F570-F649-86EA-92BE42B7EA81}"/>
              </a:ext>
            </a:extLst>
          </p:cNvPr>
          <p:cNvCxnSpPr>
            <a:cxnSpLocks/>
          </p:cNvCxnSpPr>
          <p:nvPr/>
        </p:nvCxnSpPr>
        <p:spPr>
          <a:xfrm>
            <a:off x="7997012" y="4855655"/>
            <a:ext cx="338300" cy="3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3A99A1-A1F8-FE4C-A32B-08CADF26726E}"/>
              </a:ext>
            </a:extLst>
          </p:cNvPr>
          <p:cNvSpPr/>
          <p:nvPr/>
        </p:nvSpPr>
        <p:spPr>
          <a:xfrm>
            <a:off x="781914" y="2269024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C386EC-7767-5741-B1B6-E844BDA45D6F}"/>
              </a:ext>
            </a:extLst>
          </p:cNvPr>
          <p:cNvSpPr/>
          <p:nvPr/>
        </p:nvSpPr>
        <p:spPr>
          <a:xfrm>
            <a:off x="1080202" y="2269022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BEB66F-488E-544E-8038-5719C0D44A35}"/>
              </a:ext>
            </a:extLst>
          </p:cNvPr>
          <p:cNvSpPr txBox="1"/>
          <p:nvPr/>
        </p:nvSpPr>
        <p:spPr>
          <a:xfrm>
            <a:off x="680936" y="2244736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1C46C2-BE95-EC47-8213-82D7F89DEF91}"/>
              </a:ext>
            </a:extLst>
          </p:cNvPr>
          <p:cNvSpPr txBox="1"/>
          <p:nvPr/>
        </p:nvSpPr>
        <p:spPr>
          <a:xfrm>
            <a:off x="983820" y="2244736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60477-A04E-084D-925C-F9482D5E33CB}"/>
              </a:ext>
            </a:extLst>
          </p:cNvPr>
          <p:cNvSpPr txBox="1"/>
          <p:nvPr/>
        </p:nvSpPr>
        <p:spPr>
          <a:xfrm>
            <a:off x="681294" y="2567455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8422E1-F979-4D42-8A2B-67DC46060FCB}"/>
              </a:ext>
            </a:extLst>
          </p:cNvPr>
          <p:cNvSpPr txBox="1"/>
          <p:nvPr/>
        </p:nvSpPr>
        <p:spPr>
          <a:xfrm>
            <a:off x="984179" y="2567455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4FA53A-8027-FC47-A579-134E229C7BC7}"/>
              </a:ext>
            </a:extLst>
          </p:cNvPr>
          <p:cNvSpPr/>
          <p:nvPr/>
        </p:nvSpPr>
        <p:spPr>
          <a:xfrm>
            <a:off x="779923" y="2592819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CBA8D6-42FF-6C4A-BF53-2DCE3B11BE7F}"/>
              </a:ext>
            </a:extLst>
          </p:cNvPr>
          <p:cNvSpPr/>
          <p:nvPr/>
        </p:nvSpPr>
        <p:spPr>
          <a:xfrm>
            <a:off x="1078210" y="259281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73CC4D-BA46-6C45-919E-369C48C92D1D}"/>
              </a:ext>
            </a:extLst>
          </p:cNvPr>
          <p:cNvSpPr txBox="1"/>
          <p:nvPr/>
        </p:nvSpPr>
        <p:spPr>
          <a:xfrm>
            <a:off x="8223482" y="4171148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94161A-3964-D141-ABED-7B69A4A87318}"/>
              </a:ext>
            </a:extLst>
          </p:cNvPr>
          <p:cNvSpPr txBox="1"/>
          <p:nvPr/>
        </p:nvSpPr>
        <p:spPr>
          <a:xfrm>
            <a:off x="8526366" y="4171148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4AD5FC-2102-FE45-83A5-99453831621D}"/>
              </a:ext>
            </a:extLst>
          </p:cNvPr>
          <p:cNvSpPr txBox="1"/>
          <p:nvPr/>
        </p:nvSpPr>
        <p:spPr>
          <a:xfrm>
            <a:off x="8218010" y="468163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C8E174-1E73-9849-936F-0EC04665E6D0}"/>
              </a:ext>
            </a:extLst>
          </p:cNvPr>
          <p:cNvSpPr txBox="1"/>
          <p:nvPr/>
        </p:nvSpPr>
        <p:spPr>
          <a:xfrm>
            <a:off x="8520894" y="468163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329BDA-72EB-7245-B03E-0AAE267DCEC6}"/>
              </a:ext>
            </a:extLst>
          </p:cNvPr>
          <p:cNvSpPr txBox="1"/>
          <p:nvPr/>
        </p:nvSpPr>
        <p:spPr>
          <a:xfrm>
            <a:off x="8217652" y="2972530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735E39-237C-604A-8E69-82215B43C88C}"/>
              </a:ext>
            </a:extLst>
          </p:cNvPr>
          <p:cNvSpPr txBox="1"/>
          <p:nvPr/>
        </p:nvSpPr>
        <p:spPr>
          <a:xfrm>
            <a:off x="8520536" y="2972530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7BF143-8EC9-3048-AA16-960B7FEB2873}"/>
              </a:ext>
            </a:extLst>
          </p:cNvPr>
          <p:cNvSpPr txBox="1"/>
          <p:nvPr/>
        </p:nvSpPr>
        <p:spPr>
          <a:xfrm>
            <a:off x="8218010" y="3146011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86B21-2696-A64D-9956-D6F264DE2214}"/>
              </a:ext>
            </a:extLst>
          </p:cNvPr>
          <p:cNvSpPr txBox="1"/>
          <p:nvPr/>
        </p:nvSpPr>
        <p:spPr>
          <a:xfrm>
            <a:off x="8520894" y="3146011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82AA35E-CD22-F043-876F-CB720BCB2513}"/>
              </a:ext>
            </a:extLst>
          </p:cNvPr>
          <p:cNvSpPr/>
          <p:nvPr/>
        </p:nvSpPr>
        <p:spPr>
          <a:xfrm>
            <a:off x="4327606" y="2269019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F009EE-166B-F94F-8D18-604778DE69B4}"/>
              </a:ext>
            </a:extLst>
          </p:cNvPr>
          <p:cNvSpPr txBox="1"/>
          <p:nvPr/>
        </p:nvSpPr>
        <p:spPr>
          <a:xfrm>
            <a:off x="4275856" y="2244733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B6C561-0D4C-024D-930F-75649180F66E}"/>
              </a:ext>
            </a:extLst>
          </p:cNvPr>
          <p:cNvSpPr txBox="1"/>
          <p:nvPr/>
        </p:nvSpPr>
        <p:spPr>
          <a:xfrm>
            <a:off x="4276214" y="2567452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995115-A213-8849-9E3E-176E1B125982}"/>
              </a:ext>
            </a:extLst>
          </p:cNvPr>
          <p:cNvSpPr/>
          <p:nvPr/>
        </p:nvSpPr>
        <p:spPr>
          <a:xfrm>
            <a:off x="4325615" y="2592814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28706B-5D2D-F246-B426-376EBB4D07A7}"/>
              </a:ext>
            </a:extLst>
          </p:cNvPr>
          <p:cNvSpPr txBox="1"/>
          <p:nvPr/>
        </p:nvSpPr>
        <p:spPr>
          <a:xfrm>
            <a:off x="9691499" y="3830773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2950B4-8EC8-2449-8D43-998204B72F42}"/>
              </a:ext>
            </a:extLst>
          </p:cNvPr>
          <p:cNvSpPr txBox="1"/>
          <p:nvPr/>
        </p:nvSpPr>
        <p:spPr>
          <a:xfrm>
            <a:off x="9691499" y="4982275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C31732-50D1-7345-A403-C91EE9754BE9}"/>
              </a:ext>
            </a:extLst>
          </p:cNvPr>
          <p:cNvSpPr txBox="1"/>
          <p:nvPr/>
        </p:nvSpPr>
        <p:spPr>
          <a:xfrm>
            <a:off x="8285041" y="2691716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1A399B-A879-074E-B128-C08438744B2C}"/>
              </a:ext>
            </a:extLst>
          </p:cNvPr>
          <p:cNvSpPr txBox="1"/>
          <p:nvPr/>
        </p:nvSpPr>
        <p:spPr>
          <a:xfrm>
            <a:off x="8572082" y="2701133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0788CF-3977-EE4D-B33D-33A8177DBDF8}"/>
              </a:ext>
            </a:extLst>
          </p:cNvPr>
          <p:cNvSpPr txBox="1"/>
          <p:nvPr/>
        </p:nvSpPr>
        <p:spPr>
          <a:xfrm>
            <a:off x="8300883" y="2432449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68BB74-6024-B34A-B2A9-6D628CCE52B1}"/>
              </a:ext>
            </a:extLst>
          </p:cNvPr>
          <p:cNvSpPr txBox="1"/>
          <p:nvPr/>
        </p:nvSpPr>
        <p:spPr>
          <a:xfrm>
            <a:off x="8587925" y="2441866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AEAC1B-D45B-5D47-A01D-7F00D701A414}"/>
              </a:ext>
            </a:extLst>
          </p:cNvPr>
          <p:cNvSpPr txBox="1"/>
          <p:nvPr/>
        </p:nvSpPr>
        <p:spPr>
          <a:xfrm>
            <a:off x="10598343" y="4145823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4F86A5-9A7A-EF4B-A529-9383C4D8AF51}"/>
              </a:ext>
            </a:extLst>
          </p:cNvPr>
          <p:cNvSpPr txBox="1"/>
          <p:nvPr/>
        </p:nvSpPr>
        <p:spPr>
          <a:xfrm>
            <a:off x="10598343" y="4668951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443AAA-F6A9-FB40-B811-2D5B005A15F8}"/>
              </a:ext>
            </a:extLst>
          </p:cNvPr>
          <p:cNvSpPr txBox="1"/>
          <p:nvPr/>
        </p:nvSpPr>
        <p:spPr>
          <a:xfrm>
            <a:off x="6311760" y="2755127"/>
            <a:ext cx="44595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7FA3FFF-F658-0B4C-AE6C-409BAE45AE4B}"/>
              </a:ext>
            </a:extLst>
          </p:cNvPr>
          <p:cNvCxnSpPr>
            <a:cxnSpLocks/>
          </p:cNvCxnSpPr>
          <p:nvPr/>
        </p:nvCxnSpPr>
        <p:spPr>
          <a:xfrm>
            <a:off x="6866413" y="2865737"/>
            <a:ext cx="14533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07098AF-8032-4043-B9F5-B64DD52E35BD}"/>
              </a:ext>
            </a:extLst>
          </p:cNvPr>
          <p:cNvSpPr txBox="1"/>
          <p:nvPr/>
        </p:nvSpPr>
        <p:spPr>
          <a:xfrm>
            <a:off x="8022440" y="2098788"/>
            <a:ext cx="123700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Memory (BRAM)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FA3CC1-C0F7-3345-B7A3-CD79C998DE60}"/>
              </a:ext>
            </a:extLst>
          </p:cNvPr>
          <p:cNvSpPr/>
          <p:nvPr/>
        </p:nvSpPr>
        <p:spPr>
          <a:xfrm>
            <a:off x="7598707" y="2105593"/>
            <a:ext cx="4035574" cy="32162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3056F3-26C9-6240-AB36-880E68AB5F33}"/>
              </a:ext>
            </a:extLst>
          </p:cNvPr>
          <p:cNvSpPr txBox="1"/>
          <p:nvPr/>
        </p:nvSpPr>
        <p:spPr>
          <a:xfrm>
            <a:off x="9037089" y="1757793"/>
            <a:ext cx="113883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MV accelerator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3F990A-F523-C543-ABE3-BD8EA8671B0A}"/>
              </a:ext>
            </a:extLst>
          </p:cNvPr>
          <p:cNvSpPr/>
          <p:nvPr/>
        </p:nvSpPr>
        <p:spPr>
          <a:xfrm>
            <a:off x="5202560" y="2272692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BBEFFAC-87F1-8C4B-8158-42B74BA23B7C}"/>
              </a:ext>
            </a:extLst>
          </p:cNvPr>
          <p:cNvSpPr/>
          <p:nvPr/>
        </p:nvSpPr>
        <p:spPr>
          <a:xfrm>
            <a:off x="5203866" y="2272689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C4E3DB-61A9-2C40-A5A4-11B2D9FFABF5}"/>
              </a:ext>
            </a:extLst>
          </p:cNvPr>
          <p:cNvSpPr txBox="1"/>
          <p:nvPr/>
        </p:nvSpPr>
        <p:spPr>
          <a:xfrm>
            <a:off x="5152115" y="2248403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BD860A-4BA5-2F4C-9419-14A5EE017E50}"/>
              </a:ext>
            </a:extLst>
          </p:cNvPr>
          <p:cNvSpPr txBox="1"/>
          <p:nvPr/>
        </p:nvSpPr>
        <p:spPr>
          <a:xfrm>
            <a:off x="5152474" y="2571122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97767A6-93DD-3042-B16E-C8C43D9396A2}"/>
              </a:ext>
            </a:extLst>
          </p:cNvPr>
          <p:cNvSpPr/>
          <p:nvPr/>
        </p:nvSpPr>
        <p:spPr>
          <a:xfrm>
            <a:off x="5201874" y="2596484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37848AF-AB30-7949-B88B-5BB29AE8A6B6}"/>
              </a:ext>
            </a:extLst>
          </p:cNvPr>
          <p:cNvSpPr/>
          <p:nvPr/>
        </p:nvSpPr>
        <p:spPr>
          <a:xfrm>
            <a:off x="1379567" y="2276036"/>
            <a:ext cx="596573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9DA3A3A-3763-B74B-B882-FB569B49546D}"/>
              </a:ext>
            </a:extLst>
          </p:cNvPr>
          <p:cNvSpPr/>
          <p:nvPr/>
        </p:nvSpPr>
        <p:spPr>
          <a:xfrm>
            <a:off x="4322386" y="2916812"/>
            <a:ext cx="295142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E6DBF-B455-1E4C-8F79-6C407CFA7988}"/>
              </a:ext>
            </a:extLst>
          </p:cNvPr>
          <p:cNvSpPr txBox="1"/>
          <p:nvPr/>
        </p:nvSpPr>
        <p:spPr>
          <a:xfrm>
            <a:off x="1677853" y="1726511"/>
            <a:ext cx="125406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Matrix M (N x N)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0B7EC2C-0767-B944-A766-C822618E17B2}"/>
              </a:ext>
            </a:extLst>
          </p:cNvPr>
          <p:cNvSpPr txBox="1"/>
          <p:nvPr/>
        </p:nvSpPr>
        <p:spPr>
          <a:xfrm>
            <a:off x="3895068" y="1726542"/>
            <a:ext cx="109228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Input vector V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A840B4-9844-6440-8067-53DECDB71C9E}"/>
              </a:ext>
            </a:extLst>
          </p:cNvPr>
          <p:cNvSpPr txBox="1"/>
          <p:nvPr/>
        </p:nvSpPr>
        <p:spPr>
          <a:xfrm>
            <a:off x="4971125" y="1725462"/>
            <a:ext cx="70339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Result R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D44EDA-E212-0A43-B522-D8C3E05F3493}"/>
              </a:ext>
            </a:extLst>
          </p:cNvPr>
          <p:cNvSpPr txBox="1"/>
          <p:nvPr/>
        </p:nvSpPr>
        <p:spPr>
          <a:xfrm>
            <a:off x="8273098" y="3843215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A41533-7747-874D-A476-94DC6EA4EE30}"/>
              </a:ext>
            </a:extLst>
          </p:cNvPr>
          <p:cNvSpPr txBox="1"/>
          <p:nvPr/>
        </p:nvSpPr>
        <p:spPr>
          <a:xfrm>
            <a:off x="10419436" y="3822082"/>
            <a:ext cx="688329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E99BBB-60DE-3944-B051-056B4F3B21B8}"/>
              </a:ext>
            </a:extLst>
          </p:cNvPr>
          <p:cNvSpPr txBox="1"/>
          <p:nvPr/>
        </p:nvSpPr>
        <p:spPr>
          <a:xfrm>
            <a:off x="3962575" y="6438793"/>
            <a:ext cx="348230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Total execution cycles of MV = ((</a:t>
            </a:r>
            <a:r>
              <a:rPr kumimoji="1" lang="en-US" altLang="ko-KR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)*(</a:t>
            </a:r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en-US" altLang="ko-K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))*(N/T)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7575A6-81B8-CD43-8200-0D6F00290490}"/>
              </a:ext>
            </a:extLst>
          </p:cNvPr>
          <p:cNvSpPr txBox="1"/>
          <p:nvPr/>
        </p:nvSpPr>
        <p:spPr>
          <a:xfrm>
            <a:off x="748322" y="1884031"/>
            <a:ext cx="62998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tile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53C71C-337F-9A41-8C04-869765F4C7AD}"/>
              </a:ext>
            </a:extLst>
          </p:cNvPr>
          <p:cNvSpPr txBox="1"/>
          <p:nvPr/>
        </p:nvSpPr>
        <p:spPr>
          <a:xfrm>
            <a:off x="6966795" y="2577466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489FBA-4F2B-7D42-8C04-80BE03955808}"/>
              </a:ext>
            </a:extLst>
          </p:cNvPr>
          <p:cNvSpPr txBox="1"/>
          <p:nvPr/>
        </p:nvSpPr>
        <p:spPr>
          <a:xfrm>
            <a:off x="7583908" y="3747920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A278AD-1972-DA42-B45A-6F2C923C24CA}"/>
              </a:ext>
            </a:extLst>
          </p:cNvPr>
          <p:cNvSpPr txBox="1"/>
          <p:nvPr/>
        </p:nvSpPr>
        <p:spPr>
          <a:xfrm>
            <a:off x="7997012" y="3754678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2E8C5E-8AD3-4149-BCEC-9F8432C1FF52}"/>
              </a:ext>
            </a:extLst>
          </p:cNvPr>
          <p:cNvSpPr txBox="1"/>
          <p:nvPr/>
        </p:nvSpPr>
        <p:spPr>
          <a:xfrm>
            <a:off x="9386713" y="3397078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DFE644-B4E7-184D-AF0D-808B81AF4A73}"/>
              </a:ext>
            </a:extLst>
          </p:cNvPr>
          <p:cNvSpPr txBox="1"/>
          <p:nvPr/>
        </p:nvSpPr>
        <p:spPr>
          <a:xfrm>
            <a:off x="3854064" y="3265211"/>
            <a:ext cx="397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7A74C0E-B230-5049-BDDC-168813FD8FA8}"/>
              </a:ext>
            </a:extLst>
          </p:cNvPr>
          <p:cNvSpPr txBox="1"/>
          <p:nvPr/>
        </p:nvSpPr>
        <p:spPr>
          <a:xfrm>
            <a:off x="4702305" y="32652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F922514A-9AF1-B748-AE64-7CF054C24068}"/>
              </a:ext>
            </a:extLst>
          </p:cNvPr>
          <p:cNvCxnSpPr>
            <a:cxnSpLocks/>
          </p:cNvCxnSpPr>
          <p:nvPr/>
        </p:nvCxnSpPr>
        <p:spPr>
          <a:xfrm flipH="1">
            <a:off x="7997012" y="3333979"/>
            <a:ext cx="8850" cy="1532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DA7BF67A-2EF4-E94D-8FB3-2D12E44771ED}"/>
              </a:ext>
            </a:extLst>
          </p:cNvPr>
          <p:cNvCxnSpPr>
            <a:cxnSpLocks/>
          </p:cNvCxnSpPr>
          <p:nvPr/>
        </p:nvCxnSpPr>
        <p:spPr>
          <a:xfrm>
            <a:off x="7999364" y="3352006"/>
            <a:ext cx="3119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B74F203-24B7-8446-B3CF-F8710EABE97E}"/>
              </a:ext>
            </a:extLst>
          </p:cNvPr>
          <p:cNvSpPr txBox="1"/>
          <p:nvPr/>
        </p:nvSpPr>
        <p:spPr>
          <a:xfrm>
            <a:off x="8297192" y="5004310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F277B6B-8D70-F94B-B527-613AD27A0BF4}"/>
              </a:ext>
            </a:extLst>
          </p:cNvPr>
          <p:cNvCxnSpPr>
            <a:cxnSpLocks/>
          </p:cNvCxnSpPr>
          <p:nvPr/>
        </p:nvCxnSpPr>
        <p:spPr>
          <a:xfrm>
            <a:off x="983820" y="6255791"/>
            <a:ext cx="10015278" cy="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608C974-EB24-AF4D-9301-2702BB1322B6}"/>
              </a:ext>
            </a:extLst>
          </p:cNvPr>
          <p:cNvSpPr txBox="1"/>
          <p:nvPr/>
        </p:nvSpPr>
        <p:spPr>
          <a:xfrm>
            <a:off x="11063898" y="610067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FDF764-D450-D243-A1A3-760C92DC0165}"/>
              </a:ext>
            </a:extLst>
          </p:cNvPr>
          <p:cNvSpPr txBox="1"/>
          <p:nvPr/>
        </p:nvSpPr>
        <p:spPr>
          <a:xfrm>
            <a:off x="1157074" y="5771442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FA2D82-BE14-6040-99E9-70F668C519B9}"/>
              </a:ext>
            </a:extLst>
          </p:cNvPr>
          <p:cNvSpPr txBox="1"/>
          <p:nvPr/>
        </p:nvSpPr>
        <p:spPr>
          <a:xfrm>
            <a:off x="1783510" y="5797601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79CE0A7-1B36-3644-A6A0-0ED67A1480C2}"/>
              </a:ext>
            </a:extLst>
          </p:cNvPr>
          <p:cNvGrpSpPr/>
          <p:nvPr/>
        </p:nvGrpSpPr>
        <p:grpSpPr>
          <a:xfrm>
            <a:off x="1185351" y="6071394"/>
            <a:ext cx="1235442" cy="188068"/>
            <a:chOff x="3246246" y="6158036"/>
            <a:chExt cx="1235442" cy="18806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F2DDA2-4A22-C64D-8CEC-1D847EF89273}"/>
                </a:ext>
              </a:extLst>
            </p:cNvPr>
            <p:cNvSpPr/>
            <p:nvPr/>
          </p:nvSpPr>
          <p:spPr>
            <a:xfrm>
              <a:off x="3246246" y="6162058"/>
              <a:ext cx="534071" cy="184046"/>
            </a:xfrm>
            <a:prstGeom prst="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2EE7E52-A218-1A46-9544-8CB155C96FE0}"/>
                </a:ext>
              </a:extLst>
            </p:cNvPr>
            <p:cNvSpPr/>
            <p:nvPr/>
          </p:nvSpPr>
          <p:spPr>
            <a:xfrm>
              <a:off x="3789948" y="6161706"/>
              <a:ext cx="342171" cy="177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80092F6-F68F-1840-8C44-9D86983129FC}"/>
                </a:ext>
              </a:extLst>
            </p:cNvPr>
            <p:cNvSpPr/>
            <p:nvPr/>
          </p:nvSpPr>
          <p:spPr>
            <a:xfrm>
              <a:off x="4139517" y="6158036"/>
              <a:ext cx="342171" cy="17705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45C9A6C-56DC-DC46-818B-0A15D893DA34}"/>
              </a:ext>
            </a:extLst>
          </p:cNvPr>
          <p:cNvSpPr txBox="1"/>
          <p:nvPr/>
        </p:nvSpPr>
        <p:spPr>
          <a:xfrm>
            <a:off x="2133079" y="5793931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8E53F98-E718-1449-9EE4-C2E2C0FC9E3A}"/>
              </a:ext>
            </a:extLst>
          </p:cNvPr>
          <p:cNvGrpSpPr/>
          <p:nvPr/>
        </p:nvGrpSpPr>
        <p:grpSpPr>
          <a:xfrm>
            <a:off x="2438366" y="6067723"/>
            <a:ext cx="1235442" cy="188068"/>
            <a:chOff x="3246246" y="6158036"/>
            <a:chExt cx="1235442" cy="188068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46D69D0-C3CB-5A48-BFE5-EA894FD77835}"/>
                </a:ext>
              </a:extLst>
            </p:cNvPr>
            <p:cNvSpPr/>
            <p:nvPr/>
          </p:nvSpPr>
          <p:spPr>
            <a:xfrm>
              <a:off x="3246246" y="6162058"/>
              <a:ext cx="534071" cy="184046"/>
            </a:xfrm>
            <a:prstGeom prst="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951ED23-BEB0-1C46-BE50-69CEFBE5F70D}"/>
                </a:ext>
              </a:extLst>
            </p:cNvPr>
            <p:cNvSpPr/>
            <p:nvPr/>
          </p:nvSpPr>
          <p:spPr>
            <a:xfrm>
              <a:off x="3789948" y="6161706"/>
              <a:ext cx="342171" cy="177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DBEEBE3-961D-6340-ACFA-773657891341}"/>
                </a:ext>
              </a:extLst>
            </p:cNvPr>
            <p:cNvSpPr/>
            <p:nvPr/>
          </p:nvSpPr>
          <p:spPr>
            <a:xfrm>
              <a:off x="4139517" y="6158036"/>
              <a:ext cx="342171" cy="17705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F5FB5AE-BEBC-6149-8140-3EF343C85787}"/>
              </a:ext>
            </a:extLst>
          </p:cNvPr>
          <p:cNvSpPr txBox="1"/>
          <p:nvPr/>
        </p:nvSpPr>
        <p:spPr>
          <a:xfrm>
            <a:off x="1652865" y="557465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Tile 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D40B9F-303A-F445-B9EF-135D6C9AA549}"/>
              </a:ext>
            </a:extLst>
          </p:cNvPr>
          <p:cNvSpPr txBox="1"/>
          <p:nvPr/>
        </p:nvSpPr>
        <p:spPr>
          <a:xfrm>
            <a:off x="2892504" y="558199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Tile 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1532810-4A33-D44B-AFBF-17654E295E18}"/>
              </a:ext>
            </a:extLst>
          </p:cNvPr>
          <p:cNvGrpSpPr/>
          <p:nvPr/>
        </p:nvGrpSpPr>
        <p:grpSpPr>
          <a:xfrm>
            <a:off x="4550785" y="6064053"/>
            <a:ext cx="1235442" cy="188068"/>
            <a:chOff x="3246246" y="6158036"/>
            <a:chExt cx="1235442" cy="188068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7A38EF3-E3BA-6549-B11D-71E1C02445D8}"/>
                </a:ext>
              </a:extLst>
            </p:cNvPr>
            <p:cNvSpPr/>
            <p:nvPr/>
          </p:nvSpPr>
          <p:spPr>
            <a:xfrm>
              <a:off x="3246246" y="6162058"/>
              <a:ext cx="534071" cy="184046"/>
            </a:xfrm>
            <a:prstGeom prst="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9003353-B460-4846-8DED-EFC0C8089244}"/>
                </a:ext>
              </a:extLst>
            </p:cNvPr>
            <p:cNvSpPr/>
            <p:nvPr/>
          </p:nvSpPr>
          <p:spPr>
            <a:xfrm>
              <a:off x="3789948" y="6161706"/>
              <a:ext cx="342171" cy="17705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3048A8F-9426-F945-9741-716DDA02F19A}"/>
                </a:ext>
              </a:extLst>
            </p:cNvPr>
            <p:cNvSpPr/>
            <p:nvPr/>
          </p:nvSpPr>
          <p:spPr>
            <a:xfrm>
              <a:off x="4139517" y="6158036"/>
              <a:ext cx="342171" cy="17705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13A8F930-B3A6-D047-A767-3B38C1A73AC0}"/>
              </a:ext>
            </a:extLst>
          </p:cNvPr>
          <p:cNvSpPr txBox="1"/>
          <p:nvPr/>
        </p:nvSpPr>
        <p:spPr>
          <a:xfrm>
            <a:off x="4861024" y="557907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Tile </a:t>
            </a:r>
            <a:r>
              <a:rPr kumimoji="1" lang="en-US" altLang="ko-KR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N/T</a:t>
            </a:r>
            <a:endParaRPr kumimoji="1" lang="ko-KR" altLang="en-US" sz="1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6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FB6-4C1E-2145-84B3-FCAC7BAF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Desired MV Accelerator</a:t>
            </a:r>
            <a:endParaRPr kumimoji="1" lang="ko-KR" altLang="en-US" dirty="0"/>
          </a:p>
        </p:txBody>
      </p:sp>
      <p:sp>
        <p:nvSpPr>
          <p:cNvPr id="99" name="내용 개체 틀 98">
            <a:extLst>
              <a:ext uri="{FF2B5EF4-FFF2-40B4-BE49-F238E27FC236}">
                <a16:creationId xmlns:a16="http://schemas.microsoft.com/office/drawing/2014/main" id="{5FA261EC-A90E-CF4C-A73A-06A26182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Difficulty in handling </a:t>
            </a:r>
            <a:r>
              <a:rPr kumimoji="1" lang="en-US" altLang="ko-KR" dirty="0">
                <a:solidFill>
                  <a:srgbClr val="FF0000"/>
                </a:solidFill>
              </a:rPr>
              <a:t>multiple BRAM modules</a:t>
            </a:r>
          </a:p>
          <a:p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09B3A0-5D2D-2447-9FE1-1CEAA41FCBD1}"/>
              </a:ext>
            </a:extLst>
          </p:cNvPr>
          <p:cNvSpPr/>
          <p:nvPr/>
        </p:nvSpPr>
        <p:spPr>
          <a:xfrm>
            <a:off x="688140" y="3259039"/>
            <a:ext cx="3013576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80264-06F5-604C-858C-AEBA7856093D}"/>
              </a:ext>
            </a:extLst>
          </p:cNvPr>
          <p:cNvSpPr/>
          <p:nvPr/>
        </p:nvSpPr>
        <p:spPr>
          <a:xfrm>
            <a:off x="6157087" y="3422466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993E97-F4C6-854E-8B17-C105320BC810}"/>
              </a:ext>
            </a:extLst>
          </p:cNvPr>
          <p:cNvSpPr/>
          <p:nvPr/>
        </p:nvSpPr>
        <p:spPr>
          <a:xfrm>
            <a:off x="4232527" y="3259039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F054-AE29-3A4F-8340-D6B0461616AB}"/>
              </a:ext>
            </a:extLst>
          </p:cNvPr>
          <p:cNvSpPr/>
          <p:nvPr/>
        </p:nvSpPr>
        <p:spPr>
          <a:xfrm>
            <a:off x="8226006" y="4206407"/>
            <a:ext cx="596576" cy="203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EFF8B0-3954-7B45-A562-A4F165D8598C}"/>
              </a:ext>
            </a:extLst>
          </p:cNvPr>
          <p:cNvSpPr/>
          <p:nvPr/>
        </p:nvSpPr>
        <p:spPr>
          <a:xfrm>
            <a:off x="8226006" y="5161208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FDC1E-033B-2144-A966-7CADE77249FE}"/>
              </a:ext>
            </a:extLst>
          </p:cNvPr>
          <p:cNvSpPr/>
          <p:nvPr/>
        </p:nvSpPr>
        <p:spPr>
          <a:xfrm>
            <a:off x="8524293" y="516120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45763F-E396-E54E-9208-A29A9F6EF492}"/>
              </a:ext>
            </a:extLst>
          </p:cNvPr>
          <p:cNvSpPr/>
          <p:nvPr/>
        </p:nvSpPr>
        <p:spPr>
          <a:xfrm>
            <a:off x="8226006" y="5684337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30534D-47FA-4848-A3B1-C2E8618B095C}"/>
              </a:ext>
            </a:extLst>
          </p:cNvPr>
          <p:cNvSpPr/>
          <p:nvPr/>
        </p:nvSpPr>
        <p:spPr>
          <a:xfrm>
            <a:off x="8524293" y="5684335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1AA178-ADA5-3C48-ACCC-78AEB7EAA209}"/>
              </a:ext>
            </a:extLst>
          </p:cNvPr>
          <p:cNvSpPr/>
          <p:nvPr/>
        </p:nvSpPr>
        <p:spPr>
          <a:xfrm>
            <a:off x="9763297" y="5161207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01216C-AE43-B449-B649-73FD21022084}"/>
              </a:ext>
            </a:extLst>
          </p:cNvPr>
          <p:cNvSpPr/>
          <p:nvPr/>
        </p:nvSpPr>
        <p:spPr>
          <a:xfrm>
            <a:off x="9763297" y="5684334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6C90EF-5695-1240-AC2A-942B9AB0C550}"/>
              </a:ext>
            </a:extLst>
          </p:cNvPr>
          <p:cNvSpPr/>
          <p:nvPr/>
        </p:nvSpPr>
        <p:spPr>
          <a:xfrm>
            <a:off x="10550937" y="5161205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2D6FB8-E66E-3341-8EE2-88BD053583C5}"/>
              </a:ext>
            </a:extLst>
          </p:cNvPr>
          <p:cNvSpPr/>
          <p:nvPr/>
        </p:nvSpPr>
        <p:spPr>
          <a:xfrm>
            <a:off x="10550937" y="5684334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266F1BA-D3F1-6449-A2B8-550CE635CBFE}"/>
              </a:ext>
            </a:extLst>
          </p:cNvPr>
          <p:cNvCxnSpPr>
            <a:cxnSpLocks/>
          </p:cNvCxnSpPr>
          <p:nvPr/>
        </p:nvCxnSpPr>
        <p:spPr>
          <a:xfrm>
            <a:off x="8822582" y="5386508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30193F-E4EB-D246-8370-8E062AC2C22C}"/>
              </a:ext>
            </a:extLst>
          </p:cNvPr>
          <p:cNvCxnSpPr>
            <a:cxnSpLocks/>
          </p:cNvCxnSpPr>
          <p:nvPr/>
        </p:nvCxnSpPr>
        <p:spPr>
          <a:xfrm>
            <a:off x="8822582" y="5893458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B9B0296-5255-AE40-A891-6C9E3E712615}"/>
              </a:ext>
            </a:extLst>
          </p:cNvPr>
          <p:cNvCxnSpPr>
            <a:cxnSpLocks/>
          </p:cNvCxnSpPr>
          <p:nvPr/>
        </p:nvCxnSpPr>
        <p:spPr>
          <a:xfrm>
            <a:off x="8822582" y="3864402"/>
            <a:ext cx="47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68D53D9-EA2B-9C49-90DD-254333C82290}"/>
              </a:ext>
            </a:extLst>
          </p:cNvPr>
          <p:cNvCxnSpPr>
            <a:cxnSpLocks/>
          </p:cNvCxnSpPr>
          <p:nvPr/>
        </p:nvCxnSpPr>
        <p:spPr>
          <a:xfrm>
            <a:off x="9292939" y="3864402"/>
            <a:ext cx="0" cy="1907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4E1666-40D5-7C4F-8DF9-6E81137360DD}"/>
              </a:ext>
            </a:extLst>
          </p:cNvPr>
          <p:cNvCxnSpPr>
            <a:cxnSpLocks/>
          </p:cNvCxnSpPr>
          <p:nvPr/>
        </p:nvCxnSpPr>
        <p:spPr>
          <a:xfrm>
            <a:off x="9266443" y="5260954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4DB072-87AB-C74F-93ED-EFEEBEC57725}"/>
              </a:ext>
            </a:extLst>
          </p:cNvPr>
          <p:cNvCxnSpPr>
            <a:cxnSpLocks/>
          </p:cNvCxnSpPr>
          <p:nvPr/>
        </p:nvCxnSpPr>
        <p:spPr>
          <a:xfrm>
            <a:off x="9266441" y="5771786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77557E0-E6E6-674C-9E7A-359DC842A780}"/>
              </a:ext>
            </a:extLst>
          </p:cNvPr>
          <p:cNvCxnSpPr>
            <a:cxnSpLocks/>
          </p:cNvCxnSpPr>
          <p:nvPr/>
        </p:nvCxnSpPr>
        <p:spPr>
          <a:xfrm>
            <a:off x="10052539" y="5322544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16BB12C-229A-644A-9422-3001F08E833E}"/>
              </a:ext>
            </a:extLst>
          </p:cNvPr>
          <p:cNvCxnSpPr>
            <a:cxnSpLocks/>
          </p:cNvCxnSpPr>
          <p:nvPr/>
        </p:nvCxnSpPr>
        <p:spPr>
          <a:xfrm>
            <a:off x="10052539" y="5845672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2419BCCB-503B-F945-9E00-4F71E647E1DD}"/>
              </a:ext>
            </a:extLst>
          </p:cNvPr>
          <p:cNvCxnSpPr>
            <a:cxnSpLocks/>
          </p:cNvCxnSpPr>
          <p:nvPr/>
        </p:nvCxnSpPr>
        <p:spPr>
          <a:xfrm>
            <a:off x="8822582" y="3603821"/>
            <a:ext cx="2519929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70D0B0AD-CF14-1943-92B5-C056F5F70385}"/>
              </a:ext>
            </a:extLst>
          </p:cNvPr>
          <p:cNvCxnSpPr>
            <a:cxnSpLocks/>
          </p:cNvCxnSpPr>
          <p:nvPr/>
        </p:nvCxnSpPr>
        <p:spPr>
          <a:xfrm>
            <a:off x="11342510" y="3603821"/>
            <a:ext cx="3570" cy="2241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76DFB0-2B31-3948-A91E-DEB6E22F9208}"/>
              </a:ext>
            </a:extLst>
          </p:cNvPr>
          <p:cNvCxnSpPr>
            <a:cxnSpLocks/>
          </p:cNvCxnSpPr>
          <p:nvPr/>
        </p:nvCxnSpPr>
        <p:spPr>
          <a:xfrm>
            <a:off x="10849226" y="5323396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9323EE-AB4F-1D48-83AF-D177D75D8A26}"/>
              </a:ext>
            </a:extLst>
          </p:cNvPr>
          <p:cNvCxnSpPr>
            <a:cxnSpLocks/>
          </p:cNvCxnSpPr>
          <p:nvPr/>
        </p:nvCxnSpPr>
        <p:spPr>
          <a:xfrm>
            <a:off x="10849226" y="5846524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06010B1-60C8-D146-B77F-897DD575EAB8}"/>
              </a:ext>
            </a:extLst>
          </p:cNvPr>
          <p:cNvCxnSpPr>
            <a:cxnSpLocks/>
          </p:cNvCxnSpPr>
          <p:nvPr/>
        </p:nvCxnSpPr>
        <p:spPr>
          <a:xfrm>
            <a:off x="7757932" y="4080153"/>
            <a:ext cx="47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BC4FCF7A-C21B-2948-9C5F-B850F34E9BCB}"/>
              </a:ext>
            </a:extLst>
          </p:cNvPr>
          <p:cNvCxnSpPr>
            <a:cxnSpLocks/>
          </p:cNvCxnSpPr>
          <p:nvPr/>
        </p:nvCxnSpPr>
        <p:spPr>
          <a:xfrm>
            <a:off x="7768385" y="4077297"/>
            <a:ext cx="0" cy="12578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D7553D-319B-E749-8F8C-1F04AE59E42B}"/>
              </a:ext>
            </a:extLst>
          </p:cNvPr>
          <p:cNvCxnSpPr>
            <a:cxnSpLocks/>
          </p:cNvCxnSpPr>
          <p:nvPr/>
        </p:nvCxnSpPr>
        <p:spPr>
          <a:xfrm>
            <a:off x="7744684" y="5338728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B1C73B-F570-F649-86EA-92BE42B7EA81}"/>
              </a:ext>
            </a:extLst>
          </p:cNvPr>
          <p:cNvCxnSpPr>
            <a:cxnSpLocks/>
          </p:cNvCxnSpPr>
          <p:nvPr/>
        </p:nvCxnSpPr>
        <p:spPr>
          <a:xfrm>
            <a:off x="7903238" y="5845672"/>
            <a:ext cx="338300" cy="3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3A99A1-A1F8-FE4C-A32B-08CADF26726E}"/>
              </a:ext>
            </a:extLst>
          </p:cNvPr>
          <p:cNvSpPr/>
          <p:nvPr/>
        </p:nvSpPr>
        <p:spPr>
          <a:xfrm>
            <a:off x="688140" y="3259041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C386EC-7767-5741-B1B6-E844BDA45D6F}"/>
              </a:ext>
            </a:extLst>
          </p:cNvPr>
          <p:cNvSpPr/>
          <p:nvPr/>
        </p:nvSpPr>
        <p:spPr>
          <a:xfrm>
            <a:off x="986428" y="3259039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BEB66F-488E-544E-8038-5719C0D44A35}"/>
              </a:ext>
            </a:extLst>
          </p:cNvPr>
          <p:cNvSpPr txBox="1"/>
          <p:nvPr/>
        </p:nvSpPr>
        <p:spPr>
          <a:xfrm>
            <a:off x="587162" y="323475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1C46C2-BE95-EC47-8213-82D7F89DEF91}"/>
              </a:ext>
            </a:extLst>
          </p:cNvPr>
          <p:cNvSpPr txBox="1"/>
          <p:nvPr/>
        </p:nvSpPr>
        <p:spPr>
          <a:xfrm>
            <a:off x="890046" y="323475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60477-A04E-084D-925C-F9482D5E33CB}"/>
              </a:ext>
            </a:extLst>
          </p:cNvPr>
          <p:cNvSpPr txBox="1"/>
          <p:nvPr/>
        </p:nvSpPr>
        <p:spPr>
          <a:xfrm>
            <a:off x="587520" y="3557472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8422E1-F979-4D42-8A2B-67DC46060FCB}"/>
              </a:ext>
            </a:extLst>
          </p:cNvPr>
          <p:cNvSpPr txBox="1"/>
          <p:nvPr/>
        </p:nvSpPr>
        <p:spPr>
          <a:xfrm>
            <a:off x="890405" y="3557472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4FA53A-8027-FC47-A579-134E229C7BC7}"/>
              </a:ext>
            </a:extLst>
          </p:cNvPr>
          <p:cNvSpPr/>
          <p:nvPr/>
        </p:nvSpPr>
        <p:spPr>
          <a:xfrm>
            <a:off x="686149" y="3582836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CBA8D6-42FF-6C4A-BF53-2DCE3B11BE7F}"/>
              </a:ext>
            </a:extLst>
          </p:cNvPr>
          <p:cNvSpPr/>
          <p:nvPr/>
        </p:nvSpPr>
        <p:spPr>
          <a:xfrm>
            <a:off x="984436" y="3582834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73CC4D-BA46-6C45-919E-369C48C92D1D}"/>
              </a:ext>
            </a:extLst>
          </p:cNvPr>
          <p:cNvSpPr txBox="1"/>
          <p:nvPr/>
        </p:nvSpPr>
        <p:spPr>
          <a:xfrm>
            <a:off x="8129708" y="5161165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94161A-3964-D141-ABED-7B69A4A87318}"/>
              </a:ext>
            </a:extLst>
          </p:cNvPr>
          <p:cNvSpPr txBox="1"/>
          <p:nvPr/>
        </p:nvSpPr>
        <p:spPr>
          <a:xfrm>
            <a:off x="8432592" y="5161165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4AD5FC-2102-FE45-83A5-99453831621D}"/>
              </a:ext>
            </a:extLst>
          </p:cNvPr>
          <p:cNvSpPr txBox="1"/>
          <p:nvPr/>
        </p:nvSpPr>
        <p:spPr>
          <a:xfrm>
            <a:off x="8124236" y="5671650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C8E174-1E73-9849-936F-0EC04665E6D0}"/>
              </a:ext>
            </a:extLst>
          </p:cNvPr>
          <p:cNvSpPr txBox="1"/>
          <p:nvPr/>
        </p:nvSpPr>
        <p:spPr>
          <a:xfrm>
            <a:off x="8427120" y="5671650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82AA35E-CD22-F043-876F-CB720BCB2513}"/>
              </a:ext>
            </a:extLst>
          </p:cNvPr>
          <p:cNvSpPr/>
          <p:nvPr/>
        </p:nvSpPr>
        <p:spPr>
          <a:xfrm>
            <a:off x="4233832" y="3259036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F009EE-166B-F94F-8D18-604778DE69B4}"/>
              </a:ext>
            </a:extLst>
          </p:cNvPr>
          <p:cNvSpPr txBox="1"/>
          <p:nvPr/>
        </p:nvSpPr>
        <p:spPr>
          <a:xfrm>
            <a:off x="4182082" y="3234750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B6C561-0D4C-024D-930F-75649180F66E}"/>
              </a:ext>
            </a:extLst>
          </p:cNvPr>
          <p:cNvSpPr txBox="1"/>
          <p:nvPr/>
        </p:nvSpPr>
        <p:spPr>
          <a:xfrm>
            <a:off x="4182440" y="3557469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995115-A213-8849-9E3E-176E1B125982}"/>
              </a:ext>
            </a:extLst>
          </p:cNvPr>
          <p:cNvSpPr/>
          <p:nvPr/>
        </p:nvSpPr>
        <p:spPr>
          <a:xfrm>
            <a:off x="4231841" y="3582831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28706B-5D2D-F246-B426-376EBB4D07A7}"/>
              </a:ext>
            </a:extLst>
          </p:cNvPr>
          <p:cNvSpPr txBox="1"/>
          <p:nvPr/>
        </p:nvSpPr>
        <p:spPr>
          <a:xfrm>
            <a:off x="9597725" y="4820790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2950B4-8EC8-2449-8D43-998204B72F42}"/>
              </a:ext>
            </a:extLst>
          </p:cNvPr>
          <p:cNvSpPr txBox="1"/>
          <p:nvPr/>
        </p:nvSpPr>
        <p:spPr>
          <a:xfrm>
            <a:off x="9597725" y="5972292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C31732-50D1-7345-A403-C91EE9754BE9}"/>
              </a:ext>
            </a:extLst>
          </p:cNvPr>
          <p:cNvSpPr txBox="1"/>
          <p:nvPr/>
        </p:nvSpPr>
        <p:spPr>
          <a:xfrm>
            <a:off x="8191267" y="3681733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1A399B-A879-074E-B128-C08438744B2C}"/>
              </a:ext>
            </a:extLst>
          </p:cNvPr>
          <p:cNvSpPr txBox="1"/>
          <p:nvPr/>
        </p:nvSpPr>
        <p:spPr>
          <a:xfrm>
            <a:off x="8478308" y="3691150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0788CF-3977-EE4D-B33D-33A8177DBDF8}"/>
              </a:ext>
            </a:extLst>
          </p:cNvPr>
          <p:cNvSpPr txBox="1"/>
          <p:nvPr/>
        </p:nvSpPr>
        <p:spPr>
          <a:xfrm>
            <a:off x="8207109" y="3422466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68BB74-6024-B34A-B2A9-6D628CCE52B1}"/>
              </a:ext>
            </a:extLst>
          </p:cNvPr>
          <p:cNvSpPr txBox="1"/>
          <p:nvPr/>
        </p:nvSpPr>
        <p:spPr>
          <a:xfrm>
            <a:off x="8494151" y="3431883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AEAC1B-D45B-5D47-A01D-7F00D701A414}"/>
              </a:ext>
            </a:extLst>
          </p:cNvPr>
          <p:cNvSpPr txBox="1"/>
          <p:nvPr/>
        </p:nvSpPr>
        <p:spPr>
          <a:xfrm>
            <a:off x="10504569" y="5135840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4F86A5-9A7A-EF4B-A529-9383C4D8AF51}"/>
              </a:ext>
            </a:extLst>
          </p:cNvPr>
          <p:cNvSpPr txBox="1"/>
          <p:nvPr/>
        </p:nvSpPr>
        <p:spPr>
          <a:xfrm>
            <a:off x="10504569" y="5658968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443AAA-F6A9-FB40-B811-2D5B005A15F8}"/>
              </a:ext>
            </a:extLst>
          </p:cNvPr>
          <p:cNvSpPr txBox="1"/>
          <p:nvPr/>
        </p:nvSpPr>
        <p:spPr>
          <a:xfrm>
            <a:off x="6217986" y="3745144"/>
            <a:ext cx="44595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7FA3FFF-F658-0B4C-AE6C-409BAE45AE4B}"/>
              </a:ext>
            </a:extLst>
          </p:cNvPr>
          <p:cNvCxnSpPr>
            <a:cxnSpLocks/>
          </p:cNvCxnSpPr>
          <p:nvPr/>
        </p:nvCxnSpPr>
        <p:spPr>
          <a:xfrm>
            <a:off x="6763451" y="3812645"/>
            <a:ext cx="145336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07098AF-8032-4043-B9F5-B64DD52E35BD}"/>
              </a:ext>
            </a:extLst>
          </p:cNvPr>
          <p:cNvSpPr txBox="1"/>
          <p:nvPr/>
        </p:nvSpPr>
        <p:spPr>
          <a:xfrm>
            <a:off x="7928666" y="3088805"/>
            <a:ext cx="123700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Memory (BRAM)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FA3CC1-C0F7-3345-B7A3-CD79C998DE60}"/>
              </a:ext>
            </a:extLst>
          </p:cNvPr>
          <p:cNvSpPr/>
          <p:nvPr/>
        </p:nvSpPr>
        <p:spPr>
          <a:xfrm>
            <a:off x="7504933" y="3095610"/>
            <a:ext cx="4035574" cy="32162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3056F3-26C9-6240-AB36-880E68AB5F33}"/>
              </a:ext>
            </a:extLst>
          </p:cNvPr>
          <p:cNvSpPr txBox="1"/>
          <p:nvPr/>
        </p:nvSpPr>
        <p:spPr>
          <a:xfrm>
            <a:off x="8943315" y="2747810"/>
            <a:ext cx="113883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MV accelerator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3F990A-F523-C543-ABE3-BD8EA8671B0A}"/>
              </a:ext>
            </a:extLst>
          </p:cNvPr>
          <p:cNvSpPr/>
          <p:nvPr/>
        </p:nvSpPr>
        <p:spPr>
          <a:xfrm>
            <a:off x="5108786" y="3262709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BBEFFAC-87F1-8C4B-8158-42B74BA23B7C}"/>
              </a:ext>
            </a:extLst>
          </p:cNvPr>
          <p:cNvSpPr/>
          <p:nvPr/>
        </p:nvSpPr>
        <p:spPr>
          <a:xfrm>
            <a:off x="5110092" y="3262706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C4E3DB-61A9-2C40-A5A4-11B2D9FFABF5}"/>
              </a:ext>
            </a:extLst>
          </p:cNvPr>
          <p:cNvSpPr txBox="1"/>
          <p:nvPr/>
        </p:nvSpPr>
        <p:spPr>
          <a:xfrm>
            <a:off x="5058341" y="3238420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BD860A-4BA5-2F4C-9419-14A5EE017E50}"/>
              </a:ext>
            </a:extLst>
          </p:cNvPr>
          <p:cNvSpPr txBox="1"/>
          <p:nvPr/>
        </p:nvSpPr>
        <p:spPr>
          <a:xfrm>
            <a:off x="5058700" y="3561139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97767A6-93DD-3042-B16E-C8C43D9396A2}"/>
              </a:ext>
            </a:extLst>
          </p:cNvPr>
          <p:cNvSpPr/>
          <p:nvPr/>
        </p:nvSpPr>
        <p:spPr>
          <a:xfrm>
            <a:off x="5108100" y="3586501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37848AF-AB30-7949-B88B-5BB29AE8A6B6}"/>
              </a:ext>
            </a:extLst>
          </p:cNvPr>
          <p:cNvSpPr/>
          <p:nvPr/>
        </p:nvSpPr>
        <p:spPr>
          <a:xfrm>
            <a:off x="1285793" y="3266053"/>
            <a:ext cx="596573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9DA3A3A-3763-B74B-B882-FB569B49546D}"/>
              </a:ext>
            </a:extLst>
          </p:cNvPr>
          <p:cNvSpPr/>
          <p:nvPr/>
        </p:nvSpPr>
        <p:spPr>
          <a:xfrm>
            <a:off x="4228612" y="3906829"/>
            <a:ext cx="295142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E6DBF-B455-1E4C-8F79-6C407CFA7988}"/>
              </a:ext>
            </a:extLst>
          </p:cNvPr>
          <p:cNvSpPr txBox="1"/>
          <p:nvPr/>
        </p:nvSpPr>
        <p:spPr>
          <a:xfrm>
            <a:off x="1584079" y="2716528"/>
            <a:ext cx="125406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Matrix M (N x N)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0B7EC2C-0767-B944-A766-C822618E17B2}"/>
              </a:ext>
            </a:extLst>
          </p:cNvPr>
          <p:cNvSpPr txBox="1"/>
          <p:nvPr/>
        </p:nvSpPr>
        <p:spPr>
          <a:xfrm>
            <a:off x="3801294" y="2716559"/>
            <a:ext cx="109228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Input vector V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A840B4-9844-6440-8067-53DECDB71C9E}"/>
              </a:ext>
            </a:extLst>
          </p:cNvPr>
          <p:cNvSpPr txBox="1"/>
          <p:nvPr/>
        </p:nvSpPr>
        <p:spPr>
          <a:xfrm>
            <a:off x="4877351" y="2715479"/>
            <a:ext cx="70339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Result R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D44EDA-E212-0A43-B522-D8C3E05F3493}"/>
              </a:ext>
            </a:extLst>
          </p:cNvPr>
          <p:cNvSpPr txBox="1"/>
          <p:nvPr/>
        </p:nvSpPr>
        <p:spPr>
          <a:xfrm>
            <a:off x="8179324" y="4833232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A41533-7747-874D-A476-94DC6EA4EE30}"/>
              </a:ext>
            </a:extLst>
          </p:cNvPr>
          <p:cNvSpPr txBox="1"/>
          <p:nvPr/>
        </p:nvSpPr>
        <p:spPr>
          <a:xfrm>
            <a:off x="10325662" y="4812099"/>
            <a:ext cx="688329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7575A6-81B8-CD43-8200-0D6F00290490}"/>
              </a:ext>
            </a:extLst>
          </p:cNvPr>
          <p:cNvSpPr txBox="1"/>
          <p:nvPr/>
        </p:nvSpPr>
        <p:spPr>
          <a:xfrm>
            <a:off x="654548" y="2874048"/>
            <a:ext cx="62998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tile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53C71C-337F-9A41-8C04-869765F4C7AD}"/>
              </a:ext>
            </a:extLst>
          </p:cNvPr>
          <p:cNvSpPr txBox="1"/>
          <p:nvPr/>
        </p:nvSpPr>
        <p:spPr>
          <a:xfrm>
            <a:off x="6785724" y="3499275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489FBA-4F2B-7D42-8C04-80BE03955808}"/>
              </a:ext>
            </a:extLst>
          </p:cNvPr>
          <p:cNvSpPr txBox="1"/>
          <p:nvPr/>
        </p:nvSpPr>
        <p:spPr>
          <a:xfrm>
            <a:off x="7490134" y="4737937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A278AD-1972-DA42-B45A-6F2C923C24CA}"/>
              </a:ext>
            </a:extLst>
          </p:cNvPr>
          <p:cNvSpPr txBox="1"/>
          <p:nvPr/>
        </p:nvSpPr>
        <p:spPr>
          <a:xfrm>
            <a:off x="7838048" y="4735551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2E8C5E-8AD3-4149-BCEC-9F8432C1FF52}"/>
              </a:ext>
            </a:extLst>
          </p:cNvPr>
          <p:cNvSpPr txBox="1"/>
          <p:nvPr/>
        </p:nvSpPr>
        <p:spPr>
          <a:xfrm>
            <a:off x="9225435" y="4338762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DFE644-B4E7-184D-AF0D-808B81AF4A73}"/>
              </a:ext>
            </a:extLst>
          </p:cNvPr>
          <p:cNvSpPr txBox="1"/>
          <p:nvPr/>
        </p:nvSpPr>
        <p:spPr>
          <a:xfrm>
            <a:off x="3760290" y="4255228"/>
            <a:ext cx="397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7A74C0E-B230-5049-BDDC-168813FD8FA8}"/>
              </a:ext>
            </a:extLst>
          </p:cNvPr>
          <p:cNvSpPr txBox="1"/>
          <p:nvPr/>
        </p:nvSpPr>
        <p:spPr>
          <a:xfrm>
            <a:off x="4608531" y="42552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F922514A-9AF1-B748-AE64-7CF054C24068}"/>
              </a:ext>
            </a:extLst>
          </p:cNvPr>
          <p:cNvCxnSpPr>
            <a:cxnSpLocks/>
          </p:cNvCxnSpPr>
          <p:nvPr/>
        </p:nvCxnSpPr>
        <p:spPr>
          <a:xfrm flipH="1">
            <a:off x="7903238" y="4323996"/>
            <a:ext cx="8850" cy="1532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DA7BF67A-2EF4-E94D-8FB3-2D12E44771ED}"/>
              </a:ext>
            </a:extLst>
          </p:cNvPr>
          <p:cNvCxnSpPr>
            <a:cxnSpLocks/>
          </p:cNvCxnSpPr>
          <p:nvPr/>
        </p:nvCxnSpPr>
        <p:spPr>
          <a:xfrm>
            <a:off x="7905590" y="4342023"/>
            <a:ext cx="3119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B74F203-24B7-8446-B3CF-F8710EABE97E}"/>
              </a:ext>
            </a:extLst>
          </p:cNvPr>
          <p:cNvSpPr txBox="1"/>
          <p:nvPr/>
        </p:nvSpPr>
        <p:spPr>
          <a:xfrm>
            <a:off x="8203418" y="5994327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17628B8-37E9-BA43-995E-D6E3F1C76005}"/>
              </a:ext>
            </a:extLst>
          </p:cNvPr>
          <p:cNvSpPr/>
          <p:nvPr/>
        </p:nvSpPr>
        <p:spPr>
          <a:xfrm>
            <a:off x="8226005" y="3457663"/>
            <a:ext cx="596576" cy="44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2485270-0300-6446-8225-50A03836643A}"/>
              </a:ext>
            </a:extLst>
          </p:cNvPr>
          <p:cNvSpPr/>
          <p:nvPr/>
        </p:nvSpPr>
        <p:spPr>
          <a:xfrm>
            <a:off x="8220808" y="3948496"/>
            <a:ext cx="596576" cy="203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7BB52F-7B5A-5846-9192-B4D4BE14E42E}"/>
              </a:ext>
            </a:extLst>
          </p:cNvPr>
          <p:cNvSpPr txBox="1"/>
          <p:nvPr/>
        </p:nvSpPr>
        <p:spPr>
          <a:xfrm>
            <a:off x="7610111" y="343203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BRAM0</a:t>
            </a:r>
            <a:endParaRPr kumimoji="1" lang="ko-KR" altLang="en-US" sz="11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20BED1-D3A3-0B4C-961A-5250D6577776}"/>
              </a:ext>
            </a:extLst>
          </p:cNvPr>
          <p:cNvSpPr txBox="1"/>
          <p:nvPr/>
        </p:nvSpPr>
        <p:spPr>
          <a:xfrm>
            <a:off x="8747435" y="3896645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BRAM1</a:t>
            </a:r>
            <a:endParaRPr kumimoji="1" lang="ko-KR" altLang="en-US" sz="11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BD3F80-CC8C-3A46-8F94-AD306450E6D9}"/>
              </a:ext>
            </a:extLst>
          </p:cNvPr>
          <p:cNvSpPr txBox="1"/>
          <p:nvPr/>
        </p:nvSpPr>
        <p:spPr>
          <a:xfrm>
            <a:off x="8754436" y="4146401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BRAM2</a:t>
            </a:r>
            <a:endParaRPr kumimoji="1" lang="ko-KR" altLang="en-US" sz="11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50B9BF-88CA-434C-BFF2-0196EE901B1C}"/>
              </a:ext>
            </a:extLst>
          </p:cNvPr>
          <p:cNvSpPr txBox="1"/>
          <p:nvPr/>
        </p:nvSpPr>
        <p:spPr>
          <a:xfrm>
            <a:off x="8153062" y="3904179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ACAAC2B-D9CF-3B4A-B5D8-7DA87A4FF859}"/>
              </a:ext>
            </a:extLst>
          </p:cNvPr>
          <p:cNvSpPr txBox="1"/>
          <p:nvPr/>
        </p:nvSpPr>
        <p:spPr>
          <a:xfrm>
            <a:off x="8455946" y="3904179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85FCE7-0765-CC4A-B48B-46DEB2DD0771}"/>
              </a:ext>
            </a:extLst>
          </p:cNvPr>
          <p:cNvSpPr txBox="1"/>
          <p:nvPr/>
        </p:nvSpPr>
        <p:spPr>
          <a:xfrm>
            <a:off x="8160063" y="4152745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43547D-23C3-B048-AB93-4E05734CCD69}"/>
              </a:ext>
            </a:extLst>
          </p:cNvPr>
          <p:cNvSpPr txBox="1"/>
          <p:nvPr/>
        </p:nvSpPr>
        <p:spPr>
          <a:xfrm>
            <a:off x="8462947" y="4152745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3158881E-DD59-4743-84CF-8928A755AD2E}"/>
              </a:ext>
            </a:extLst>
          </p:cNvPr>
          <p:cNvCxnSpPr>
            <a:cxnSpLocks/>
          </p:cNvCxnSpPr>
          <p:nvPr/>
        </p:nvCxnSpPr>
        <p:spPr>
          <a:xfrm>
            <a:off x="7757931" y="3987522"/>
            <a:ext cx="47035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6CF5D8A4-36C7-5246-BDFE-D421D55FA613}"/>
              </a:ext>
            </a:extLst>
          </p:cNvPr>
          <p:cNvCxnSpPr>
            <a:cxnSpLocks/>
          </p:cNvCxnSpPr>
          <p:nvPr/>
        </p:nvCxnSpPr>
        <p:spPr>
          <a:xfrm flipH="1">
            <a:off x="7768385" y="3820232"/>
            <a:ext cx="1" cy="1699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4547AC41-DAEF-AC4E-9BA5-7E5D51DF877E}"/>
              </a:ext>
            </a:extLst>
          </p:cNvPr>
          <p:cNvCxnSpPr>
            <a:cxnSpLocks/>
          </p:cNvCxnSpPr>
          <p:nvPr/>
        </p:nvCxnSpPr>
        <p:spPr>
          <a:xfrm>
            <a:off x="7912088" y="4255228"/>
            <a:ext cx="31127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50A09929-D917-5D41-B8A6-7D04ED2ABACB}"/>
              </a:ext>
            </a:extLst>
          </p:cNvPr>
          <p:cNvCxnSpPr>
            <a:cxnSpLocks/>
          </p:cNvCxnSpPr>
          <p:nvPr/>
        </p:nvCxnSpPr>
        <p:spPr>
          <a:xfrm flipH="1">
            <a:off x="7928666" y="3811047"/>
            <a:ext cx="1" cy="4431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421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FB6-4C1E-2145-84B3-FCAC7BAF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Our MV Accelerator: Single BRAM Read Port for Matrix Elements</a:t>
            </a:r>
            <a:endParaRPr kumimoji="1" lang="ko-KR" altLang="en-US" dirty="0"/>
          </a:p>
        </p:txBody>
      </p:sp>
      <p:sp>
        <p:nvSpPr>
          <p:cNvPr id="99" name="내용 개체 틀 98">
            <a:extLst>
              <a:ext uri="{FF2B5EF4-FFF2-40B4-BE49-F238E27FC236}">
                <a16:creationId xmlns:a16="http://schemas.microsoft.com/office/drawing/2014/main" id="{5FA261EC-A90E-CF4C-A73A-06A26182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Storing Weights for Buffer 1</a:t>
            </a:r>
            <a:endParaRPr kumimoji="1"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72D4818-00A8-0D4C-9E5C-DA609F4D106F}"/>
              </a:ext>
            </a:extLst>
          </p:cNvPr>
          <p:cNvSpPr/>
          <p:nvPr/>
        </p:nvSpPr>
        <p:spPr>
          <a:xfrm>
            <a:off x="781914" y="2744510"/>
            <a:ext cx="3013576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CEC4009-FE7F-7349-BE4E-5B76043F0A4F}"/>
              </a:ext>
            </a:extLst>
          </p:cNvPr>
          <p:cNvSpPr/>
          <p:nvPr/>
        </p:nvSpPr>
        <p:spPr>
          <a:xfrm>
            <a:off x="6250861" y="2907937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6B065C7-9785-D74D-B479-D1DEEF283236}"/>
              </a:ext>
            </a:extLst>
          </p:cNvPr>
          <p:cNvSpPr/>
          <p:nvPr/>
        </p:nvSpPr>
        <p:spPr>
          <a:xfrm>
            <a:off x="4326301" y="2744510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A27296E-30C7-F940-A820-602CFF800F6C}"/>
              </a:ext>
            </a:extLst>
          </p:cNvPr>
          <p:cNvSpPr/>
          <p:nvPr/>
        </p:nvSpPr>
        <p:spPr>
          <a:xfrm>
            <a:off x="8319780" y="2907937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AF7392A-389A-1441-9299-07F3B85B375C}"/>
              </a:ext>
            </a:extLst>
          </p:cNvPr>
          <p:cNvSpPr/>
          <p:nvPr/>
        </p:nvSpPr>
        <p:spPr>
          <a:xfrm>
            <a:off x="8319780" y="4646679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EA71E25-104C-D746-9772-4EAD58E078DE}"/>
              </a:ext>
            </a:extLst>
          </p:cNvPr>
          <p:cNvSpPr/>
          <p:nvPr/>
        </p:nvSpPr>
        <p:spPr>
          <a:xfrm>
            <a:off x="8618067" y="4646678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5ADE4BD-D265-4248-9576-16FE4A3BF6E9}"/>
              </a:ext>
            </a:extLst>
          </p:cNvPr>
          <p:cNvSpPr/>
          <p:nvPr/>
        </p:nvSpPr>
        <p:spPr>
          <a:xfrm>
            <a:off x="8319780" y="5169808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9F7A59A-99FD-954D-800F-35CC3F0AA0F6}"/>
              </a:ext>
            </a:extLst>
          </p:cNvPr>
          <p:cNvSpPr/>
          <p:nvPr/>
        </p:nvSpPr>
        <p:spPr>
          <a:xfrm>
            <a:off x="8618067" y="5169806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08CB097-57A4-4B4B-8F5F-183333B6F133}"/>
              </a:ext>
            </a:extLst>
          </p:cNvPr>
          <p:cNvSpPr/>
          <p:nvPr/>
        </p:nvSpPr>
        <p:spPr>
          <a:xfrm>
            <a:off x="9857071" y="4646678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29AF402-D264-3B41-B613-AA217DAC49E7}"/>
              </a:ext>
            </a:extLst>
          </p:cNvPr>
          <p:cNvSpPr/>
          <p:nvPr/>
        </p:nvSpPr>
        <p:spPr>
          <a:xfrm>
            <a:off x="9857071" y="5169805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901A87-FE0E-E845-95E0-57C3426A25AC}"/>
              </a:ext>
            </a:extLst>
          </p:cNvPr>
          <p:cNvSpPr/>
          <p:nvPr/>
        </p:nvSpPr>
        <p:spPr>
          <a:xfrm>
            <a:off x="10644711" y="4646676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D52178F-F4FF-CB45-A7D4-908E8A07FDB2}"/>
              </a:ext>
            </a:extLst>
          </p:cNvPr>
          <p:cNvSpPr/>
          <p:nvPr/>
        </p:nvSpPr>
        <p:spPr>
          <a:xfrm>
            <a:off x="10644711" y="5169805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5DACC80-7C67-244C-9DC2-4E6A877AEDD2}"/>
              </a:ext>
            </a:extLst>
          </p:cNvPr>
          <p:cNvCxnSpPr>
            <a:cxnSpLocks/>
          </p:cNvCxnSpPr>
          <p:nvPr/>
        </p:nvCxnSpPr>
        <p:spPr>
          <a:xfrm>
            <a:off x="8916356" y="4871979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911FC26-158E-B145-A8C5-9CD60E0E94E2}"/>
              </a:ext>
            </a:extLst>
          </p:cNvPr>
          <p:cNvCxnSpPr>
            <a:cxnSpLocks/>
          </p:cNvCxnSpPr>
          <p:nvPr/>
        </p:nvCxnSpPr>
        <p:spPr>
          <a:xfrm>
            <a:off x="8916356" y="5378929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E9D897B-E6ED-E94A-BFD4-CE419E54D6D8}"/>
              </a:ext>
            </a:extLst>
          </p:cNvPr>
          <p:cNvCxnSpPr>
            <a:cxnSpLocks/>
          </p:cNvCxnSpPr>
          <p:nvPr/>
        </p:nvCxnSpPr>
        <p:spPr>
          <a:xfrm>
            <a:off x="8916356" y="3349873"/>
            <a:ext cx="47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EF2E62B4-2815-824F-AE3D-53DCA4F7D708}"/>
              </a:ext>
            </a:extLst>
          </p:cNvPr>
          <p:cNvCxnSpPr>
            <a:cxnSpLocks/>
          </p:cNvCxnSpPr>
          <p:nvPr/>
        </p:nvCxnSpPr>
        <p:spPr>
          <a:xfrm>
            <a:off x="9386713" y="3349873"/>
            <a:ext cx="0" cy="1907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974D664-6F61-F543-B216-E5022918204A}"/>
              </a:ext>
            </a:extLst>
          </p:cNvPr>
          <p:cNvCxnSpPr>
            <a:cxnSpLocks/>
          </p:cNvCxnSpPr>
          <p:nvPr/>
        </p:nvCxnSpPr>
        <p:spPr>
          <a:xfrm>
            <a:off x="9360217" y="474642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57DAB8E-449C-2B49-B68A-63DD44287A02}"/>
              </a:ext>
            </a:extLst>
          </p:cNvPr>
          <p:cNvCxnSpPr>
            <a:cxnSpLocks/>
          </p:cNvCxnSpPr>
          <p:nvPr/>
        </p:nvCxnSpPr>
        <p:spPr>
          <a:xfrm>
            <a:off x="9360215" y="5257257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0455FE1-9982-9246-8FE6-E22AE0CC13F4}"/>
              </a:ext>
            </a:extLst>
          </p:cNvPr>
          <p:cNvCxnSpPr>
            <a:cxnSpLocks/>
          </p:cNvCxnSpPr>
          <p:nvPr/>
        </p:nvCxnSpPr>
        <p:spPr>
          <a:xfrm>
            <a:off x="10146313" y="480801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EABC9A1-5081-814A-A021-8E993EB61EDA}"/>
              </a:ext>
            </a:extLst>
          </p:cNvPr>
          <p:cNvCxnSpPr>
            <a:cxnSpLocks/>
          </p:cNvCxnSpPr>
          <p:nvPr/>
        </p:nvCxnSpPr>
        <p:spPr>
          <a:xfrm>
            <a:off x="10146313" y="5331143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FE874C77-8C5A-CB46-92AA-15B9AD8DB49A}"/>
              </a:ext>
            </a:extLst>
          </p:cNvPr>
          <p:cNvCxnSpPr>
            <a:cxnSpLocks/>
          </p:cNvCxnSpPr>
          <p:nvPr/>
        </p:nvCxnSpPr>
        <p:spPr>
          <a:xfrm>
            <a:off x="8916356" y="3089292"/>
            <a:ext cx="2519929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3904B21C-F089-7247-BF91-20C5F233FC48}"/>
              </a:ext>
            </a:extLst>
          </p:cNvPr>
          <p:cNvCxnSpPr>
            <a:cxnSpLocks/>
          </p:cNvCxnSpPr>
          <p:nvPr/>
        </p:nvCxnSpPr>
        <p:spPr>
          <a:xfrm>
            <a:off x="11436284" y="3089292"/>
            <a:ext cx="3570" cy="2241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690000F-948D-984B-98F9-5C69CD2C43E8}"/>
              </a:ext>
            </a:extLst>
          </p:cNvPr>
          <p:cNvCxnSpPr>
            <a:cxnSpLocks/>
          </p:cNvCxnSpPr>
          <p:nvPr/>
        </p:nvCxnSpPr>
        <p:spPr>
          <a:xfrm>
            <a:off x="10943000" y="4808867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0747376-597C-3946-8A7F-A32F456A6156}"/>
              </a:ext>
            </a:extLst>
          </p:cNvPr>
          <p:cNvCxnSpPr>
            <a:cxnSpLocks/>
          </p:cNvCxnSpPr>
          <p:nvPr/>
        </p:nvCxnSpPr>
        <p:spPr>
          <a:xfrm>
            <a:off x="10943000" y="533199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E84EAFAC-EA12-7A4B-9FC4-090FC3D4EAB9}"/>
              </a:ext>
            </a:extLst>
          </p:cNvPr>
          <p:cNvCxnSpPr>
            <a:cxnSpLocks/>
          </p:cNvCxnSpPr>
          <p:nvPr/>
        </p:nvCxnSpPr>
        <p:spPr>
          <a:xfrm>
            <a:off x="7864954" y="3627825"/>
            <a:ext cx="47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5850227B-5482-D14A-8680-5EEAB89AAAA8}"/>
              </a:ext>
            </a:extLst>
          </p:cNvPr>
          <p:cNvCxnSpPr>
            <a:cxnSpLocks/>
          </p:cNvCxnSpPr>
          <p:nvPr/>
        </p:nvCxnSpPr>
        <p:spPr>
          <a:xfrm flipH="1">
            <a:off x="7862158" y="3621018"/>
            <a:ext cx="4081" cy="1199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ADC0683-107F-8A47-A2EF-F383BC0E6AE4}"/>
              </a:ext>
            </a:extLst>
          </p:cNvPr>
          <p:cNvCxnSpPr>
            <a:cxnSpLocks/>
          </p:cNvCxnSpPr>
          <p:nvPr/>
        </p:nvCxnSpPr>
        <p:spPr>
          <a:xfrm>
            <a:off x="7838458" y="4824199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0CB67DE-61E2-7B4E-9E5E-A5E22E798F49}"/>
              </a:ext>
            </a:extLst>
          </p:cNvPr>
          <p:cNvSpPr/>
          <p:nvPr/>
        </p:nvSpPr>
        <p:spPr>
          <a:xfrm>
            <a:off x="781914" y="2744512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03C26EE-F781-CD45-98B7-C46B065C7197}"/>
              </a:ext>
            </a:extLst>
          </p:cNvPr>
          <p:cNvSpPr/>
          <p:nvPr/>
        </p:nvSpPr>
        <p:spPr>
          <a:xfrm>
            <a:off x="1080202" y="2744510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F0FBF7-B99F-494D-90DD-F1FDE06FF3CD}"/>
              </a:ext>
            </a:extLst>
          </p:cNvPr>
          <p:cNvSpPr txBox="1"/>
          <p:nvPr/>
        </p:nvSpPr>
        <p:spPr>
          <a:xfrm>
            <a:off x="680936" y="2720224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C4FC54-72C1-F545-8AD3-365A5A409200}"/>
              </a:ext>
            </a:extLst>
          </p:cNvPr>
          <p:cNvSpPr txBox="1"/>
          <p:nvPr/>
        </p:nvSpPr>
        <p:spPr>
          <a:xfrm>
            <a:off x="983820" y="2720224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F1FE280-E611-8D4B-84C9-1082D4C38949}"/>
              </a:ext>
            </a:extLst>
          </p:cNvPr>
          <p:cNvSpPr txBox="1"/>
          <p:nvPr/>
        </p:nvSpPr>
        <p:spPr>
          <a:xfrm>
            <a:off x="681294" y="304294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51ABD80-A8BC-4743-90FB-62525DD3B44B}"/>
              </a:ext>
            </a:extLst>
          </p:cNvPr>
          <p:cNvSpPr txBox="1"/>
          <p:nvPr/>
        </p:nvSpPr>
        <p:spPr>
          <a:xfrm>
            <a:off x="984179" y="304294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127BB43-4A30-9145-B764-8C0F9C1C4328}"/>
              </a:ext>
            </a:extLst>
          </p:cNvPr>
          <p:cNvSpPr/>
          <p:nvPr/>
        </p:nvSpPr>
        <p:spPr>
          <a:xfrm>
            <a:off x="779923" y="3068307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2874B23-6809-174B-8788-1148A20941AA}"/>
              </a:ext>
            </a:extLst>
          </p:cNvPr>
          <p:cNvSpPr/>
          <p:nvPr/>
        </p:nvSpPr>
        <p:spPr>
          <a:xfrm>
            <a:off x="1078210" y="3068305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4E41467-EE55-3C4F-8523-96E2495715C3}"/>
              </a:ext>
            </a:extLst>
          </p:cNvPr>
          <p:cNvSpPr txBox="1"/>
          <p:nvPr/>
        </p:nvSpPr>
        <p:spPr>
          <a:xfrm>
            <a:off x="8223482" y="4646636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03F846-6D04-3543-BB6D-1E68483E3A55}"/>
              </a:ext>
            </a:extLst>
          </p:cNvPr>
          <p:cNvSpPr txBox="1"/>
          <p:nvPr/>
        </p:nvSpPr>
        <p:spPr>
          <a:xfrm>
            <a:off x="8526366" y="4646636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F194BB4-475D-364C-9DBE-36CA8DF799F6}"/>
              </a:ext>
            </a:extLst>
          </p:cNvPr>
          <p:cNvSpPr txBox="1"/>
          <p:nvPr/>
        </p:nvSpPr>
        <p:spPr>
          <a:xfrm>
            <a:off x="8218010" y="5157121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DF5AC1-81F3-8748-97C4-48403CE8BC80}"/>
              </a:ext>
            </a:extLst>
          </p:cNvPr>
          <p:cNvSpPr txBox="1"/>
          <p:nvPr/>
        </p:nvSpPr>
        <p:spPr>
          <a:xfrm>
            <a:off x="8520894" y="5157121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2FB309B-BABB-824C-849B-5B41188E49ED}"/>
              </a:ext>
            </a:extLst>
          </p:cNvPr>
          <p:cNvSpPr txBox="1"/>
          <p:nvPr/>
        </p:nvSpPr>
        <p:spPr>
          <a:xfrm>
            <a:off x="8217652" y="3448018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C0D04C-8D3A-5A45-8C1F-12A53CF55959}"/>
              </a:ext>
            </a:extLst>
          </p:cNvPr>
          <p:cNvSpPr txBox="1"/>
          <p:nvPr/>
        </p:nvSpPr>
        <p:spPr>
          <a:xfrm>
            <a:off x="8520536" y="3448018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4AE925-B82A-3A40-9EB0-D60A6E3AE1A2}"/>
              </a:ext>
            </a:extLst>
          </p:cNvPr>
          <p:cNvSpPr txBox="1"/>
          <p:nvPr/>
        </p:nvSpPr>
        <p:spPr>
          <a:xfrm>
            <a:off x="8218010" y="3621499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68ADC0B-5ABA-D748-B901-DB64E11B39AA}"/>
              </a:ext>
            </a:extLst>
          </p:cNvPr>
          <p:cNvSpPr txBox="1"/>
          <p:nvPr/>
        </p:nvSpPr>
        <p:spPr>
          <a:xfrm>
            <a:off x="8520894" y="3621499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2EE78E6-C8B3-014F-8BD6-3F4580AED7B8}"/>
              </a:ext>
            </a:extLst>
          </p:cNvPr>
          <p:cNvSpPr/>
          <p:nvPr/>
        </p:nvSpPr>
        <p:spPr>
          <a:xfrm>
            <a:off x="4327606" y="274450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B486232-F3C0-6849-A4DB-98B011A12807}"/>
              </a:ext>
            </a:extLst>
          </p:cNvPr>
          <p:cNvSpPr txBox="1"/>
          <p:nvPr/>
        </p:nvSpPr>
        <p:spPr>
          <a:xfrm>
            <a:off x="4275856" y="2720221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66BAB2-D6D0-D144-8D29-6608CB29E87D}"/>
              </a:ext>
            </a:extLst>
          </p:cNvPr>
          <p:cNvSpPr txBox="1"/>
          <p:nvPr/>
        </p:nvSpPr>
        <p:spPr>
          <a:xfrm>
            <a:off x="4276214" y="3042940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0BC7D4F-9723-E44C-871D-A47C1BD793C9}"/>
              </a:ext>
            </a:extLst>
          </p:cNvPr>
          <p:cNvSpPr/>
          <p:nvPr/>
        </p:nvSpPr>
        <p:spPr>
          <a:xfrm>
            <a:off x="4325615" y="3068302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CC14230-CA3A-454C-A2B1-A25FAB7931FC}"/>
              </a:ext>
            </a:extLst>
          </p:cNvPr>
          <p:cNvSpPr txBox="1"/>
          <p:nvPr/>
        </p:nvSpPr>
        <p:spPr>
          <a:xfrm>
            <a:off x="9691499" y="4306261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4080D62-4C6E-564F-8437-E7F0ED2A9A0D}"/>
              </a:ext>
            </a:extLst>
          </p:cNvPr>
          <p:cNvSpPr txBox="1"/>
          <p:nvPr/>
        </p:nvSpPr>
        <p:spPr>
          <a:xfrm>
            <a:off x="9691499" y="5457763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9F2977-3CC1-6C4D-B20A-CB3CBB807E96}"/>
              </a:ext>
            </a:extLst>
          </p:cNvPr>
          <p:cNvSpPr txBox="1"/>
          <p:nvPr/>
        </p:nvSpPr>
        <p:spPr>
          <a:xfrm>
            <a:off x="8285041" y="3167204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1906EC4-C838-7B45-89F6-948947CF9E97}"/>
              </a:ext>
            </a:extLst>
          </p:cNvPr>
          <p:cNvSpPr txBox="1"/>
          <p:nvPr/>
        </p:nvSpPr>
        <p:spPr>
          <a:xfrm>
            <a:off x="8572082" y="3176621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C48DB18-D055-244A-9F8E-F427886D986C}"/>
              </a:ext>
            </a:extLst>
          </p:cNvPr>
          <p:cNvSpPr txBox="1"/>
          <p:nvPr/>
        </p:nvSpPr>
        <p:spPr>
          <a:xfrm>
            <a:off x="8300883" y="2907937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7A22194-4ACC-0145-85A7-D892F5474B5B}"/>
              </a:ext>
            </a:extLst>
          </p:cNvPr>
          <p:cNvSpPr txBox="1"/>
          <p:nvPr/>
        </p:nvSpPr>
        <p:spPr>
          <a:xfrm>
            <a:off x="8587925" y="2917354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CDAD02B-AA99-2845-9383-53455CDD2924}"/>
              </a:ext>
            </a:extLst>
          </p:cNvPr>
          <p:cNvSpPr txBox="1"/>
          <p:nvPr/>
        </p:nvSpPr>
        <p:spPr>
          <a:xfrm>
            <a:off x="10598343" y="4621311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79E5F82-A6D4-9640-9288-9F9DF44F88AE}"/>
              </a:ext>
            </a:extLst>
          </p:cNvPr>
          <p:cNvSpPr txBox="1"/>
          <p:nvPr/>
        </p:nvSpPr>
        <p:spPr>
          <a:xfrm>
            <a:off x="10598343" y="5144439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3C7F0D0-2010-D043-9E74-1522064910DD}"/>
              </a:ext>
            </a:extLst>
          </p:cNvPr>
          <p:cNvSpPr txBox="1"/>
          <p:nvPr/>
        </p:nvSpPr>
        <p:spPr>
          <a:xfrm>
            <a:off x="6311760" y="3230615"/>
            <a:ext cx="44595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26743618-35B9-F04A-88E1-8AB578F8ABD9}"/>
              </a:ext>
            </a:extLst>
          </p:cNvPr>
          <p:cNvCxnSpPr>
            <a:cxnSpLocks/>
          </p:cNvCxnSpPr>
          <p:nvPr/>
        </p:nvCxnSpPr>
        <p:spPr>
          <a:xfrm>
            <a:off x="6866413" y="3341225"/>
            <a:ext cx="14533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500D7B6-6344-F64B-8212-9FFB782AD50E}"/>
              </a:ext>
            </a:extLst>
          </p:cNvPr>
          <p:cNvSpPr txBox="1"/>
          <p:nvPr/>
        </p:nvSpPr>
        <p:spPr>
          <a:xfrm>
            <a:off x="8022440" y="2574276"/>
            <a:ext cx="123700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Memory (BRAM)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C4E7AA6-E1B0-734B-9FE9-CAB8AE219374}"/>
              </a:ext>
            </a:extLst>
          </p:cNvPr>
          <p:cNvSpPr/>
          <p:nvPr/>
        </p:nvSpPr>
        <p:spPr>
          <a:xfrm>
            <a:off x="7598707" y="2581081"/>
            <a:ext cx="4035574" cy="32162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AF1CE6D-A405-E340-A6EF-3C88DD81BBAD}"/>
              </a:ext>
            </a:extLst>
          </p:cNvPr>
          <p:cNvSpPr txBox="1"/>
          <p:nvPr/>
        </p:nvSpPr>
        <p:spPr>
          <a:xfrm>
            <a:off x="9037089" y="2233281"/>
            <a:ext cx="113883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MV accelerator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02E30F-E12D-DD4A-9270-96F51D1436FD}"/>
              </a:ext>
            </a:extLst>
          </p:cNvPr>
          <p:cNvSpPr/>
          <p:nvPr/>
        </p:nvSpPr>
        <p:spPr>
          <a:xfrm>
            <a:off x="5202560" y="2748180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72C137F-CD59-F843-8BA2-5F606478FCA0}"/>
              </a:ext>
            </a:extLst>
          </p:cNvPr>
          <p:cNvSpPr/>
          <p:nvPr/>
        </p:nvSpPr>
        <p:spPr>
          <a:xfrm>
            <a:off x="5203866" y="274817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3163393-4F9B-4F4A-8842-07497CCF90D4}"/>
              </a:ext>
            </a:extLst>
          </p:cNvPr>
          <p:cNvSpPr txBox="1"/>
          <p:nvPr/>
        </p:nvSpPr>
        <p:spPr>
          <a:xfrm>
            <a:off x="5152115" y="2723891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CD093CC-5568-7644-B924-089FBE948D88}"/>
              </a:ext>
            </a:extLst>
          </p:cNvPr>
          <p:cNvSpPr txBox="1"/>
          <p:nvPr/>
        </p:nvSpPr>
        <p:spPr>
          <a:xfrm>
            <a:off x="5152474" y="3046610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E9C45E5-85D9-8641-A390-F088CA9059D5}"/>
              </a:ext>
            </a:extLst>
          </p:cNvPr>
          <p:cNvSpPr/>
          <p:nvPr/>
        </p:nvSpPr>
        <p:spPr>
          <a:xfrm>
            <a:off x="5201874" y="3071972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FB9A0BC-C1D1-2C45-8F4E-2B06813D93B4}"/>
              </a:ext>
            </a:extLst>
          </p:cNvPr>
          <p:cNvSpPr/>
          <p:nvPr/>
        </p:nvSpPr>
        <p:spPr>
          <a:xfrm>
            <a:off x="1379567" y="2751524"/>
            <a:ext cx="596573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77D46CB-2A49-AE46-BF5F-92482B7794F6}"/>
              </a:ext>
            </a:extLst>
          </p:cNvPr>
          <p:cNvSpPr/>
          <p:nvPr/>
        </p:nvSpPr>
        <p:spPr>
          <a:xfrm>
            <a:off x="4322386" y="3392300"/>
            <a:ext cx="295142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09F7C0B-186B-A84A-AAAD-8C884B3AF97D}"/>
              </a:ext>
            </a:extLst>
          </p:cNvPr>
          <p:cNvSpPr txBox="1"/>
          <p:nvPr/>
        </p:nvSpPr>
        <p:spPr>
          <a:xfrm>
            <a:off x="1677853" y="2201999"/>
            <a:ext cx="125406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Matrix M (N x N)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5D1C6A-1331-CB4E-9441-D828F30E4674}"/>
              </a:ext>
            </a:extLst>
          </p:cNvPr>
          <p:cNvSpPr txBox="1"/>
          <p:nvPr/>
        </p:nvSpPr>
        <p:spPr>
          <a:xfrm>
            <a:off x="3895068" y="2202030"/>
            <a:ext cx="109228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Input vector V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589AF6-485E-394E-A8AC-8633F0BCF875}"/>
              </a:ext>
            </a:extLst>
          </p:cNvPr>
          <p:cNvSpPr txBox="1"/>
          <p:nvPr/>
        </p:nvSpPr>
        <p:spPr>
          <a:xfrm>
            <a:off x="4971125" y="2200950"/>
            <a:ext cx="70339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Result R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BCB717C-F689-AB41-90C1-0DCD7FA575DA}"/>
              </a:ext>
            </a:extLst>
          </p:cNvPr>
          <p:cNvSpPr txBox="1"/>
          <p:nvPr/>
        </p:nvSpPr>
        <p:spPr>
          <a:xfrm>
            <a:off x="8273098" y="4318703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783B364-EE53-8745-AD7A-8550974C730B}"/>
              </a:ext>
            </a:extLst>
          </p:cNvPr>
          <p:cNvSpPr txBox="1"/>
          <p:nvPr/>
        </p:nvSpPr>
        <p:spPr>
          <a:xfrm>
            <a:off x="10419436" y="4297570"/>
            <a:ext cx="688329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F98AB62-3148-5D4D-8211-5A7A5D4A0004}"/>
              </a:ext>
            </a:extLst>
          </p:cNvPr>
          <p:cNvSpPr txBox="1"/>
          <p:nvPr/>
        </p:nvSpPr>
        <p:spPr>
          <a:xfrm>
            <a:off x="748322" y="2359519"/>
            <a:ext cx="62998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tile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15CCB9A-B763-7F49-A744-3F86A83350F8}"/>
              </a:ext>
            </a:extLst>
          </p:cNvPr>
          <p:cNvSpPr txBox="1"/>
          <p:nvPr/>
        </p:nvSpPr>
        <p:spPr>
          <a:xfrm>
            <a:off x="6966795" y="3052954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D20B37-5924-674D-91E2-459F69DE0B6B}"/>
              </a:ext>
            </a:extLst>
          </p:cNvPr>
          <p:cNvSpPr txBox="1"/>
          <p:nvPr/>
        </p:nvSpPr>
        <p:spPr>
          <a:xfrm>
            <a:off x="7583908" y="4223408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3C8E93D-C705-CF4C-8D37-37E6CEC6CAEA}"/>
              </a:ext>
            </a:extLst>
          </p:cNvPr>
          <p:cNvSpPr txBox="1"/>
          <p:nvPr/>
        </p:nvSpPr>
        <p:spPr>
          <a:xfrm>
            <a:off x="9386713" y="3872566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95BDC19-F4AF-0140-B1DF-F9A7D1DC9201}"/>
              </a:ext>
            </a:extLst>
          </p:cNvPr>
          <p:cNvSpPr txBox="1"/>
          <p:nvPr/>
        </p:nvSpPr>
        <p:spPr>
          <a:xfrm>
            <a:off x="3854064" y="3740699"/>
            <a:ext cx="397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2052F4F-A667-864A-AA2D-5BFEEABFA81E}"/>
              </a:ext>
            </a:extLst>
          </p:cNvPr>
          <p:cNvSpPr txBox="1"/>
          <p:nvPr/>
        </p:nvSpPr>
        <p:spPr>
          <a:xfrm>
            <a:off x="4702305" y="37406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4593996-8732-354B-9A73-FE6CF77B938A}"/>
              </a:ext>
            </a:extLst>
          </p:cNvPr>
          <p:cNvSpPr txBox="1"/>
          <p:nvPr/>
        </p:nvSpPr>
        <p:spPr>
          <a:xfrm>
            <a:off x="8297192" y="5479798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7B83B084-91A0-2C45-8156-ACB20A519686}"/>
              </a:ext>
            </a:extLst>
          </p:cNvPr>
          <p:cNvCxnSpPr>
            <a:cxnSpLocks/>
          </p:cNvCxnSpPr>
          <p:nvPr/>
        </p:nvCxnSpPr>
        <p:spPr>
          <a:xfrm>
            <a:off x="983820" y="6402095"/>
            <a:ext cx="10015278" cy="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E639EB4-AF03-ED45-A6F4-A54CCA6E9087}"/>
              </a:ext>
            </a:extLst>
          </p:cNvPr>
          <p:cNvSpPr txBox="1"/>
          <p:nvPr/>
        </p:nvSpPr>
        <p:spPr>
          <a:xfrm>
            <a:off x="11063898" y="624697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49306A-C77A-1040-90C9-3142FE6E66DD}"/>
              </a:ext>
            </a:extLst>
          </p:cNvPr>
          <p:cNvSpPr txBox="1"/>
          <p:nvPr/>
        </p:nvSpPr>
        <p:spPr>
          <a:xfrm>
            <a:off x="1157074" y="5917746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A5C3E5A-1E5F-9E49-BDB5-D85056A8BAF1}"/>
              </a:ext>
            </a:extLst>
          </p:cNvPr>
          <p:cNvSpPr txBox="1"/>
          <p:nvPr/>
        </p:nvSpPr>
        <p:spPr>
          <a:xfrm>
            <a:off x="1783510" y="594390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C1F9ECB-8F0F-6C4D-AA6E-083F205913C7}"/>
              </a:ext>
            </a:extLst>
          </p:cNvPr>
          <p:cNvSpPr/>
          <p:nvPr/>
        </p:nvSpPr>
        <p:spPr>
          <a:xfrm>
            <a:off x="1185351" y="6221720"/>
            <a:ext cx="534071" cy="184046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62ABCB8-7ED1-444A-B2D2-E0347C556463}"/>
              </a:ext>
            </a:extLst>
          </p:cNvPr>
          <p:cNvSpPr/>
          <p:nvPr/>
        </p:nvSpPr>
        <p:spPr>
          <a:xfrm>
            <a:off x="1729053" y="6221368"/>
            <a:ext cx="342171" cy="177057"/>
          </a:xfrm>
          <a:prstGeom prst="rect">
            <a:avLst/>
          </a:prstGeom>
          <a:solidFill>
            <a:srgbClr val="FF0000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1779B12-D388-164B-B2A3-5A1D07A0CD8C}"/>
              </a:ext>
            </a:extLst>
          </p:cNvPr>
          <p:cNvSpPr txBox="1"/>
          <p:nvPr/>
        </p:nvSpPr>
        <p:spPr>
          <a:xfrm>
            <a:off x="1792886" y="649239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Tile 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4FDAD4E3-2923-AC43-B9D6-D02BB743F8F4}"/>
              </a:ext>
            </a:extLst>
          </p:cNvPr>
          <p:cNvCxnSpPr>
            <a:cxnSpLocks/>
          </p:cNvCxnSpPr>
          <p:nvPr/>
        </p:nvCxnSpPr>
        <p:spPr>
          <a:xfrm flipH="1">
            <a:off x="7872813" y="4834299"/>
            <a:ext cx="1" cy="5033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A2878BB-DAD7-C142-991E-DC5EE7B14958}"/>
              </a:ext>
            </a:extLst>
          </p:cNvPr>
          <p:cNvCxnSpPr>
            <a:cxnSpLocks/>
          </p:cNvCxnSpPr>
          <p:nvPr/>
        </p:nvCxnSpPr>
        <p:spPr>
          <a:xfrm>
            <a:off x="7862158" y="5337688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E749279-26A9-EE44-9BDB-99F5D39FB8CE}"/>
              </a:ext>
            </a:extLst>
          </p:cNvPr>
          <p:cNvSpPr txBox="1"/>
          <p:nvPr/>
        </p:nvSpPr>
        <p:spPr>
          <a:xfrm>
            <a:off x="1674931" y="5605762"/>
            <a:ext cx="486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</a:t>
            </a:r>
          </a:p>
          <a:p>
            <a:pPr algn="ctr"/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87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FB6-4C1E-2145-84B3-FCAC7BAF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Our MV Accelerator: Storing Weights for Buffer 2</a:t>
            </a:r>
            <a:endParaRPr kumimoji="1" lang="ko-KR" altLang="en-US" dirty="0"/>
          </a:p>
        </p:txBody>
      </p:sp>
      <p:sp>
        <p:nvSpPr>
          <p:cNvPr id="99" name="내용 개체 틀 98">
            <a:extLst>
              <a:ext uri="{FF2B5EF4-FFF2-40B4-BE49-F238E27FC236}">
                <a16:creationId xmlns:a16="http://schemas.microsoft.com/office/drawing/2014/main" id="{5FA261EC-A90E-CF4C-A73A-06A26182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Additional T cycles are spent due to a single read port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endParaRPr kumimoji="1"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72D4818-00A8-0D4C-9E5C-DA609F4D106F}"/>
              </a:ext>
            </a:extLst>
          </p:cNvPr>
          <p:cNvSpPr/>
          <p:nvPr/>
        </p:nvSpPr>
        <p:spPr>
          <a:xfrm>
            <a:off x="781914" y="2744510"/>
            <a:ext cx="3013576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CEC4009-FE7F-7349-BE4E-5B76043F0A4F}"/>
              </a:ext>
            </a:extLst>
          </p:cNvPr>
          <p:cNvSpPr/>
          <p:nvPr/>
        </p:nvSpPr>
        <p:spPr>
          <a:xfrm>
            <a:off x="6250861" y="2907937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6B065C7-9785-D74D-B479-D1DEEF283236}"/>
              </a:ext>
            </a:extLst>
          </p:cNvPr>
          <p:cNvSpPr/>
          <p:nvPr/>
        </p:nvSpPr>
        <p:spPr>
          <a:xfrm>
            <a:off x="4326301" y="2744510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A27296E-30C7-F940-A820-602CFF800F6C}"/>
              </a:ext>
            </a:extLst>
          </p:cNvPr>
          <p:cNvSpPr/>
          <p:nvPr/>
        </p:nvSpPr>
        <p:spPr>
          <a:xfrm>
            <a:off x="8319780" y="2907937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AF7392A-389A-1441-9299-07F3B85B375C}"/>
              </a:ext>
            </a:extLst>
          </p:cNvPr>
          <p:cNvSpPr/>
          <p:nvPr/>
        </p:nvSpPr>
        <p:spPr>
          <a:xfrm>
            <a:off x="8319780" y="4646679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EA71E25-104C-D746-9772-4EAD58E078DE}"/>
              </a:ext>
            </a:extLst>
          </p:cNvPr>
          <p:cNvSpPr/>
          <p:nvPr/>
        </p:nvSpPr>
        <p:spPr>
          <a:xfrm>
            <a:off x="8618067" y="4646678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5ADE4BD-D265-4248-9576-16FE4A3BF6E9}"/>
              </a:ext>
            </a:extLst>
          </p:cNvPr>
          <p:cNvSpPr/>
          <p:nvPr/>
        </p:nvSpPr>
        <p:spPr>
          <a:xfrm>
            <a:off x="8319780" y="5169808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9F7A59A-99FD-954D-800F-35CC3F0AA0F6}"/>
              </a:ext>
            </a:extLst>
          </p:cNvPr>
          <p:cNvSpPr/>
          <p:nvPr/>
        </p:nvSpPr>
        <p:spPr>
          <a:xfrm>
            <a:off x="8618067" y="5169806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08CB097-57A4-4B4B-8F5F-183333B6F133}"/>
              </a:ext>
            </a:extLst>
          </p:cNvPr>
          <p:cNvSpPr/>
          <p:nvPr/>
        </p:nvSpPr>
        <p:spPr>
          <a:xfrm>
            <a:off x="9857071" y="4646678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29AF402-D264-3B41-B613-AA217DAC49E7}"/>
              </a:ext>
            </a:extLst>
          </p:cNvPr>
          <p:cNvSpPr/>
          <p:nvPr/>
        </p:nvSpPr>
        <p:spPr>
          <a:xfrm>
            <a:off x="9857071" y="5169805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901A87-FE0E-E845-95E0-57C3426A25AC}"/>
              </a:ext>
            </a:extLst>
          </p:cNvPr>
          <p:cNvSpPr/>
          <p:nvPr/>
        </p:nvSpPr>
        <p:spPr>
          <a:xfrm>
            <a:off x="10644711" y="4646676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D52178F-F4FF-CB45-A7D4-908E8A07FDB2}"/>
              </a:ext>
            </a:extLst>
          </p:cNvPr>
          <p:cNvSpPr/>
          <p:nvPr/>
        </p:nvSpPr>
        <p:spPr>
          <a:xfrm>
            <a:off x="10644711" y="5169805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5DACC80-7C67-244C-9DC2-4E6A877AEDD2}"/>
              </a:ext>
            </a:extLst>
          </p:cNvPr>
          <p:cNvCxnSpPr>
            <a:cxnSpLocks/>
          </p:cNvCxnSpPr>
          <p:nvPr/>
        </p:nvCxnSpPr>
        <p:spPr>
          <a:xfrm>
            <a:off x="8916356" y="4871979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911FC26-158E-B145-A8C5-9CD60E0E94E2}"/>
              </a:ext>
            </a:extLst>
          </p:cNvPr>
          <p:cNvCxnSpPr>
            <a:cxnSpLocks/>
          </p:cNvCxnSpPr>
          <p:nvPr/>
        </p:nvCxnSpPr>
        <p:spPr>
          <a:xfrm>
            <a:off x="8916356" y="5378929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E9D897B-E6ED-E94A-BFD4-CE419E54D6D8}"/>
              </a:ext>
            </a:extLst>
          </p:cNvPr>
          <p:cNvCxnSpPr>
            <a:cxnSpLocks/>
          </p:cNvCxnSpPr>
          <p:nvPr/>
        </p:nvCxnSpPr>
        <p:spPr>
          <a:xfrm>
            <a:off x="8916356" y="3349873"/>
            <a:ext cx="47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EF2E62B4-2815-824F-AE3D-53DCA4F7D708}"/>
              </a:ext>
            </a:extLst>
          </p:cNvPr>
          <p:cNvCxnSpPr>
            <a:cxnSpLocks/>
          </p:cNvCxnSpPr>
          <p:nvPr/>
        </p:nvCxnSpPr>
        <p:spPr>
          <a:xfrm>
            <a:off x="9386713" y="3349873"/>
            <a:ext cx="0" cy="1907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974D664-6F61-F543-B216-E5022918204A}"/>
              </a:ext>
            </a:extLst>
          </p:cNvPr>
          <p:cNvCxnSpPr>
            <a:cxnSpLocks/>
          </p:cNvCxnSpPr>
          <p:nvPr/>
        </p:nvCxnSpPr>
        <p:spPr>
          <a:xfrm>
            <a:off x="9360217" y="474642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57DAB8E-449C-2B49-B68A-63DD44287A02}"/>
              </a:ext>
            </a:extLst>
          </p:cNvPr>
          <p:cNvCxnSpPr>
            <a:cxnSpLocks/>
          </p:cNvCxnSpPr>
          <p:nvPr/>
        </p:nvCxnSpPr>
        <p:spPr>
          <a:xfrm>
            <a:off x="9360215" y="5257257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0455FE1-9982-9246-8FE6-E22AE0CC13F4}"/>
              </a:ext>
            </a:extLst>
          </p:cNvPr>
          <p:cNvCxnSpPr>
            <a:cxnSpLocks/>
          </p:cNvCxnSpPr>
          <p:nvPr/>
        </p:nvCxnSpPr>
        <p:spPr>
          <a:xfrm>
            <a:off x="10146313" y="480801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EABC9A1-5081-814A-A021-8E993EB61EDA}"/>
              </a:ext>
            </a:extLst>
          </p:cNvPr>
          <p:cNvCxnSpPr>
            <a:cxnSpLocks/>
          </p:cNvCxnSpPr>
          <p:nvPr/>
        </p:nvCxnSpPr>
        <p:spPr>
          <a:xfrm>
            <a:off x="10146313" y="5331143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FE874C77-8C5A-CB46-92AA-15B9AD8DB49A}"/>
              </a:ext>
            </a:extLst>
          </p:cNvPr>
          <p:cNvCxnSpPr>
            <a:cxnSpLocks/>
          </p:cNvCxnSpPr>
          <p:nvPr/>
        </p:nvCxnSpPr>
        <p:spPr>
          <a:xfrm>
            <a:off x="8916356" y="3089292"/>
            <a:ext cx="2519929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3904B21C-F089-7247-BF91-20C5F233FC48}"/>
              </a:ext>
            </a:extLst>
          </p:cNvPr>
          <p:cNvCxnSpPr>
            <a:cxnSpLocks/>
          </p:cNvCxnSpPr>
          <p:nvPr/>
        </p:nvCxnSpPr>
        <p:spPr>
          <a:xfrm>
            <a:off x="11436284" y="3089292"/>
            <a:ext cx="3570" cy="2241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690000F-948D-984B-98F9-5C69CD2C43E8}"/>
              </a:ext>
            </a:extLst>
          </p:cNvPr>
          <p:cNvCxnSpPr>
            <a:cxnSpLocks/>
          </p:cNvCxnSpPr>
          <p:nvPr/>
        </p:nvCxnSpPr>
        <p:spPr>
          <a:xfrm>
            <a:off x="10943000" y="4808867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0747376-597C-3946-8A7F-A32F456A6156}"/>
              </a:ext>
            </a:extLst>
          </p:cNvPr>
          <p:cNvCxnSpPr>
            <a:cxnSpLocks/>
          </p:cNvCxnSpPr>
          <p:nvPr/>
        </p:nvCxnSpPr>
        <p:spPr>
          <a:xfrm>
            <a:off x="10943000" y="533199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E84EAFAC-EA12-7A4B-9FC4-090FC3D4EAB9}"/>
              </a:ext>
            </a:extLst>
          </p:cNvPr>
          <p:cNvCxnSpPr>
            <a:cxnSpLocks/>
          </p:cNvCxnSpPr>
          <p:nvPr/>
        </p:nvCxnSpPr>
        <p:spPr>
          <a:xfrm>
            <a:off x="7864954" y="3627825"/>
            <a:ext cx="47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5850227B-5482-D14A-8680-5EEAB89AAAA8}"/>
              </a:ext>
            </a:extLst>
          </p:cNvPr>
          <p:cNvCxnSpPr>
            <a:cxnSpLocks/>
          </p:cNvCxnSpPr>
          <p:nvPr/>
        </p:nvCxnSpPr>
        <p:spPr>
          <a:xfrm flipH="1">
            <a:off x="7862158" y="3621018"/>
            <a:ext cx="4081" cy="1199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ADC0683-107F-8A47-A2EF-F383BC0E6AE4}"/>
              </a:ext>
            </a:extLst>
          </p:cNvPr>
          <p:cNvCxnSpPr>
            <a:cxnSpLocks/>
          </p:cNvCxnSpPr>
          <p:nvPr/>
        </p:nvCxnSpPr>
        <p:spPr>
          <a:xfrm>
            <a:off x="7838458" y="4824199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0CB67DE-61E2-7B4E-9E5E-A5E22E798F49}"/>
              </a:ext>
            </a:extLst>
          </p:cNvPr>
          <p:cNvSpPr/>
          <p:nvPr/>
        </p:nvSpPr>
        <p:spPr>
          <a:xfrm>
            <a:off x="781914" y="2744512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03C26EE-F781-CD45-98B7-C46B065C7197}"/>
              </a:ext>
            </a:extLst>
          </p:cNvPr>
          <p:cNvSpPr/>
          <p:nvPr/>
        </p:nvSpPr>
        <p:spPr>
          <a:xfrm>
            <a:off x="1080202" y="2744510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F0FBF7-B99F-494D-90DD-F1FDE06FF3CD}"/>
              </a:ext>
            </a:extLst>
          </p:cNvPr>
          <p:cNvSpPr txBox="1"/>
          <p:nvPr/>
        </p:nvSpPr>
        <p:spPr>
          <a:xfrm>
            <a:off x="680936" y="2720224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C4FC54-72C1-F545-8AD3-365A5A409200}"/>
              </a:ext>
            </a:extLst>
          </p:cNvPr>
          <p:cNvSpPr txBox="1"/>
          <p:nvPr/>
        </p:nvSpPr>
        <p:spPr>
          <a:xfrm>
            <a:off x="983820" y="2720224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F1FE280-E611-8D4B-84C9-1082D4C38949}"/>
              </a:ext>
            </a:extLst>
          </p:cNvPr>
          <p:cNvSpPr txBox="1"/>
          <p:nvPr/>
        </p:nvSpPr>
        <p:spPr>
          <a:xfrm>
            <a:off x="681294" y="304294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51ABD80-A8BC-4743-90FB-62525DD3B44B}"/>
              </a:ext>
            </a:extLst>
          </p:cNvPr>
          <p:cNvSpPr txBox="1"/>
          <p:nvPr/>
        </p:nvSpPr>
        <p:spPr>
          <a:xfrm>
            <a:off x="984179" y="304294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127BB43-4A30-9145-B764-8C0F9C1C4328}"/>
              </a:ext>
            </a:extLst>
          </p:cNvPr>
          <p:cNvSpPr/>
          <p:nvPr/>
        </p:nvSpPr>
        <p:spPr>
          <a:xfrm>
            <a:off x="779923" y="3068307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2874B23-6809-174B-8788-1148A20941AA}"/>
              </a:ext>
            </a:extLst>
          </p:cNvPr>
          <p:cNvSpPr/>
          <p:nvPr/>
        </p:nvSpPr>
        <p:spPr>
          <a:xfrm>
            <a:off x="1078210" y="3068305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4E41467-EE55-3C4F-8523-96E2495715C3}"/>
              </a:ext>
            </a:extLst>
          </p:cNvPr>
          <p:cNvSpPr txBox="1"/>
          <p:nvPr/>
        </p:nvSpPr>
        <p:spPr>
          <a:xfrm>
            <a:off x="8223482" y="4646636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03F846-6D04-3543-BB6D-1E68483E3A55}"/>
              </a:ext>
            </a:extLst>
          </p:cNvPr>
          <p:cNvSpPr txBox="1"/>
          <p:nvPr/>
        </p:nvSpPr>
        <p:spPr>
          <a:xfrm>
            <a:off x="8526366" y="4646636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F194BB4-475D-364C-9DBE-36CA8DF799F6}"/>
              </a:ext>
            </a:extLst>
          </p:cNvPr>
          <p:cNvSpPr txBox="1"/>
          <p:nvPr/>
        </p:nvSpPr>
        <p:spPr>
          <a:xfrm>
            <a:off x="8218010" y="5157121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DF5AC1-81F3-8748-97C4-48403CE8BC80}"/>
              </a:ext>
            </a:extLst>
          </p:cNvPr>
          <p:cNvSpPr txBox="1"/>
          <p:nvPr/>
        </p:nvSpPr>
        <p:spPr>
          <a:xfrm>
            <a:off x="8520894" y="5157121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2FB309B-BABB-824C-849B-5B41188E49ED}"/>
              </a:ext>
            </a:extLst>
          </p:cNvPr>
          <p:cNvSpPr txBox="1"/>
          <p:nvPr/>
        </p:nvSpPr>
        <p:spPr>
          <a:xfrm>
            <a:off x="8217652" y="3448018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C0D04C-8D3A-5A45-8C1F-12A53CF55959}"/>
              </a:ext>
            </a:extLst>
          </p:cNvPr>
          <p:cNvSpPr txBox="1"/>
          <p:nvPr/>
        </p:nvSpPr>
        <p:spPr>
          <a:xfrm>
            <a:off x="8520536" y="3448018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4AE925-B82A-3A40-9EB0-D60A6E3AE1A2}"/>
              </a:ext>
            </a:extLst>
          </p:cNvPr>
          <p:cNvSpPr txBox="1"/>
          <p:nvPr/>
        </p:nvSpPr>
        <p:spPr>
          <a:xfrm>
            <a:off x="8218010" y="3621499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68ADC0B-5ABA-D748-B901-DB64E11B39AA}"/>
              </a:ext>
            </a:extLst>
          </p:cNvPr>
          <p:cNvSpPr txBox="1"/>
          <p:nvPr/>
        </p:nvSpPr>
        <p:spPr>
          <a:xfrm>
            <a:off x="8520894" y="3621499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2EE78E6-C8B3-014F-8BD6-3F4580AED7B8}"/>
              </a:ext>
            </a:extLst>
          </p:cNvPr>
          <p:cNvSpPr/>
          <p:nvPr/>
        </p:nvSpPr>
        <p:spPr>
          <a:xfrm>
            <a:off x="4327606" y="274450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B486232-F3C0-6849-A4DB-98B011A12807}"/>
              </a:ext>
            </a:extLst>
          </p:cNvPr>
          <p:cNvSpPr txBox="1"/>
          <p:nvPr/>
        </p:nvSpPr>
        <p:spPr>
          <a:xfrm>
            <a:off x="4275856" y="2720221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66BAB2-D6D0-D144-8D29-6608CB29E87D}"/>
              </a:ext>
            </a:extLst>
          </p:cNvPr>
          <p:cNvSpPr txBox="1"/>
          <p:nvPr/>
        </p:nvSpPr>
        <p:spPr>
          <a:xfrm>
            <a:off x="4276214" y="3042940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0BC7D4F-9723-E44C-871D-A47C1BD793C9}"/>
              </a:ext>
            </a:extLst>
          </p:cNvPr>
          <p:cNvSpPr/>
          <p:nvPr/>
        </p:nvSpPr>
        <p:spPr>
          <a:xfrm>
            <a:off x="4325615" y="3068302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CC14230-CA3A-454C-A2B1-A25FAB7931FC}"/>
              </a:ext>
            </a:extLst>
          </p:cNvPr>
          <p:cNvSpPr txBox="1"/>
          <p:nvPr/>
        </p:nvSpPr>
        <p:spPr>
          <a:xfrm>
            <a:off x="9691499" y="4306261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4080D62-4C6E-564F-8437-E7F0ED2A9A0D}"/>
              </a:ext>
            </a:extLst>
          </p:cNvPr>
          <p:cNvSpPr txBox="1"/>
          <p:nvPr/>
        </p:nvSpPr>
        <p:spPr>
          <a:xfrm>
            <a:off x="9691499" y="5457763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9F2977-3CC1-6C4D-B20A-CB3CBB807E96}"/>
              </a:ext>
            </a:extLst>
          </p:cNvPr>
          <p:cNvSpPr txBox="1"/>
          <p:nvPr/>
        </p:nvSpPr>
        <p:spPr>
          <a:xfrm>
            <a:off x="8285041" y="3167204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1906EC4-C838-7B45-89F6-948947CF9E97}"/>
              </a:ext>
            </a:extLst>
          </p:cNvPr>
          <p:cNvSpPr txBox="1"/>
          <p:nvPr/>
        </p:nvSpPr>
        <p:spPr>
          <a:xfrm>
            <a:off x="8572082" y="3176621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C48DB18-D055-244A-9F8E-F427886D986C}"/>
              </a:ext>
            </a:extLst>
          </p:cNvPr>
          <p:cNvSpPr txBox="1"/>
          <p:nvPr/>
        </p:nvSpPr>
        <p:spPr>
          <a:xfrm>
            <a:off x="8300883" y="2907937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7A22194-4ACC-0145-85A7-D892F5474B5B}"/>
              </a:ext>
            </a:extLst>
          </p:cNvPr>
          <p:cNvSpPr txBox="1"/>
          <p:nvPr/>
        </p:nvSpPr>
        <p:spPr>
          <a:xfrm>
            <a:off x="8587925" y="2917354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CDAD02B-AA99-2845-9383-53455CDD2924}"/>
              </a:ext>
            </a:extLst>
          </p:cNvPr>
          <p:cNvSpPr txBox="1"/>
          <p:nvPr/>
        </p:nvSpPr>
        <p:spPr>
          <a:xfrm>
            <a:off x="10598343" y="4621311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79E5F82-A6D4-9640-9288-9F9DF44F88AE}"/>
              </a:ext>
            </a:extLst>
          </p:cNvPr>
          <p:cNvSpPr txBox="1"/>
          <p:nvPr/>
        </p:nvSpPr>
        <p:spPr>
          <a:xfrm>
            <a:off x="10598343" y="5144439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3C7F0D0-2010-D043-9E74-1522064910DD}"/>
              </a:ext>
            </a:extLst>
          </p:cNvPr>
          <p:cNvSpPr txBox="1"/>
          <p:nvPr/>
        </p:nvSpPr>
        <p:spPr>
          <a:xfrm>
            <a:off x="6311760" y="3230615"/>
            <a:ext cx="44595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26743618-35B9-F04A-88E1-8AB578F8ABD9}"/>
              </a:ext>
            </a:extLst>
          </p:cNvPr>
          <p:cNvCxnSpPr>
            <a:cxnSpLocks/>
          </p:cNvCxnSpPr>
          <p:nvPr/>
        </p:nvCxnSpPr>
        <p:spPr>
          <a:xfrm>
            <a:off x="6866413" y="3341225"/>
            <a:ext cx="14533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500D7B6-6344-F64B-8212-9FFB782AD50E}"/>
              </a:ext>
            </a:extLst>
          </p:cNvPr>
          <p:cNvSpPr txBox="1"/>
          <p:nvPr/>
        </p:nvSpPr>
        <p:spPr>
          <a:xfrm>
            <a:off x="8022440" y="2574276"/>
            <a:ext cx="123700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Memory (BRAM)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C4E7AA6-E1B0-734B-9FE9-CAB8AE219374}"/>
              </a:ext>
            </a:extLst>
          </p:cNvPr>
          <p:cNvSpPr/>
          <p:nvPr/>
        </p:nvSpPr>
        <p:spPr>
          <a:xfrm>
            <a:off x="7598707" y="2581081"/>
            <a:ext cx="4035574" cy="32162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AF1CE6D-A405-E340-A6EF-3C88DD81BBAD}"/>
              </a:ext>
            </a:extLst>
          </p:cNvPr>
          <p:cNvSpPr txBox="1"/>
          <p:nvPr/>
        </p:nvSpPr>
        <p:spPr>
          <a:xfrm>
            <a:off x="9037089" y="2233281"/>
            <a:ext cx="113883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MV accelerator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02E30F-E12D-DD4A-9270-96F51D1436FD}"/>
              </a:ext>
            </a:extLst>
          </p:cNvPr>
          <p:cNvSpPr/>
          <p:nvPr/>
        </p:nvSpPr>
        <p:spPr>
          <a:xfrm>
            <a:off x="5202560" y="2748180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72C137F-CD59-F843-8BA2-5F606478FCA0}"/>
              </a:ext>
            </a:extLst>
          </p:cNvPr>
          <p:cNvSpPr/>
          <p:nvPr/>
        </p:nvSpPr>
        <p:spPr>
          <a:xfrm>
            <a:off x="5203866" y="274817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3163393-4F9B-4F4A-8842-07497CCF90D4}"/>
              </a:ext>
            </a:extLst>
          </p:cNvPr>
          <p:cNvSpPr txBox="1"/>
          <p:nvPr/>
        </p:nvSpPr>
        <p:spPr>
          <a:xfrm>
            <a:off x="5152115" y="2723891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CD093CC-5568-7644-B924-089FBE948D88}"/>
              </a:ext>
            </a:extLst>
          </p:cNvPr>
          <p:cNvSpPr txBox="1"/>
          <p:nvPr/>
        </p:nvSpPr>
        <p:spPr>
          <a:xfrm>
            <a:off x="5152474" y="3046610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E9C45E5-85D9-8641-A390-F088CA9059D5}"/>
              </a:ext>
            </a:extLst>
          </p:cNvPr>
          <p:cNvSpPr/>
          <p:nvPr/>
        </p:nvSpPr>
        <p:spPr>
          <a:xfrm>
            <a:off x="5201874" y="3071972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FB9A0BC-C1D1-2C45-8F4E-2B06813D93B4}"/>
              </a:ext>
            </a:extLst>
          </p:cNvPr>
          <p:cNvSpPr/>
          <p:nvPr/>
        </p:nvSpPr>
        <p:spPr>
          <a:xfrm>
            <a:off x="1379567" y="2751524"/>
            <a:ext cx="596573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77D46CB-2A49-AE46-BF5F-92482B7794F6}"/>
              </a:ext>
            </a:extLst>
          </p:cNvPr>
          <p:cNvSpPr/>
          <p:nvPr/>
        </p:nvSpPr>
        <p:spPr>
          <a:xfrm>
            <a:off x="4322386" y="3392300"/>
            <a:ext cx="295142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09F7C0B-186B-A84A-AAAD-8C884B3AF97D}"/>
              </a:ext>
            </a:extLst>
          </p:cNvPr>
          <p:cNvSpPr txBox="1"/>
          <p:nvPr/>
        </p:nvSpPr>
        <p:spPr>
          <a:xfrm>
            <a:off x="1677853" y="2201999"/>
            <a:ext cx="125406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Matrix M (N x N)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5D1C6A-1331-CB4E-9441-D828F30E4674}"/>
              </a:ext>
            </a:extLst>
          </p:cNvPr>
          <p:cNvSpPr txBox="1"/>
          <p:nvPr/>
        </p:nvSpPr>
        <p:spPr>
          <a:xfrm>
            <a:off x="3895068" y="2202030"/>
            <a:ext cx="109228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Input vector V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589AF6-485E-394E-A8AC-8633F0BCF875}"/>
              </a:ext>
            </a:extLst>
          </p:cNvPr>
          <p:cNvSpPr txBox="1"/>
          <p:nvPr/>
        </p:nvSpPr>
        <p:spPr>
          <a:xfrm>
            <a:off x="4971125" y="2200950"/>
            <a:ext cx="70339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Result R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BCB717C-F689-AB41-90C1-0DCD7FA575DA}"/>
              </a:ext>
            </a:extLst>
          </p:cNvPr>
          <p:cNvSpPr txBox="1"/>
          <p:nvPr/>
        </p:nvSpPr>
        <p:spPr>
          <a:xfrm>
            <a:off x="8273098" y="4318703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783B364-EE53-8745-AD7A-8550974C730B}"/>
              </a:ext>
            </a:extLst>
          </p:cNvPr>
          <p:cNvSpPr txBox="1"/>
          <p:nvPr/>
        </p:nvSpPr>
        <p:spPr>
          <a:xfrm>
            <a:off x="10419436" y="4297570"/>
            <a:ext cx="688329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9C5FCE-F5D2-4A48-89F1-EAC10BB86160}"/>
              </a:ext>
            </a:extLst>
          </p:cNvPr>
          <p:cNvSpPr txBox="1"/>
          <p:nvPr/>
        </p:nvSpPr>
        <p:spPr>
          <a:xfrm>
            <a:off x="3962575" y="6585097"/>
            <a:ext cx="363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Total execution cycles of MV = ((</a:t>
            </a:r>
            <a:r>
              <a:rPr kumimoji="1" lang="en-US" altLang="ko-KR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)*(</a:t>
            </a:r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T*T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en-US" altLang="ko-K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))*(N/T)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F98AB62-3148-5D4D-8211-5A7A5D4A0004}"/>
              </a:ext>
            </a:extLst>
          </p:cNvPr>
          <p:cNvSpPr txBox="1"/>
          <p:nvPr/>
        </p:nvSpPr>
        <p:spPr>
          <a:xfrm>
            <a:off x="748322" y="2359519"/>
            <a:ext cx="62998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tile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15CCB9A-B763-7F49-A744-3F86A83350F8}"/>
              </a:ext>
            </a:extLst>
          </p:cNvPr>
          <p:cNvSpPr txBox="1"/>
          <p:nvPr/>
        </p:nvSpPr>
        <p:spPr>
          <a:xfrm>
            <a:off x="6966795" y="3052954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D20B37-5924-674D-91E2-459F69DE0B6B}"/>
              </a:ext>
            </a:extLst>
          </p:cNvPr>
          <p:cNvSpPr txBox="1"/>
          <p:nvPr/>
        </p:nvSpPr>
        <p:spPr>
          <a:xfrm>
            <a:off x="7583908" y="4223408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3C8E93D-C705-CF4C-8D37-37E6CEC6CAEA}"/>
              </a:ext>
            </a:extLst>
          </p:cNvPr>
          <p:cNvSpPr txBox="1"/>
          <p:nvPr/>
        </p:nvSpPr>
        <p:spPr>
          <a:xfrm>
            <a:off x="9386713" y="3872566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95BDC19-F4AF-0140-B1DF-F9A7D1DC9201}"/>
              </a:ext>
            </a:extLst>
          </p:cNvPr>
          <p:cNvSpPr txBox="1"/>
          <p:nvPr/>
        </p:nvSpPr>
        <p:spPr>
          <a:xfrm>
            <a:off x="3854064" y="3740699"/>
            <a:ext cx="397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2052F4F-A667-864A-AA2D-5BFEEABFA81E}"/>
              </a:ext>
            </a:extLst>
          </p:cNvPr>
          <p:cNvSpPr txBox="1"/>
          <p:nvPr/>
        </p:nvSpPr>
        <p:spPr>
          <a:xfrm>
            <a:off x="4702305" y="37406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4593996-8732-354B-9A73-FE6CF77B938A}"/>
              </a:ext>
            </a:extLst>
          </p:cNvPr>
          <p:cNvSpPr txBox="1"/>
          <p:nvPr/>
        </p:nvSpPr>
        <p:spPr>
          <a:xfrm>
            <a:off x="8297192" y="5479798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7B83B084-91A0-2C45-8156-ACB20A519686}"/>
              </a:ext>
            </a:extLst>
          </p:cNvPr>
          <p:cNvCxnSpPr>
            <a:cxnSpLocks/>
          </p:cNvCxnSpPr>
          <p:nvPr/>
        </p:nvCxnSpPr>
        <p:spPr>
          <a:xfrm>
            <a:off x="983820" y="6402095"/>
            <a:ext cx="10015278" cy="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E639EB4-AF03-ED45-A6F4-A54CCA6E9087}"/>
              </a:ext>
            </a:extLst>
          </p:cNvPr>
          <p:cNvSpPr txBox="1"/>
          <p:nvPr/>
        </p:nvSpPr>
        <p:spPr>
          <a:xfrm>
            <a:off x="11063898" y="624697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49306A-C77A-1040-90C9-3142FE6E66DD}"/>
              </a:ext>
            </a:extLst>
          </p:cNvPr>
          <p:cNvSpPr txBox="1"/>
          <p:nvPr/>
        </p:nvSpPr>
        <p:spPr>
          <a:xfrm>
            <a:off x="1157074" y="5917746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A5C3E5A-1E5F-9E49-BDB5-D85056A8BAF1}"/>
              </a:ext>
            </a:extLst>
          </p:cNvPr>
          <p:cNvSpPr txBox="1"/>
          <p:nvPr/>
        </p:nvSpPr>
        <p:spPr>
          <a:xfrm>
            <a:off x="1783510" y="594390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C1F9ECB-8F0F-6C4D-AA6E-083F205913C7}"/>
              </a:ext>
            </a:extLst>
          </p:cNvPr>
          <p:cNvSpPr/>
          <p:nvPr/>
        </p:nvSpPr>
        <p:spPr>
          <a:xfrm>
            <a:off x="1185351" y="6221720"/>
            <a:ext cx="534071" cy="184046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62ABCB8-7ED1-444A-B2D2-E0347C556463}"/>
              </a:ext>
            </a:extLst>
          </p:cNvPr>
          <p:cNvSpPr/>
          <p:nvPr/>
        </p:nvSpPr>
        <p:spPr>
          <a:xfrm>
            <a:off x="1729053" y="6221368"/>
            <a:ext cx="342171" cy="177057"/>
          </a:xfrm>
          <a:prstGeom prst="rect">
            <a:avLst/>
          </a:prstGeom>
          <a:solidFill>
            <a:srgbClr val="FF0000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1779B12-D388-164B-B2A3-5A1D07A0CD8C}"/>
              </a:ext>
            </a:extLst>
          </p:cNvPr>
          <p:cNvSpPr txBox="1"/>
          <p:nvPr/>
        </p:nvSpPr>
        <p:spPr>
          <a:xfrm>
            <a:off x="1782869" y="649239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Tile 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50C6C56-9A05-A940-86A7-C7E32313DA72}"/>
              </a:ext>
            </a:extLst>
          </p:cNvPr>
          <p:cNvSpPr txBox="1"/>
          <p:nvPr/>
        </p:nvSpPr>
        <p:spPr>
          <a:xfrm>
            <a:off x="2130848" y="594023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C0BD45E-FAF3-5A42-87C0-B3B4A472FF53}"/>
              </a:ext>
            </a:extLst>
          </p:cNvPr>
          <p:cNvSpPr/>
          <p:nvPr/>
        </p:nvSpPr>
        <p:spPr>
          <a:xfrm>
            <a:off x="2076391" y="6217698"/>
            <a:ext cx="342171" cy="177057"/>
          </a:xfrm>
          <a:prstGeom prst="rect">
            <a:avLst/>
          </a:prstGeom>
          <a:solidFill>
            <a:srgbClr val="FF0000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4FDAD4E3-2923-AC43-B9D6-D02BB743F8F4}"/>
              </a:ext>
            </a:extLst>
          </p:cNvPr>
          <p:cNvCxnSpPr>
            <a:cxnSpLocks/>
          </p:cNvCxnSpPr>
          <p:nvPr/>
        </p:nvCxnSpPr>
        <p:spPr>
          <a:xfrm flipH="1">
            <a:off x="7872813" y="4834299"/>
            <a:ext cx="1" cy="503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A2878BB-DAD7-C142-991E-DC5EE7B14958}"/>
              </a:ext>
            </a:extLst>
          </p:cNvPr>
          <p:cNvCxnSpPr>
            <a:cxnSpLocks/>
          </p:cNvCxnSpPr>
          <p:nvPr/>
        </p:nvCxnSpPr>
        <p:spPr>
          <a:xfrm>
            <a:off x="7862158" y="5337688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BF6D634-BE20-E34B-A28F-1B022ECE2487}"/>
              </a:ext>
            </a:extLst>
          </p:cNvPr>
          <p:cNvSpPr txBox="1"/>
          <p:nvPr/>
        </p:nvSpPr>
        <p:spPr>
          <a:xfrm>
            <a:off x="2029307" y="5603959"/>
            <a:ext cx="486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</a:t>
            </a:r>
          </a:p>
          <a:p>
            <a:pPr algn="ctr"/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9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FB6-4C1E-2145-84B3-FCAC7BAF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Our MV Accelerator:</a:t>
            </a:r>
            <a:br>
              <a:rPr kumimoji="1" lang="en-US" altLang="ko-KR" dirty="0"/>
            </a:br>
            <a:r>
              <a:rPr kumimoji="1" lang="en-US" altLang="ko-KR" dirty="0"/>
              <a:t>Dot-Product by Vector Broadcasting</a:t>
            </a:r>
            <a:endParaRPr kumimoji="1" lang="ko-KR" altLang="en-US" dirty="0"/>
          </a:p>
        </p:txBody>
      </p:sp>
      <p:sp>
        <p:nvSpPr>
          <p:cNvPr id="99" name="내용 개체 틀 98">
            <a:extLst>
              <a:ext uri="{FF2B5EF4-FFF2-40B4-BE49-F238E27FC236}">
                <a16:creationId xmlns:a16="http://schemas.microsoft.com/office/drawing/2014/main" id="{5FA261EC-A90E-CF4C-A73A-06A26182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Dot product operation by broadcasting the vector elements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endParaRPr kumimoji="1"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72D4818-00A8-0D4C-9E5C-DA609F4D106F}"/>
              </a:ext>
            </a:extLst>
          </p:cNvPr>
          <p:cNvSpPr/>
          <p:nvPr/>
        </p:nvSpPr>
        <p:spPr>
          <a:xfrm>
            <a:off x="781914" y="2744510"/>
            <a:ext cx="3013576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CEC4009-FE7F-7349-BE4E-5B76043F0A4F}"/>
              </a:ext>
            </a:extLst>
          </p:cNvPr>
          <p:cNvSpPr/>
          <p:nvPr/>
        </p:nvSpPr>
        <p:spPr>
          <a:xfrm>
            <a:off x="6250861" y="2907937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6B065C7-9785-D74D-B479-D1DEEF283236}"/>
              </a:ext>
            </a:extLst>
          </p:cNvPr>
          <p:cNvSpPr/>
          <p:nvPr/>
        </p:nvSpPr>
        <p:spPr>
          <a:xfrm>
            <a:off x="4326301" y="2744510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A27296E-30C7-F940-A820-602CFF800F6C}"/>
              </a:ext>
            </a:extLst>
          </p:cNvPr>
          <p:cNvSpPr/>
          <p:nvPr/>
        </p:nvSpPr>
        <p:spPr>
          <a:xfrm>
            <a:off x="8319780" y="2907937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AF7392A-389A-1441-9299-07F3B85B375C}"/>
              </a:ext>
            </a:extLst>
          </p:cNvPr>
          <p:cNvSpPr/>
          <p:nvPr/>
        </p:nvSpPr>
        <p:spPr>
          <a:xfrm>
            <a:off x="8319780" y="4646679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EA71E25-104C-D746-9772-4EAD58E078DE}"/>
              </a:ext>
            </a:extLst>
          </p:cNvPr>
          <p:cNvSpPr/>
          <p:nvPr/>
        </p:nvSpPr>
        <p:spPr>
          <a:xfrm>
            <a:off x="8618067" y="4646678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5ADE4BD-D265-4248-9576-16FE4A3BF6E9}"/>
              </a:ext>
            </a:extLst>
          </p:cNvPr>
          <p:cNvSpPr/>
          <p:nvPr/>
        </p:nvSpPr>
        <p:spPr>
          <a:xfrm>
            <a:off x="8319780" y="5169808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9F7A59A-99FD-954D-800F-35CC3F0AA0F6}"/>
              </a:ext>
            </a:extLst>
          </p:cNvPr>
          <p:cNvSpPr/>
          <p:nvPr/>
        </p:nvSpPr>
        <p:spPr>
          <a:xfrm>
            <a:off x="8618067" y="5169806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08CB097-57A4-4B4B-8F5F-183333B6F133}"/>
              </a:ext>
            </a:extLst>
          </p:cNvPr>
          <p:cNvSpPr/>
          <p:nvPr/>
        </p:nvSpPr>
        <p:spPr>
          <a:xfrm>
            <a:off x="9857071" y="4646678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29AF402-D264-3B41-B613-AA217DAC49E7}"/>
              </a:ext>
            </a:extLst>
          </p:cNvPr>
          <p:cNvSpPr/>
          <p:nvPr/>
        </p:nvSpPr>
        <p:spPr>
          <a:xfrm>
            <a:off x="9857071" y="5169805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901A87-FE0E-E845-95E0-57C3426A25AC}"/>
              </a:ext>
            </a:extLst>
          </p:cNvPr>
          <p:cNvSpPr/>
          <p:nvPr/>
        </p:nvSpPr>
        <p:spPr>
          <a:xfrm>
            <a:off x="10644711" y="4646676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D52178F-F4FF-CB45-A7D4-908E8A07FDB2}"/>
              </a:ext>
            </a:extLst>
          </p:cNvPr>
          <p:cNvSpPr/>
          <p:nvPr/>
        </p:nvSpPr>
        <p:spPr>
          <a:xfrm>
            <a:off x="10644711" y="5169805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5DACC80-7C67-244C-9DC2-4E6A877AEDD2}"/>
              </a:ext>
            </a:extLst>
          </p:cNvPr>
          <p:cNvCxnSpPr>
            <a:cxnSpLocks/>
          </p:cNvCxnSpPr>
          <p:nvPr/>
        </p:nvCxnSpPr>
        <p:spPr>
          <a:xfrm>
            <a:off x="8916356" y="4871979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911FC26-158E-B145-A8C5-9CD60E0E94E2}"/>
              </a:ext>
            </a:extLst>
          </p:cNvPr>
          <p:cNvCxnSpPr>
            <a:cxnSpLocks/>
          </p:cNvCxnSpPr>
          <p:nvPr/>
        </p:nvCxnSpPr>
        <p:spPr>
          <a:xfrm>
            <a:off x="8916356" y="5378929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E9D897B-E6ED-E94A-BFD4-CE419E54D6D8}"/>
              </a:ext>
            </a:extLst>
          </p:cNvPr>
          <p:cNvCxnSpPr>
            <a:cxnSpLocks/>
          </p:cNvCxnSpPr>
          <p:nvPr/>
        </p:nvCxnSpPr>
        <p:spPr>
          <a:xfrm>
            <a:off x="8916356" y="3349873"/>
            <a:ext cx="47035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EF2E62B4-2815-824F-AE3D-53DCA4F7D708}"/>
              </a:ext>
            </a:extLst>
          </p:cNvPr>
          <p:cNvCxnSpPr>
            <a:cxnSpLocks/>
          </p:cNvCxnSpPr>
          <p:nvPr/>
        </p:nvCxnSpPr>
        <p:spPr>
          <a:xfrm>
            <a:off x="9386713" y="3349873"/>
            <a:ext cx="0" cy="190738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974D664-6F61-F543-B216-E5022918204A}"/>
              </a:ext>
            </a:extLst>
          </p:cNvPr>
          <p:cNvCxnSpPr>
            <a:cxnSpLocks/>
          </p:cNvCxnSpPr>
          <p:nvPr/>
        </p:nvCxnSpPr>
        <p:spPr>
          <a:xfrm>
            <a:off x="9360217" y="4746425"/>
            <a:ext cx="49685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57DAB8E-449C-2B49-B68A-63DD44287A02}"/>
              </a:ext>
            </a:extLst>
          </p:cNvPr>
          <p:cNvCxnSpPr>
            <a:cxnSpLocks/>
          </p:cNvCxnSpPr>
          <p:nvPr/>
        </p:nvCxnSpPr>
        <p:spPr>
          <a:xfrm>
            <a:off x="9360215" y="5257257"/>
            <a:ext cx="49685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0455FE1-9982-9246-8FE6-E22AE0CC13F4}"/>
              </a:ext>
            </a:extLst>
          </p:cNvPr>
          <p:cNvCxnSpPr>
            <a:cxnSpLocks/>
          </p:cNvCxnSpPr>
          <p:nvPr/>
        </p:nvCxnSpPr>
        <p:spPr>
          <a:xfrm>
            <a:off x="10146313" y="480801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EABC9A1-5081-814A-A021-8E993EB61EDA}"/>
              </a:ext>
            </a:extLst>
          </p:cNvPr>
          <p:cNvCxnSpPr>
            <a:cxnSpLocks/>
          </p:cNvCxnSpPr>
          <p:nvPr/>
        </p:nvCxnSpPr>
        <p:spPr>
          <a:xfrm>
            <a:off x="10146313" y="5331143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FE874C77-8C5A-CB46-92AA-15B9AD8DB49A}"/>
              </a:ext>
            </a:extLst>
          </p:cNvPr>
          <p:cNvCxnSpPr>
            <a:cxnSpLocks/>
          </p:cNvCxnSpPr>
          <p:nvPr/>
        </p:nvCxnSpPr>
        <p:spPr>
          <a:xfrm>
            <a:off x="8916356" y="3089292"/>
            <a:ext cx="2519929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3904B21C-F089-7247-BF91-20C5F233FC48}"/>
              </a:ext>
            </a:extLst>
          </p:cNvPr>
          <p:cNvCxnSpPr>
            <a:cxnSpLocks/>
          </p:cNvCxnSpPr>
          <p:nvPr/>
        </p:nvCxnSpPr>
        <p:spPr>
          <a:xfrm>
            <a:off x="11436284" y="3089292"/>
            <a:ext cx="3570" cy="2241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690000F-948D-984B-98F9-5C69CD2C43E8}"/>
              </a:ext>
            </a:extLst>
          </p:cNvPr>
          <p:cNvCxnSpPr>
            <a:cxnSpLocks/>
          </p:cNvCxnSpPr>
          <p:nvPr/>
        </p:nvCxnSpPr>
        <p:spPr>
          <a:xfrm>
            <a:off x="10943000" y="4808867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0747376-597C-3946-8A7F-A32F456A6156}"/>
              </a:ext>
            </a:extLst>
          </p:cNvPr>
          <p:cNvCxnSpPr>
            <a:cxnSpLocks/>
          </p:cNvCxnSpPr>
          <p:nvPr/>
        </p:nvCxnSpPr>
        <p:spPr>
          <a:xfrm>
            <a:off x="10943000" y="533199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E84EAFAC-EA12-7A4B-9FC4-090FC3D4EAB9}"/>
              </a:ext>
            </a:extLst>
          </p:cNvPr>
          <p:cNvCxnSpPr>
            <a:cxnSpLocks/>
          </p:cNvCxnSpPr>
          <p:nvPr/>
        </p:nvCxnSpPr>
        <p:spPr>
          <a:xfrm>
            <a:off x="7864954" y="3627825"/>
            <a:ext cx="47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5850227B-5482-D14A-8680-5EEAB89AAAA8}"/>
              </a:ext>
            </a:extLst>
          </p:cNvPr>
          <p:cNvCxnSpPr>
            <a:cxnSpLocks/>
          </p:cNvCxnSpPr>
          <p:nvPr/>
        </p:nvCxnSpPr>
        <p:spPr>
          <a:xfrm flipH="1">
            <a:off x="7862158" y="3621018"/>
            <a:ext cx="4081" cy="1199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ADC0683-107F-8A47-A2EF-F383BC0E6AE4}"/>
              </a:ext>
            </a:extLst>
          </p:cNvPr>
          <p:cNvCxnSpPr>
            <a:cxnSpLocks/>
          </p:cNvCxnSpPr>
          <p:nvPr/>
        </p:nvCxnSpPr>
        <p:spPr>
          <a:xfrm>
            <a:off x="7838458" y="4824199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0CB67DE-61E2-7B4E-9E5E-A5E22E798F49}"/>
              </a:ext>
            </a:extLst>
          </p:cNvPr>
          <p:cNvSpPr/>
          <p:nvPr/>
        </p:nvSpPr>
        <p:spPr>
          <a:xfrm>
            <a:off x="781914" y="2744512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03C26EE-F781-CD45-98B7-C46B065C7197}"/>
              </a:ext>
            </a:extLst>
          </p:cNvPr>
          <p:cNvSpPr/>
          <p:nvPr/>
        </p:nvSpPr>
        <p:spPr>
          <a:xfrm>
            <a:off x="1080202" y="2744510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F0FBF7-B99F-494D-90DD-F1FDE06FF3CD}"/>
              </a:ext>
            </a:extLst>
          </p:cNvPr>
          <p:cNvSpPr txBox="1"/>
          <p:nvPr/>
        </p:nvSpPr>
        <p:spPr>
          <a:xfrm>
            <a:off x="680936" y="2720224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C4FC54-72C1-F545-8AD3-365A5A409200}"/>
              </a:ext>
            </a:extLst>
          </p:cNvPr>
          <p:cNvSpPr txBox="1"/>
          <p:nvPr/>
        </p:nvSpPr>
        <p:spPr>
          <a:xfrm>
            <a:off x="983820" y="2720224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F1FE280-E611-8D4B-84C9-1082D4C38949}"/>
              </a:ext>
            </a:extLst>
          </p:cNvPr>
          <p:cNvSpPr txBox="1"/>
          <p:nvPr/>
        </p:nvSpPr>
        <p:spPr>
          <a:xfrm>
            <a:off x="681294" y="304294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51ABD80-A8BC-4743-90FB-62525DD3B44B}"/>
              </a:ext>
            </a:extLst>
          </p:cNvPr>
          <p:cNvSpPr txBox="1"/>
          <p:nvPr/>
        </p:nvSpPr>
        <p:spPr>
          <a:xfrm>
            <a:off x="984179" y="304294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127BB43-4A30-9145-B764-8C0F9C1C4328}"/>
              </a:ext>
            </a:extLst>
          </p:cNvPr>
          <p:cNvSpPr/>
          <p:nvPr/>
        </p:nvSpPr>
        <p:spPr>
          <a:xfrm>
            <a:off x="779923" y="3068307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2874B23-6809-174B-8788-1148A20941AA}"/>
              </a:ext>
            </a:extLst>
          </p:cNvPr>
          <p:cNvSpPr/>
          <p:nvPr/>
        </p:nvSpPr>
        <p:spPr>
          <a:xfrm>
            <a:off x="1078210" y="3068305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4E41467-EE55-3C4F-8523-96E2495715C3}"/>
              </a:ext>
            </a:extLst>
          </p:cNvPr>
          <p:cNvSpPr txBox="1"/>
          <p:nvPr/>
        </p:nvSpPr>
        <p:spPr>
          <a:xfrm>
            <a:off x="8223482" y="4646636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03F846-6D04-3543-BB6D-1E68483E3A55}"/>
              </a:ext>
            </a:extLst>
          </p:cNvPr>
          <p:cNvSpPr txBox="1"/>
          <p:nvPr/>
        </p:nvSpPr>
        <p:spPr>
          <a:xfrm>
            <a:off x="8526366" y="4646636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F194BB4-475D-364C-9DBE-36CA8DF799F6}"/>
              </a:ext>
            </a:extLst>
          </p:cNvPr>
          <p:cNvSpPr txBox="1"/>
          <p:nvPr/>
        </p:nvSpPr>
        <p:spPr>
          <a:xfrm>
            <a:off x="8218010" y="5157121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DF5AC1-81F3-8748-97C4-48403CE8BC80}"/>
              </a:ext>
            </a:extLst>
          </p:cNvPr>
          <p:cNvSpPr txBox="1"/>
          <p:nvPr/>
        </p:nvSpPr>
        <p:spPr>
          <a:xfrm>
            <a:off x="8520894" y="5157121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2FB309B-BABB-824C-849B-5B41188E49ED}"/>
              </a:ext>
            </a:extLst>
          </p:cNvPr>
          <p:cNvSpPr txBox="1"/>
          <p:nvPr/>
        </p:nvSpPr>
        <p:spPr>
          <a:xfrm>
            <a:off x="8217652" y="3448018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C0D04C-8D3A-5A45-8C1F-12A53CF55959}"/>
              </a:ext>
            </a:extLst>
          </p:cNvPr>
          <p:cNvSpPr txBox="1"/>
          <p:nvPr/>
        </p:nvSpPr>
        <p:spPr>
          <a:xfrm>
            <a:off x="8520536" y="3448018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4AE925-B82A-3A40-9EB0-D60A6E3AE1A2}"/>
              </a:ext>
            </a:extLst>
          </p:cNvPr>
          <p:cNvSpPr txBox="1"/>
          <p:nvPr/>
        </p:nvSpPr>
        <p:spPr>
          <a:xfrm>
            <a:off x="8218010" y="3621499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68ADC0B-5ABA-D748-B901-DB64E11B39AA}"/>
              </a:ext>
            </a:extLst>
          </p:cNvPr>
          <p:cNvSpPr txBox="1"/>
          <p:nvPr/>
        </p:nvSpPr>
        <p:spPr>
          <a:xfrm>
            <a:off x="8520894" y="3621499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2EE78E6-C8B3-014F-8BD6-3F4580AED7B8}"/>
              </a:ext>
            </a:extLst>
          </p:cNvPr>
          <p:cNvSpPr/>
          <p:nvPr/>
        </p:nvSpPr>
        <p:spPr>
          <a:xfrm>
            <a:off x="4327606" y="274450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B486232-F3C0-6849-A4DB-98B011A12807}"/>
              </a:ext>
            </a:extLst>
          </p:cNvPr>
          <p:cNvSpPr txBox="1"/>
          <p:nvPr/>
        </p:nvSpPr>
        <p:spPr>
          <a:xfrm>
            <a:off x="4275856" y="2720221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66BAB2-D6D0-D144-8D29-6608CB29E87D}"/>
              </a:ext>
            </a:extLst>
          </p:cNvPr>
          <p:cNvSpPr txBox="1"/>
          <p:nvPr/>
        </p:nvSpPr>
        <p:spPr>
          <a:xfrm>
            <a:off x="4276214" y="3042940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0BC7D4F-9723-E44C-871D-A47C1BD793C9}"/>
              </a:ext>
            </a:extLst>
          </p:cNvPr>
          <p:cNvSpPr/>
          <p:nvPr/>
        </p:nvSpPr>
        <p:spPr>
          <a:xfrm>
            <a:off x="4325615" y="3068302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CC14230-CA3A-454C-A2B1-A25FAB7931FC}"/>
              </a:ext>
            </a:extLst>
          </p:cNvPr>
          <p:cNvSpPr txBox="1"/>
          <p:nvPr/>
        </p:nvSpPr>
        <p:spPr>
          <a:xfrm>
            <a:off x="9691499" y="4306261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4080D62-4C6E-564F-8437-E7F0ED2A9A0D}"/>
              </a:ext>
            </a:extLst>
          </p:cNvPr>
          <p:cNvSpPr txBox="1"/>
          <p:nvPr/>
        </p:nvSpPr>
        <p:spPr>
          <a:xfrm>
            <a:off x="9691499" y="5457763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9F2977-3CC1-6C4D-B20A-CB3CBB807E96}"/>
              </a:ext>
            </a:extLst>
          </p:cNvPr>
          <p:cNvSpPr txBox="1"/>
          <p:nvPr/>
        </p:nvSpPr>
        <p:spPr>
          <a:xfrm>
            <a:off x="8285041" y="3167204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1906EC4-C838-7B45-89F6-948947CF9E97}"/>
              </a:ext>
            </a:extLst>
          </p:cNvPr>
          <p:cNvSpPr txBox="1"/>
          <p:nvPr/>
        </p:nvSpPr>
        <p:spPr>
          <a:xfrm>
            <a:off x="8572082" y="3176621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C48DB18-D055-244A-9F8E-F427886D986C}"/>
              </a:ext>
            </a:extLst>
          </p:cNvPr>
          <p:cNvSpPr txBox="1"/>
          <p:nvPr/>
        </p:nvSpPr>
        <p:spPr>
          <a:xfrm>
            <a:off x="8300883" y="2907937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7A22194-4ACC-0145-85A7-D892F5474B5B}"/>
              </a:ext>
            </a:extLst>
          </p:cNvPr>
          <p:cNvSpPr txBox="1"/>
          <p:nvPr/>
        </p:nvSpPr>
        <p:spPr>
          <a:xfrm>
            <a:off x="8587925" y="2917354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CDAD02B-AA99-2845-9383-53455CDD2924}"/>
              </a:ext>
            </a:extLst>
          </p:cNvPr>
          <p:cNvSpPr txBox="1"/>
          <p:nvPr/>
        </p:nvSpPr>
        <p:spPr>
          <a:xfrm>
            <a:off x="10598343" y="4621311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79E5F82-A6D4-9640-9288-9F9DF44F88AE}"/>
              </a:ext>
            </a:extLst>
          </p:cNvPr>
          <p:cNvSpPr txBox="1"/>
          <p:nvPr/>
        </p:nvSpPr>
        <p:spPr>
          <a:xfrm>
            <a:off x="10598343" y="5144439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3C7F0D0-2010-D043-9E74-1522064910DD}"/>
              </a:ext>
            </a:extLst>
          </p:cNvPr>
          <p:cNvSpPr txBox="1"/>
          <p:nvPr/>
        </p:nvSpPr>
        <p:spPr>
          <a:xfrm>
            <a:off x="6311760" y="3230615"/>
            <a:ext cx="44595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26743618-35B9-F04A-88E1-8AB578F8ABD9}"/>
              </a:ext>
            </a:extLst>
          </p:cNvPr>
          <p:cNvCxnSpPr>
            <a:cxnSpLocks/>
          </p:cNvCxnSpPr>
          <p:nvPr/>
        </p:nvCxnSpPr>
        <p:spPr>
          <a:xfrm>
            <a:off x="6866413" y="3341225"/>
            <a:ext cx="14533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500D7B6-6344-F64B-8212-9FFB782AD50E}"/>
              </a:ext>
            </a:extLst>
          </p:cNvPr>
          <p:cNvSpPr txBox="1"/>
          <p:nvPr/>
        </p:nvSpPr>
        <p:spPr>
          <a:xfrm>
            <a:off x="8022440" y="2574276"/>
            <a:ext cx="123700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Memory (BRAM)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C4E7AA6-E1B0-734B-9FE9-CAB8AE219374}"/>
              </a:ext>
            </a:extLst>
          </p:cNvPr>
          <p:cNvSpPr/>
          <p:nvPr/>
        </p:nvSpPr>
        <p:spPr>
          <a:xfrm>
            <a:off x="7598707" y="2581081"/>
            <a:ext cx="4035574" cy="32162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AF1CE6D-A405-E340-A6EF-3C88DD81BBAD}"/>
              </a:ext>
            </a:extLst>
          </p:cNvPr>
          <p:cNvSpPr txBox="1"/>
          <p:nvPr/>
        </p:nvSpPr>
        <p:spPr>
          <a:xfrm>
            <a:off x="9037089" y="2233281"/>
            <a:ext cx="113883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MV accelerator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02E30F-E12D-DD4A-9270-96F51D1436FD}"/>
              </a:ext>
            </a:extLst>
          </p:cNvPr>
          <p:cNvSpPr/>
          <p:nvPr/>
        </p:nvSpPr>
        <p:spPr>
          <a:xfrm>
            <a:off x="5202560" y="2748180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72C137F-CD59-F843-8BA2-5F606478FCA0}"/>
              </a:ext>
            </a:extLst>
          </p:cNvPr>
          <p:cNvSpPr/>
          <p:nvPr/>
        </p:nvSpPr>
        <p:spPr>
          <a:xfrm>
            <a:off x="5203866" y="274817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3163393-4F9B-4F4A-8842-07497CCF90D4}"/>
              </a:ext>
            </a:extLst>
          </p:cNvPr>
          <p:cNvSpPr txBox="1"/>
          <p:nvPr/>
        </p:nvSpPr>
        <p:spPr>
          <a:xfrm>
            <a:off x="5152115" y="2723891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CD093CC-5568-7644-B924-089FBE948D88}"/>
              </a:ext>
            </a:extLst>
          </p:cNvPr>
          <p:cNvSpPr txBox="1"/>
          <p:nvPr/>
        </p:nvSpPr>
        <p:spPr>
          <a:xfrm>
            <a:off x="5152474" y="3046610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E9C45E5-85D9-8641-A390-F088CA9059D5}"/>
              </a:ext>
            </a:extLst>
          </p:cNvPr>
          <p:cNvSpPr/>
          <p:nvPr/>
        </p:nvSpPr>
        <p:spPr>
          <a:xfrm>
            <a:off x="5201874" y="3071972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FB9A0BC-C1D1-2C45-8F4E-2B06813D93B4}"/>
              </a:ext>
            </a:extLst>
          </p:cNvPr>
          <p:cNvSpPr/>
          <p:nvPr/>
        </p:nvSpPr>
        <p:spPr>
          <a:xfrm>
            <a:off x="1379567" y="2751524"/>
            <a:ext cx="596573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77D46CB-2A49-AE46-BF5F-92482B7794F6}"/>
              </a:ext>
            </a:extLst>
          </p:cNvPr>
          <p:cNvSpPr/>
          <p:nvPr/>
        </p:nvSpPr>
        <p:spPr>
          <a:xfrm>
            <a:off x="4322386" y="3392300"/>
            <a:ext cx="295142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09F7C0B-186B-A84A-AAAD-8C884B3AF97D}"/>
              </a:ext>
            </a:extLst>
          </p:cNvPr>
          <p:cNvSpPr txBox="1"/>
          <p:nvPr/>
        </p:nvSpPr>
        <p:spPr>
          <a:xfrm>
            <a:off x="1677853" y="2201999"/>
            <a:ext cx="125406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Matrix M (N x N)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5D1C6A-1331-CB4E-9441-D828F30E4674}"/>
              </a:ext>
            </a:extLst>
          </p:cNvPr>
          <p:cNvSpPr txBox="1"/>
          <p:nvPr/>
        </p:nvSpPr>
        <p:spPr>
          <a:xfrm>
            <a:off x="3895068" y="2202030"/>
            <a:ext cx="109228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Input vector V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589AF6-485E-394E-A8AC-8633F0BCF875}"/>
              </a:ext>
            </a:extLst>
          </p:cNvPr>
          <p:cNvSpPr txBox="1"/>
          <p:nvPr/>
        </p:nvSpPr>
        <p:spPr>
          <a:xfrm>
            <a:off x="4971125" y="2200950"/>
            <a:ext cx="70339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Result R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BCB717C-F689-AB41-90C1-0DCD7FA575DA}"/>
              </a:ext>
            </a:extLst>
          </p:cNvPr>
          <p:cNvSpPr txBox="1"/>
          <p:nvPr/>
        </p:nvSpPr>
        <p:spPr>
          <a:xfrm>
            <a:off x="8273098" y="4318703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783B364-EE53-8745-AD7A-8550974C730B}"/>
              </a:ext>
            </a:extLst>
          </p:cNvPr>
          <p:cNvSpPr txBox="1"/>
          <p:nvPr/>
        </p:nvSpPr>
        <p:spPr>
          <a:xfrm>
            <a:off x="10419436" y="4297570"/>
            <a:ext cx="688329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9C5FCE-F5D2-4A48-89F1-EAC10BB86160}"/>
              </a:ext>
            </a:extLst>
          </p:cNvPr>
          <p:cNvSpPr txBox="1"/>
          <p:nvPr/>
        </p:nvSpPr>
        <p:spPr>
          <a:xfrm>
            <a:off x="3962575" y="6585097"/>
            <a:ext cx="363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Total execution cycles of MV = ((</a:t>
            </a:r>
            <a:r>
              <a:rPr kumimoji="1" lang="en-US" altLang="ko-KR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)*(</a:t>
            </a:r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T*T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en-US" altLang="ko-K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))*(N/T)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F98AB62-3148-5D4D-8211-5A7A5D4A0004}"/>
              </a:ext>
            </a:extLst>
          </p:cNvPr>
          <p:cNvSpPr txBox="1"/>
          <p:nvPr/>
        </p:nvSpPr>
        <p:spPr>
          <a:xfrm>
            <a:off x="748322" y="2359519"/>
            <a:ext cx="62998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tile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15CCB9A-B763-7F49-A744-3F86A83350F8}"/>
              </a:ext>
            </a:extLst>
          </p:cNvPr>
          <p:cNvSpPr txBox="1"/>
          <p:nvPr/>
        </p:nvSpPr>
        <p:spPr>
          <a:xfrm>
            <a:off x="6966795" y="3052954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D20B37-5924-674D-91E2-459F69DE0B6B}"/>
              </a:ext>
            </a:extLst>
          </p:cNvPr>
          <p:cNvSpPr txBox="1"/>
          <p:nvPr/>
        </p:nvSpPr>
        <p:spPr>
          <a:xfrm>
            <a:off x="7583908" y="4223408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3C8E93D-C705-CF4C-8D37-37E6CEC6CAEA}"/>
              </a:ext>
            </a:extLst>
          </p:cNvPr>
          <p:cNvSpPr txBox="1"/>
          <p:nvPr/>
        </p:nvSpPr>
        <p:spPr>
          <a:xfrm>
            <a:off x="9386713" y="3872566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95BDC19-F4AF-0140-B1DF-F9A7D1DC9201}"/>
              </a:ext>
            </a:extLst>
          </p:cNvPr>
          <p:cNvSpPr txBox="1"/>
          <p:nvPr/>
        </p:nvSpPr>
        <p:spPr>
          <a:xfrm>
            <a:off x="3854064" y="3740699"/>
            <a:ext cx="397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2052F4F-A667-864A-AA2D-5BFEEABFA81E}"/>
              </a:ext>
            </a:extLst>
          </p:cNvPr>
          <p:cNvSpPr txBox="1"/>
          <p:nvPr/>
        </p:nvSpPr>
        <p:spPr>
          <a:xfrm>
            <a:off x="4702305" y="37406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4593996-8732-354B-9A73-FE6CF77B938A}"/>
              </a:ext>
            </a:extLst>
          </p:cNvPr>
          <p:cNvSpPr txBox="1"/>
          <p:nvPr/>
        </p:nvSpPr>
        <p:spPr>
          <a:xfrm>
            <a:off x="8297192" y="5479798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7B83B084-91A0-2C45-8156-ACB20A519686}"/>
              </a:ext>
            </a:extLst>
          </p:cNvPr>
          <p:cNvCxnSpPr>
            <a:cxnSpLocks/>
          </p:cNvCxnSpPr>
          <p:nvPr/>
        </p:nvCxnSpPr>
        <p:spPr>
          <a:xfrm>
            <a:off x="983820" y="6402095"/>
            <a:ext cx="10015278" cy="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E639EB4-AF03-ED45-A6F4-A54CCA6E9087}"/>
              </a:ext>
            </a:extLst>
          </p:cNvPr>
          <p:cNvSpPr txBox="1"/>
          <p:nvPr/>
        </p:nvSpPr>
        <p:spPr>
          <a:xfrm>
            <a:off x="11063898" y="624697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49306A-C77A-1040-90C9-3142FE6E66DD}"/>
              </a:ext>
            </a:extLst>
          </p:cNvPr>
          <p:cNvSpPr txBox="1"/>
          <p:nvPr/>
        </p:nvSpPr>
        <p:spPr>
          <a:xfrm>
            <a:off x="1157074" y="5917746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A5C3E5A-1E5F-9E49-BDB5-D85056A8BAF1}"/>
              </a:ext>
            </a:extLst>
          </p:cNvPr>
          <p:cNvSpPr txBox="1"/>
          <p:nvPr/>
        </p:nvSpPr>
        <p:spPr>
          <a:xfrm>
            <a:off x="1783510" y="594390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C1F9ECB-8F0F-6C4D-AA6E-083F205913C7}"/>
              </a:ext>
            </a:extLst>
          </p:cNvPr>
          <p:cNvSpPr/>
          <p:nvPr/>
        </p:nvSpPr>
        <p:spPr>
          <a:xfrm>
            <a:off x="1185351" y="6221720"/>
            <a:ext cx="534071" cy="184046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62ABCB8-7ED1-444A-B2D2-E0347C556463}"/>
              </a:ext>
            </a:extLst>
          </p:cNvPr>
          <p:cNvSpPr/>
          <p:nvPr/>
        </p:nvSpPr>
        <p:spPr>
          <a:xfrm>
            <a:off x="1729053" y="6221368"/>
            <a:ext cx="342171" cy="177057"/>
          </a:xfrm>
          <a:prstGeom prst="rect">
            <a:avLst/>
          </a:prstGeom>
          <a:solidFill>
            <a:srgbClr val="FF0000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1779B12-D388-164B-B2A3-5A1D07A0CD8C}"/>
              </a:ext>
            </a:extLst>
          </p:cNvPr>
          <p:cNvSpPr txBox="1"/>
          <p:nvPr/>
        </p:nvSpPr>
        <p:spPr>
          <a:xfrm>
            <a:off x="1782869" y="649239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Tile 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50C6C56-9A05-A940-86A7-C7E32313DA72}"/>
              </a:ext>
            </a:extLst>
          </p:cNvPr>
          <p:cNvSpPr txBox="1"/>
          <p:nvPr/>
        </p:nvSpPr>
        <p:spPr>
          <a:xfrm>
            <a:off x="2130848" y="594023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C0BD45E-FAF3-5A42-87C0-B3B4A472FF53}"/>
              </a:ext>
            </a:extLst>
          </p:cNvPr>
          <p:cNvSpPr/>
          <p:nvPr/>
        </p:nvSpPr>
        <p:spPr>
          <a:xfrm>
            <a:off x="2076391" y="6217698"/>
            <a:ext cx="342171" cy="177057"/>
          </a:xfrm>
          <a:prstGeom prst="rect">
            <a:avLst/>
          </a:prstGeom>
          <a:solidFill>
            <a:srgbClr val="FF0000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4FDAD4E3-2923-AC43-B9D6-D02BB743F8F4}"/>
              </a:ext>
            </a:extLst>
          </p:cNvPr>
          <p:cNvCxnSpPr>
            <a:cxnSpLocks/>
          </p:cNvCxnSpPr>
          <p:nvPr/>
        </p:nvCxnSpPr>
        <p:spPr>
          <a:xfrm flipH="1">
            <a:off x="7872813" y="4834299"/>
            <a:ext cx="1" cy="503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A2878BB-DAD7-C142-991E-DC5EE7B14958}"/>
              </a:ext>
            </a:extLst>
          </p:cNvPr>
          <p:cNvCxnSpPr>
            <a:cxnSpLocks/>
          </p:cNvCxnSpPr>
          <p:nvPr/>
        </p:nvCxnSpPr>
        <p:spPr>
          <a:xfrm>
            <a:off x="7862158" y="5337688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7A1EA5-3C71-D945-862B-E9E4C83A242E}"/>
              </a:ext>
            </a:extLst>
          </p:cNvPr>
          <p:cNvSpPr/>
          <p:nvPr/>
        </p:nvSpPr>
        <p:spPr>
          <a:xfrm>
            <a:off x="2400487" y="6221718"/>
            <a:ext cx="342171" cy="177057"/>
          </a:xfrm>
          <a:prstGeom prst="rect">
            <a:avLst/>
          </a:prstGeom>
          <a:solidFill>
            <a:srgbClr val="00B050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4AD94B-C82E-8B4A-8065-C8320E1B13B8}"/>
              </a:ext>
            </a:extLst>
          </p:cNvPr>
          <p:cNvSpPr txBox="1"/>
          <p:nvPr/>
        </p:nvSpPr>
        <p:spPr>
          <a:xfrm>
            <a:off x="2441568" y="592425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F6D634-BE20-E34B-A28F-1B022ECE2487}"/>
              </a:ext>
            </a:extLst>
          </p:cNvPr>
          <p:cNvSpPr txBox="1"/>
          <p:nvPr/>
        </p:nvSpPr>
        <p:spPr>
          <a:xfrm>
            <a:off x="2029307" y="5603959"/>
            <a:ext cx="486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</a:t>
            </a:r>
          </a:p>
          <a:p>
            <a:pPr algn="ctr"/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65ADDF-7F86-C245-8130-26BD892ED8E1}"/>
              </a:ext>
            </a:extLst>
          </p:cNvPr>
          <p:cNvSpPr txBox="1"/>
          <p:nvPr/>
        </p:nvSpPr>
        <p:spPr>
          <a:xfrm>
            <a:off x="2809421" y="5733079"/>
            <a:ext cx="186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dot-product </a:t>
            </a:r>
          </a:p>
          <a:p>
            <a:pPr algn="ctr"/>
            <a:r>
              <a:rPr kumimoji="1"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in parallel </a:t>
            </a:r>
          </a:p>
          <a:p>
            <a:pPr algn="ctr"/>
            <a:r>
              <a:rPr kumimoji="1"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2 cycles in this example</a:t>
            </a:r>
            <a:endParaRPr kumimoji="1" lang="ko-KR" altLang="en-US" sz="1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4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FB6-4C1E-2145-84B3-FCAC7BAF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Our VV Accelerator</a:t>
            </a:r>
            <a:endParaRPr kumimoji="1" lang="ko-KR" altLang="en-US" dirty="0"/>
          </a:p>
        </p:txBody>
      </p:sp>
      <p:sp>
        <p:nvSpPr>
          <p:cNvPr id="99" name="내용 개체 틀 98">
            <a:extLst>
              <a:ext uri="{FF2B5EF4-FFF2-40B4-BE49-F238E27FC236}">
                <a16:creationId xmlns:a16="http://schemas.microsoft.com/office/drawing/2014/main" id="{5FA261EC-A90E-CF4C-A73A-06A26182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Only one MAC unit performs dot-product to give one output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endParaRPr kumimoji="1"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72D4818-00A8-0D4C-9E5C-DA609F4D106F}"/>
              </a:ext>
            </a:extLst>
          </p:cNvPr>
          <p:cNvSpPr/>
          <p:nvPr/>
        </p:nvSpPr>
        <p:spPr>
          <a:xfrm>
            <a:off x="781914" y="2744510"/>
            <a:ext cx="3013576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CEC4009-FE7F-7349-BE4E-5B76043F0A4F}"/>
              </a:ext>
            </a:extLst>
          </p:cNvPr>
          <p:cNvSpPr/>
          <p:nvPr/>
        </p:nvSpPr>
        <p:spPr>
          <a:xfrm>
            <a:off x="6250861" y="2907937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6B065C7-9785-D74D-B479-D1DEEF283236}"/>
              </a:ext>
            </a:extLst>
          </p:cNvPr>
          <p:cNvSpPr/>
          <p:nvPr/>
        </p:nvSpPr>
        <p:spPr>
          <a:xfrm>
            <a:off x="4326301" y="2744510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A27296E-30C7-F940-A820-602CFF800F6C}"/>
              </a:ext>
            </a:extLst>
          </p:cNvPr>
          <p:cNvSpPr/>
          <p:nvPr/>
        </p:nvSpPr>
        <p:spPr>
          <a:xfrm>
            <a:off x="8319780" y="2907937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AF7392A-389A-1441-9299-07F3B85B375C}"/>
              </a:ext>
            </a:extLst>
          </p:cNvPr>
          <p:cNvSpPr/>
          <p:nvPr/>
        </p:nvSpPr>
        <p:spPr>
          <a:xfrm>
            <a:off x="8319780" y="4646679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EA71E25-104C-D746-9772-4EAD58E078DE}"/>
              </a:ext>
            </a:extLst>
          </p:cNvPr>
          <p:cNvSpPr/>
          <p:nvPr/>
        </p:nvSpPr>
        <p:spPr>
          <a:xfrm>
            <a:off x="8618067" y="4646678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5ADE4BD-D265-4248-9576-16FE4A3BF6E9}"/>
              </a:ext>
            </a:extLst>
          </p:cNvPr>
          <p:cNvSpPr/>
          <p:nvPr/>
        </p:nvSpPr>
        <p:spPr>
          <a:xfrm>
            <a:off x="8319780" y="5169808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9F7A59A-99FD-954D-800F-35CC3F0AA0F6}"/>
              </a:ext>
            </a:extLst>
          </p:cNvPr>
          <p:cNvSpPr/>
          <p:nvPr/>
        </p:nvSpPr>
        <p:spPr>
          <a:xfrm>
            <a:off x="8618067" y="5169806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08CB097-57A4-4B4B-8F5F-183333B6F133}"/>
              </a:ext>
            </a:extLst>
          </p:cNvPr>
          <p:cNvSpPr/>
          <p:nvPr/>
        </p:nvSpPr>
        <p:spPr>
          <a:xfrm>
            <a:off x="9857071" y="4646678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29AF402-D264-3B41-B613-AA217DAC49E7}"/>
              </a:ext>
            </a:extLst>
          </p:cNvPr>
          <p:cNvSpPr/>
          <p:nvPr/>
        </p:nvSpPr>
        <p:spPr>
          <a:xfrm>
            <a:off x="9857071" y="5169805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901A87-FE0E-E845-95E0-57C3426A25AC}"/>
              </a:ext>
            </a:extLst>
          </p:cNvPr>
          <p:cNvSpPr/>
          <p:nvPr/>
        </p:nvSpPr>
        <p:spPr>
          <a:xfrm>
            <a:off x="10644711" y="4646676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D52178F-F4FF-CB45-A7D4-908E8A07FDB2}"/>
              </a:ext>
            </a:extLst>
          </p:cNvPr>
          <p:cNvSpPr/>
          <p:nvPr/>
        </p:nvSpPr>
        <p:spPr>
          <a:xfrm>
            <a:off x="10644711" y="5169805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5DACC80-7C67-244C-9DC2-4E6A877AEDD2}"/>
              </a:ext>
            </a:extLst>
          </p:cNvPr>
          <p:cNvCxnSpPr>
            <a:cxnSpLocks/>
          </p:cNvCxnSpPr>
          <p:nvPr/>
        </p:nvCxnSpPr>
        <p:spPr>
          <a:xfrm>
            <a:off x="8916356" y="4871979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911FC26-158E-B145-A8C5-9CD60E0E94E2}"/>
              </a:ext>
            </a:extLst>
          </p:cNvPr>
          <p:cNvCxnSpPr>
            <a:cxnSpLocks/>
          </p:cNvCxnSpPr>
          <p:nvPr/>
        </p:nvCxnSpPr>
        <p:spPr>
          <a:xfrm>
            <a:off x="8916356" y="5378929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E9D897B-E6ED-E94A-BFD4-CE419E54D6D8}"/>
              </a:ext>
            </a:extLst>
          </p:cNvPr>
          <p:cNvCxnSpPr>
            <a:cxnSpLocks/>
          </p:cNvCxnSpPr>
          <p:nvPr/>
        </p:nvCxnSpPr>
        <p:spPr>
          <a:xfrm>
            <a:off x="8916356" y="3349873"/>
            <a:ext cx="47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EF2E62B4-2815-824F-AE3D-53DCA4F7D708}"/>
              </a:ext>
            </a:extLst>
          </p:cNvPr>
          <p:cNvCxnSpPr>
            <a:cxnSpLocks/>
          </p:cNvCxnSpPr>
          <p:nvPr/>
        </p:nvCxnSpPr>
        <p:spPr>
          <a:xfrm>
            <a:off x="9386713" y="3349873"/>
            <a:ext cx="0" cy="1396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974D664-6F61-F543-B216-E5022918204A}"/>
              </a:ext>
            </a:extLst>
          </p:cNvPr>
          <p:cNvCxnSpPr>
            <a:cxnSpLocks/>
          </p:cNvCxnSpPr>
          <p:nvPr/>
        </p:nvCxnSpPr>
        <p:spPr>
          <a:xfrm>
            <a:off x="9360217" y="474642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57DAB8E-449C-2B49-B68A-63DD44287A02}"/>
              </a:ext>
            </a:extLst>
          </p:cNvPr>
          <p:cNvCxnSpPr>
            <a:cxnSpLocks/>
          </p:cNvCxnSpPr>
          <p:nvPr/>
        </p:nvCxnSpPr>
        <p:spPr>
          <a:xfrm>
            <a:off x="9360215" y="5257257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0455FE1-9982-9246-8FE6-E22AE0CC13F4}"/>
              </a:ext>
            </a:extLst>
          </p:cNvPr>
          <p:cNvCxnSpPr>
            <a:cxnSpLocks/>
          </p:cNvCxnSpPr>
          <p:nvPr/>
        </p:nvCxnSpPr>
        <p:spPr>
          <a:xfrm>
            <a:off x="10146313" y="480801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EABC9A1-5081-814A-A021-8E993EB61EDA}"/>
              </a:ext>
            </a:extLst>
          </p:cNvPr>
          <p:cNvCxnSpPr>
            <a:cxnSpLocks/>
          </p:cNvCxnSpPr>
          <p:nvPr/>
        </p:nvCxnSpPr>
        <p:spPr>
          <a:xfrm>
            <a:off x="10146313" y="5331143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FE874C77-8C5A-CB46-92AA-15B9AD8DB49A}"/>
              </a:ext>
            </a:extLst>
          </p:cNvPr>
          <p:cNvCxnSpPr>
            <a:cxnSpLocks/>
          </p:cNvCxnSpPr>
          <p:nvPr/>
        </p:nvCxnSpPr>
        <p:spPr>
          <a:xfrm>
            <a:off x="8916356" y="3089292"/>
            <a:ext cx="2519929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3904B21C-F089-7247-BF91-20C5F233FC48}"/>
              </a:ext>
            </a:extLst>
          </p:cNvPr>
          <p:cNvCxnSpPr>
            <a:cxnSpLocks/>
          </p:cNvCxnSpPr>
          <p:nvPr/>
        </p:nvCxnSpPr>
        <p:spPr>
          <a:xfrm>
            <a:off x="11436284" y="3089292"/>
            <a:ext cx="1" cy="1745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690000F-948D-984B-98F9-5C69CD2C43E8}"/>
              </a:ext>
            </a:extLst>
          </p:cNvPr>
          <p:cNvCxnSpPr>
            <a:cxnSpLocks/>
          </p:cNvCxnSpPr>
          <p:nvPr/>
        </p:nvCxnSpPr>
        <p:spPr>
          <a:xfrm>
            <a:off x="10943000" y="4808867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0747376-597C-3946-8A7F-A32F456A6156}"/>
              </a:ext>
            </a:extLst>
          </p:cNvPr>
          <p:cNvCxnSpPr>
            <a:cxnSpLocks/>
          </p:cNvCxnSpPr>
          <p:nvPr/>
        </p:nvCxnSpPr>
        <p:spPr>
          <a:xfrm>
            <a:off x="10943000" y="533199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E84EAFAC-EA12-7A4B-9FC4-090FC3D4EAB9}"/>
              </a:ext>
            </a:extLst>
          </p:cNvPr>
          <p:cNvCxnSpPr>
            <a:cxnSpLocks/>
          </p:cNvCxnSpPr>
          <p:nvPr/>
        </p:nvCxnSpPr>
        <p:spPr>
          <a:xfrm>
            <a:off x="7864954" y="3627825"/>
            <a:ext cx="47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5850227B-5482-D14A-8680-5EEAB89AAAA8}"/>
              </a:ext>
            </a:extLst>
          </p:cNvPr>
          <p:cNvCxnSpPr>
            <a:cxnSpLocks/>
          </p:cNvCxnSpPr>
          <p:nvPr/>
        </p:nvCxnSpPr>
        <p:spPr>
          <a:xfrm flipH="1">
            <a:off x="7862158" y="3621018"/>
            <a:ext cx="4081" cy="1199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ADC0683-107F-8A47-A2EF-F383BC0E6AE4}"/>
              </a:ext>
            </a:extLst>
          </p:cNvPr>
          <p:cNvCxnSpPr>
            <a:cxnSpLocks/>
          </p:cNvCxnSpPr>
          <p:nvPr/>
        </p:nvCxnSpPr>
        <p:spPr>
          <a:xfrm>
            <a:off x="7838458" y="4824199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0CB67DE-61E2-7B4E-9E5E-A5E22E798F49}"/>
              </a:ext>
            </a:extLst>
          </p:cNvPr>
          <p:cNvSpPr/>
          <p:nvPr/>
        </p:nvSpPr>
        <p:spPr>
          <a:xfrm>
            <a:off x="781914" y="2744512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03C26EE-F781-CD45-98B7-C46B065C7197}"/>
              </a:ext>
            </a:extLst>
          </p:cNvPr>
          <p:cNvSpPr/>
          <p:nvPr/>
        </p:nvSpPr>
        <p:spPr>
          <a:xfrm>
            <a:off x="1080202" y="2744510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F0FBF7-B99F-494D-90DD-F1FDE06FF3CD}"/>
              </a:ext>
            </a:extLst>
          </p:cNvPr>
          <p:cNvSpPr txBox="1"/>
          <p:nvPr/>
        </p:nvSpPr>
        <p:spPr>
          <a:xfrm>
            <a:off x="680936" y="2720224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C4FC54-72C1-F545-8AD3-365A5A409200}"/>
              </a:ext>
            </a:extLst>
          </p:cNvPr>
          <p:cNvSpPr txBox="1"/>
          <p:nvPr/>
        </p:nvSpPr>
        <p:spPr>
          <a:xfrm>
            <a:off x="983820" y="2720224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F1FE280-E611-8D4B-84C9-1082D4C38949}"/>
              </a:ext>
            </a:extLst>
          </p:cNvPr>
          <p:cNvSpPr txBox="1"/>
          <p:nvPr/>
        </p:nvSpPr>
        <p:spPr>
          <a:xfrm>
            <a:off x="681294" y="304294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51ABD80-A8BC-4743-90FB-62525DD3B44B}"/>
              </a:ext>
            </a:extLst>
          </p:cNvPr>
          <p:cNvSpPr txBox="1"/>
          <p:nvPr/>
        </p:nvSpPr>
        <p:spPr>
          <a:xfrm>
            <a:off x="984179" y="304294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127BB43-4A30-9145-B764-8C0F9C1C4328}"/>
              </a:ext>
            </a:extLst>
          </p:cNvPr>
          <p:cNvSpPr/>
          <p:nvPr/>
        </p:nvSpPr>
        <p:spPr>
          <a:xfrm>
            <a:off x="779923" y="3068307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2874B23-6809-174B-8788-1148A20941AA}"/>
              </a:ext>
            </a:extLst>
          </p:cNvPr>
          <p:cNvSpPr/>
          <p:nvPr/>
        </p:nvSpPr>
        <p:spPr>
          <a:xfrm>
            <a:off x="1078210" y="3068305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4E41467-EE55-3C4F-8523-96E2495715C3}"/>
              </a:ext>
            </a:extLst>
          </p:cNvPr>
          <p:cNvSpPr txBox="1"/>
          <p:nvPr/>
        </p:nvSpPr>
        <p:spPr>
          <a:xfrm>
            <a:off x="8223482" y="4646636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03F846-6D04-3543-BB6D-1E68483E3A55}"/>
              </a:ext>
            </a:extLst>
          </p:cNvPr>
          <p:cNvSpPr txBox="1"/>
          <p:nvPr/>
        </p:nvSpPr>
        <p:spPr>
          <a:xfrm>
            <a:off x="8526366" y="4646636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F194BB4-475D-364C-9DBE-36CA8DF799F6}"/>
              </a:ext>
            </a:extLst>
          </p:cNvPr>
          <p:cNvSpPr txBox="1"/>
          <p:nvPr/>
        </p:nvSpPr>
        <p:spPr>
          <a:xfrm>
            <a:off x="8218010" y="5157121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DF5AC1-81F3-8748-97C4-48403CE8BC80}"/>
              </a:ext>
            </a:extLst>
          </p:cNvPr>
          <p:cNvSpPr txBox="1"/>
          <p:nvPr/>
        </p:nvSpPr>
        <p:spPr>
          <a:xfrm>
            <a:off x="8520894" y="5157121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2FB309B-BABB-824C-849B-5B41188E49ED}"/>
              </a:ext>
            </a:extLst>
          </p:cNvPr>
          <p:cNvSpPr txBox="1"/>
          <p:nvPr/>
        </p:nvSpPr>
        <p:spPr>
          <a:xfrm>
            <a:off x="8217652" y="3448018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C0D04C-8D3A-5A45-8C1F-12A53CF55959}"/>
              </a:ext>
            </a:extLst>
          </p:cNvPr>
          <p:cNvSpPr txBox="1"/>
          <p:nvPr/>
        </p:nvSpPr>
        <p:spPr>
          <a:xfrm>
            <a:off x="8520536" y="3448018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4AE925-B82A-3A40-9EB0-D60A6E3AE1A2}"/>
              </a:ext>
            </a:extLst>
          </p:cNvPr>
          <p:cNvSpPr txBox="1"/>
          <p:nvPr/>
        </p:nvSpPr>
        <p:spPr>
          <a:xfrm>
            <a:off x="8218010" y="3621499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68ADC0B-5ABA-D748-B901-DB64E11B39AA}"/>
              </a:ext>
            </a:extLst>
          </p:cNvPr>
          <p:cNvSpPr txBox="1"/>
          <p:nvPr/>
        </p:nvSpPr>
        <p:spPr>
          <a:xfrm>
            <a:off x="8520894" y="3621499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2EE78E6-C8B3-014F-8BD6-3F4580AED7B8}"/>
              </a:ext>
            </a:extLst>
          </p:cNvPr>
          <p:cNvSpPr/>
          <p:nvPr/>
        </p:nvSpPr>
        <p:spPr>
          <a:xfrm>
            <a:off x="4327606" y="274450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B486232-F3C0-6849-A4DB-98B011A12807}"/>
              </a:ext>
            </a:extLst>
          </p:cNvPr>
          <p:cNvSpPr txBox="1"/>
          <p:nvPr/>
        </p:nvSpPr>
        <p:spPr>
          <a:xfrm>
            <a:off x="4275856" y="2720221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66BAB2-D6D0-D144-8D29-6608CB29E87D}"/>
              </a:ext>
            </a:extLst>
          </p:cNvPr>
          <p:cNvSpPr txBox="1"/>
          <p:nvPr/>
        </p:nvSpPr>
        <p:spPr>
          <a:xfrm>
            <a:off x="4276214" y="3042940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0BC7D4F-9723-E44C-871D-A47C1BD793C9}"/>
              </a:ext>
            </a:extLst>
          </p:cNvPr>
          <p:cNvSpPr/>
          <p:nvPr/>
        </p:nvSpPr>
        <p:spPr>
          <a:xfrm>
            <a:off x="4325615" y="3068302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CC14230-CA3A-454C-A2B1-A25FAB7931FC}"/>
              </a:ext>
            </a:extLst>
          </p:cNvPr>
          <p:cNvSpPr txBox="1"/>
          <p:nvPr/>
        </p:nvSpPr>
        <p:spPr>
          <a:xfrm>
            <a:off x="9691499" y="4306261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4080D62-4C6E-564F-8437-E7F0ED2A9A0D}"/>
              </a:ext>
            </a:extLst>
          </p:cNvPr>
          <p:cNvSpPr txBox="1"/>
          <p:nvPr/>
        </p:nvSpPr>
        <p:spPr>
          <a:xfrm>
            <a:off x="9691499" y="5457763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9F2977-3CC1-6C4D-B20A-CB3CBB807E96}"/>
              </a:ext>
            </a:extLst>
          </p:cNvPr>
          <p:cNvSpPr txBox="1"/>
          <p:nvPr/>
        </p:nvSpPr>
        <p:spPr>
          <a:xfrm>
            <a:off x="8285041" y="3167204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1906EC4-C838-7B45-89F6-948947CF9E97}"/>
              </a:ext>
            </a:extLst>
          </p:cNvPr>
          <p:cNvSpPr txBox="1"/>
          <p:nvPr/>
        </p:nvSpPr>
        <p:spPr>
          <a:xfrm>
            <a:off x="8572082" y="3176621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C48DB18-D055-244A-9F8E-F427886D986C}"/>
              </a:ext>
            </a:extLst>
          </p:cNvPr>
          <p:cNvSpPr txBox="1"/>
          <p:nvPr/>
        </p:nvSpPr>
        <p:spPr>
          <a:xfrm>
            <a:off x="8300883" y="2907937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7A22194-4ACC-0145-85A7-D892F5474B5B}"/>
              </a:ext>
            </a:extLst>
          </p:cNvPr>
          <p:cNvSpPr txBox="1"/>
          <p:nvPr/>
        </p:nvSpPr>
        <p:spPr>
          <a:xfrm>
            <a:off x="8587925" y="2917354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CDAD02B-AA99-2845-9383-53455CDD2924}"/>
              </a:ext>
            </a:extLst>
          </p:cNvPr>
          <p:cNvSpPr txBox="1"/>
          <p:nvPr/>
        </p:nvSpPr>
        <p:spPr>
          <a:xfrm>
            <a:off x="10598343" y="4621311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79E5F82-A6D4-9640-9288-9F9DF44F88AE}"/>
              </a:ext>
            </a:extLst>
          </p:cNvPr>
          <p:cNvSpPr txBox="1"/>
          <p:nvPr/>
        </p:nvSpPr>
        <p:spPr>
          <a:xfrm>
            <a:off x="10598343" y="5144439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3C7F0D0-2010-D043-9E74-1522064910DD}"/>
              </a:ext>
            </a:extLst>
          </p:cNvPr>
          <p:cNvSpPr txBox="1"/>
          <p:nvPr/>
        </p:nvSpPr>
        <p:spPr>
          <a:xfrm>
            <a:off x="6311760" y="3230615"/>
            <a:ext cx="44595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26743618-35B9-F04A-88E1-8AB578F8ABD9}"/>
              </a:ext>
            </a:extLst>
          </p:cNvPr>
          <p:cNvCxnSpPr>
            <a:cxnSpLocks/>
          </p:cNvCxnSpPr>
          <p:nvPr/>
        </p:nvCxnSpPr>
        <p:spPr>
          <a:xfrm>
            <a:off x="6866413" y="3341225"/>
            <a:ext cx="14533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500D7B6-6344-F64B-8212-9FFB782AD50E}"/>
              </a:ext>
            </a:extLst>
          </p:cNvPr>
          <p:cNvSpPr txBox="1"/>
          <p:nvPr/>
        </p:nvSpPr>
        <p:spPr>
          <a:xfrm>
            <a:off x="8022440" y="2574276"/>
            <a:ext cx="123700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Memory (BRAM)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C4E7AA6-E1B0-734B-9FE9-CAB8AE219374}"/>
              </a:ext>
            </a:extLst>
          </p:cNvPr>
          <p:cNvSpPr/>
          <p:nvPr/>
        </p:nvSpPr>
        <p:spPr>
          <a:xfrm>
            <a:off x="7598707" y="2581081"/>
            <a:ext cx="4035574" cy="32162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AF1CE6D-A405-E340-A6EF-3C88DD81BBAD}"/>
              </a:ext>
            </a:extLst>
          </p:cNvPr>
          <p:cNvSpPr txBox="1"/>
          <p:nvPr/>
        </p:nvSpPr>
        <p:spPr>
          <a:xfrm>
            <a:off x="9037089" y="2233281"/>
            <a:ext cx="113883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MV accelerator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02E30F-E12D-DD4A-9270-96F51D1436FD}"/>
              </a:ext>
            </a:extLst>
          </p:cNvPr>
          <p:cNvSpPr/>
          <p:nvPr/>
        </p:nvSpPr>
        <p:spPr>
          <a:xfrm>
            <a:off x="5202560" y="2748180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72C137F-CD59-F843-8BA2-5F606478FCA0}"/>
              </a:ext>
            </a:extLst>
          </p:cNvPr>
          <p:cNvSpPr/>
          <p:nvPr/>
        </p:nvSpPr>
        <p:spPr>
          <a:xfrm>
            <a:off x="5203866" y="274817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3163393-4F9B-4F4A-8842-07497CCF90D4}"/>
              </a:ext>
            </a:extLst>
          </p:cNvPr>
          <p:cNvSpPr txBox="1"/>
          <p:nvPr/>
        </p:nvSpPr>
        <p:spPr>
          <a:xfrm>
            <a:off x="5152115" y="2723891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CD093CC-5568-7644-B924-089FBE948D88}"/>
              </a:ext>
            </a:extLst>
          </p:cNvPr>
          <p:cNvSpPr txBox="1"/>
          <p:nvPr/>
        </p:nvSpPr>
        <p:spPr>
          <a:xfrm>
            <a:off x="5152474" y="3046610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E9C45E5-85D9-8641-A390-F088CA9059D5}"/>
              </a:ext>
            </a:extLst>
          </p:cNvPr>
          <p:cNvSpPr/>
          <p:nvPr/>
        </p:nvSpPr>
        <p:spPr>
          <a:xfrm>
            <a:off x="5201874" y="3071972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FB9A0BC-C1D1-2C45-8F4E-2B06813D93B4}"/>
              </a:ext>
            </a:extLst>
          </p:cNvPr>
          <p:cNvSpPr/>
          <p:nvPr/>
        </p:nvSpPr>
        <p:spPr>
          <a:xfrm>
            <a:off x="1379567" y="2751524"/>
            <a:ext cx="596573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77D46CB-2A49-AE46-BF5F-92482B7794F6}"/>
              </a:ext>
            </a:extLst>
          </p:cNvPr>
          <p:cNvSpPr/>
          <p:nvPr/>
        </p:nvSpPr>
        <p:spPr>
          <a:xfrm>
            <a:off x="4322386" y="3392300"/>
            <a:ext cx="295142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09F7C0B-186B-A84A-AAAD-8C884B3AF97D}"/>
              </a:ext>
            </a:extLst>
          </p:cNvPr>
          <p:cNvSpPr txBox="1"/>
          <p:nvPr/>
        </p:nvSpPr>
        <p:spPr>
          <a:xfrm>
            <a:off x="1677853" y="2201999"/>
            <a:ext cx="125406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Matrix M (N x N)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5D1C6A-1331-CB4E-9441-D828F30E4674}"/>
              </a:ext>
            </a:extLst>
          </p:cNvPr>
          <p:cNvSpPr txBox="1"/>
          <p:nvPr/>
        </p:nvSpPr>
        <p:spPr>
          <a:xfrm>
            <a:off x="3895068" y="2202030"/>
            <a:ext cx="109228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Input vector V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589AF6-485E-394E-A8AC-8633F0BCF875}"/>
              </a:ext>
            </a:extLst>
          </p:cNvPr>
          <p:cNvSpPr txBox="1"/>
          <p:nvPr/>
        </p:nvSpPr>
        <p:spPr>
          <a:xfrm>
            <a:off x="4971125" y="2200950"/>
            <a:ext cx="70339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Result R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BCB717C-F689-AB41-90C1-0DCD7FA575DA}"/>
              </a:ext>
            </a:extLst>
          </p:cNvPr>
          <p:cNvSpPr txBox="1"/>
          <p:nvPr/>
        </p:nvSpPr>
        <p:spPr>
          <a:xfrm>
            <a:off x="8273098" y="4318703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783B364-EE53-8745-AD7A-8550974C730B}"/>
              </a:ext>
            </a:extLst>
          </p:cNvPr>
          <p:cNvSpPr txBox="1"/>
          <p:nvPr/>
        </p:nvSpPr>
        <p:spPr>
          <a:xfrm>
            <a:off x="10419436" y="4297570"/>
            <a:ext cx="688329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F98AB62-3148-5D4D-8211-5A7A5D4A0004}"/>
              </a:ext>
            </a:extLst>
          </p:cNvPr>
          <p:cNvSpPr txBox="1"/>
          <p:nvPr/>
        </p:nvSpPr>
        <p:spPr>
          <a:xfrm>
            <a:off x="748322" y="2359519"/>
            <a:ext cx="62998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tile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15CCB9A-B763-7F49-A744-3F86A83350F8}"/>
              </a:ext>
            </a:extLst>
          </p:cNvPr>
          <p:cNvSpPr txBox="1"/>
          <p:nvPr/>
        </p:nvSpPr>
        <p:spPr>
          <a:xfrm>
            <a:off x="6966795" y="3052954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D20B37-5924-674D-91E2-459F69DE0B6B}"/>
              </a:ext>
            </a:extLst>
          </p:cNvPr>
          <p:cNvSpPr txBox="1"/>
          <p:nvPr/>
        </p:nvSpPr>
        <p:spPr>
          <a:xfrm>
            <a:off x="7583908" y="4223408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3C8E93D-C705-CF4C-8D37-37E6CEC6CAEA}"/>
              </a:ext>
            </a:extLst>
          </p:cNvPr>
          <p:cNvSpPr txBox="1"/>
          <p:nvPr/>
        </p:nvSpPr>
        <p:spPr>
          <a:xfrm>
            <a:off x="9386713" y="3872566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95BDC19-F4AF-0140-B1DF-F9A7D1DC9201}"/>
              </a:ext>
            </a:extLst>
          </p:cNvPr>
          <p:cNvSpPr txBox="1"/>
          <p:nvPr/>
        </p:nvSpPr>
        <p:spPr>
          <a:xfrm>
            <a:off x="3854064" y="3740699"/>
            <a:ext cx="397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2052F4F-A667-864A-AA2D-5BFEEABFA81E}"/>
              </a:ext>
            </a:extLst>
          </p:cNvPr>
          <p:cNvSpPr txBox="1"/>
          <p:nvPr/>
        </p:nvSpPr>
        <p:spPr>
          <a:xfrm>
            <a:off x="4702305" y="37406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4593996-8732-354B-9A73-FE6CF77B938A}"/>
              </a:ext>
            </a:extLst>
          </p:cNvPr>
          <p:cNvSpPr txBox="1"/>
          <p:nvPr/>
        </p:nvSpPr>
        <p:spPr>
          <a:xfrm>
            <a:off x="8297192" y="5479798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7B83B084-91A0-2C45-8156-ACB20A519686}"/>
              </a:ext>
            </a:extLst>
          </p:cNvPr>
          <p:cNvCxnSpPr>
            <a:cxnSpLocks/>
          </p:cNvCxnSpPr>
          <p:nvPr/>
        </p:nvCxnSpPr>
        <p:spPr>
          <a:xfrm>
            <a:off x="983820" y="6402095"/>
            <a:ext cx="10015278" cy="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E639EB4-AF03-ED45-A6F4-A54CCA6E9087}"/>
              </a:ext>
            </a:extLst>
          </p:cNvPr>
          <p:cNvSpPr txBox="1"/>
          <p:nvPr/>
        </p:nvSpPr>
        <p:spPr>
          <a:xfrm>
            <a:off x="11063898" y="624697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49306A-C77A-1040-90C9-3142FE6E66DD}"/>
              </a:ext>
            </a:extLst>
          </p:cNvPr>
          <p:cNvSpPr txBox="1"/>
          <p:nvPr/>
        </p:nvSpPr>
        <p:spPr>
          <a:xfrm>
            <a:off x="1157074" y="5917746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A5C3E5A-1E5F-9E49-BDB5-D85056A8BAF1}"/>
              </a:ext>
            </a:extLst>
          </p:cNvPr>
          <p:cNvSpPr txBox="1"/>
          <p:nvPr/>
        </p:nvSpPr>
        <p:spPr>
          <a:xfrm>
            <a:off x="1783510" y="594390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C1F9ECB-8F0F-6C4D-AA6E-083F205913C7}"/>
              </a:ext>
            </a:extLst>
          </p:cNvPr>
          <p:cNvSpPr/>
          <p:nvPr/>
        </p:nvSpPr>
        <p:spPr>
          <a:xfrm>
            <a:off x="1185351" y="6221720"/>
            <a:ext cx="534071" cy="184046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62ABCB8-7ED1-444A-B2D2-E0347C556463}"/>
              </a:ext>
            </a:extLst>
          </p:cNvPr>
          <p:cNvSpPr/>
          <p:nvPr/>
        </p:nvSpPr>
        <p:spPr>
          <a:xfrm>
            <a:off x="1729053" y="6221368"/>
            <a:ext cx="342171" cy="177057"/>
          </a:xfrm>
          <a:prstGeom prst="rect">
            <a:avLst/>
          </a:prstGeom>
          <a:solidFill>
            <a:srgbClr val="FF0000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1779B12-D388-164B-B2A3-5A1D07A0CD8C}"/>
              </a:ext>
            </a:extLst>
          </p:cNvPr>
          <p:cNvSpPr txBox="1"/>
          <p:nvPr/>
        </p:nvSpPr>
        <p:spPr>
          <a:xfrm>
            <a:off x="2381605" y="5980206"/>
            <a:ext cx="2710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{Row #1’s T elements} * {V’s T elements}</a:t>
            </a:r>
            <a:endParaRPr kumimoji="1" lang="ko-KR" altLang="en-US" sz="1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4FDAD4E3-2923-AC43-B9D6-D02BB743F8F4}"/>
              </a:ext>
            </a:extLst>
          </p:cNvPr>
          <p:cNvCxnSpPr>
            <a:cxnSpLocks/>
          </p:cNvCxnSpPr>
          <p:nvPr/>
        </p:nvCxnSpPr>
        <p:spPr>
          <a:xfrm flipH="1">
            <a:off x="7872813" y="4834299"/>
            <a:ext cx="1" cy="5033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A2878BB-DAD7-C142-991E-DC5EE7B14958}"/>
              </a:ext>
            </a:extLst>
          </p:cNvPr>
          <p:cNvCxnSpPr>
            <a:cxnSpLocks/>
          </p:cNvCxnSpPr>
          <p:nvPr/>
        </p:nvCxnSpPr>
        <p:spPr>
          <a:xfrm>
            <a:off x="7862158" y="5337688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7A1EA5-3C71-D945-862B-E9E4C83A242E}"/>
              </a:ext>
            </a:extLst>
          </p:cNvPr>
          <p:cNvSpPr/>
          <p:nvPr/>
        </p:nvSpPr>
        <p:spPr>
          <a:xfrm>
            <a:off x="2080855" y="6221368"/>
            <a:ext cx="342171" cy="177057"/>
          </a:xfrm>
          <a:prstGeom prst="rect">
            <a:avLst/>
          </a:prstGeom>
          <a:solidFill>
            <a:srgbClr val="92D050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4AD94B-C82E-8B4A-8065-C8320E1B13B8}"/>
              </a:ext>
            </a:extLst>
          </p:cNvPr>
          <p:cNvSpPr txBox="1"/>
          <p:nvPr/>
        </p:nvSpPr>
        <p:spPr>
          <a:xfrm>
            <a:off x="2121936" y="59239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744BD92-790E-BB4A-B384-203A8335E168}"/>
              </a:ext>
            </a:extLst>
          </p:cNvPr>
          <p:cNvCxnSpPr>
            <a:cxnSpLocks/>
          </p:cNvCxnSpPr>
          <p:nvPr/>
        </p:nvCxnSpPr>
        <p:spPr>
          <a:xfrm>
            <a:off x="9397778" y="4749202"/>
            <a:ext cx="0" cy="50805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4CBD8486-4772-E34A-B88E-983BEA9ECAAE}"/>
              </a:ext>
            </a:extLst>
          </p:cNvPr>
          <p:cNvCxnSpPr>
            <a:cxnSpLocks/>
          </p:cNvCxnSpPr>
          <p:nvPr/>
        </p:nvCxnSpPr>
        <p:spPr>
          <a:xfrm>
            <a:off x="11436284" y="4823499"/>
            <a:ext cx="0" cy="5141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C08C66F-C3A3-4143-9D20-598454BD8A6E}"/>
              </a:ext>
            </a:extLst>
          </p:cNvPr>
          <p:cNvSpPr/>
          <p:nvPr/>
        </p:nvSpPr>
        <p:spPr>
          <a:xfrm>
            <a:off x="748068" y="2716759"/>
            <a:ext cx="3105996" cy="372533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140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iPhone Teardown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pic>
        <p:nvPicPr>
          <p:cNvPr id="5123" name="내용 개체 틀 4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9314" y="1951039"/>
            <a:ext cx="5413375" cy="4060825"/>
          </a:xfrm>
        </p:spPr>
      </p:pic>
      <p:sp>
        <p:nvSpPr>
          <p:cNvPr id="512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30F156-3C5C-4195-A497-9E806F356006}" type="slidenum">
              <a:rPr lang="en-US" altLang="en-US" smtClean="0">
                <a:latin typeface="Garamond" panose="02020404030301010803" pitchFamily="18" charset="0"/>
              </a:rPr>
              <a:pPr/>
              <a:t>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11539312" y="0"/>
            <a:ext cx="587375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>
                <a:ea typeface="굴림" panose="020B0600000101010101" pitchFamily="50" charset="-127"/>
              </a:rPr>
              <a:t>[iFixit]</a:t>
            </a:r>
            <a:endParaRPr lang="ko-KR" altLang="en-US" sz="12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984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FB6-4C1E-2145-84B3-FCAC7BAF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Building Our MV Accelerator with VV:</a:t>
            </a:r>
            <a:br>
              <a:rPr kumimoji="1" lang="en-US" altLang="ko-KR" dirty="0"/>
            </a:br>
            <a:r>
              <a:rPr kumimoji="1" lang="en-US" altLang="ko-KR" dirty="0">
                <a:solidFill>
                  <a:srgbClr val="FF0000"/>
                </a:solidFill>
              </a:rPr>
              <a:t>Adding Data Paths, {Buffer-MAC-Register}’s 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내용 개체 틀 98">
            <a:extLst>
              <a:ext uri="{FF2B5EF4-FFF2-40B4-BE49-F238E27FC236}">
                <a16:creationId xmlns:a16="http://schemas.microsoft.com/office/drawing/2014/main" id="{5FA261EC-A90E-CF4C-A73A-06A26182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Data transfer from BRAM to Buffer1 and then Buffer2</a:t>
            </a:r>
          </a:p>
          <a:p>
            <a:endParaRPr kumimoji="1"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72D4818-00A8-0D4C-9E5C-DA609F4D106F}"/>
              </a:ext>
            </a:extLst>
          </p:cNvPr>
          <p:cNvSpPr/>
          <p:nvPr/>
        </p:nvSpPr>
        <p:spPr>
          <a:xfrm>
            <a:off x="781914" y="2744510"/>
            <a:ext cx="3013576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CEC4009-FE7F-7349-BE4E-5B76043F0A4F}"/>
              </a:ext>
            </a:extLst>
          </p:cNvPr>
          <p:cNvSpPr/>
          <p:nvPr/>
        </p:nvSpPr>
        <p:spPr>
          <a:xfrm>
            <a:off x="6250861" y="2907937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6B065C7-9785-D74D-B479-D1DEEF283236}"/>
              </a:ext>
            </a:extLst>
          </p:cNvPr>
          <p:cNvSpPr/>
          <p:nvPr/>
        </p:nvSpPr>
        <p:spPr>
          <a:xfrm>
            <a:off x="4326301" y="2744510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A27296E-30C7-F940-A820-602CFF800F6C}"/>
              </a:ext>
            </a:extLst>
          </p:cNvPr>
          <p:cNvSpPr/>
          <p:nvPr/>
        </p:nvSpPr>
        <p:spPr>
          <a:xfrm>
            <a:off x="8319780" y="2907937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AF7392A-389A-1441-9299-07F3B85B375C}"/>
              </a:ext>
            </a:extLst>
          </p:cNvPr>
          <p:cNvSpPr/>
          <p:nvPr/>
        </p:nvSpPr>
        <p:spPr>
          <a:xfrm>
            <a:off x="8319780" y="4646679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EA71E25-104C-D746-9772-4EAD58E078DE}"/>
              </a:ext>
            </a:extLst>
          </p:cNvPr>
          <p:cNvSpPr/>
          <p:nvPr/>
        </p:nvSpPr>
        <p:spPr>
          <a:xfrm>
            <a:off x="8618067" y="4646678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08CB097-57A4-4B4B-8F5F-183333B6F133}"/>
              </a:ext>
            </a:extLst>
          </p:cNvPr>
          <p:cNvSpPr/>
          <p:nvPr/>
        </p:nvSpPr>
        <p:spPr>
          <a:xfrm>
            <a:off x="9857071" y="4646678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901A87-FE0E-E845-95E0-57C3426A25AC}"/>
              </a:ext>
            </a:extLst>
          </p:cNvPr>
          <p:cNvSpPr/>
          <p:nvPr/>
        </p:nvSpPr>
        <p:spPr>
          <a:xfrm>
            <a:off x="10644711" y="4646676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5DACC80-7C67-244C-9DC2-4E6A877AEDD2}"/>
              </a:ext>
            </a:extLst>
          </p:cNvPr>
          <p:cNvCxnSpPr>
            <a:cxnSpLocks/>
          </p:cNvCxnSpPr>
          <p:nvPr/>
        </p:nvCxnSpPr>
        <p:spPr>
          <a:xfrm>
            <a:off x="8916356" y="4871979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E9D897B-E6ED-E94A-BFD4-CE419E54D6D8}"/>
              </a:ext>
            </a:extLst>
          </p:cNvPr>
          <p:cNvCxnSpPr>
            <a:cxnSpLocks/>
          </p:cNvCxnSpPr>
          <p:nvPr/>
        </p:nvCxnSpPr>
        <p:spPr>
          <a:xfrm>
            <a:off x="8916356" y="3349873"/>
            <a:ext cx="47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EF2E62B4-2815-824F-AE3D-53DCA4F7D708}"/>
              </a:ext>
            </a:extLst>
          </p:cNvPr>
          <p:cNvCxnSpPr>
            <a:cxnSpLocks/>
          </p:cNvCxnSpPr>
          <p:nvPr/>
        </p:nvCxnSpPr>
        <p:spPr>
          <a:xfrm>
            <a:off x="9386713" y="3349873"/>
            <a:ext cx="0" cy="1396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974D664-6F61-F543-B216-E5022918204A}"/>
              </a:ext>
            </a:extLst>
          </p:cNvPr>
          <p:cNvCxnSpPr>
            <a:cxnSpLocks/>
          </p:cNvCxnSpPr>
          <p:nvPr/>
        </p:nvCxnSpPr>
        <p:spPr>
          <a:xfrm>
            <a:off x="9360217" y="474642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0455FE1-9982-9246-8FE6-E22AE0CC13F4}"/>
              </a:ext>
            </a:extLst>
          </p:cNvPr>
          <p:cNvCxnSpPr>
            <a:cxnSpLocks/>
          </p:cNvCxnSpPr>
          <p:nvPr/>
        </p:nvCxnSpPr>
        <p:spPr>
          <a:xfrm>
            <a:off x="10146313" y="480801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FE874C77-8C5A-CB46-92AA-15B9AD8DB49A}"/>
              </a:ext>
            </a:extLst>
          </p:cNvPr>
          <p:cNvCxnSpPr>
            <a:cxnSpLocks/>
          </p:cNvCxnSpPr>
          <p:nvPr/>
        </p:nvCxnSpPr>
        <p:spPr>
          <a:xfrm>
            <a:off x="8916356" y="3089292"/>
            <a:ext cx="2519929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3904B21C-F089-7247-BF91-20C5F233FC48}"/>
              </a:ext>
            </a:extLst>
          </p:cNvPr>
          <p:cNvCxnSpPr>
            <a:cxnSpLocks/>
          </p:cNvCxnSpPr>
          <p:nvPr/>
        </p:nvCxnSpPr>
        <p:spPr>
          <a:xfrm>
            <a:off x="11436284" y="3089292"/>
            <a:ext cx="1" cy="1745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690000F-948D-984B-98F9-5C69CD2C43E8}"/>
              </a:ext>
            </a:extLst>
          </p:cNvPr>
          <p:cNvCxnSpPr>
            <a:cxnSpLocks/>
          </p:cNvCxnSpPr>
          <p:nvPr/>
        </p:nvCxnSpPr>
        <p:spPr>
          <a:xfrm>
            <a:off x="10943000" y="4808867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E84EAFAC-EA12-7A4B-9FC4-090FC3D4EAB9}"/>
              </a:ext>
            </a:extLst>
          </p:cNvPr>
          <p:cNvCxnSpPr>
            <a:cxnSpLocks/>
          </p:cNvCxnSpPr>
          <p:nvPr/>
        </p:nvCxnSpPr>
        <p:spPr>
          <a:xfrm>
            <a:off x="7864954" y="3627825"/>
            <a:ext cx="47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5850227B-5482-D14A-8680-5EEAB89AAAA8}"/>
              </a:ext>
            </a:extLst>
          </p:cNvPr>
          <p:cNvCxnSpPr>
            <a:cxnSpLocks/>
          </p:cNvCxnSpPr>
          <p:nvPr/>
        </p:nvCxnSpPr>
        <p:spPr>
          <a:xfrm flipH="1">
            <a:off x="7862158" y="3621018"/>
            <a:ext cx="4081" cy="1199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ADC0683-107F-8A47-A2EF-F383BC0E6AE4}"/>
              </a:ext>
            </a:extLst>
          </p:cNvPr>
          <p:cNvCxnSpPr>
            <a:cxnSpLocks/>
          </p:cNvCxnSpPr>
          <p:nvPr/>
        </p:nvCxnSpPr>
        <p:spPr>
          <a:xfrm>
            <a:off x="7838458" y="4824199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0CB67DE-61E2-7B4E-9E5E-A5E22E798F49}"/>
              </a:ext>
            </a:extLst>
          </p:cNvPr>
          <p:cNvSpPr/>
          <p:nvPr/>
        </p:nvSpPr>
        <p:spPr>
          <a:xfrm>
            <a:off x="781914" y="2744512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03C26EE-F781-CD45-98B7-C46B065C7197}"/>
              </a:ext>
            </a:extLst>
          </p:cNvPr>
          <p:cNvSpPr/>
          <p:nvPr/>
        </p:nvSpPr>
        <p:spPr>
          <a:xfrm>
            <a:off x="1080202" y="2744510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F0FBF7-B99F-494D-90DD-F1FDE06FF3CD}"/>
              </a:ext>
            </a:extLst>
          </p:cNvPr>
          <p:cNvSpPr txBox="1"/>
          <p:nvPr/>
        </p:nvSpPr>
        <p:spPr>
          <a:xfrm>
            <a:off x="680936" y="2720224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C4FC54-72C1-F545-8AD3-365A5A409200}"/>
              </a:ext>
            </a:extLst>
          </p:cNvPr>
          <p:cNvSpPr txBox="1"/>
          <p:nvPr/>
        </p:nvSpPr>
        <p:spPr>
          <a:xfrm>
            <a:off x="983820" y="2720224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F1FE280-E611-8D4B-84C9-1082D4C38949}"/>
              </a:ext>
            </a:extLst>
          </p:cNvPr>
          <p:cNvSpPr txBox="1"/>
          <p:nvPr/>
        </p:nvSpPr>
        <p:spPr>
          <a:xfrm>
            <a:off x="681294" y="304294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51ABD80-A8BC-4743-90FB-62525DD3B44B}"/>
              </a:ext>
            </a:extLst>
          </p:cNvPr>
          <p:cNvSpPr txBox="1"/>
          <p:nvPr/>
        </p:nvSpPr>
        <p:spPr>
          <a:xfrm>
            <a:off x="984179" y="304294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127BB43-4A30-9145-B764-8C0F9C1C4328}"/>
              </a:ext>
            </a:extLst>
          </p:cNvPr>
          <p:cNvSpPr/>
          <p:nvPr/>
        </p:nvSpPr>
        <p:spPr>
          <a:xfrm>
            <a:off x="779923" y="3068307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2874B23-6809-174B-8788-1148A20941AA}"/>
              </a:ext>
            </a:extLst>
          </p:cNvPr>
          <p:cNvSpPr/>
          <p:nvPr/>
        </p:nvSpPr>
        <p:spPr>
          <a:xfrm>
            <a:off x="1078210" y="3068305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4E41467-EE55-3C4F-8523-96E2495715C3}"/>
              </a:ext>
            </a:extLst>
          </p:cNvPr>
          <p:cNvSpPr txBox="1"/>
          <p:nvPr/>
        </p:nvSpPr>
        <p:spPr>
          <a:xfrm>
            <a:off x="8223482" y="4646636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03F846-6D04-3543-BB6D-1E68483E3A55}"/>
              </a:ext>
            </a:extLst>
          </p:cNvPr>
          <p:cNvSpPr txBox="1"/>
          <p:nvPr/>
        </p:nvSpPr>
        <p:spPr>
          <a:xfrm>
            <a:off x="8526366" y="4646636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2FB309B-BABB-824C-849B-5B41188E49ED}"/>
              </a:ext>
            </a:extLst>
          </p:cNvPr>
          <p:cNvSpPr txBox="1"/>
          <p:nvPr/>
        </p:nvSpPr>
        <p:spPr>
          <a:xfrm>
            <a:off x="8217652" y="3448018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C0D04C-8D3A-5A45-8C1F-12A53CF55959}"/>
              </a:ext>
            </a:extLst>
          </p:cNvPr>
          <p:cNvSpPr txBox="1"/>
          <p:nvPr/>
        </p:nvSpPr>
        <p:spPr>
          <a:xfrm>
            <a:off x="8520536" y="3448018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4AE925-B82A-3A40-9EB0-D60A6E3AE1A2}"/>
              </a:ext>
            </a:extLst>
          </p:cNvPr>
          <p:cNvSpPr txBox="1"/>
          <p:nvPr/>
        </p:nvSpPr>
        <p:spPr>
          <a:xfrm>
            <a:off x="8218010" y="3621499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68ADC0B-5ABA-D748-B901-DB64E11B39AA}"/>
              </a:ext>
            </a:extLst>
          </p:cNvPr>
          <p:cNvSpPr txBox="1"/>
          <p:nvPr/>
        </p:nvSpPr>
        <p:spPr>
          <a:xfrm>
            <a:off x="8520894" y="3621499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2EE78E6-C8B3-014F-8BD6-3F4580AED7B8}"/>
              </a:ext>
            </a:extLst>
          </p:cNvPr>
          <p:cNvSpPr/>
          <p:nvPr/>
        </p:nvSpPr>
        <p:spPr>
          <a:xfrm>
            <a:off x="4327606" y="274450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B486232-F3C0-6849-A4DB-98B011A12807}"/>
              </a:ext>
            </a:extLst>
          </p:cNvPr>
          <p:cNvSpPr txBox="1"/>
          <p:nvPr/>
        </p:nvSpPr>
        <p:spPr>
          <a:xfrm>
            <a:off x="4275856" y="2720221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66BAB2-D6D0-D144-8D29-6608CB29E87D}"/>
              </a:ext>
            </a:extLst>
          </p:cNvPr>
          <p:cNvSpPr txBox="1"/>
          <p:nvPr/>
        </p:nvSpPr>
        <p:spPr>
          <a:xfrm>
            <a:off x="4276214" y="3042940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0BC7D4F-9723-E44C-871D-A47C1BD793C9}"/>
              </a:ext>
            </a:extLst>
          </p:cNvPr>
          <p:cNvSpPr/>
          <p:nvPr/>
        </p:nvSpPr>
        <p:spPr>
          <a:xfrm>
            <a:off x="4325615" y="3068302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CC14230-CA3A-454C-A2B1-A25FAB7931FC}"/>
              </a:ext>
            </a:extLst>
          </p:cNvPr>
          <p:cNvSpPr txBox="1"/>
          <p:nvPr/>
        </p:nvSpPr>
        <p:spPr>
          <a:xfrm>
            <a:off x="9691499" y="4306261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9F2977-3CC1-6C4D-B20A-CB3CBB807E96}"/>
              </a:ext>
            </a:extLst>
          </p:cNvPr>
          <p:cNvSpPr txBox="1"/>
          <p:nvPr/>
        </p:nvSpPr>
        <p:spPr>
          <a:xfrm>
            <a:off x="8285041" y="3167204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1906EC4-C838-7B45-89F6-948947CF9E97}"/>
              </a:ext>
            </a:extLst>
          </p:cNvPr>
          <p:cNvSpPr txBox="1"/>
          <p:nvPr/>
        </p:nvSpPr>
        <p:spPr>
          <a:xfrm>
            <a:off x="8572082" y="3176621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C48DB18-D055-244A-9F8E-F427886D986C}"/>
              </a:ext>
            </a:extLst>
          </p:cNvPr>
          <p:cNvSpPr txBox="1"/>
          <p:nvPr/>
        </p:nvSpPr>
        <p:spPr>
          <a:xfrm>
            <a:off x="8300883" y="2907937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7A22194-4ACC-0145-85A7-D892F5474B5B}"/>
              </a:ext>
            </a:extLst>
          </p:cNvPr>
          <p:cNvSpPr txBox="1"/>
          <p:nvPr/>
        </p:nvSpPr>
        <p:spPr>
          <a:xfrm>
            <a:off x="8587925" y="2917354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CDAD02B-AA99-2845-9383-53455CDD2924}"/>
              </a:ext>
            </a:extLst>
          </p:cNvPr>
          <p:cNvSpPr txBox="1"/>
          <p:nvPr/>
        </p:nvSpPr>
        <p:spPr>
          <a:xfrm>
            <a:off x="10598343" y="4621311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3C7F0D0-2010-D043-9E74-1522064910DD}"/>
              </a:ext>
            </a:extLst>
          </p:cNvPr>
          <p:cNvSpPr txBox="1"/>
          <p:nvPr/>
        </p:nvSpPr>
        <p:spPr>
          <a:xfrm>
            <a:off x="6311760" y="3230615"/>
            <a:ext cx="44595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26743618-35B9-F04A-88E1-8AB578F8ABD9}"/>
              </a:ext>
            </a:extLst>
          </p:cNvPr>
          <p:cNvCxnSpPr>
            <a:cxnSpLocks/>
          </p:cNvCxnSpPr>
          <p:nvPr/>
        </p:nvCxnSpPr>
        <p:spPr>
          <a:xfrm>
            <a:off x="6866413" y="3341225"/>
            <a:ext cx="14533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500D7B6-6344-F64B-8212-9FFB782AD50E}"/>
              </a:ext>
            </a:extLst>
          </p:cNvPr>
          <p:cNvSpPr txBox="1"/>
          <p:nvPr/>
        </p:nvSpPr>
        <p:spPr>
          <a:xfrm>
            <a:off x="8022440" y="2574276"/>
            <a:ext cx="123700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Memory (BRAM)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C4E7AA6-E1B0-734B-9FE9-CAB8AE219374}"/>
              </a:ext>
            </a:extLst>
          </p:cNvPr>
          <p:cNvSpPr/>
          <p:nvPr/>
        </p:nvSpPr>
        <p:spPr>
          <a:xfrm>
            <a:off x="7598707" y="2581081"/>
            <a:ext cx="4035574" cy="32162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AF1CE6D-A405-E340-A6EF-3C88DD81BBAD}"/>
              </a:ext>
            </a:extLst>
          </p:cNvPr>
          <p:cNvSpPr txBox="1"/>
          <p:nvPr/>
        </p:nvSpPr>
        <p:spPr>
          <a:xfrm>
            <a:off x="9037089" y="2233281"/>
            <a:ext cx="113883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MV accelerator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02E30F-E12D-DD4A-9270-96F51D1436FD}"/>
              </a:ext>
            </a:extLst>
          </p:cNvPr>
          <p:cNvSpPr/>
          <p:nvPr/>
        </p:nvSpPr>
        <p:spPr>
          <a:xfrm>
            <a:off x="5202560" y="2748180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72C137F-CD59-F843-8BA2-5F606478FCA0}"/>
              </a:ext>
            </a:extLst>
          </p:cNvPr>
          <p:cNvSpPr/>
          <p:nvPr/>
        </p:nvSpPr>
        <p:spPr>
          <a:xfrm>
            <a:off x="5203866" y="274817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3163393-4F9B-4F4A-8842-07497CCF90D4}"/>
              </a:ext>
            </a:extLst>
          </p:cNvPr>
          <p:cNvSpPr txBox="1"/>
          <p:nvPr/>
        </p:nvSpPr>
        <p:spPr>
          <a:xfrm>
            <a:off x="5152115" y="2723891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CD093CC-5568-7644-B924-089FBE948D88}"/>
              </a:ext>
            </a:extLst>
          </p:cNvPr>
          <p:cNvSpPr txBox="1"/>
          <p:nvPr/>
        </p:nvSpPr>
        <p:spPr>
          <a:xfrm>
            <a:off x="5152474" y="3046610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E9C45E5-85D9-8641-A390-F088CA9059D5}"/>
              </a:ext>
            </a:extLst>
          </p:cNvPr>
          <p:cNvSpPr/>
          <p:nvPr/>
        </p:nvSpPr>
        <p:spPr>
          <a:xfrm>
            <a:off x="5201874" y="3071972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FB9A0BC-C1D1-2C45-8F4E-2B06813D93B4}"/>
              </a:ext>
            </a:extLst>
          </p:cNvPr>
          <p:cNvSpPr/>
          <p:nvPr/>
        </p:nvSpPr>
        <p:spPr>
          <a:xfrm>
            <a:off x="1379567" y="2751524"/>
            <a:ext cx="596573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77D46CB-2A49-AE46-BF5F-92482B7794F6}"/>
              </a:ext>
            </a:extLst>
          </p:cNvPr>
          <p:cNvSpPr/>
          <p:nvPr/>
        </p:nvSpPr>
        <p:spPr>
          <a:xfrm>
            <a:off x="4322386" y="3392300"/>
            <a:ext cx="295142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09F7C0B-186B-A84A-AAAD-8C884B3AF97D}"/>
              </a:ext>
            </a:extLst>
          </p:cNvPr>
          <p:cNvSpPr txBox="1"/>
          <p:nvPr/>
        </p:nvSpPr>
        <p:spPr>
          <a:xfrm>
            <a:off x="1677853" y="2201999"/>
            <a:ext cx="125406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Matrix M (N x N)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5D1C6A-1331-CB4E-9441-D828F30E4674}"/>
              </a:ext>
            </a:extLst>
          </p:cNvPr>
          <p:cNvSpPr txBox="1"/>
          <p:nvPr/>
        </p:nvSpPr>
        <p:spPr>
          <a:xfrm>
            <a:off x="3895068" y="2202030"/>
            <a:ext cx="109228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Input vector V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589AF6-485E-394E-A8AC-8633F0BCF875}"/>
              </a:ext>
            </a:extLst>
          </p:cNvPr>
          <p:cNvSpPr txBox="1"/>
          <p:nvPr/>
        </p:nvSpPr>
        <p:spPr>
          <a:xfrm>
            <a:off x="4971125" y="2200950"/>
            <a:ext cx="70339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Result R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BCB717C-F689-AB41-90C1-0DCD7FA575DA}"/>
              </a:ext>
            </a:extLst>
          </p:cNvPr>
          <p:cNvSpPr txBox="1"/>
          <p:nvPr/>
        </p:nvSpPr>
        <p:spPr>
          <a:xfrm>
            <a:off x="8273098" y="4318703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783B364-EE53-8745-AD7A-8550974C730B}"/>
              </a:ext>
            </a:extLst>
          </p:cNvPr>
          <p:cNvSpPr txBox="1"/>
          <p:nvPr/>
        </p:nvSpPr>
        <p:spPr>
          <a:xfrm>
            <a:off x="10419436" y="4297570"/>
            <a:ext cx="688329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9C5FCE-F5D2-4A48-89F1-EAC10BB86160}"/>
              </a:ext>
            </a:extLst>
          </p:cNvPr>
          <p:cNvSpPr txBox="1"/>
          <p:nvPr/>
        </p:nvSpPr>
        <p:spPr>
          <a:xfrm>
            <a:off x="3962575" y="6585097"/>
            <a:ext cx="363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Total execution cycles of MV = ((</a:t>
            </a:r>
            <a:r>
              <a:rPr kumimoji="1" lang="en-US" altLang="ko-KR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)*(</a:t>
            </a:r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T*T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en-US" altLang="ko-K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))*(N/T)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F98AB62-3148-5D4D-8211-5A7A5D4A0004}"/>
              </a:ext>
            </a:extLst>
          </p:cNvPr>
          <p:cNvSpPr txBox="1"/>
          <p:nvPr/>
        </p:nvSpPr>
        <p:spPr>
          <a:xfrm>
            <a:off x="748322" y="2359519"/>
            <a:ext cx="62998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tile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15CCB9A-B763-7F49-A744-3F86A83350F8}"/>
              </a:ext>
            </a:extLst>
          </p:cNvPr>
          <p:cNvSpPr txBox="1"/>
          <p:nvPr/>
        </p:nvSpPr>
        <p:spPr>
          <a:xfrm>
            <a:off x="6966795" y="3052954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D20B37-5924-674D-91E2-459F69DE0B6B}"/>
              </a:ext>
            </a:extLst>
          </p:cNvPr>
          <p:cNvSpPr txBox="1"/>
          <p:nvPr/>
        </p:nvSpPr>
        <p:spPr>
          <a:xfrm>
            <a:off x="7583908" y="4223408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3C8E93D-C705-CF4C-8D37-37E6CEC6CAEA}"/>
              </a:ext>
            </a:extLst>
          </p:cNvPr>
          <p:cNvSpPr txBox="1"/>
          <p:nvPr/>
        </p:nvSpPr>
        <p:spPr>
          <a:xfrm>
            <a:off x="9386713" y="3872566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95BDC19-F4AF-0140-B1DF-F9A7D1DC9201}"/>
              </a:ext>
            </a:extLst>
          </p:cNvPr>
          <p:cNvSpPr txBox="1"/>
          <p:nvPr/>
        </p:nvSpPr>
        <p:spPr>
          <a:xfrm>
            <a:off x="3854064" y="3740699"/>
            <a:ext cx="397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2052F4F-A667-864A-AA2D-5BFEEABFA81E}"/>
              </a:ext>
            </a:extLst>
          </p:cNvPr>
          <p:cNvSpPr txBox="1"/>
          <p:nvPr/>
        </p:nvSpPr>
        <p:spPr>
          <a:xfrm>
            <a:off x="4702305" y="37406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7B83B084-91A0-2C45-8156-ACB20A519686}"/>
              </a:ext>
            </a:extLst>
          </p:cNvPr>
          <p:cNvCxnSpPr>
            <a:cxnSpLocks/>
          </p:cNvCxnSpPr>
          <p:nvPr/>
        </p:nvCxnSpPr>
        <p:spPr>
          <a:xfrm>
            <a:off x="983820" y="6402095"/>
            <a:ext cx="10015278" cy="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E639EB4-AF03-ED45-A6F4-A54CCA6E9087}"/>
              </a:ext>
            </a:extLst>
          </p:cNvPr>
          <p:cNvSpPr txBox="1"/>
          <p:nvPr/>
        </p:nvSpPr>
        <p:spPr>
          <a:xfrm>
            <a:off x="11063898" y="624697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49306A-C77A-1040-90C9-3142FE6E66DD}"/>
              </a:ext>
            </a:extLst>
          </p:cNvPr>
          <p:cNvSpPr txBox="1"/>
          <p:nvPr/>
        </p:nvSpPr>
        <p:spPr>
          <a:xfrm>
            <a:off x="1157074" y="5917746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A5C3E5A-1E5F-9E49-BDB5-D85056A8BAF1}"/>
              </a:ext>
            </a:extLst>
          </p:cNvPr>
          <p:cNvSpPr txBox="1"/>
          <p:nvPr/>
        </p:nvSpPr>
        <p:spPr>
          <a:xfrm>
            <a:off x="1783510" y="594390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C1F9ECB-8F0F-6C4D-AA6E-083F205913C7}"/>
              </a:ext>
            </a:extLst>
          </p:cNvPr>
          <p:cNvSpPr/>
          <p:nvPr/>
        </p:nvSpPr>
        <p:spPr>
          <a:xfrm>
            <a:off x="1185351" y="6221720"/>
            <a:ext cx="534071" cy="184046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62ABCB8-7ED1-444A-B2D2-E0347C556463}"/>
              </a:ext>
            </a:extLst>
          </p:cNvPr>
          <p:cNvSpPr/>
          <p:nvPr/>
        </p:nvSpPr>
        <p:spPr>
          <a:xfrm>
            <a:off x="1729053" y="6221368"/>
            <a:ext cx="342171" cy="177057"/>
          </a:xfrm>
          <a:prstGeom prst="rect">
            <a:avLst/>
          </a:prstGeom>
          <a:solidFill>
            <a:srgbClr val="FF0000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1779B12-D388-164B-B2A3-5A1D07A0CD8C}"/>
              </a:ext>
            </a:extLst>
          </p:cNvPr>
          <p:cNvSpPr txBox="1"/>
          <p:nvPr/>
        </p:nvSpPr>
        <p:spPr>
          <a:xfrm>
            <a:off x="1782869" y="649239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Tile 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50C6C56-9A05-A940-86A7-C7E32313DA72}"/>
              </a:ext>
            </a:extLst>
          </p:cNvPr>
          <p:cNvSpPr txBox="1"/>
          <p:nvPr/>
        </p:nvSpPr>
        <p:spPr>
          <a:xfrm>
            <a:off x="2130848" y="594023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C0BD45E-FAF3-5A42-87C0-B3B4A472FF53}"/>
              </a:ext>
            </a:extLst>
          </p:cNvPr>
          <p:cNvSpPr/>
          <p:nvPr/>
        </p:nvSpPr>
        <p:spPr>
          <a:xfrm>
            <a:off x="2076391" y="6217698"/>
            <a:ext cx="342171" cy="177057"/>
          </a:xfrm>
          <a:prstGeom prst="rect">
            <a:avLst/>
          </a:prstGeom>
          <a:solidFill>
            <a:srgbClr val="FF0000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F6D634-BE20-E34B-A28F-1B022ECE2487}"/>
              </a:ext>
            </a:extLst>
          </p:cNvPr>
          <p:cNvSpPr txBox="1"/>
          <p:nvPr/>
        </p:nvSpPr>
        <p:spPr>
          <a:xfrm>
            <a:off x="2029307" y="5603959"/>
            <a:ext cx="486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</a:t>
            </a:r>
          </a:p>
          <a:p>
            <a:pPr algn="ctr"/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C79A72-C19C-274D-9A9B-FEA4FEEC35EE}"/>
              </a:ext>
            </a:extLst>
          </p:cNvPr>
          <p:cNvGrpSpPr/>
          <p:nvPr/>
        </p:nvGrpSpPr>
        <p:grpSpPr>
          <a:xfrm>
            <a:off x="7862158" y="4738666"/>
            <a:ext cx="3577697" cy="1018130"/>
            <a:chOff x="7862158" y="4738666"/>
            <a:chExt cx="3577697" cy="101813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5ADE4BD-D265-4248-9576-16FE4A3BF6E9}"/>
                </a:ext>
              </a:extLst>
            </p:cNvPr>
            <p:cNvSpPr/>
            <p:nvPr/>
          </p:nvSpPr>
          <p:spPr>
            <a:xfrm>
              <a:off x="8319780" y="5169808"/>
              <a:ext cx="298287" cy="3226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9F7A59A-99FD-954D-800F-35CC3F0AA0F6}"/>
                </a:ext>
              </a:extLst>
            </p:cNvPr>
            <p:cNvSpPr/>
            <p:nvPr/>
          </p:nvSpPr>
          <p:spPr>
            <a:xfrm>
              <a:off x="8618067" y="5169806"/>
              <a:ext cx="298289" cy="3226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29AF402-D264-3B41-B613-AA217DAC49E7}"/>
                </a:ext>
              </a:extLst>
            </p:cNvPr>
            <p:cNvSpPr/>
            <p:nvPr/>
          </p:nvSpPr>
          <p:spPr>
            <a:xfrm>
              <a:off x="9857071" y="5169805"/>
              <a:ext cx="289241" cy="322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kumimoji="1" lang="ko-KR" alt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D52178F-F4FF-CB45-A7D4-908E8A07FDB2}"/>
                </a:ext>
              </a:extLst>
            </p:cNvPr>
            <p:cNvSpPr/>
            <p:nvPr/>
          </p:nvSpPr>
          <p:spPr>
            <a:xfrm>
              <a:off x="10644711" y="5169805"/>
              <a:ext cx="298289" cy="3226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5911FC26-158E-B145-A8C5-9CD60E0E94E2}"/>
                </a:ext>
              </a:extLst>
            </p:cNvPr>
            <p:cNvCxnSpPr>
              <a:cxnSpLocks/>
            </p:cNvCxnSpPr>
            <p:nvPr/>
          </p:nvCxnSpPr>
          <p:spPr>
            <a:xfrm>
              <a:off x="8916356" y="5378929"/>
              <a:ext cx="94071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857DAB8E-449C-2B49-B68A-63DD44287A02}"/>
                </a:ext>
              </a:extLst>
            </p:cNvPr>
            <p:cNvCxnSpPr>
              <a:cxnSpLocks/>
            </p:cNvCxnSpPr>
            <p:nvPr/>
          </p:nvCxnSpPr>
          <p:spPr>
            <a:xfrm>
              <a:off x="9360215" y="5257257"/>
              <a:ext cx="49685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3EABC9A1-5081-814A-A021-8E993EB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313" y="5331143"/>
              <a:ext cx="49685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10747376-597C-3946-8A7F-A32F456A6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943000" y="5331995"/>
              <a:ext cx="49685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4080D62-4C6E-564F-8437-E7F0ED2A9A0D}"/>
                </a:ext>
              </a:extLst>
            </p:cNvPr>
            <p:cNvSpPr txBox="1"/>
            <p:nvPr/>
          </p:nvSpPr>
          <p:spPr>
            <a:xfrm>
              <a:off x="9691499" y="5457763"/>
              <a:ext cx="56502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MAC2</a:t>
              </a:r>
              <a:endParaRPr kumimoji="1" lang="ko-KR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79E5F82-A6D4-9640-9288-9F9DF44F88AE}"/>
                </a:ext>
              </a:extLst>
            </p:cNvPr>
            <p:cNvSpPr txBox="1"/>
            <p:nvPr/>
          </p:nvSpPr>
          <p:spPr>
            <a:xfrm>
              <a:off x="10598343" y="5144439"/>
              <a:ext cx="343365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p2</a:t>
              </a:r>
              <a:endParaRPr kumimoji="1" lang="ko-KR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4593996-8732-354B-9A73-FE6CF77B938A}"/>
                </a:ext>
              </a:extLst>
            </p:cNvPr>
            <p:cNvSpPr txBox="1"/>
            <p:nvPr/>
          </p:nvSpPr>
          <p:spPr>
            <a:xfrm>
              <a:off x="8297192" y="5479798"/>
              <a:ext cx="644215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Buffer2</a:t>
              </a:r>
              <a:endParaRPr kumimoji="1" lang="ko-KR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4FDAD4E3-2923-AC43-B9D6-D02BB743F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2813" y="4834299"/>
              <a:ext cx="1" cy="50338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9A2878BB-DAD7-C142-991E-DC5EE7B14958}"/>
                </a:ext>
              </a:extLst>
            </p:cNvPr>
            <p:cNvCxnSpPr>
              <a:cxnSpLocks/>
            </p:cNvCxnSpPr>
            <p:nvPr/>
          </p:nvCxnSpPr>
          <p:spPr>
            <a:xfrm>
              <a:off x="7862158" y="5337688"/>
              <a:ext cx="49685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3159DE-FC48-9F41-AC86-D32D2DB349FC}"/>
                </a:ext>
              </a:extLst>
            </p:cNvPr>
            <p:cNvSpPr txBox="1"/>
            <p:nvPr/>
          </p:nvSpPr>
          <p:spPr>
            <a:xfrm>
              <a:off x="8218010" y="5157121"/>
              <a:ext cx="452368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w21</a:t>
              </a:r>
              <a:endParaRPr kumimoji="1" lang="ko-KR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31807C-5BF0-0F41-9CED-FF31DC68275C}"/>
                </a:ext>
              </a:extLst>
            </p:cNvPr>
            <p:cNvSpPr txBox="1"/>
            <p:nvPr/>
          </p:nvSpPr>
          <p:spPr>
            <a:xfrm>
              <a:off x="8520894" y="5157121"/>
              <a:ext cx="452368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w22</a:t>
              </a:r>
              <a:endParaRPr kumimoji="1" lang="ko-KR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8C56FBCB-7EBF-6449-8AEA-EA5A4CE274B1}"/>
                </a:ext>
              </a:extLst>
            </p:cNvPr>
            <p:cNvCxnSpPr>
              <a:cxnSpLocks/>
            </p:cNvCxnSpPr>
            <p:nvPr/>
          </p:nvCxnSpPr>
          <p:spPr>
            <a:xfrm>
              <a:off x="11436284" y="4834299"/>
              <a:ext cx="0" cy="51418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5C968818-723F-B64F-B419-535ADA5218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6713" y="4738666"/>
              <a:ext cx="1823" cy="5185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10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FB6-4C1E-2145-84B3-FCAC7BAF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Our MV Accelerator</a:t>
            </a:r>
            <a:endParaRPr kumimoji="1" lang="ko-KR" altLang="en-US" dirty="0"/>
          </a:p>
        </p:txBody>
      </p:sp>
      <p:sp>
        <p:nvSpPr>
          <p:cNvPr id="99" name="내용 개체 틀 98">
            <a:extLst>
              <a:ext uri="{FF2B5EF4-FFF2-40B4-BE49-F238E27FC236}">
                <a16:creationId xmlns:a16="http://schemas.microsoft.com/office/drawing/2014/main" id="{5FA261EC-A90E-CF4C-A73A-06A26182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72D4818-00A8-0D4C-9E5C-DA609F4D106F}"/>
              </a:ext>
            </a:extLst>
          </p:cNvPr>
          <p:cNvSpPr/>
          <p:nvPr/>
        </p:nvSpPr>
        <p:spPr>
          <a:xfrm>
            <a:off x="781914" y="2744510"/>
            <a:ext cx="3013576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CEC4009-FE7F-7349-BE4E-5B76043F0A4F}"/>
              </a:ext>
            </a:extLst>
          </p:cNvPr>
          <p:cNvSpPr/>
          <p:nvPr/>
        </p:nvSpPr>
        <p:spPr>
          <a:xfrm>
            <a:off x="6250861" y="2907937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6B065C7-9785-D74D-B479-D1DEEF283236}"/>
              </a:ext>
            </a:extLst>
          </p:cNvPr>
          <p:cNvSpPr/>
          <p:nvPr/>
        </p:nvSpPr>
        <p:spPr>
          <a:xfrm>
            <a:off x="4326301" y="2744510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A27296E-30C7-F940-A820-602CFF800F6C}"/>
              </a:ext>
            </a:extLst>
          </p:cNvPr>
          <p:cNvSpPr/>
          <p:nvPr/>
        </p:nvSpPr>
        <p:spPr>
          <a:xfrm>
            <a:off x="8319780" y="2907937"/>
            <a:ext cx="596576" cy="987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AF7392A-389A-1441-9299-07F3B85B375C}"/>
              </a:ext>
            </a:extLst>
          </p:cNvPr>
          <p:cNvSpPr/>
          <p:nvPr/>
        </p:nvSpPr>
        <p:spPr>
          <a:xfrm>
            <a:off x="8319780" y="4646679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EA71E25-104C-D746-9772-4EAD58E078DE}"/>
              </a:ext>
            </a:extLst>
          </p:cNvPr>
          <p:cNvSpPr/>
          <p:nvPr/>
        </p:nvSpPr>
        <p:spPr>
          <a:xfrm>
            <a:off x="8618067" y="4646678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5ADE4BD-D265-4248-9576-16FE4A3BF6E9}"/>
              </a:ext>
            </a:extLst>
          </p:cNvPr>
          <p:cNvSpPr/>
          <p:nvPr/>
        </p:nvSpPr>
        <p:spPr>
          <a:xfrm>
            <a:off x="8319780" y="5169808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9F7A59A-99FD-954D-800F-35CC3F0AA0F6}"/>
              </a:ext>
            </a:extLst>
          </p:cNvPr>
          <p:cNvSpPr/>
          <p:nvPr/>
        </p:nvSpPr>
        <p:spPr>
          <a:xfrm>
            <a:off x="8618067" y="5169806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08CB097-57A4-4B4B-8F5F-183333B6F133}"/>
              </a:ext>
            </a:extLst>
          </p:cNvPr>
          <p:cNvSpPr/>
          <p:nvPr/>
        </p:nvSpPr>
        <p:spPr>
          <a:xfrm>
            <a:off x="9857071" y="4646678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29AF402-D264-3B41-B613-AA217DAC49E7}"/>
              </a:ext>
            </a:extLst>
          </p:cNvPr>
          <p:cNvSpPr/>
          <p:nvPr/>
        </p:nvSpPr>
        <p:spPr>
          <a:xfrm>
            <a:off x="9857071" y="5169805"/>
            <a:ext cx="289241" cy="32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901A87-FE0E-E845-95E0-57C3426A25AC}"/>
              </a:ext>
            </a:extLst>
          </p:cNvPr>
          <p:cNvSpPr/>
          <p:nvPr/>
        </p:nvSpPr>
        <p:spPr>
          <a:xfrm>
            <a:off x="10644711" y="4646676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D52178F-F4FF-CB45-A7D4-908E8A07FDB2}"/>
              </a:ext>
            </a:extLst>
          </p:cNvPr>
          <p:cNvSpPr/>
          <p:nvPr/>
        </p:nvSpPr>
        <p:spPr>
          <a:xfrm>
            <a:off x="10644711" y="5169805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5DACC80-7C67-244C-9DC2-4E6A877AEDD2}"/>
              </a:ext>
            </a:extLst>
          </p:cNvPr>
          <p:cNvCxnSpPr>
            <a:cxnSpLocks/>
          </p:cNvCxnSpPr>
          <p:nvPr/>
        </p:nvCxnSpPr>
        <p:spPr>
          <a:xfrm>
            <a:off x="8916356" y="4871979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911FC26-158E-B145-A8C5-9CD60E0E94E2}"/>
              </a:ext>
            </a:extLst>
          </p:cNvPr>
          <p:cNvCxnSpPr>
            <a:cxnSpLocks/>
          </p:cNvCxnSpPr>
          <p:nvPr/>
        </p:nvCxnSpPr>
        <p:spPr>
          <a:xfrm>
            <a:off x="8916356" y="5378929"/>
            <a:ext cx="940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E9D897B-E6ED-E94A-BFD4-CE419E54D6D8}"/>
              </a:ext>
            </a:extLst>
          </p:cNvPr>
          <p:cNvCxnSpPr>
            <a:cxnSpLocks/>
          </p:cNvCxnSpPr>
          <p:nvPr/>
        </p:nvCxnSpPr>
        <p:spPr>
          <a:xfrm>
            <a:off x="8916356" y="3349873"/>
            <a:ext cx="47035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EF2E62B4-2815-824F-AE3D-53DCA4F7D708}"/>
              </a:ext>
            </a:extLst>
          </p:cNvPr>
          <p:cNvCxnSpPr>
            <a:cxnSpLocks/>
          </p:cNvCxnSpPr>
          <p:nvPr/>
        </p:nvCxnSpPr>
        <p:spPr>
          <a:xfrm>
            <a:off x="9386713" y="3349873"/>
            <a:ext cx="0" cy="190738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974D664-6F61-F543-B216-E5022918204A}"/>
              </a:ext>
            </a:extLst>
          </p:cNvPr>
          <p:cNvCxnSpPr>
            <a:cxnSpLocks/>
          </p:cNvCxnSpPr>
          <p:nvPr/>
        </p:nvCxnSpPr>
        <p:spPr>
          <a:xfrm>
            <a:off x="9360217" y="4746425"/>
            <a:ext cx="49685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57DAB8E-449C-2B49-B68A-63DD44287A02}"/>
              </a:ext>
            </a:extLst>
          </p:cNvPr>
          <p:cNvCxnSpPr>
            <a:cxnSpLocks/>
          </p:cNvCxnSpPr>
          <p:nvPr/>
        </p:nvCxnSpPr>
        <p:spPr>
          <a:xfrm>
            <a:off x="9360215" y="5257257"/>
            <a:ext cx="49685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0455FE1-9982-9246-8FE6-E22AE0CC13F4}"/>
              </a:ext>
            </a:extLst>
          </p:cNvPr>
          <p:cNvCxnSpPr>
            <a:cxnSpLocks/>
          </p:cNvCxnSpPr>
          <p:nvPr/>
        </p:nvCxnSpPr>
        <p:spPr>
          <a:xfrm>
            <a:off x="10146313" y="480801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EABC9A1-5081-814A-A021-8E993EB61EDA}"/>
              </a:ext>
            </a:extLst>
          </p:cNvPr>
          <p:cNvCxnSpPr>
            <a:cxnSpLocks/>
          </p:cNvCxnSpPr>
          <p:nvPr/>
        </p:nvCxnSpPr>
        <p:spPr>
          <a:xfrm>
            <a:off x="10146313" y="5331143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FE874C77-8C5A-CB46-92AA-15B9AD8DB49A}"/>
              </a:ext>
            </a:extLst>
          </p:cNvPr>
          <p:cNvCxnSpPr>
            <a:cxnSpLocks/>
          </p:cNvCxnSpPr>
          <p:nvPr/>
        </p:nvCxnSpPr>
        <p:spPr>
          <a:xfrm>
            <a:off x="8916356" y="3089292"/>
            <a:ext cx="2519929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3904B21C-F089-7247-BF91-20C5F233FC48}"/>
              </a:ext>
            </a:extLst>
          </p:cNvPr>
          <p:cNvCxnSpPr>
            <a:cxnSpLocks/>
          </p:cNvCxnSpPr>
          <p:nvPr/>
        </p:nvCxnSpPr>
        <p:spPr>
          <a:xfrm>
            <a:off x="11436284" y="3089292"/>
            <a:ext cx="3570" cy="2241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690000F-948D-984B-98F9-5C69CD2C43E8}"/>
              </a:ext>
            </a:extLst>
          </p:cNvPr>
          <p:cNvCxnSpPr>
            <a:cxnSpLocks/>
          </p:cNvCxnSpPr>
          <p:nvPr/>
        </p:nvCxnSpPr>
        <p:spPr>
          <a:xfrm>
            <a:off x="10943000" y="4808867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0747376-597C-3946-8A7F-A32F456A6156}"/>
              </a:ext>
            </a:extLst>
          </p:cNvPr>
          <p:cNvCxnSpPr>
            <a:cxnSpLocks/>
          </p:cNvCxnSpPr>
          <p:nvPr/>
        </p:nvCxnSpPr>
        <p:spPr>
          <a:xfrm>
            <a:off x="10943000" y="5331995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E84EAFAC-EA12-7A4B-9FC4-090FC3D4EAB9}"/>
              </a:ext>
            </a:extLst>
          </p:cNvPr>
          <p:cNvCxnSpPr>
            <a:cxnSpLocks/>
          </p:cNvCxnSpPr>
          <p:nvPr/>
        </p:nvCxnSpPr>
        <p:spPr>
          <a:xfrm>
            <a:off x="7864954" y="3627825"/>
            <a:ext cx="470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5850227B-5482-D14A-8680-5EEAB89AAAA8}"/>
              </a:ext>
            </a:extLst>
          </p:cNvPr>
          <p:cNvCxnSpPr>
            <a:cxnSpLocks/>
          </p:cNvCxnSpPr>
          <p:nvPr/>
        </p:nvCxnSpPr>
        <p:spPr>
          <a:xfrm flipH="1">
            <a:off x="7862158" y="3621018"/>
            <a:ext cx="4081" cy="1199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ADC0683-107F-8A47-A2EF-F383BC0E6AE4}"/>
              </a:ext>
            </a:extLst>
          </p:cNvPr>
          <p:cNvCxnSpPr>
            <a:cxnSpLocks/>
          </p:cNvCxnSpPr>
          <p:nvPr/>
        </p:nvCxnSpPr>
        <p:spPr>
          <a:xfrm>
            <a:off x="7838458" y="4824199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0CB67DE-61E2-7B4E-9E5E-A5E22E798F49}"/>
              </a:ext>
            </a:extLst>
          </p:cNvPr>
          <p:cNvSpPr/>
          <p:nvPr/>
        </p:nvSpPr>
        <p:spPr>
          <a:xfrm>
            <a:off x="781914" y="2744512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03C26EE-F781-CD45-98B7-C46B065C7197}"/>
              </a:ext>
            </a:extLst>
          </p:cNvPr>
          <p:cNvSpPr/>
          <p:nvPr/>
        </p:nvSpPr>
        <p:spPr>
          <a:xfrm>
            <a:off x="1080202" y="2744510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F0FBF7-B99F-494D-90DD-F1FDE06FF3CD}"/>
              </a:ext>
            </a:extLst>
          </p:cNvPr>
          <p:cNvSpPr txBox="1"/>
          <p:nvPr/>
        </p:nvSpPr>
        <p:spPr>
          <a:xfrm>
            <a:off x="680936" y="2720224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C4FC54-72C1-F545-8AD3-365A5A409200}"/>
              </a:ext>
            </a:extLst>
          </p:cNvPr>
          <p:cNvSpPr txBox="1"/>
          <p:nvPr/>
        </p:nvSpPr>
        <p:spPr>
          <a:xfrm>
            <a:off x="983820" y="2720224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F1FE280-E611-8D4B-84C9-1082D4C38949}"/>
              </a:ext>
            </a:extLst>
          </p:cNvPr>
          <p:cNvSpPr txBox="1"/>
          <p:nvPr/>
        </p:nvSpPr>
        <p:spPr>
          <a:xfrm>
            <a:off x="681294" y="304294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51ABD80-A8BC-4743-90FB-62525DD3B44B}"/>
              </a:ext>
            </a:extLst>
          </p:cNvPr>
          <p:cNvSpPr txBox="1"/>
          <p:nvPr/>
        </p:nvSpPr>
        <p:spPr>
          <a:xfrm>
            <a:off x="984179" y="3042943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127BB43-4A30-9145-B764-8C0F9C1C4328}"/>
              </a:ext>
            </a:extLst>
          </p:cNvPr>
          <p:cNvSpPr/>
          <p:nvPr/>
        </p:nvSpPr>
        <p:spPr>
          <a:xfrm>
            <a:off x="779923" y="3068307"/>
            <a:ext cx="298287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2874B23-6809-174B-8788-1148A20941AA}"/>
              </a:ext>
            </a:extLst>
          </p:cNvPr>
          <p:cNvSpPr/>
          <p:nvPr/>
        </p:nvSpPr>
        <p:spPr>
          <a:xfrm>
            <a:off x="1078210" y="3068305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4E41467-EE55-3C4F-8523-96E2495715C3}"/>
              </a:ext>
            </a:extLst>
          </p:cNvPr>
          <p:cNvSpPr txBox="1"/>
          <p:nvPr/>
        </p:nvSpPr>
        <p:spPr>
          <a:xfrm>
            <a:off x="8223482" y="4646636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03F846-6D04-3543-BB6D-1E68483E3A55}"/>
              </a:ext>
            </a:extLst>
          </p:cNvPr>
          <p:cNvSpPr txBox="1"/>
          <p:nvPr/>
        </p:nvSpPr>
        <p:spPr>
          <a:xfrm>
            <a:off x="8526366" y="4646636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F194BB4-475D-364C-9DBE-36CA8DF799F6}"/>
              </a:ext>
            </a:extLst>
          </p:cNvPr>
          <p:cNvSpPr txBox="1"/>
          <p:nvPr/>
        </p:nvSpPr>
        <p:spPr>
          <a:xfrm>
            <a:off x="8218010" y="5157121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DF5AC1-81F3-8748-97C4-48403CE8BC80}"/>
              </a:ext>
            </a:extLst>
          </p:cNvPr>
          <p:cNvSpPr txBox="1"/>
          <p:nvPr/>
        </p:nvSpPr>
        <p:spPr>
          <a:xfrm>
            <a:off x="8520894" y="5157121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2FB309B-BABB-824C-849B-5B41188E49ED}"/>
              </a:ext>
            </a:extLst>
          </p:cNvPr>
          <p:cNvSpPr txBox="1"/>
          <p:nvPr/>
        </p:nvSpPr>
        <p:spPr>
          <a:xfrm>
            <a:off x="8217652" y="3448018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C0D04C-8D3A-5A45-8C1F-12A53CF55959}"/>
              </a:ext>
            </a:extLst>
          </p:cNvPr>
          <p:cNvSpPr txBox="1"/>
          <p:nvPr/>
        </p:nvSpPr>
        <p:spPr>
          <a:xfrm>
            <a:off x="8520536" y="3448018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w12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4AE925-B82A-3A40-9EB0-D60A6E3AE1A2}"/>
              </a:ext>
            </a:extLst>
          </p:cNvPr>
          <p:cNvSpPr txBox="1"/>
          <p:nvPr/>
        </p:nvSpPr>
        <p:spPr>
          <a:xfrm>
            <a:off x="8218010" y="3621499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68ADC0B-5ABA-D748-B901-DB64E11B39AA}"/>
              </a:ext>
            </a:extLst>
          </p:cNvPr>
          <p:cNvSpPr txBox="1"/>
          <p:nvPr/>
        </p:nvSpPr>
        <p:spPr>
          <a:xfrm>
            <a:off x="8520894" y="3621499"/>
            <a:ext cx="45236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w22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2EE78E6-C8B3-014F-8BD6-3F4580AED7B8}"/>
              </a:ext>
            </a:extLst>
          </p:cNvPr>
          <p:cNvSpPr/>
          <p:nvPr/>
        </p:nvSpPr>
        <p:spPr>
          <a:xfrm>
            <a:off x="4327606" y="274450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B486232-F3C0-6849-A4DB-98B011A12807}"/>
              </a:ext>
            </a:extLst>
          </p:cNvPr>
          <p:cNvSpPr txBox="1"/>
          <p:nvPr/>
        </p:nvSpPr>
        <p:spPr>
          <a:xfrm>
            <a:off x="4275856" y="2720221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66BAB2-D6D0-D144-8D29-6608CB29E87D}"/>
              </a:ext>
            </a:extLst>
          </p:cNvPr>
          <p:cNvSpPr txBox="1"/>
          <p:nvPr/>
        </p:nvSpPr>
        <p:spPr>
          <a:xfrm>
            <a:off x="4276214" y="3042940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0BC7D4F-9723-E44C-871D-A47C1BD793C9}"/>
              </a:ext>
            </a:extLst>
          </p:cNvPr>
          <p:cNvSpPr/>
          <p:nvPr/>
        </p:nvSpPr>
        <p:spPr>
          <a:xfrm>
            <a:off x="4325615" y="3068302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CC14230-CA3A-454C-A2B1-A25FAB7931FC}"/>
              </a:ext>
            </a:extLst>
          </p:cNvPr>
          <p:cNvSpPr txBox="1"/>
          <p:nvPr/>
        </p:nvSpPr>
        <p:spPr>
          <a:xfrm>
            <a:off x="9691499" y="4306261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4080D62-4C6E-564F-8437-E7F0ED2A9A0D}"/>
              </a:ext>
            </a:extLst>
          </p:cNvPr>
          <p:cNvSpPr txBox="1"/>
          <p:nvPr/>
        </p:nvSpPr>
        <p:spPr>
          <a:xfrm>
            <a:off x="9691499" y="5457763"/>
            <a:ext cx="56502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9F2977-3CC1-6C4D-B20A-CB3CBB807E96}"/>
              </a:ext>
            </a:extLst>
          </p:cNvPr>
          <p:cNvSpPr txBox="1"/>
          <p:nvPr/>
        </p:nvSpPr>
        <p:spPr>
          <a:xfrm>
            <a:off x="8285041" y="3167204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1906EC4-C838-7B45-89F6-948947CF9E97}"/>
              </a:ext>
            </a:extLst>
          </p:cNvPr>
          <p:cNvSpPr txBox="1"/>
          <p:nvPr/>
        </p:nvSpPr>
        <p:spPr>
          <a:xfrm>
            <a:off x="8572082" y="3176621"/>
            <a:ext cx="3321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C48DB18-D055-244A-9F8E-F427886D986C}"/>
              </a:ext>
            </a:extLst>
          </p:cNvPr>
          <p:cNvSpPr txBox="1"/>
          <p:nvPr/>
        </p:nvSpPr>
        <p:spPr>
          <a:xfrm>
            <a:off x="8300883" y="2907937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7A22194-4ACC-0145-85A7-D892F5474B5B}"/>
              </a:ext>
            </a:extLst>
          </p:cNvPr>
          <p:cNvSpPr txBox="1"/>
          <p:nvPr/>
        </p:nvSpPr>
        <p:spPr>
          <a:xfrm>
            <a:off x="8587925" y="2917354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CDAD02B-AA99-2845-9383-53455CDD2924}"/>
              </a:ext>
            </a:extLst>
          </p:cNvPr>
          <p:cNvSpPr txBox="1"/>
          <p:nvPr/>
        </p:nvSpPr>
        <p:spPr>
          <a:xfrm>
            <a:off x="10598343" y="4621311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79E5F82-A6D4-9640-9288-9F9DF44F88AE}"/>
              </a:ext>
            </a:extLst>
          </p:cNvPr>
          <p:cNvSpPr txBox="1"/>
          <p:nvPr/>
        </p:nvSpPr>
        <p:spPr>
          <a:xfrm>
            <a:off x="10598343" y="5144439"/>
            <a:ext cx="34336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3C7F0D0-2010-D043-9E74-1522064910DD}"/>
              </a:ext>
            </a:extLst>
          </p:cNvPr>
          <p:cNvSpPr txBox="1"/>
          <p:nvPr/>
        </p:nvSpPr>
        <p:spPr>
          <a:xfrm>
            <a:off x="6311760" y="3230615"/>
            <a:ext cx="44595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26743618-35B9-F04A-88E1-8AB578F8ABD9}"/>
              </a:ext>
            </a:extLst>
          </p:cNvPr>
          <p:cNvCxnSpPr>
            <a:cxnSpLocks/>
          </p:cNvCxnSpPr>
          <p:nvPr/>
        </p:nvCxnSpPr>
        <p:spPr>
          <a:xfrm>
            <a:off x="6866413" y="3341225"/>
            <a:ext cx="14533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500D7B6-6344-F64B-8212-9FFB782AD50E}"/>
              </a:ext>
            </a:extLst>
          </p:cNvPr>
          <p:cNvSpPr txBox="1"/>
          <p:nvPr/>
        </p:nvSpPr>
        <p:spPr>
          <a:xfrm>
            <a:off x="8022440" y="2574276"/>
            <a:ext cx="123700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Memory (BRAM)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C4E7AA6-E1B0-734B-9FE9-CAB8AE219374}"/>
              </a:ext>
            </a:extLst>
          </p:cNvPr>
          <p:cNvSpPr/>
          <p:nvPr/>
        </p:nvSpPr>
        <p:spPr>
          <a:xfrm>
            <a:off x="7598707" y="2581081"/>
            <a:ext cx="4035574" cy="32162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AF1CE6D-A405-E340-A6EF-3C88DD81BBAD}"/>
              </a:ext>
            </a:extLst>
          </p:cNvPr>
          <p:cNvSpPr txBox="1"/>
          <p:nvPr/>
        </p:nvSpPr>
        <p:spPr>
          <a:xfrm>
            <a:off x="9037089" y="2233281"/>
            <a:ext cx="113883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MV accelerator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02E30F-E12D-DD4A-9270-96F51D1436FD}"/>
              </a:ext>
            </a:extLst>
          </p:cNvPr>
          <p:cNvSpPr/>
          <p:nvPr/>
        </p:nvSpPr>
        <p:spPr>
          <a:xfrm>
            <a:off x="5202560" y="2748180"/>
            <a:ext cx="297603" cy="288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72C137F-CD59-F843-8BA2-5F606478FCA0}"/>
              </a:ext>
            </a:extLst>
          </p:cNvPr>
          <p:cNvSpPr/>
          <p:nvPr/>
        </p:nvSpPr>
        <p:spPr>
          <a:xfrm>
            <a:off x="5203866" y="2748177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3163393-4F9B-4F4A-8842-07497CCF90D4}"/>
              </a:ext>
            </a:extLst>
          </p:cNvPr>
          <p:cNvSpPr txBox="1"/>
          <p:nvPr/>
        </p:nvSpPr>
        <p:spPr>
          <a:xfrm>
            <a:off x="5152115" y="2723891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CD093CC-5568-7644-B924-089FBE948D88}"/>
              </a:ext>
            </a:extLst>
          </p:cNvPr>
          <p:cNvSpPr txBox="1"/>
          <p:nvPr/>
        </p:nvSpPr>
        <p:spPr>
          <a:xfrm>
            <a:off x="5152474" y="3046610"/>
            <a:ext cx="3161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E9C45E5-85D9-8641-A390-F088CA9059D5}"/>
              </a:ext>
            </a:extLst>
          </p:cNvPr>
          <p:cNvSpPr/>
          <p:nvPr/>
        </p:nvSpPr>
        <p:spPr>
          <a:xfrm>
            <a:off x="5201874" y="3071972"/>
            <a:ext cx="298289" cy="32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FB9A0BC-C1D1-2C45-8F4E-2B06813D93B4}"/>
              </a:ext>
            </a:extLst>
          </p:cNvPr>
          <p:cNvSpPr/>
          <p:nvPr/>
        </p:nvSpPr>
        <p:spPr>
          <a:xfrm>
            <a:off x="1379567" y="2751524"/>
            <a:ext cx="596573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77D46CB-2A49-AE46-BF5F-92482B7794F6}"/>
              </a:ext>
            </a:extLst>
          </p:cNvPr>
          <p:cNvSpPr/>
          <p:nvPr/>
        </p:nvSpPr>
        <p:spPr>
          <a:xfrm>
            <a:off x="4322386" y="3392300"/>
            <a:ext cx="295142" cy="64280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09F7C0B-186B-A84A-AAAD-8C884B3AF97D}"/>
              </a:ext>
            </a:extLst>
          </p:cNvPr>
          <p:cNvSpPr txBox="1"/>
          <p:nvPr/>
        </p:nvSpPr>
        <p:spPr>
          <a:xfrm>
            <a:off x="1677853" y="2201999"/>
            <a:ext cx="125406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Matrix M (N x N)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5D1C6A-1331-CB4E-9441-D828F30E4674}"/>
              </a:ext>
            </a:extLst>
          </p:cNvPr>
          <p:cNvSpPr txBox="1"/>
          <p:nvPr/>
        </p:nvSpPr>
        <p:spPr>
          <a:xfrm>
            <a:off x="3895068" y="2202030"/>
            <a:ext cx="1092286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Input vector V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589AF6-485E-394E-A8AC-8633F0BCF875}"/>
              </a:ext>
            </a:extLst>
          </p:cNvPr>
          <p:cNvSpPr txBox="1"/>
          <p:nvPr/>
        </p:nvSpPr>
        <p:spPr>
          <a:xfrm>
            <a:off x="4971125" y="2200950"/>
            <a:ext cx="70339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Result R</a:t>
            </a:r>
            <a:endParaRPr kumimoji="1"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BCB717C-F689-AB41-90C1-0DCD7FA575DA}"/>
              </a:ext>
            </a:extLst>
          </p:cNvPr>
          <p:cNvSpPr txBox="1"/>
          <p:nvPr/>
        </p:nvSpPr>
        <p:spPr>
          <a:xfrm>
            <a:off x="8273098" y="4318703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783B364-EE53-8745-AD7A-8550974C730B}"/>
              </a:ext>
            </a:extLst>
          </p:cNvPr>
          <p:cNvSpPr txBox="1"/>
          <p:nvPr/>
        </p:nvSpPr>
        <p:spPr>
          <a:xfrm>
            <a:off x="10419436" y="4297570"/>
            <a:ext cx="688329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9C5FCE-F5D2-4A48-89F1-EAC10BB86160}"/>
              </a:ext>
            </a:extLst>
          </p:cNvPr>
          <p:cNvSpPr txBox="1"/>
          <p:nvPr/>
        </p:nvSpPr>
        <p:spPr>
          <a:xfrm>
            <a:off x="3962575" y="6585097"/>
            <a:ext cx="363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Total execution cycles of MV = ((</a:t>
            </a:r>
            <a:r>
              <a:rPr kumimoji="1" lang="en-US" altLang="ko-KR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)*(</a:t>
            </a:r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T*T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1" lang="en-US" altLang="ko-K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))*(N/T)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F98AB62-3148-5D4D-8211-5A7A5D4A0004}"/>
              </a:ext>
            </a:extLst>
          </p:cNvPr>
          <p:cNvSpPr txBox="1"/>
          <p:nvPr/>
        </p:nvSpPr>
        <p:spPr>
          <a:xfrm>
            <a:off x="748322" y="2359519"/>
            <a:ext cx="629981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 tile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15CCB9A-B763-7F49-A744-3F86A83350F8}"/>
              </a:ext>
            </a:extLst>
          </p:cNvPr>
          <p:cNvSpPr txBox="1"/>
          <p:nvPr/>
        </p:nvSpPr>
        <p:spPr>
          <a:xfrm>
            <a:off x="6966795" y="3052954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D20B37-5924-674D-91E2-459F69DE0B6B}"/>
              </a:ext>
            </a:extLst>
          </p:cNvPr>
          <p:cNvSpPr txBox="1"/>
          <p:nvPr/>
        </p:nvSpPr>
        <p:spPr>
          <a:xfrm>
            <a:off x="7583908" y="4223408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3C8E93D-C705-CF4C-8D37-37E6CEC6CAEA}"/>
              </a:ext>
            </a:extLst>
          </p:cNvPr>
          <p:cNvSpPr txBox="1"/>
          <p:nvPr/>
        </p:nvSpPr>
        <p:spPr>
          <a:xfrm>
            <a:off x="9386713" y="3872566"/>
            <a:ext cx="26321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ko-KR" altLang="en-US" sz="1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95BDC19-F4AF-0140-B1DF-F9A7D1DC9201}"/>
              </a:ext>
            </a:extLst>
          </p:cNvPr>
          <p:cNvSpPr txBox="1"/>
          <p:nvPr/>
        </p:nvSpPr>
        <p:spPr>
          <a:xfrm>
            <a:off x="3854064" y="3740699"/>
            <a:ext cx="397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2052F4F-A667-864A-AA2D-5BFEEABFA81E}"/>
              </a:ext>
            </a:extLst>
          </p:cNvPr>
          <p:cNvSpPr txBox="1"/>
          <p:nvPr/>
        </p:nvSpPr>
        <p:spPr>
          <a:xfrm>
            <a:off x="4702305" y="37406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endParaRPr kumimoji="1"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4593996-8732-354B-9A73-FE6CF77B938A}"/>
              </a:ext>
            </a:extLst>
          </p:cNvPr>
          <p:cNvSpPr txBox="1"/>
          <p:nvPr/>
        </p:nvSpPr>
        <p:spPr>
          <a:xfrm>
            <a:off x="8297192" y="5479798"/>
            <a:ext cx="644215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Buffer2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7B83B084-91A0-2C45-8156-ACB20A519686}"/>
              </a:ext>
            </a:extLst>
          </p:cNvPr>
          <p:cNvCxnSpPr>
            <a:cxnSpLocks/>
          </p:cNvCxnSpPr>
          <p:nvPr/>
        </p:nvCxnSpPr>
        <p:spPr>
          <a:xfrm>
            <a:off x="983820" y="6402095"/>
            <a:ext cx="10015278" cy="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E639EB4-AF03-ED45-A6F4-A54CCA6E9087}"/>
              </a:ext>
            </a:extLst>
          </p:cNvPr>
          <p:cNvSpPr txBox="1"/>
          <p:nvPr/>
        </p:nvSpPr>
        <p:spPr>
          <a:xfrm>
            <a:off x="11063898" y="624697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49306A-C77A-1040-90C9-3142FE6E66DD}"/>
              </a:ext>
            </a:extLst>
          </p:cNvPr>
          <p:cNvSpPr txBox="1"/>
          <p:nvPr/>
        </p:nvSpPr>
        <p:spPr>
          <a:xfrm>
            <a:off x="1157074" y="5917746"/>
            <a:ext cx="673260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cycles</a:t>
            </a:r>
            <a:endParaRPr kumimoji="1"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A5C3E5A-1E5F-9E49-BDB5-D85056A8BAF1}"/>
              </a:ext>
            </a:extLst>
          </p:cNvPr>
          <p:cNvSpPr txBox="1"/>
          <p:nvPr/>
        </p:nvSpPr>
        <p:spPr>
          <a:xfrm>
            <a:off x="1783510" y="594390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C1F9ECB-8F0F-6C4D-AA6E-083F205913C7}"/>
              </a:ext>
            </a:extLst>
          </p:cNvPr>
          <p:cNvSpPr/>
          <p:nvPr/>
        </p:nvSpPr>
        <p:spPr>
          <a:xfrm>
            <a:off x="1185351" y="6221720"/>
            <a:ext cx="534071" cy="184046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62ABCB8-7ED1-444A-B2D2-E0347C556463}"/>
              </a:ext>
            </a:extLst>
          </p:cNvPr>
          <p:cNvSpPr/>
          <p:nvPr/>
        </p:nvSpPr>
        <p:spPr>
          <a:xfrm>
            <a:off x="1729053" y="6221368"/>
            <a:ext cx="342171" cy="177057"/>
          </a:xfrm>
          <a:prstGeom prst="rect">
            <a:avLst/>
          </a:prstGeom>
          <a:solidFill>
            <a:srgbClr val="FF0000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1779B12-D388-164B-B2A3-5A1D07A0CD8C}"/>
              </a:ext>
            </a:extLst>
          </p:cNvPr>
          <p:cNvSpPr txBox="1"/>
          <p:nvPr/>
        </p:nvSpPr>
        <p:spPr>
          <a:xfrm>
            <a:off x="1782869" y="649239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Tile 1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50C6C56-9A05-A940-86A7-C7E32313DA72}"/>
              </a:ext>
            </a:extLst>
          </p:cNvPr>
          <p:cNvSpPr txBox="1"/>
          <p:nvPr/>
        </p:nvSpPr>
        <p:spPr>
          <a:xfrm>
            <a:off x="2130848" y="594023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C0BD45E-FAF3-5A42-87C0-B3B4A472FF53}"/>
              </a:ext>
            </a:extLst>
          </p:cNvPr>
          <p:cNvSpPr/>
          <p:nvPr/>
        </p:nvSpPr>
        <p:spPr>
          <a:xfrm>
            <a:off x="2076391" y="6217698"/>
            <a:ext cx="342171" cy="177057"/>
          </a:xfrm>
          <a:prstGeom prst="rect">
            <a:avLst/>
          </a:prstGeom>
          <a:solidFill>
            <a:srgbClr val="FF0000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4FDAD4E3-2923-AC43-B9D6-D02BB743F8F4}"/>
              </a:ext>
            </a:extLst>
          </p:cNvPr>
          <p:cNvCxnSpPr>
            <a:cxnSpLocks/>
          </p:cNvCxnSpPr>
          <p:nvPr/>
        </p:nvCxnSpPr>
        <p:spPr>
          <a:xfrm flipH="1">
            <a:off x="7872813" y="4834299"/>
            <a:ext cx="1" cy="503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A2878BB-DAD7-C142-991E-DC5EE7B14958}"/>
              </a:ext>
            </a:extLst>
          </p:cNvPr>
          <p:cNvCxnSpPr>
            <a:cxnSpLocks/>
          </p:cNvCxnSpPr>
          <p:nvPr/>
        </p:nvCxnSpPr>
        <p:spPr>
          <a:xfrm>
            <a:off x="7862158" y="5337688"/>
            <a:ext cx="496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7A1EA5-3C71-D945-862B-E9E4C83A242E}"/>
              </a:ext>
            </a:extLst>
          </p:cNvPr>
          <p:cNvSpPr/>
          <p:nvPr/>
        </p:nvSpPr>
        <p:spPr>
          <a:xfrm>
            <a:off x="2400487" y="6221718"/>
            <a:ext cx="342171" cy="177057"/>
          </a:xfrm>
          <a:prstGeom prst="rect">
            <a:avLst/>
          </a:prstGeom>
          <a:solidFill>
            <a:srgbClr val="00B050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4AD94B-C82E-8B4A-8065-C8320E1B13B8}"/>
              </a:ext>
            </a:extLst>
          </p:cNvPr>
          <p:cNvSpPr txBox="1"/>
          <p:nvPr/>
        </p:nvSpPr>
        <p:spPr>
          <a:xfrm>
            <a:off x="2441568" y="592425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ko-KR" altLang="en-US" sz="12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F6D634-BE20-E34B-A28F-1B022ECE2487}"/>
              </a:ext>
            </a:extLst>
          </p:cNvPr>
          <p:cNvSpPr txBox="1"/>
          <p:nvPr/>
        </p:nvSpPr>
        <p:spPr>
          <a:xfrm>
            <a:off x="2029307" y="5603959"/>
            <a:ext cx="486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MAC</a:t>
            </a:r>
          </a:p>
          <a:p>
            <a:pPr algn="ctr"/>
            <a:r>
              <a:rPr kumimoji="1"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62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417638"/>
            <a:ext cx="11582400" cy="5303837"/>
          </a:xfrm>
        </p:spPr>
        <p:txBody>
          <a:bodyPr>
            <a:normAutofit/>
          </a:bodyPr>
          <a:lstStyle/>
          <a:p>
            <a:r>
              <a:rPr lang="en-US" altLang="ko-KR" dirty="0"/>
              <a:t>Lecture</a:t>
            </a:r>
          </a:p>
          <a:p>
            <a:pPr lvl="1"/>
            <a:r>
              <a:rPr lang="en-US" altLang="ko-KR" dirty="0"/>
              <a:t>Zynq FPGA</a:t>
            </a:r>
          </a:p>
          <a:p>
            <a:pPr lvl="1"/>
            <a:r>
              <a:rPr lang="en-US" altLang="ko-KR" dirty="0"/>
              <a:t>MV accelerator design</a:t>
            </a:r>
          </a:p>
          <a:p>
            <a:r>
              <a:rPr lang="en-US" altLang="ko-KR" dirty="0"/>
              <a:t>Introduction to the lab in Week 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143334-4AB7-49CA-B52F-E6E20F79A69B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2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Silicon Chip for Smartphone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pic>
        <p:nvPicPr>
          <p:cNvPr id="6147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850" y="1515060"/>
            <a:ext cx="6040438" cy="4530725"/>
          </a:xfrm>
        </p:spPr>
      </p:pic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0CC425-503E-4CD7-8BDB-8796CB4D2C2F}" type="slidenum">
              <a:rPr lang="en-US" altLang="en-US" smtClean="0">
                <a:latin typeface="Garamond" panose="02020404030301010803" pitchFamily="18" charset="0"/>
              </a:rPr>
              <a:pPr/>
              <a:t>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11114769" y="38326"/>
            <a:ext cx="10150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dirty="0">
                <a:ea typeface="굴림" panose="020B0600000101010101" pitchFamily="50" charset="-127"/>
              </a:rPr>
              <a:t>[</a:t>
            </a:r>
            <a:r>
              <a:rPr lang="en-US" altLang="ko-KR" sz="1200" dirty="0" err="1">
                <a:ea typeface="굴림" panose="020B0600000101010101" pitchFamily="50" charset="-127"/>
              </a:rPr>
              <a:t>iFixit</a:t>
            </a:r>
            <a:r>
              <a:rPr lang="en-US" altLang="ko-KR" sz="1200" dirty="0">
                <a:ea typeface="굴림" panose="020B0600000101010101" pitchFamily="50" charset="-127"/>
              </a:rPr>
              <a:t>][ARM]</a:t>
            </a:r>
            <a:endParaRPr lang="ko-KR" altLang="en-US" sz="1200" dirty="0">
              <a:ea typeface="굴림" panose="020B0600000101010101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43" y="1962295"/>
            <a:ext cx="5609726" cy="408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975757" y="2514600"/>
            <a:ext cx="1110343" cy="142602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3042557" y="2057400"/>
            <a:ext cx="3053443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999015" y="3940629"/>
            <a:ext cx="3096985" cy="1981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52404" y="4118210"/>
            <a:ext cx="2557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Mobile AP </a:t>
            </a:r>
          </a:p>
          <a:p>
            <a:r>
              <a:rPr lang="en-US" altLang="ko-KR" dirty="0"/>
              <a:t>(application processor)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33015" y="16418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11117" y="1641826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Codec, ISP, …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14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Hardware? Performance &amp; Power!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53" y="1316393"/>
            <a:ext cx="8512093" cy="5341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4487" y="-4207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[The </a:t>
            </a:r>
            <a:r>
              <a:rPr lang="en-US" altLang="ko-KR" dirty="0" err="1"/>
              <a:t>Zynq</a:t>
            </a:r>
            <a:r>
              <a:rPr lang="en-US" altLang="ko-KR" dirty="0"/>
              <a:t> Book, 2014]</a:t>
            </a:r>
          </a:p>
        </p:txBody>
      </p:sp>
    </p:spTree>
    <p:extLst>
      <p:ext uri="{BB962C8B-B14F-4D97-AF65-F5344CB8AC3E}">
        <p14:creationId xmlns:p14="http://schemas.microsoft.com/office/powerpoint/2010/main" val="297884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838200" y="293166"/>
            <a:ext cx="10515600" cy="1325563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Hardware Acceleration is Becoming More and More Popular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pic>
        <p:nvPicPr>
          <p:cNvPr id="6147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850" y="1515060"/>
            <a:ext cx="6040438" cy="4530725"/>
          </a:xfrm>
        </p:spPr>
      </p:pic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0CC425-503E-4CD7-8BDB-8796CB4D2C2F}" type="slidenum">
              <a:rPr lang="en-US" altLang="en-US" smtClean="0">
                <a:latin typeface="Garamond" panose="02020404030301010803" pitchFamily="18" charset="0"/>
              </a:rPr>
              <a:pPr/>
              <a:t>7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11114769" y="38326"/>
            <a:ext cx="10150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dirty="0">
                <a:ea typeface="굴림" panose="020B0600000101010101" pitchFamily="50" charset="-127"/>
              </a:rPr>
              <a:t>[</a:t>
            </a:r>
            <a:r>
              <a:rPr lang="en-US" altLang="ko-KR" sz="1200" dirty="0" err="1">
                <a:ea typeface="굴림" panose="020B0600000101010101" pitchFamily="50" charset="-127"/>
              </a:rPr>
              <a:t>iFixit</a:t>
            </a:r>
            <a:r>
              <a:rPr lang="en-US" altLang="ko-KR" sz="1200" dirty="0">
                <a:ea typeface="굴림" panose="020B0600000101010101" pitchFamily="50" charset="-127"/>
              </a:rPr>
              <a:t>][ARM]</a:t>
            </a:r>
            <a:endParaRPr lang="ko-KR" altLang="en-US" sz="1200" dirty="0">
              <a:ea typeface="굴림" panose="020B0600000101010101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43" y="1962295"/>
            <a:ext cx="5609726" cy="408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975757" y="2514600"/>
            <a:ext cx="1110343" cy="142602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3042557" y="2057400"/>
            <a:ext cx="3053443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999015" y="3940629"/>
            <a:ext cx="3096985" cy="1981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52404" y="4118210"/>
            <a:ext cx="2557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Mobile AP </a:t>
            </a:r>
          </a:p>
          <a:p>
            <a:r>
              <a:rPr lang="en-US" altLang="ko-KR" dirty="0"/>
              <a:t>(application processor)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33015" y="16418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11117" y="1641826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Codec, ISP, …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1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92D7-EFCA-6E4E-B948-4DAE77BB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4+ Smartphones with NPU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D89B0-7DFB-1F4B-BBA1-89F6BE984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3663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Neural processing unit (NPU) accelerates neural network execution like our MV accelerator</a:t>
            </a:r>
          </a:p>
          <a:p>
            <a:r>
              <a:rPr kumimoji="1" lang="en-US" altLang="ko-KR" dirty="0"/>
              <a:t>Apple</a:t>
            </a:r>
          </a:p>
          <a:p>
            <a:pPr lvl="1"/>
            <a:r>
              <a:rPr kumimoji="1" lang="en-US" altLang="ko-KR" dirty="0"/>
              <a:t>A12 and A13 bionic chip has a neural processing unit </a:t>
            </a:r>
          </a:p>
          <a:p>
            <a:r>
              <a:rPr kumimoji="1" lang="en-US" altLang="ko-KR" dirty="0"/>
              <a:t>Huawei 980</a:t>
            </a:r>
          </a:p>
          <a:p>
            <a:pPr lvl="1"/>
            <a:r>
              <a:rPr kumimoji="1" lang="en-US" altLang="ko-KR" dirty="0" err="1"/>
              <a:t>Cambricon</a:t>
            </a:r>
            <a:r>
              <a:rPr kumimoji="1" lang="en-US" altLang="ko-KR" dirty="0"/>
              <a:t>-X provides the NPU </a:t>
            </a:r>
          </a:p>
          <a:p>
            <a:r>
              <a:rPr kumimoji="1" lang="en-US" altLang="ko-KR" dirty="0"/>
              <a:t>Samsung </a:t>
            </a:r>
          </a:p>
          <a:p>
            <a:pPr lvl="1"/>
            <a:r>
              <a:rPr kumimoji="1" lang="en-US" altLang="ko-KR" dirty="0"/>
              <a:t>Galaxy S10 and new versions have an NPU</a:t>
            </a:r>
          </a:p>
          <a:p>
            <a:pPr lvl="1"/>
            <a:r>
              <a:rPr kumimoji="1" lang="en-US" altLang="ko-KR" dirty="0"/>
              <a:t>We will study this later when we discuss our practice of zero skipping function</a:t>
            </a:r>
          </a:p>
          <a:p>
            <a:r>
              <a:rPr kumimoji="1" lang="en-US" altLang="ko-KR" dirty="0"/>
              <a:t>Google</a:t>
            </a:r>
          </a:p>
          <a:p>
            <a:pPr lvl="1"/>
            <a:r>
              <a:rPr kumimoji="1" lang="en-US" altLang="ko-KR" dirty="0"/>
              <a:t>Pixel 3 and 4 have a Visual core which provides on-device AI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99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18" y="126674"/>
            <a:ext cx="5062330" cy="65931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15635" cy="1325563"/>
          </a:xfrm>
        </p:spPr>
        <p:txBody>
          <a:bodyPr/>
          <a:lstStyle/>
          <a:p>
            <a:r>
              <a:rPr lang="en-US" altLang="ko-KR" dirty="0"/>
              <a:t>Software/Hardware Design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47118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System requirements, e.g., face recognition</a:t>
            </a:r>
          </a:p>
          <a:p>
            <a:r>
              <a:rPr lang="en-US" altLang="ko-KR" dirty="0"/>
              <a:t>Specification, e.g., 99.9% accuracy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Software/Hardware partitioning</a:t>
            </a:r>
          </a:p>
          <a:p>
            <a:pPr lvl="1"/>
            <a:r>
              <a:rPr lang="en-US" altLang="ko-KR" dirty="0"/>
              <a:t>Based on performance estimation of key functions</a:t>
            </a:r>
          </a:p>
          <a:p>
            <a:pPr lvl="1"/>
            <a:r>
              <a:rPr lang="en-US" altLang="ko-KR" dirty="0"/>
              <a:t>Hardware: convolution acceleration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After partitioning, </a:t>
            </a:r>
            <a:r>
              <a:rPr lang="en-US" altLang="ko-KR" dirty="0"/>
              <a:t>software and </a:t>
            </a:r>
            <a:r>
              <a:rPr lang="en-US" altLang="ko-KR" dirty="0">
                <a:solidFill>
                  <a:srgbClr val="FF0000"/>
                </a:solidFill>
              </a:rPr>
              <a:t>hardware functions are designed in parallel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Integration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Software &lt;-&gt; Hardware communication via device driver or load/store instruction</a:t>
            </a:r>
          </a:p>
          <a:p>
            <a:endParaRPr lang="en-US" altLang="ko-KR" dirty="0"/>
          </a:p>
          <a:p>
            <a:r>
              <a:rPr lang="en-US" altLang="ko-KR" dirty="0"/>
              <a:t>Specifically in the term project</a:t>
            </a:r>
          </a:p>
          <a:p>
            <a:pPr lvl="1"/>
            <a:r>
              <a:rPr lang="en-US" altLang="ko-KR" dirty="0"/>
              <a:t>Hardware design, simulation, implementation, and debugging on FPGA</a:t>
            </a:r>
          </a:p>
          <a:p>
            <a:pPr lvl="1"/>
            <a:r>
              <a:rPr lang="en-US" altLang="ko-KR" dirty="0"/>
              <a:t>Software (OS/APP) – hardware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4487" y="-4207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[The </a:t>
            </a:r>
            <a:r>
              <a:rPr lang="en-US" altLang="ko-KR" dirty="0" err="1"/>
              <a:t>Zynq</a:t>
            </a:r>
            <a:r>
              <a:rPr lang="en-US" altLang="ko-KR" dirty="0"/>
              <a:t> Book, 2014]</a:t>
            </a:r>
          </a:p>
        </p:txBody>
      </p:sp>
    </p:spTree>
    <p:extLst>
      <p:ext uri="{BB962C8B-B14F-4D97-AF65-F5344CB8AC3E}">
        <p14:creationId xmlns:p14="http://schemas.microsoft.com/office/powerpoint/2010/main" val="402974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438E2E0D-734F-4930-8B15-ACB92809B9F4}" vid="{00F0D65F-4041-4E67-B318-B1540A08318E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13353</TotalTime>
  <Words>5203</Words>
  <Application>Microsoft Macintosh PowerPoint</Application>
  <PresentationFormat>와이드스크린</PresentationFormat>
  <Paragraphs>870</Paragraphs>
  <Slides>42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굴림</vt:lpstr>
      <vt:lpstr>맑은 고딕</vt:lpstr>
      <vt:lpstr>Arial</vt:lpstr>
      <vt:lpstr>Calibri</vt:lpstr>
      <vt:lpstr>Garamond</vt:lpstr>
      <vt:lpstr>Tahoma</vt:lpstr>
      <vt:lpstr>Wingdings</vt:lpstr>
      <vt:lpstr>Office 테마</vt:lpstr>
      <vt:lpstr>테마1</vt:lpstr>
      <vt:lpstr>Hardware System Design (Week 7) Introduction to Zynq FPGA  &amp;  Starting MV Accelerator Design</vt:lpstr>
      <vt:lpstr>Weekly Schedule</vt:lpstr>
      <vt:lpstr>Agenda</vt:lpstr>
      <vt:lpstr>iPhone Teardown</vt:lpstr>
      <vt:lpstr>Silicon Chip for Smartphone</vt:lpstr>
      <vt:lpstr>Why Hardware? Performance &amp; Power!</vt:lpstr>
      <vt:lpstr>Hardware Acceleration is Becoming More and More Popular</vt:lpstr>
      <vt:lpstr>4+ Smartphones with NPU</vt:lpstr>
      <vt:lpstr>Software/Hardware Design Flow</vt:lpstr>
      <vt:lpstr>Two Ways in Hardware Design</vt:lpstr>
      <vt:lpstr>PowerPoint 프레젠테이션</vt:lpstr>
      <vt:lpstr>Two Ways in Hardware Design</vt:lpstr>
      <vt:lpstr>Goal and Questions in Our Class</vt:lpstr>
      <vt:lpstr>Zynq: Programmable SoC</vt:lpstr>
      <vt:lpstr>Hardware Overview in Our Term Project</vt:lpstr>
      <vt:lpstr>PS and PL in More Detail</vt:lpstr>
      <vt:lpstr>PowerPoint 프레젠테이션</vt:lpstr>
      <vt:lpstr>PS = APU + Main Memory + Peri Logic</vt:lpstr>
      <vt:lpstr>Peripheral I/O in Zynq PS</vt:lpstr>
      <vt:lpstr>APU in Zynq PS</vt:lpstr>
      <vt:lpstr>DRAM on Zed Board</vt:lpstr>
      <vt:lpstr>Programmable Logic (PL)</vt:lpstr>
      <vt:lpstr>Zynq PL</vt:lpstr>
      <vt:lpstr>Memory Implements Combinational Circuit</vt:lpstr>
      <vt:lpstr>CLB (Configurable Logic Block)</vt:lpstr>
      <vt:lpstr>CLB and DSP</vt:lpstr>
      <vt:lpstr>PowerPoint 프레젠테이션</vt:lpstr>
      <vt:lpstr>Zynq PS-PL Interface</vt:lpstr>
      <vt:lpstr>Goal and Questions in Our Class</vt:lpstr>
      <vt:lpstr>Short Answers to Questions in Our Class (1)</vt:lpstr>
      <vt:lpstr>Short Answers to Questions in Our Class (2)</vt:lpstr>
      <vt:lpstr>Short Answers to Questions in Our Class (3)</vt:lpstr>
      <vt:lpstr>Weekly Schedule</vt:lpstr>
      <vt:lpstr>Desired MV Accelerator</vt:lpstr>
      <vt:lpstr>Desired MV Accelerator</vt:lpstr>
      <vt:lpstr>Our MV Accelerator: Single BRAM Read Port for Matrix Elements</vt:lpstr>
      <vt:lpstr>Our MV Accelerator: Storing Weights for Buffer 2</vt:lpstr>
      <vt:lpstr>Our MV Accelerator: Dot-Product by Vector Broadcasting</vt:lpstr>
      <vt:lpstr>Our VV Accelerator</vt:lpstr>
      <vt:lpstr>Building Our MV Accelerator with VV: Adding Data Paths, {Buffer-MAC-Register}’s </vt:lpstr>
      <vt:lpstr>Our MV Accelerator</vt:lpstr>
      <vt:lpstr>Agenda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Zynq</dc:title>
  <dc:creator>AD</dc:creator>
  <cp:lastModifiedBy>Microsoft Office User</cp:lastModifiedBy>
  <cp:revision>454</cp:revision>
  <dcterms:created xsi:type="dcterms:W3CDTF">2017-03-17T11:40:04Z</dcterms:created>
  <dcterms:modified xsi:type="dcterms:W3CDTF">2020-04-21T11:11:40Z</dcterms:modified>
</cp:coreProperties>
</file>