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66" r:id="rId2"/>
    <p:sldId id="430" r:id="rId3"/>
    <p:sldId id="414" r:id="rId4"/>
    <p:sldId id="429" r:id="rId5"/>
    <p:sldId id="431" r:id="rId6"/>
    <p:sldId id="432" r:id="rId7"/>
    <p:sldId id="434" r:id="rId8"/>
    <p:sldId id="435" r:id="rId9"/>
    <p:sldId id="40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6983"/>
    <a:srgbClr val="8FA0A7"/>
    <a:srgbClr val="F1597D"/>
    <a:srgbClr val="020296"/>
    <a:srgbClr val="0A00DA"/>
    <a:srgbClr val="3C45FA"/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2" autoAdjust="0"/>
    <p:restoredTop sz="70658" autoAdjust="0"/>
  </p:normalViewPr>
  <p:slideViewPr>
    <p:cSldViewPr snapToGrid="0" showGuides="1">
      <p:cViewPr varScale="1">
        <p:scale>
          <a:sx n="131" d="100"/>
          <a:sy n="131" d="100"/>
        </p:scale>
        <p:origin x="400" y="18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54975-61E1-4663-AE1E-EA2AA35284B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1D21-1826-4374-A368-B2C406B0B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99451"/>
            <a:ext cx="9144000" cy="1768619"/>
          </a:xfrm>
        </p:spPr>
        <p:txBody>
          <a:bodyPr anchor="ctr">
            <a:normAutofit/>
          </a:bodyPr>
          <a:lstStyle>
            <a:lvl1pPr algn="ctr">
              <a:defRPr sz="4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324944"/>
            <a:ext cx="9144000" cy="4619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8269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47751" y="4942710"/>
            <a:ext cx="389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en-US" altLang="ko-KR" sz="1800" baseline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Architecture Lab.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5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4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339436" y="1364307"/>
            <a:ext cx="11014364" cy="458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6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436" y="328179"/>
            <a:ext cx="1147619" cy="826366"/>
          </a:xfrm>
          <a:ln w="31750" cap="sq" cmpd="dbl">
            <a:noFill/>
            <a:bevel/>
          </a:ln>
        </p:spPr>
        <p:txBody>
          <a:bodyPr/>
          <a:lstStyle>
            <a:lvl1pPr>
              <a:defRPr u="none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90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2698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1850" y="1708515"/>
            <a:ext cx="10521950" cy="2853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0349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65903" y="1154545"/>
            <a:ext cx="1552958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idx="1"/>
          </p:nvPr>
        </p:nvSpPr>
        <p:spPr>
          <a:xfrm>
            <a:off x="339436" y="1363806"/>
            <a:ext cx="11132128" cy="45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Clr>
                <a:srgbClr val="826983"/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826983"/>
              </a:buClr>
              <a:buFont typeface="맑은 고딕" panose="020B0503020000020004" pitchFamily="50" charset="-127"/>
              <a:buChar char="-"/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881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코드있는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9436" y="1392382"/>
            <a:ext cx="4888346" cy="3811588"/>
          </a:xfrm>
        </p:spPr>
        <p:txBody>
          <a:bodyPr/>
          <a:lstStyle>
            <a:lvl1pPr marL="285750" indent="-285750">
              <a:buClr>
                <a:srgbClr val="826983"/>
              </a:buClr>
              <a:buFont typeface="Wingdings" panose="05000000000000000000" pitchFamily="2" charset="2"/>
              <a:buChar char="§"/>
              <a:defRPr sz="1600"/>
            </a:lvl1pPr>
            <a:lvl2pPr marL="742950" indent="-285750">
              <a:buClr>
                <a:srgbClr val="826983"/>
              </a:buClr>
              <a:buFont typeface="맑은 고딕" panose="020B0503020000020004" pitchFamily="50" charset="-127"/>
              <a:buChar char="-"/>
              <a:defRPr sz="1200"/>
            </a:lvl2pPr>
            <a:lvl3pPr marL="1085850" indent="-171450">
              <a:buFont typeface="맑은 고딕" panose="020B0503020000020004" pitchFamily="50" charset="-127"/>
              <a:buChar char="-"/>
              <a:defRPr sz="1200"/>
            </a:lvl3pPr>
            <a:lvl4pPr marL="1543050" indent="-171450">
              <a:buFont typeface="맑은 고딕" panose="020B0503020000020004" pitchFamily="50" charset="-127"/>
              <a:buChar char="-"/>
              <a:defRPr sz="1000"/>
            </a:lvl4pPr>
            <a:lvl5pPr marL="2000250" indent="-171450">
              <a:buFont typeface="맑은 고딕" panose="020B0503020000020004" pitchFamily="50" charset="-127"/>
              <a:buChar char="-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8837" y="1389352"/>
            <a:ext cx="5837382" cy="3814618"/>
          </a:xfrm>
          <a:prstGeom prst="rect">
            <a:avLst/>
          </a:prstGeom>
          <a:noFill/>
          <a:ln w="12700">
            <a:solidFill>
              <a:srgbClr val="8FA0A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8837" y="1389352"/>
            <a:ext cx="5837382" cy="3814618"/>
          </a:xfrm>
          <a:prstGeom prst="rect">
            <a:avLst/>
          </a:prstGeom>
          <a:noFill/>
          <a:ln w="12700">
            <a:solidFill>
              <a:srgbClr val="8FA0A7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339437" y="328179"/>
            <a:ext cx="7404132" cy="76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-65903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3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gradFill>
          <a:gsLst>
            <a:gs pos="84424">
              <a:srgbClr val="AFCEEB"/>
            </a:gs>
            <a:gs pos="5600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64358" y="902090"/>
            <a:ext cx="2208626" cy="10551"/>
          </a:xfrm>
          <a:prstGeom prst="line">
            <a:avLst/>
          </a:prstGeom>
          <a:ln w="381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5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gradFill>
          <a:gsLst>
            <a:gs pos="77000">
              <a:srgbClr val="E2E8E1"/>
            </a:gs>
            <a:gs pos="510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100000">
              <a:srgbClr val="8FA0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2698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4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코드 있는 컨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399" y="327600"/>
            <a:ext cx="7405200" cy="7668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989" y="1357745"/>
            <a:ext cx="4321029" cy="443345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54545"/>
            <a:ext cx="7883611" cy="0"/>
          </a:xfrm>
          <a:prstGeom prst="line">
            <a:avLst/>
          </a:prstGeom>
          <a:ln w="57150">
            <a:solidFill>
              <a:srgbClr val="8FA0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5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7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0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8400" y="327600"/>
            <a:ext cx="7405200" cy="7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8400" y="1364400"/>
            <a:ext cx="11016000" cy="458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t>2020. 3. 12.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2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723" r:id="rId14"/>
    <p:sldLayoutId id="2147483724" r:id="rId15"/>
    <p:sldLayoutId id="2147483725" r:id="rId16"/>
    <p:sldLayoutId id="214748372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826983"/>
        </a:buClr>
        <a:buFont typeface="Wingdings" panose="05000000000000000000" pitchFamily="2" charset="2"/>
        <a:buChar char="§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26983"/>
        </a:buClr>
        <a:buFont typeface="맑은 고딕" panose="020B0503020000020004" pitchFamily="50" charset="-127"/>
        <a:buChar char="-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FA0A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a.hsd@cmalab.snu.ac.kr" TargetMode="External"/><Relationship Id="rId2" Type="http://schemas.openxmlformats.org/officeDocument/2006/relationships/hyperlink" Target="http://etl.snu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mwoo.lee@cmalab.snu.ac.k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1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spc="-150" dirty="0">
                <a:ea typeface="Arial Unicode MS" panose="020B0604020202020204" pitchFamily="50" charset="-127"/>
              </a:rPr>
              <a:t>- Course Information</a:t>
            </a:r>
            <a:endParaRPr lang="ko-KR" altLang="en-US" b="1" spc="-150" dirty="0"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54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CE45-8D7E-D947-A880-A046E06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Lecture Goal and Organization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4B4F1-D039-D44A-835F-A9E01067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479107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Understanding hardware/software system design issues/methods with a real system design example</a:t>
            </a:r>
          </a:p>
          <a:p>
            <a:r>
              <a:rPr kumimoji="1" lang="en-US" altLang="ko-KR" dirty="0"/>
              <a:t>Tuesday lecture for N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</a:t>
            </a:r>
          </a:p>
          <a:p>
            <a:pPr lvl="1"/>
            <a:r>
              <a:rPr kumimoji="1" lang="en-US" altLang="ko-KR" dirty="0"/>
              <a:t>50min lecture + N-2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week practice quiz + explaining N-1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practice answer + N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practice introduction (two video recordings, detailed instruction + intro lecture, are provided)</a:t>
            </a:r>
          </a:p>
          <a:p>
            <a:r>
              <a:rPr kumimoji="1" lang="en-US" altLang="ko-KR" dirty="0"/>
              <a:t>One practice class</a:t>
            </a:r>
          </a:p>
          <a:p>
            <a:pPr lvl="1"/>
            <a:r>
              <a:rPr kumimoji="1" lang="en-US" altLang="ko-KR" dirty="0"/>
              <a:t>TUE</a:t>
            </a:r>
            <a:r>
              <a:rPr lang="en-US" altLang="ko-KR" dirty="0"/>
              <a:t> 19:00-20:50</a:t>
            </a:r>
          </a:p>
          <a:p>
            <a:pPr lvl="1"/>
            <a:r>
              <a:rPr kumimoji="1" lang="en-US" altLang="ko-KR" dirty="0"/>
              <a:t>Hardware practice room, 302-310-2</a:t>
            </a:r>
          </a:p>
          <a:p>
            <a:pPr lvl="1"/>
            <a:r>
              <a:rPr kumimoji="1" lang="en-US" altLang="ko-KR" dirty="0">
                <a:solidFill>
                  <a:srgbClr val="FF0000"/>
                </a:solidFill>
              </a:rPr>
              <a:t>Zoom online meeting room during March</a:t>
            </a:r>
          </a:p>
          <a:p>
            <a:r>
              <a:rPr kumimoji="1" lang="en-US" altLang="ko-KR" dirty="0"/>
              <a:t>Real system design example</a:t>
            </a:r>
          </a:p>
          <a:p>
            <a:pPr lvl="1"/>
            <a:r>
              <a:rPr kumimoji="1" lang="en-US" altLang="ko-KR" dirty="0"/>
              <a:t>Image recognition application running on Zynq FPGA</a:t>
            </a:r>
          </a:p>
          <a:p>
            <a:pPr lvl="1"/>
            <a:r>
              <a:rPr kumimoji="1" lang="en-US" altLang="ko-KR" dirty="0"/>
              <a:t>Hardware/software co-design</a:t>
            </a:r>
          </a:p>
          <a:p>
            <a:pPr lvl="2"/>
            <a:r>
              <a:rPr kumimoji="1" lang="en-US" altLang="ko-KR" dirty="0"/>
              <a:t>Hardware: matrix-vector (MV) multiplication accelerator</a:t>
            </a:r>
          </a:p>
          <a:p>
            <a:pPr lvl="2"/>
            <a:r>
              <a:rPr kumimoji="1" lang="en-US" altLang="ko-KR" dirty="0"/>
              <a:t>Software: neural network code running on ARM communicating with hardware MV accelerator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2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Course board</a:t>
            </a:r>
          </a:p>
          <a:p>
            <a:pPr lvl="1"/>
            <a:r>
              <a:rPr lang="en-US" altLang="ko-KR" dirty="0">
                <a:hlinkClick r:id="rId2"/>
              </a:rPr>
              <a:t>http://etl.snu.ac.kr</a:t>
            </a:r>
            <a:endParaRPr lang="en-US" altLang="ko-KR" dirty="0"/>
          </a:p>
          <a:p>
            <a:pPr lvl="1"/>
            <a:r>
              <a:rPr lang="en-US" altLang="ko-KR" dirty="0"/>
              <a:t>Practice materials will be uploaded on </a:t>
            </a:r>
            <a:r>
              <a:rPr lang="en-US" altLang="ko-KR" dirty="0" err="1"/>
              <a:t>eTL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Please check the </a:t>
            </a:r>
            <a:r>
              <a:rPr lang="en-US" altLang="ko-KR" dirty="0" err="1"/>
              <a:t>eTL</a:t>
            </a:r>
            <a:r>
              <a:rPr lang="en-US" altLang="ko-KR" dirty="0"/>
              <a:t> board very often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Lab computer account</a:t>
            </a:r>
          </a:p>
          <a:p>
            <a:pPr lvl="1"/>
            <a:r>
              <a:rPr lang="en-US" altLang="ko-KR" dirty="0"/>
              <a:t>TBD</a:t>
            </a:r>
          </a:p>
          <a:p>
            <a:endParaRPr lang="en-US" altLang="ko-KR" dirty="0"/>
          </a:p>
          <a:p>
            <a:r>
              <a:rPr lang="en-US" altLang="ko-KR" dirty="0"/>
              <a:t>Contact</a:t>
            </a:r>
          </a:p>
          <a:p>
            <a:pPr lvl="1"/>
            <a:r>
              <a:rPr lang="en-US" altLang="ko-KR" dirty="0"/>
              <a:t>Email: </a:t>
            </a:r>
            <a:r>
              <a:rPr lang="en-US" altLang="ko-KR" dirty="0">
                <a:hlinkClick r:id="rId3"/>
              </a:rPr>
              <a:t>ta.hsd@cmalab.snu.ac.kr</a:t>
            </a:r>
            <a:r>
              <a:rPr lang="en-US" altLang="ko-KR" dirty="0"/>
              <a:t> -&gt; If you mail here, it will be forwarded to TA</a:t>
            </a:r>
          </a:p>
          <a:p>
            <a:pPr lvl="1"/>
            <a:r>
              <a:rPr lang="en-US" altLang="ko-KR" dirty="0" err="1"/>
              <a:t>Namwoo</a:t>
            </a:r>
            <a:r>
              <a:rPr lang="en-US" altLang="ko-KR" dirty="0"/>
              <a:t> Lee, </a:t>
            </a:r>
            <a:r>
              <a:rPr lang="en-US" altLang="ko-KR" dirty="0">
                <a:hlinkClick r:id="rId4"/>
              </a:rPr>
              <a:t>namwoo.lee@cmalab.snu.ac.kr</a:t>
            </a:r>
            <a:endParaRPr lang="en-US" altLang="ko-KR" dirty="0"/>
          </a:p>
          <a:p>
            <a:pPr lvl="1"/>
            <a:r>
              <a:rPr lang="en-US" altLang="ko-KR" dirty="0" err="1"/>
              <a:t>Hanbyul</a:t>
            </a:r>
            <a:r>
              <a:rPr lang="en-US" altLang="ko-KR" dirty="0"/>
              <a:t> Kim, </a:t>
            </a:r>
            <a:r>
              <a:rPr lang="en-US" altLang="ko-KR" dirty="0" err="1"/>
              <a:t>hanbyul.kim@cmalab.snu.ac.kr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91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Grading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Mid-term exam 20%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Final exam 20%</a:t>
            </a:r>
          </a:p>
          <a:p>
            <a:pPr lvl="1"/>
            <a:r>
              <a:rPr lang="en-US" altLang="ko-KR" dirty="0"/>
              <a:t>Lab 30%</a:t>
            </a:r>
          </a:p>
          <a:p>
            <a:pPr lvl="1"/>
            <a:r>
              <a:rPr lang="en-US" altLang="ko-KR" dirty="0"/>
              <a:t>Term project 20%</a:t>
            </a:r>
          </a:p>
          <a:p>
            <a:pPr lvl="1"/>
            <a:r>
              <a:rPr lang="en-US" altLang="ko-KR" dirty="0"/>
              <a:t>Attendance 10%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19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Attendance</a:t>
            </a:r>
          </a:p>
          <a:p>
            <a:pPr lvl="1"/>
            <a:r>
              <a:rPr lang="en-US" altLang="ko-KR" dirty="0"/>
              <a:t>Will be checked on every lecture/practice class</a:t>
            </a:r>
          </a:p>
          <a:p>
            <a:pPr lvl="1"/>
            <a:r>
              <a:rPr lang="en-US" altLang="ko-KR" dirty="0"/>
              <a:t>You need to confirm your attendance by yourself</a:t>
            </a:r>
          </a:p>
          <a:p>
            <a:pPr lvl="1"/>
            <a:r>
              <a:rPr lang="en-US" altLang="ko-KR" b="1" dirty="0"/>
              <a:t>2 late arrivals </a:t>
            </a:r>
            <a:r>
              <a:rPr lang="en-US" altLang="ko-KR" b="1" dirty="0">
                <a:sym typeface="Wingdings" panose="05000000000000000000" pitchFamily="2" charset="2"/>
              </a:rPr>
              <a:t> 1 absence</a:t>
            </a:r>
            <a:endParaRPr lang="en-US" altLang="ko-KR" b="1" dirty="0"/>
          </a:p>
          <a:p>
            <a:pPr lvl="1"/>
            <a:endParaRPr lang="en-US" altLang="ko-KR" dirty="0"/>
          </a:p>
          <a:p>
            <a:r>
              <a:rPr lang="en-US" altLang="ko-KR" dirty="0"/>
              <a:t>Practice</a:t>
            </a:r>
          </a:p>
          <a:p>
            <a:pPr lvl="1"/>
            <a:r>
              <a:rPr lang="en-US" altLang="ko-KR" dirty="0"/>
              <a:t>Max. 2 students/team</a:t>
            </a:r>
          </a:p>
          <a:p>
            <a:pPr lvl="1"/>
            <a:r>
              <a:rPr lang="en-US" altLang="ko-KR" dirty="0"/>
              <a:t>1 report/team (before on-site lab, 1 report/individual)</a:t>
            </a:r>
          </a:p>
          <a:p>
            <a:pPr lvl="1"/>
            <a:r>
              <a:rPr lang="en-US" altLang="ko-KR" b="1" dirty="0"/>
              <a:t>In case of absence without notice before the practice class	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10% penalty out of final score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/>
              <a:t>If you have important affairs on practice time,</a:t>
            </a:r>
          </a:p>
          <a:p>
            <a:pPr marL="914400" lvl="2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 You should contact TA or the professor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BEFORE</a:t>
            </a:r>
            <a:r>
              <a:rPr lang="en-US" altLang="ko-KR" b="1" dirty="0">
                <a:sym typeface="Wingdings" panose="05000000000000000000" pitchFamily="2" charset="2"/>
              </a:rPr>
              <a:t> the class begins</a:t>
            </a:r>
            <a:endParaRPr lang="en-US" altLang="ko-KR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85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8399" y="1364400"/>
            <a:ext cx="11706455" cy="5493600"/>
          </a:xfrm>
        </p:spPr>
        <p:txBody>
          <a:bodyPr>
            <a:normAutofit/>
          </a:bodyPr>
          <a:lstStyle/>
          <a:p>
            <a:r>
              <a:rPr lang="en-US" altLang="ko-KR" dirty="0"/>
              <a:t>Assignment </a:t>
            </a:r>
          </a:p>
          <a:p>
            <a:pPr lvl="1"/>
            <a:r>
              <a:rPr lang="en-US" altLang="ko-KR" dirty="0"/>
              <a:t>Either in Korean of in English</a:t>
            </a:r>
          </a:p>
          <a:p>
            <a:pPr lvl="1"/>
            <a:r>
              <a:rPr lang="en-US" altLang="ko-KR" dirty="0"/>
              <a:t># of pages does not matter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Due: 23:59 pm, next Monday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No Late submission</a:t>
            </a:r>
          </a:p>
          <a:p>
            <a:pPr lvl="1"/>
            <a:r>
              <a:rPr lang="en-US" altLang="ko-KR" dirty="0"/>
              <a:t>1 report/team (before on-site lab, 1 report/individual)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Example: On 3</a:t>
            </a:r>
            <a:r>
              <a:rPr lang="en-US" altLang="ko-KR" b="1" baseline="30000" dirty="0"/>
              <a:t>rd</a:t>
            </a:r>
            <a:r>
              <a:rPr lang="en-US" altLang="ko-KR" b="1" dirty="0"/>
              <a:t> practice (3/31)</a:t>
            </a:r>
          </a:p>
          <a:p>
            <a:pPr lvl="1"/>
            <a:r>
              <a:rPr lang="en-US" altLang="ko-KR" b="1" dirty="0"/>
              <a:t>Your work has to be checked before next Tuesday</a:t>
            </a:r>
          </a:p>
          <a:p>
            <a:pPr lvl="2"/>
            <a:r>
              <a:rPr lang="en-US" altLang="ko-KR" b="1" dirty="0"/>
              <a:t>Due: 11:59 pm 4/6 Monday</a:t>
            </a:r>
          </a:p>
          <a:p>
            <a:pPr lvl="2"/>
            <a:r>
              <a:rPr lang="en-US" altLang="ko-KR" b="1" dirty="0"/>
              <a:t>No late submission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936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8399" y="1364400"/>
            <a:ext cx="11706455" cy="5493600"/>
          </a:xfrm>
        </p:spPr>
        <p:txBody>
          <a:bodyPr>
            <a:normAutofit/>
          </a:bodyPr>
          <a:lstStyle/>
          <a:p>
            <a:r>
              <a:rPr lang="en-US" altLang="ko-KR" dirty="0"/>
              <a:t>Quiz</a:t>
            </a:r>
          </a:p>
          <a:p>
            <a:pPr lvl="1"/>
            <a:r>
              <a:rPr lang="en-US" altLang="ko-KR" dirty="0"/>
              <a:t>No quiz in this semester because of online lecture</a:t>
            </a:r>
          </a:p>
        </p:txBody>
      </p:sp>
    </p:spTree>
    <p:extLst>
      <p:ext uri="{BB962C8B-B14F-4D97-AF65-F5344CB8AC3E}">
        <p14:creationId xmlns:p14="http://schemas.microsoft.com/office/powerpoint/2010/main" val="25840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Information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38399" y="1364400"/>
            <a:ext cx="11706455" cy="54936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Use </a:t>
            </a:r>
            <a:r>
              <a:rPr lang="en-US" altLang="ko-KR" dirty="0" err="1"/>
              <a:t>eTL</a:t>
            </a:r>
            <a:r>
              <a:rPr lang="en-US" altLang="ko-KR" dirty="0"/>
              <a:t> question board!</a:t>
            </a:r>
          </a:p>
          <a:p>
            <a:pPr lvl="1"/>
            <a:r>
              <a:rPr lang="en-US" altLang="ko-KR" dirty="0"/>
              <a:t>Do not send public questions via email</a:t>
            </a:r>
          </a:p>
          <a:p>
            <a:pPr lvl="2"/>
            <a:r>
              <a:rPr lang="en-US" altLang="ko-KR" dirty="0"/>
              <a:t>Upload it to </a:t>
            </a:r>
            <a:r>
              <a:rPr lang="en-US" altLang="ko-KR" dirty="0" err="1"/>
              <a:t>eTL</a:t>
            </a:r>
            <a:r>
              <a:rPr lang="en-US" altLang="ko-KR" dirty="0"/>
              <a:t> [Lab Q&amp;A] board</a:t>
            </a:r>
          </a:p>
          <a:p>
            <a:pPr lvl="2"/>
            <a:r>
              <a:rPr lang="en-US" altLang="ko-KR" dirty="0"/>
              <a:t>Please specify the lab number first</a:t>
            </a:r>
          </a:p>
          <a:p>
            <a:pPr lvl="3"/>
            <a:r>
              <a:rPr lang="en-US" altLang="ko-KR" dirty="0"/>
              <a:t>Ex) [Lab 02] Your Question Title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If you have any question, please search Q&amp;A board first</a:t>
            </a:r>
          </a:p>
          <a:p>
            <a:pPr lvl="2"/>
            <a:r>
              <a:rPr lang="en-US" altLang="ko-KR" dirty="0"/>
              <a:t>Can answer other students’ question if you know about the issue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If the problem is private (core part of your practice, have to open your source code a lot…), use online 1:1 lab session or send email to TA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 will answer your questions in Tuesday, Thursday, and Friday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 the end of the semester, TA will give extra points (maybe 2.5% of total score) to 5 students who answer well in Q&amp;A board</a:t>
            </a:r>
          </a:p>
          <a:p>
            <a:pPr lvl="2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Criteria: total answers – low quality answers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C7FABC-037A-EF43-85AE-F8ED1470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22" y="1364400"/>
            <a:ext cx="3189383" cy="11745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403928-B995-8F47-8E21-90DCF16FC7A4}"/>
              </a:ext>
            </a:extLst>
          </p:cNvPr>
          <p:cNvSpPr/>
          <p:nvPr/>
        </p:nvSpPr>
        <p:spPr>
          <a:xfrm>
            <a:off x="8424153" y="1772119"/>
            <a:ext cx="573932" cy="7278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236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232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438E2E0D-734F-4930-8B15-ACB92809B9F4}" vid="{00F0D65F-4041-4E67-B318-B1540A08318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3579</TotalTime>
  <Words>528</Words>
  <Application>Microsoft Macintosh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테마1</vt:lpstr>
      <vt:lpstr>Practice 1</vt:lpstr>
      <vt:lpstr>Lecture Goal and Organization</vt:lpstr>
      <vt:lpstr>Course Information</vt:lpstr>
      <vt:lpstr>Course Information</vt:lpstr>
      <vt:lpstr>Course Information</vt:lpstr>
      <vt:lpstr>Course Information</vt:lpstr>
      <vt:lpstr>Course Information</vt:lpstr>
      <vt:lpstr>Course Information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Soobeom Kim</dc:creator>
  <cp:lastModifiedBy>Microsoft Office User</cp:lastModifiedBy>
  <cp:revision>239</cp:revision>
  <dcterms:created xsi:type="dcterms:W3CDTF">2014-11-18T04:46:38Z</dcterms:created>
  <dcterms:modified xsi:type="dcterms:W3CDTF">2020-03-12T00:24:00Z</dcterms:modified>
</cp:coreProperties>
</file>