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71" r:id="rId4"/>
    <p:sldId id="284" r:id="rId5"/>
    <p:sldId id="274" r:id="rId6"/>
    <p:sldId id="272" r:id="rId7"/>
    <p:sldId id="273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5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7" autoAdjust="0"/>
    <p:restoredTop sz="94660"/>
  </p:normalViewPr>
  <p:slideViewPr>
    <p:cSldViewPr snapToGrid="0">
      <p:cViewPr>
        <p:scale>
          <a:sx n="100" d="100"/>
          <a:sy n="100" d="100"/>
        </p:scale>
        <p:origin x="-98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1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9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1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4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39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68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5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3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2019-05-14 Tue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9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oannews.com/media/view.asp?idx=71469" TargetMode="External"/><Relationship Id="rId3" Type="http://schemas.openxmlformats.org/officeDocument/2006/relationships/hyperlink" Target="https://www.seculetter.com/content/ko/" TargetMode="External"/><Relationship Id="rId7" Type="http://schemas.openxmlformats.org/officeDocument/2006/relationships/hyperlink" Target="https://news.naver.com/main/read.nhn?mode=LSD&amp;mid=sec&amp;sid1=101&amp;oid=008&amp;aid=0003925870&amp;viewType=pc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hyperlink" Target="http://platum.kr/archives/73832?fbclid=IwAR1xpCsDZsAmyNeb1X-Kb1nmk1MQmhnI2g5rCT74g-sB5zodwX11mnP4GW4" TargetMode="External"/><Relationship Id="rId11" Type="http://schemas.openxmlformats.org/officeDocument/2006/relationships/hyperlink" Target="https://www.youtube.com/watch?v=mvmfI1wsOM4&amp;feature=youtu.be&amp;fbclid=IwAR02BSH9KR2MZcLj2PvWJhJkcf61g392sMwA4w-22IYxBvxsYQAf_QFdag8" TargetMode="External"/><Relationship Id="rId5" Type="http://schemas.openxmlformats.org/officeDocument/2006/relationships/hyperlink" Target="https://besuccess.com/2016/10/seculetter/?fbclid=IwAR0VOCsstO38BIRg3yJwgL5BlMcp3W5PLF1C2cpH7e8Kkv6FyUYJ7FjDa94" TargetMode="External"/><Relationship Id="rId10" Type="http://schemas.openxmlformats.org/officeDocument/2006/relationships/hyperlink" Target="https://1boon.kakao.com/jobsN/5a66d2d66a8e510001f9524f" TargetMode="External"/><Relationship Id="rId4" Type="http://schemas.openxmlformats.org/officeDocument/2006/relationships/hyperlink" Target="http://www.etnews.com/20180409000183?m=1" TargetMode="External"/><Relationship Id="rId9" Type="http://schemas.openxmlformats.org/officeDocument/2006/relationships/hyperlink" Target="https://www.cnet.co.kr/view/?no=20170412095818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20900" y="3383014"/>
            <a:ext cx="5078708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1600" kern="0" dirty="0" smtClean="0">
                <a:solidFill>
                  <a:prstClr val="white"/>
                </a:solidFill>
              </a:rPr>
              <a:t>컴퓨터공학부</a:t>
            </a:r>
            <a:endParaRPr lang="en-US" altLang="ko-KR" sz="1600" kern="0" dirty="0">
              <a:solidFill>
                <a:prstClr val="white"/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ko-KR" altLang="en-US" b="1" kern="0" dirty="0" smtClean="0">
                <a:solidFill>
                  <a:prstClr val="white"/>
                </a:solidFill>
              </a:rPr>
              <a:t>박현</a:t>
            </a:r>
            <a:r>
              <a:rPr lang="ko-KR" altLang="en-US" b="1" kern="0" dirty="0">
                <a:solidFill>
                  <a:prstClr val="white"/>
                </a:solidFill>
              </a:rPr>
              <a:t>호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2120900" y="1724619"/>
            <a:ext cx="5078708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정보보안 </a:t>
            </a:r>
            <a:r>
              <a:rPr lang="ko-KR" altLang="en-US" sz="20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스타트업</a:t>
            </a:r>
            <a:endParaRPr lang="en-US" altLang="ko-KR" sz="20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</a:t>
            </a: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yunh\Downloads\seculette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408" y="203200"/>
            <a:ext cx="183009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0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제품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SLCS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200" y="1138063"/>
            <a:ext cx="8051801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err="1"/>
              <a:t>SecuLetter</a:t>
            </a:r>
            <a:r>
              <a:rPr lang="en-US" altLang="ko-KR" sz="2400" dirty="0"/>
              <a:t> Cloud </a:t>
            </a:r>
            <a:r>
              <a:rPr lang="en-US" altLang="ko-KR" sz="2400" dirty="0" smtClean="0"/>
              <a:t>Service</a:t>
            </a:r>
          </a:p>
          <a:p>
            <a:pPr fontAlgn="base"/>
            <a:r>
              <a:rPr lang="ko-KR" altLang="en-US" sz="2000" dirty="0" err="1" smtClean="0"/>
              <a:t>클라우드</a:t>
            </a:r>
            <a:r>
              <a:rPr lang="ko-KR" altLang="en-US" sz="2000" dirty="0" smtClean="0"/>
              <a:t> 환경의 메일서버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smtClean="0"/>
              <a:t>관리 및 유지보수 불필요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err="1" smtClean="0"/>
              <a:t>연과금</a:t>
            </a:r>
            <a:r>
              <a:rPr lang="ko-KR" altLang="en-US" sz="2000" dirty="0" smtClean="0"/>
              <a:t> 형태</a:t>
            </a:r>
            <a:endParaRPr lang="en-US" altLang="ko-KR" sz="2000" dirty="0" smtClean="0"/>
          </a:p>
        </p:txBody>
      </p:sp>
      <p:pic>
        <p:nvPicPr>
          <p:cNvPr id="5122" name="Picture 2" descr="C:\Users\hyunh\Desktop\SLC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814958"/>
            <a:ext cx="7899400" cy="308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23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</a:t>
            </a:r>
            <a:r>
              <a:rPr lang="ko-KR" altLang="en-US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현황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2" name="Picture 2" descr="C:\Users\hyunh\Desktop\채용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855" y="3693293"/>
            <a:ext cx="5566170" cy="275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hyunh\Desktop\설립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285875"/>
            <a:ext cx="2295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hyunh\Desktop\채용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276350"/>
            <a:ext cx="22764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523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</a:t>
            </a:r>
            <a:r>
              <a:rPr lang="ko-KR" altLang="en-US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현황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8194" name="Picture 2" descr="C:\Users\hyunh\Desktop\매출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056" y="1357597"/>
            <a:ext cx="2885946" cy="33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hyunh\Desktop\당기순이익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40" y="1357597"/>
            <a:ext cx="2901920" cy="332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96815" y="4982170"/>
            <a:ext cx="7473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err="1"/>
              <a:t>시큐레터</a:t>
            </a:r>
            <a:r>
              <a:rPr lang="en-US" altLang="ko-KR" b="1" dirty="0"/>
              <a:t>, </a:t>
            </a:r>
            <a:r>
              <a:rPr lang="ko-KR" altLang="en-US" b="1" dirty="0" err="1"/>
              <a:t>한컴시큐어와</a:t>
            </a:r>
            <a:r>
              <a:rPr lang="ko-KR" altLang="en-US" b="1" dirty="0"/>
              <a:t> </a:t>
            </a:r>
            <a:r>
              <a:rPr lang="en-US" altLang="ko-KR" b="1" dirty="0"/>
              <a:t>APT </a:t>
            </a:r>
            <a:r>
              <a:rPr lang="ko-KR" altLang="en-US" b="1" dirty="0"/>
              <a:t>보안 제품 총판 계약</a:t>
            </a:r>
            <a:endParaRPr lang="en-US" altLang="ko-KR" b="1" dirty="0" smtClean="0">
              <a:latin typeface="+mn-ea"/>
            </a:endParaRPr>
          </a:p>
          <a:p>
            <a:pPr fontAlgn="base"/>
            <a:r>
              <a:rPr lang="en-US" altLang="ko-KR" dirty="0" smtClean="0">
                <a:latin typeface="+mn-ea"/>
              </a:rPr>
              <a:t>2017.04.11</a:t>
            </a:r>
            <a:endParaRPr lang="en-US" altLang="ko-KR" dirty="0">
              <a:latin typeface="+mn-ea"/>
            </a:endParaRPr>
          </a:p>
          <a:p>
            <a:pPr fontAlgn="base"/>
            <a:endParaRPr lang="en-US" altLang="ko-KR" b="1" dirty="0">
              <a:latin typeface="+mn-ea"/>
            </a:endParaRPr>
          </a:p>
          <a:p>
            <a:pPr fontAlgn="base"/>
            <a:r>
              <a:rPr lang="ko-KR" altLang="en-US" b="1" dirty="0" err="1" smtClean="0">
                <a:latin typeface="+mn-ea"/>
              </a:rPr>
              <a:t>시큐레터</a:t>
            </a:r>
            <a:r>
              <a:rPr lang="en-US" altLang="ko-KR" b="1" dirty="0">
                <a:latin typeface="+mn-ea"/>
              </a:rPr>
              <a:t>, SLE/SLF </a:t>
            </a:r>
            <a:r>
              <a:rPr lang="ko-KR" altLang="en-US" b="1" dirty="0">
                <a:latin typeface="+mn-ea"/>
              </a:rPr>
              <a:t>조달청 나라장터 제품 등록</a:t>
            </a:r>
            <a:endParaRPr lang="en-US" altLang="ko-KR" b="1" dirty="0">
              <a:latin typeface="+mn-ea"/>
            </a:endParaRPr>
          </a:p>
          <a:p>
            <a:pPr fontAlgn="base"/>
            <a:r>
              <a:rPr lang="en-US" altLang="ko-KR" dirty="0" smtClean="0">
                <a:latin typeface="+mn-ea"/>
              </a:rPr>
              <a:t>2018.07.18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963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</a:t>
            </a:r>
            <a:r>
              <a:rPr lang="ko-KR" altLang="en-US" sz="28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현황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투자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지원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099" y="1157113"/>
            <a:ext cx="805180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b="1" dirty="0" err="1">
                <a:latin typeface="+mn-ea"/>
              </a:rPr>
              <a:t>이메일</a:t>
            </a:r>
            <a:r>
              <a:rPr lang="ko-KR" altLang="en-US" b="1" dirty="0">
                <a:latin typeface="+mn-ea"/>
              </a:rPr>
              <a:t> 보안 솔루션 개발사 </a:t>
            </a:r>
            <a:r>
              <a:rPr lang="ko-KR" altLang="en-US" b="1" dirty="0" err="1">
                <a:latin typeface="+mn-ea"/>
              </a:rPr>
              <a:t>시큐레터</a:t>
            </a:r>
            <a:r>
              <a:rPr lang="en-US" altLang="ko-KR" b="1" dirty="0">
                <a:latin typeface="+mn-ea"/>
              </a:rPr>
              <a:t>, 20</a:t>
            </a:r>
            <a:r>
              <a:rPr lang="ko-KR" altLang="en-US" b="1" dirty="0">
                <a:latin typeface="+mn-ea"/>
              </a:rPr>
              <a:t>억 원 규모 시리즈 </a:t>
            </a:r>
            <a:r>
              <a:rPr lang="en-US" altLang="ko-KR" b="1" dirty="0">
                <a:latin typeface="+mn-ea"/>
              </a:rPr>
              <a:t>A </a:t>
            </a:r>
            <a:r>
              <a:rPr lang="ko-KR" altLang="en-US" b="1" dirty="0">
                <a:latin typeface="+mn-ea"/>
              </a:rPr>
              <a:t>투자 유치</a:t>
            </a:r>
          </a:p>
          <a:p>
            <a:pPr fontAlgn="base"/>
            <a:r>
              <a:rPr lang="en-US" altLang="ko-KR" dirty="0" smtClean="0">
                <a:latin typeface="+mn-ea"/>
              </a:rPr>
              <a:t>2016.10.19</a:t>
            </a:r>
            <a:endParaRPr lang="ko-KR" altLang="en-US" dirty="0">
              <a:latin typeface="+mn-ea"/>
            </a:endParaRPr>
          </a:p>
          <a:p>
            <a:pPr fontAlgn="base"/>
            <a:endParaRPr lang="en-US" altLang="ko-KR" dirty="0" smtClean="0">
              <a:latin typeface="+mn-ea"/>
            </a:endParaRPr>
          </a:p>
          <a:p>
            <a:pPr fontAlgn="base"/>
            <a:r>
              <a:rPr lang="en-US" altLang="ko-KR" b="1" dirty="0" smtClean="0">
                <a:latin typeface="+mn-ea"/>
              </a:rPr>
              <a:t>300</a:t>
            </a:r>
            <a:r>
              <a:rPr lang="ko-KR" altLang="en-US" b="1" dirty="0">
                <a:latin typeface="+mn-ea"/>
              </a:rPr>
              <a:t>개 </a:t>
            </a:r>
            <a:r>
              <a:rPr lang="en-US" altLang="ko-KR" b="1" dirty="0">
                <a:latin typeface="+mn-ea"/>
              </a:rPr>
              <a:t>ICT </a:t>
            </a:r>
            <a:r>
              <a:rPr lang="ko-KR" altLang="en-US" b="1" dirty="0">
                <a:latin typeface="+mn-ea"/>
              </a:rPr>
              <a:t>유망 창업</a:t>
            </a:r>
            <a:r>
              <a:rPr lang="en-US" altLang="ko-KR" b="1" dirty="0">
                <a:latin typeface="+mn-ea"/>
              </a:rPr>
              <a:t>·</a:t>
            </a:r>
            <a:r>
              <a:rPr lang="ko-KR" altLang="en-US" b="1" dirty="0">
                <a:latin typeface="+mn-ea"/>
              </a:rPr>
              <a:t>벤처기업</a:t>
            </a:r>
            <a:r>
              <a:rPr lang="en-US" altLang="ko-KR" b="1" dirty="0">
                <a:latin typeface="+mn-ea"/>
              </a:rPr>
              <a:t>, 2</a:t>
            </a:r>
            <a:r>
              <a:rPr lang="ko-KR" altLang="en-US" b="1" dirty="0">
                <a:latin typeface="+mn-ea"/>
              </a:rPr>
              <a:t>기 ‘</a:t>
            </a:r>
            <a:r>
              <a:rPr lang="en-US" altLang="ko-KR" b="1" dirty="0">
                <a:latin typeface="+mn-ea"/>
              </a:rPr>
              <a:t>K-Global 300’</a:t>
            </a:r>
            <a:r>
              <a:rPr lang="ko-KR" altLang="en-US" b="1" dirty="0">
                <a:latin typeface="+mn-ea"/>
              </a:rPr>
              <a:t>으로 </a:t>
            </a:r>
            <a:r>
              <a:rPr lang="ko-KR" altLang="en-US" b="1" dirty="0" smtClean="0">
                <a:latin typeface="+mn-ea"/>
              </a:rPr>
              <a:t>선정</a:t>
            </a:r>
            <a:endParaRPr lang="ko-KR" altLang="en-US" b="1" dirty="0">
              <a:latin typeface="+mn-ea"/>
            </a:endParaRPr>
          </a:p>
          <a:p>
            <a:pPr fontAlgn="base"/>
            <a:r>
              <a:rPr lang="en-US" altLang="ko-KR" b="1" dirty="0">
                <a:latin typeface="+mn-ea"/>
              </a:rPr>
              <a:t>K-ICT </a:t>
            </a:r>
            <a:r>
              <a:rPr lang="ko-KR" altLang="en-US" b="1" dirty="0" err="1">
                <a:latin typeface="+mn-ea"/>
              </a:rPr>
              <a:t>본투글로벌</a:t>
            </a:r>
            <a:r>
              <a:rPr lang="ko-KR" altLang="en-US" b="1" dirty="0">
                <a:latin typeface="+mn-ea"/>
              </a:rPr>
              <a:t> 해외진출 </a:t>
            </a:r>
            <a:r>
              <a:rPr lang="ko-KR" altLang="en-US" b="1" dirty="0" smtClean="0">
                <a:latin typeface="+mn-ea"/>
              </a:rPr>
              <a:t>지원사업</a:t>
            </a:r>
            <a:endParaRPr lang="en-US" altLang="ko-KR" b="1" dirty="0" smtClean="0">
              <a:latin typeface="+mn-ea"/>
            </a:endParaRPr>
          </a:p>
          <a:p>
            <a:pPr fontAlgn="base"/>
            <a:r>
              <a:rPr lang="en-US" altLang="ko-KR" dirty="0" smtClean="0">
                <a:latin typeface="+mn-ea"/>
              </a:rPr>
              <a:t>2016.12.30</a:t>
            </a:r>
            <a:endParaRPr lang="ko-KR" altLang="en-US" dirty="0">
              <a:latin typeface="+mn-ea"/>
            </a:endParaRPr>
          </a:p>
          <a:p>
            <a:pPr fontAlgn="base"/>
            <a:endParaRPr lang="en-US" altLang="ko-KR" b="1" dirty="0" smtClean="0">
              <a:latin typeface="+mn-ea"/>
            </a:endParaRPr>
          </a:p>
          <a:p>
            <a:pPr fontAlgn="base"/>
            <a:r>
              <a:rPr lang="en-US" altLang="ko-KR" b="1" dirty="0">
                <a:latin typeface="+mn-ea"/>
              </a:rPr>
              <a:t>APT </a:t>
            </a:r>
            <a:r>
              <a:rPr lang="ko-KR" altLang="en-US" b="1" dirty="0">
                <a:latin typeface="+mn-ea"/>
              </a:rPr>
              <a:t>보안 벤처 </a:t>
            </a:r>
            <a:r>
              <a:rPr lang="ko-KR" altLang="en-US" b="1" dirty="0" err="1">
                <a:latin typeface="+mn-ea"/>
              </a:rPr>
              <a:t>시큐레터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신보 퍼스트펭귄 선정</a:t>
            </a:r>
            <a:r>
              <a:rPr lang="en-US" altLang="ko-KR" b="1" dirty="0">
                <a:latin typeface="+mn-ea"/>
              </a:rPr>
              <a:t>, 3</a:t>
            </a:r>
            <a:r>
              <a:rPr lang="ko-KR" altLang="en-US" b="1" dirty="0">
                <a:latin typeface="+mn-ea"/>
              </a:rPr>
              <a:t>년간 </a:t>
            </a:r>
            <a:r>
              <a:rPr lang="en-US" altLang="ko-KR" b="1" dirty="0">
                <a:latin typeface="+mn-ea"/>
              </a:rPr>
              <a:t>15</a:t>
            </a:r>
            <a:r>
              <a:rPr lang="ko-KR" altLang="en-US" b="1" dirty="0">
                <a:latin typeface="+mn-ea"/>
              </a:rPr>
              <a:t>억 지원</a:t>
            </a:r>
          </a:p>
          <a:p>
            <a:pPr fontAlgn="base"/>
            <a:r>
              <a:rPr lang="en-US" altLang="ko-KR" dirty="0">
                <a:latin typeface="+mn-ea"/>
              </a:rPr>
              <a:t>2017.08.28.</a:t>
            </a:r>
          </a:p>
          <a:p>
            <a:pPr fontAlgn="base"/>
            <a:endParaRPr lang="en-US" altLang="ko-KR" b="1" dirty="0" smtClean="0">
              <a:latin typeface="+mn-ea"/>
            </a:endParaRPr>
          </a:p>
          <a:p>
            <a:pPr fontAlgn="base"/>
            <a:r>
              <a:rPr lang="ko-KR" altLang="en-US" b="1" dirty="0" err="1" smtClean="0">
                <a:latin typeface="+mn-ea"/>
              </a:rPr>
              <a:t>시큐레터</a:t>
            </a:r>
            <a:r>
              <a:rPr lang="en-US" altLang="ko-KR" b="1" dirty="0">
                <a:latin typeface="+mn-ea"/>
              </a:rPr>
              <a:t>, </a:t>
            </a:r>
            <a:r>
              <a:rPr lang="ko-KR" altLang="en-US" b="1" dirty="0">
                <a:latin typeface="+mn-ea"/>
              </a:rPr>
              <a:t>우리은행으로부터 </a:t>
            </a:r>
            <a:r>
              <a:rPr lang="en-US" altLang="ko-KR" b="1" dirty="0">
                <a:latin typeface="+mn-ea"/>
              </a:rPr>
              <a:t>10</a:t>
            </a:r>
            <a:r>
              <a:rPr lang="ko-KR" altLang="en-US" b="1" dirty="0">
                <a:latin typeface="+mn-ea"/>
              </a:rPr>
              <a:t>억 규모 전략적 투자 유치</a:t>
            </a:r>
          </a:p>
          <a:p>
            <a:pPr fontAlgn="base"/>
            <a:r>
              <a:rPr lang="en-US" altLang="ko-KR" dirty="0" smtClean="0">
                <a:latin typeface="+mn-ea"/>
              </a:rPr>
              <a:t>2019.01.30</a:t>
            </a:r>
          </a:p>
          <a:p>
            <a:pPr fontAlgn="base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1416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평가와 미래 전망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099" y="1157113"/>
            <a:ext cx="80518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 dirty="0">
                <a:latin typeface="+mn-ea"/>
              </a:rPr>
              <a:t>안정적인 투자</a:t>
            </a:r>
            <a:r>
              <a:rPr lang="en-US" altLang="ko-KR" sz="2000" dirty="0"/>
              <a:t> ·</a:t>
            </a:r>
            <a:r>
              <a:rPr lang="ko-KR" altLang="en-US" sz="2000" dirty="0"/>
              <a:t>지원 확보</a:t>
            </a:r>
            <a:endParaRPr lang="en-US" altLang="ko-KR" sz="2000" dirty="0">
              <a:latin typeface="+mn-ea"/>
            </a:endParaRPr>
          </a:p>
          <a:p>
            <a:pPr fontAlgn="base"/>
            <a:endParaRPr lang="en-US" altLang="ko-KR" sz="2000" dirty="0" smtClean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국내 기술 경쟁사 거의 없음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 err="1" smtClean="0">
                <a:latin typeface="+mn-ea"/>
              </a:rPr>
              <a:t>클라우드</a:t>
            </a:r>
            <a:r>
              <a:rPr lang="ko-KR" altLang="en-US" sz="2000" dirty="0" smtClean="0">
                <a:latin typeface="+mn-ea"/>
              </a:rPr>
              <a:t> 제품 보급 시 안정적인 수익 창출 가능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국내 사업 안정화 이후 미국 진출 계획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>
                <a:latin typeface="+mn-ea"/>
              </a:rPr>
              <a:t>글로벌 경쟁력은 미지수</a:t>
            </a:r>
            <a:endParaRPr lang="en-US" altLang="ko-KR" sz="2000" dirty="0">
              <a:latin typeface="+mn-ea"/>
            </a:endParaRP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000" dirty="0" smtClean="0">
                <a:latin typeface="+mn-ea"/>
              </a:rPr>
              <a:t>현재 </a:t>
            </a:r>
            <a:r>
              <a:rPr lang="ko-KR" altLang="en-US" sz="2000" dirty="0" err="1" smtClean="0">
                <a:latin typeface="+mn-ea"/>
              </a:rPr>
              <a:t>망분리</a:t>
            </a:r>
            <a:r>
              <a:rPr lang="en-US" altLang="ko-KR" sz="2000" dirty="0" smtClean="0"/>
              <a:t>·</a:t>
            </a:r>
            <a:r>
              <a:rPr lang="ko-KR" altLang="en-US" sz="2000" dirty="0" err="1"/>
              <a:t>망연계</a:t>
            </a:r>
            <a:r>
              <a:rPr lang="ko-KR" altLang="en-US" sz="2000" dirty="0" smtClean="0">
                <a:latin typeface="+mn-ea"/>
              </a:rPr>
              <a:t> 업체와 협업</a:t>
            </a:r>
            <a:r>
              <a:rPr lang="en-US" altLang="ko-KR" sz="2000" dirty="0" smtClean="0">
                <a:latin typeface="+mn-ea"/>
              </a:rPr>
              <a:t>, </a:t>
            </a:r>
            <a:r>
              <a:rPr lang="ko-KR" altLang="en-US" sz="2000" dirty="0" smtClean="0">
                <a:latin typeface="+mn-ea"/>
              </a:rPr>
              <a:t>추후 </a:t>
            </a:r>
            <a:r>
              <a:rPr lang="ko-KR" altLang="en-US" sz="2000" dirty="0" err="1" smtClean="0">
                <a:latin typeface="+mn-ea"/>
              </a:rPr>
              <a:t>클라우드</a:t>
            </a:r>
            <a:r>
              <a:rPr lang="ko-KR" altLang="en-US" sz="2000" dirty="0" smtClean="0">
                <a:latin typeface="+mn-ea"/>
              </a:rPr>
              <a:t> 서버 업체와 </a:t>
            </a:r>
            <a:r>
              <a:rPr lang="en-US" altLang="ko-KR" sz="2000" dirty="0" smtClean="0">
                <a:latin typeface="+mn-ea"/>
              </a:rPr>
              <a:t>M&amp;A </a:t>
            </a:r>
            <a:r>
              <a:rPr lang="ko-KR" altLang="en-US" sz="2000" dirty="0" smtClean="0">
                <a:latin typeface="+mn-ea"/>
              </a:rPr>
              <a:t>가능 </a:t>
            </a:r>
            <a:endParaRPr lang="en-US" altLang="ko-KR" sz="2000" dirty="0" smtClean="0">
              <a:latin typeface="+mn-ea"/>
            </a:endParaRP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497069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참고 자료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46099" y="1157113"/>
            <a:ext cx="805180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000" dirty="0" smtClean="0"/>
              <a:t>홈페이지</a:t>
            </a:r>
            <a:endParaRPr lang="en-US" altLang="ko-KR" sz="1000" dirty="0" smtClean="0"/>
          </a:p>
          <a:p>
            <a:pPr fontAlgn="base"/>
            <a:r>
              <a:rPr lang="en-US" altLang="ko-KR" sz="1000" dirty="0">
                <a:hlinkClick r:id="rId3"/>
              </a:rPr>
              <a:t>https://www.seculetter.com/content/ko/</a:t>
            </a:r>
            <a:endParaRPr lang="en-US" altLang="ko-KR" sz="1000" dirty="0" smtClean="0"/>
          </a:p>
          <a:p>
            <a:pPr fontAlgn="base"/>
            <a:endParaRPr lang="en-US" altLang="ko-KR" sz="1000" dirty="0" smtClean="0">
              <a:latin typeface="+mn-ea"/>
            </a:endParaRPr>
          </a:p>
          <a:p>
            <a:pPr fontAlgn="base"/>
            <a:r>
              <a:rPr lang="ko-KR" altLang="en-US" sz="1000" dirty="0"/>
              <a:t>우리은행 </a:t>
            </a:r>
            <a:r>
              <a:rPr lang="en-US" altLang="ko-KR" sz="1000" dirty="0"/>
              <a:t>10</a:t>
            </a:r>
            <a:r>
              <a:rPr lang="ko-KR" altLang="en-US" sz="1000" dirty="0" smtClean="0"/>
              <a:t>억 투자</a:t>
            </a:r>
            <a:endParaRPr lang="ko-KR" altLang="en-US" sz="1000" dirty="0"/>
          </a:p>
          <a:p>
            <a:pPr fontAlgn="base"/>
            <a:r>
              <a:rPr lang="en-US" altLang="ko-KR" sz="1000" u="sng" dirty="0">
                <a:hlinkClick r:id="rId4"/>
              </a:rPr>
              <a:t>http://</a:t>
            </a:r>
            <a:r>
              <a:rPr lang="en-US" altLang="ko-KR" sz="1000" u="sng" dirty="0" smtClean="0">
                <a:hlinkClick r:id="rId4"/>
              </a:rPr>
              <a:t>www.etnews.com/20180409000183?m=1</a:t>
            </a:r>
            <a:endParaRPr lang="en-US" altLang="ko-KR" sz="1000" u="sng" dirty="0" smtClean="0"/>
          </a:p>
          <a:p>
            <a:pPr fontAlgn="base"/>
            <a:endParaRPr lang="ko-KR" altLang="en-US" sz="1000" dirty="0"/>
          </a:p>
          <a:p>
            <a:pPr fontAlgn="base"/>
            <a:r>
              <a:rPr lang="ko-KR" altLang="en-US" sz="1000" dirty="0"/>
              <a:t>창업 계기</a:t>
            </a:r>
          </a:p>
          <a:p>
            <a:pPr fontAlgn="base"/>
            <a:r>
              <a:rPr lang="en-US" altLang="ko-KR" sz="1000" u="sng" dirty="0">
                <a:hlinkClick r:id="rId4"/>
              </a:rPr>
              <a:t>http://</a:t>
            </a:r>
            <a:r>
              <a:rPr lang="en-US" altLang="ko-KR" sz="1000" u="sng" dirty="0" smtClean="0">
                <a:hlinkClick r:id="rId4"/>
              </a:rPr>
              <a:t>www.etnews.com/20180409000183?m=1</a:t>
            </a:r>
            <a:endParaRPr lang="en-US" altLang="ko-KR" sz="1000" u="sng" dirty="0" smtClean="0"/>
          </a:p>
          <a:p>
            <a:pPr fontAlgn="base"/>
            <a:endParaRPr lang="en-US" altLang="ko-KR" sz="1000" dirty="0">
              <a:latin typeface="+mn-ea"/>
            </a:endParaRPr>
          </a:p>
          <a:p>
            <a:pPr fontAlgn="base"/>
            <a:r>
              <a:rPr lang="en-US" altLang="ko-KR" sz="1000" dirty="0" smtClean="0"/>
              <a:t>20</a:t>
            </a:r>
            <a:r>
              <a:rPr lang="ko-KR" altLang="en-US" sz="1000" dirty="0"/>
              <a:t>억 </a:t>
            </a:r>
            <a:r>
              <a:rPr lang="ko-KR" altLang="en-US" sz="1000" dirty="0" smtClean="0"/>
              <a:t>시리즈 </a:t>
            </a:r>
            <a:r>
              <a:rPr lang="en-US" altLang="ko-KR" sz="1000" dirty="0"/>
              <a:t>A </a:t>
            </a:r>
            <a:r>
              <a:rPr lang="ko-KR" altLang="en-US" sz="1000" dirty="0" smtClean="0"/>
              <a:t>투자</a:t>
            </a:r>
            <a:endParaRPr lang="ko-KR" altLang="en-US" sz="1000" dirty="0"/>
          </a:p>
          <a:p>
            <a:pPr fontAlgn="base"/>
            <a:r>
              <a:rPr lang="en-US" altLang="ko-KR" sz="1000" u="sng" dirty="0">
                <a:hlinkClick r:id="rId5"/>
              </a:rPr>
              <a:t>https://besuccess.com/2016/10/seculetter/?</a:t>
            </a:r>
            <a:r>
              <a:rPr lang="en-US" altLang="ko-KR" sz="1000" u="sng" dirty="0" smtClean="0">
                <a:hlinkClick r:id="rId5"/>
              </a:rPr>
              <a:t>fbclid=IwAR0VOCsstO38BIRg3yJwgL5BlMcp3W5PLF1C2cpH7e8Kkv6FyUYJ7FjDa94</a:t>
            </a:r>
            <a:endParaRPr lang="en-US" altLang="ko-KR" sz="1000" u="sng" dirty="0" smtClean="0"/>
          </a:p>
          <a:p>
            <a:pPr fontAlgn="base"/>
            <a:endParaRPr lang="en-US" altLang="ko-KR" sz="1000" dirty="0">
              <a:latin typeface="+mn-ea"/>
            </a:endParaRPr>
          </a:p>
          <a:p>
            <a:pPr fontAlgn="base"/>
            <a:r>
              <a:rPr lang="en-US" altLang="ko-KR" sz="1000" dirty="0"/>
              <a:t>300</a:t>
            </a:r>
            <a:r>
              <a:rPr lang="ko-KR" altLang="en-US" sz="1000" dirty="0"/>
              <a:t>개 </a:t>
            </a:r>
            <a:r>
              <a:rPr lang="en-US" altLang="ko-KR" sz="1000" dirty="0"/>
              <a:t>ICT </a:t>
            </a:r>
            <a:r>
              <a:rPr lang="ko-KR" altLang="en-US" sz="1000" dirty="0"/>
              <a:t>유망 창업</a:t>
            </a:r>
            <a:r>
              <a:rPr lang="en-US" altLang="ko-KR" sz="1000" dirty="0"/>
              <a:t>·</a:t>
            </a:r>
            <a:r>
              <a:rPr lang="ko-KR" altLang="en-US" sz="1000" dirty="0"/>
              <a:t>벤처기업</a:t>
            </a:r>
            <a:r>
              <a:rPr lang="en-US" altLang="ko-KR" sz="1000" dirty="0"/>
              <a:t>, 2</a:t>
            </a:r>
            <a:r>
              <a:rPr lang="ko-KR" altLang="en-US" sz="1000" dirty="0"/>
              <a:t>기 ‘</a:t>
            </a:r>
            <a:r>
              <a:rPr lang="en-US" altLang="ko-KR" sz="1000" dirty="0"/>
              <a:t>K-Global 300’</a:t>
            </a:r>
            <a:r>
              <a:rPr lang="ko-KR" altLang="en-US" sz="1000" dirty="0"/>
              <a:t>으로 </a:t>
            </a:r>
            <a:r>
              <a:rPr lang="ko-KR" altLang="en-US" sz="1000" dirty="0" smtClean="0"/>
              <a:t>선정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K-ICT </a:t>
            </a:r>
            <a:r>
              <a:rPr lang="ko-KR" altLang="en-US" sz="1000" dirty="0" err="1"/>
              <a:t>본투글로벌</a:t>
            </a:r>
            <a:r>
              <a:rPr lang="ko-KR" altLang="en-US" sz="1000" dirty="0"/>
              <a:t> 해외진출 지원사업</a:t>
            </a:r>
          </a:p>
          <a:p>
            <a:pPr fontAlgn="base"/>
            <a:r>
              <a:rPr lang="en-US" altLang="ko-KR" sz="1000" u="sng" dirty="0">
                <a:hlinkClick r:id="rId6"/>
              </a:rPr>
              <a:t>http://</a:t>
            </a:r>
            <a:r>
              <a:rPr lang="en-US" altLang="ko-KR" sz="1000" u="sng" dirty="0" smtClean="0">
                <a:hlinkClick r:id="rId6"/>
              </a:rPr>
              <a:t>platum.kr/archives/73832?fbclid=IwAR1xpCsDZsAmyNeb1X-Kb1nmk1MQmhnI2g5rCT74g-sB5zodwX11mnP4GW4</a:t>
            </a:r>
            <a:endParaRPr lang="en-US" altLang="ko-KR" sz="1000" u="sng" dirty="0" smtClean="0"/>
          </a:p>
          <a:p>
            <a:pPr fontAlgn="base"/>
            <a:endParaRPr lang="en-US" altLang="ko-KR" sz="1000" u="sng" dirty="0"/>
          </a:p>
          <a:p>
            <a:pPr fontAlgn="base"/>
            <a:r>
              <a:rPr lang="en-US" altLang="ko-KR" sz="1000" dirty="0"/>
              <a:t>APT </a:t>
            </a:r>
            <a:r>
              <a:rPr lang="ko-KR" altLang="en-US" sz="1000" dirty="0"/>
              <a:t>보안 벤처 </a:t>
            </a:r>
            <a:r>
              <a:rPr lang="ko-KR" altLang="en-US" sz="1000" dirty="0" err="1"/>
              <a:t>시큐레터</a:t>
            </a:r>
            <a:r>
              <a:rPr lang="en-US" altLang="ko-KR" sz="1000" dirty="0"/>
              <a:t>, </a:t>
            </a:r>
            <a:r>
              <a:rPr lang="ko-KR" altLang="en-US" sz="1000" dirty="0"/>
              <a:t>신보 퍼스트펭귄 선정 </a:t>
            </a:r>
            <a:r>
              <a:rPr lang="en-US" altLang="ko-KR" sz="1000" dirty="0" smtClean="0"/>
              <a:t>,3</a:t>
            </a:r>
            <a:r>
              <a:rPr lang="ko-KR" altLang="en-US" sz="1000" dirty="0"/>
              <a:t>년간 </a:t>
            </a:r>
            <a:r>
              <a:rPr lang="en-US" altLang="ko-KR" sz="1000" dirty="0"/>
              <a:t>15</a:t>
            </a:r>
            <a:r>
              <a:rPr lang="ko-KR" altLang="en-US" sz="1000" dirty="0" smtClean="0"/>
              <a:t>억</a:t>
            </a:r>
            <a:r>
              <a:rPr lang="en-US" altLang="ko-KR" sz="1000" dirty="0" smtClean="0"/>
              <a:t>.</a:t>
            </a:r>
            <a:endParaRPr lang="ko-KR" altLang="en-US" sz="1000" dirty="0"/>
          </a:p>
          <a:p>
            <a:pPr fontAlgn="base"/>
            <a:r>
              <a:rPr lang="en-US" altLang="ko-KR" sz="1000" dirty="0">
                <a:hlinkClick r:id="rId7"/>
              </a:rPr>
              <a:t>https://</a:t>
            </a:r>
            <a:r>
              <a:rPr lang="en-US" altLang="ko-KR" sz="1000" dirty="0" smtClean="0">
                <a:hlinkClick r:id="rId7"/>
              </a:rPr>
              <a:t>news.naver.com/main/read.nhn?mode=LSD&amp;mid=sec&amp;sid1=101&amp;oid=008&amp;aid=0003925870&amp;viewType=pc</a:t>
            </a:r>
            <a:endParaRPr lang="en-US" altLang="ko-KR" sz="1000" dirty="0" smtClean="0"/>
          </a:p>
          <a:p>
            <a:pPr fontAlgn="base"/>
            <a:endParaRPr lang="en-US" altLang="ko-KR" sz="1000" dirty="0"/>
          </a:p>
          <a:p>
            <a:pPr fontAlgn="base"/>
            <a:r>
              <a:rPr lang="ko-KR" altLang="en-US" sz="1000" dirty="0"/>
              <a:t>조달청 등록</a:t>
            </a:r>
          </a:p>
          <a:p>
            <a:pPr fontAlgn="base"/>
            <a:r>
              <a:rPr lang="en-US" altLang="ko-KR" sz="1000" u="sng" dirty="0">
                <a:hlinkClick r:id="rId8"/>
              </a:rPr>
              <a:t>https://</a:t>
            </a:r>
            <a:r>
              <a:rPr lang="en-US" altLang="ko-KR" sz="1000" u="sng" dirty="0" smtClean="0">
                <a:hlinkClick r:id="rId8"/>
              </a:rPr>
              <a:t>www.boannews.com/media/view.asp?idx=71469</a:t>
            </a:r>
            <a:endParaRPr lang="en-US" altLang="ko-KR" sz="1000" u="sng" dirty="0" smtClean="0"/>
          </a:p>
          <a:p>
            <a:pPr fontAlgn="base"/>
            <a:endParaRPr lang="en-US" altLang="ko-KR" sz="1000" u="sng" dirty="0" smtClean="0"/>
          </a:p>
          <a:p>
            <a:pPr fontAlgn="base"/>
            <a:r>
              <a:rPr lang="ko-KR" altLang="en-US" sz="1000" dirty="0" smtClean="0"/>
              <a:t>문서 악성코드</a:t>
            </a:r>
            <a:endParaRPr lang="en-US" altLang="ko-KR" sz="1000" dirty="0"/>
          </a:p>
          <a:p>
            <a:pPr fontAlgn="base"/>
            <a:r>
              <a:rPr lang="en-US" altLang="ko-KR" sz="1000" dirty="0">
                <a:hlinkClick r:id="rId9"/>
              </a:rPr>
              <a:t>https://www.cnet.co.kr/view/?</a:t>
            </a:r>
            <a:r>
              <a:rPr lang="en-US" altLang="ko-KR" sz="1000" dirty="0" smtClean="0">
                <a:hlinkClick r:id="rId9"/>
              </a:rPr>
              <a:t>no=20170412095818</a:t>
            </a:r>
            <a:endParaRPr lang="en-US" altLang="ko-KR" sz="1000" dirty="0" smtClean="0"/>
          </a:p>
          <a:p>
            <a:pPr fontAlgn="base"/>
            <a:endParaRPr lang="en-US" altLang="ko-KR" sz="1000" dirty="0"/>
          </a:p>
          <a:p>
            <a:pPr fontAlgn="base"/>
            <a:r>
              <a:rPr lang="en-US" altLang="ko-KR" sz="1000" dirty="0" smtClean="0"/>
              <a:t>2018 </a:t>
            </a:r>
            <a:r>
              <a:rPr lang="ko-KR" altLang="en-US" sz="1000" dirty="0" smtClean="0"/>
              <a:t>매출 목표</a:t>
            </a:r>
            <a:endParaRPr lang="en-US" altLang="ko-KR" sz="1000" dirty="0" smtClean="0"/>
          </a:p>
          <a:p>
            <a:pPr fontAlgn="base"/>
            <a:r>
              <a:rPr lang="en-US" altLang="ko-KR" sz="1000" u="sng" dirty="0">
                <a:hlinkClick r:id="rId10"/>
              </a:rPr>
              <a:t>https://</a:t>
            </a:r>
            <a:r>
              <a:rPr lang="en-US" altLang="ko-KR" sz="1000" u="sng" dirty="0" smtClean="0">
                <a:hlinkClick r:id="rId10"/>
              </a:rPr>
              <a:t>1boon.kakao.com/jobsN/5a66d2d66a8e510001f9524f</a:t>
            </a:r>
            <a:endParaRPr lang="en-US" altLang="ko-KR" sz="1000" u="sng" dirty="0" smtClean="0"/>
          </a:p>
          <a:p>
            <a:pPr fontAlgn="base"/>
            <a:endParaRPr lang="en-US" altLang="ko-KR" sz="1000" u="sng" dirty="0"/>
          </a:p>
          <a:p>
            <a:pPr fontAlgn="base"/>
            <a:r>
              <a:rPr lang="ko-KR" altLang="en-US" sz="1000" u="sng" dirty="0" smtClean="0"/>
              <a:t>우리은행 인터뷰</a:t>
            </a:r>
            <a:endParaRPr lang="en-US" altLang="ko-KR" sz="1000" u="sng" dirty="0" smtClean="0"/>
          </a:p>
          <a:p>
            <a:pPr fontAlgn="base"/>
            <a:r>
              <a:rPr lang="en-US" altLang="ko-KR" sz="1000" dirty="0">
                <a:hlinkClick r:id="rId11"/>
              </a:rPr>
              <a:t>https://www.youtube.com/watch?v=mvmfI1wsOM4&amp;feature=youtu.be&amp;fbclid=IwAR02BSH9KR2MZcLj2PvWJhJkcf61g392sMwA4w-22IYxBvxsYQAf_QFdag8</a:t>
            </a:r>
            <a:endParaRPr lang="en-US" altLang="ko-KR" sz="1000" dirty="0"/>
          </a:p>
          <a:p>
            <a:pPr fontAlgn="base"/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53296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F5F6F9"/>
            </a:gs>
            <a:gs pos="5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111375" y="3383014"/>
            <a:ext cx="5078708" cy="1911978"/>
          </a:xfrm>
          <a:prstGeom prst="rect">
            <a:avLst/>
          </a:prstGeom>
          <a:solidFill>
            <a:srgbClr val="4B7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lnSpc>
                <a:spcPct val="150000"/>
              </a:lnSpc>
            </a:pPr>
            <a:r>
              <a:rPr lang="ko-KR" altLang="en-US" sz="2800" dirty="0" smtClean="0">
                <a:solidFill>
                  <a:prstClr val="white"/>
                </a:solidFill>
              </a:rPr>
              <a:t>감사합니다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42" name="양쪽 모서리가 둥근 사각형 41"/>
          <p:cNvSpPr/>
          <p:nvPr/>
        </p:nvSpPr>
        <p:spPr>
          <a:xfrm>
            <a:off x="2111375" y="1724619"/>
            <a:ext cx="5078708" cy="1658394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  <a:effectLst>
            <a:outerShdw blurRad="1257300" dist="38100" dir="16200000" sx="79000" sy="79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2800" b="1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1026" name="Picture 2" descr="C:\Users\hyunh\Downloads\seculetter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08" y="2198216"/>
            <a:ext cx="1830092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목차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3498" y="1133315"/>
            <a:ext cx="80990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CEO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소개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시큐레터의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기술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시큐레터의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제품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시큐레터</a:t>
            </a:r>
            <a:r>
              <a:rPr lang="ko-KR" altLang="en-US" sz="2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의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현황</a:t>
            </a:r>
            <a:endParaRPr lang="en-US" altLang="ko-KR" sz="24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평가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와 </a:t>
            </a:r>
            <a:r>
              <a:rPr lang="ko-KR" altLang="en-US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미래에 대한 전망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252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CEO </a:t>
            </a:r>
            <a:r>
              <a:rPr lang="ko-KR" altLang="en-US" sz="28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Picture 3" descr="C:\Users\hyunh\Desktop\1070297_20180509144554_981_00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354975"/>
            <a:ext cx="2997271" cy="310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4258099" y="1375438"/>
            <a:ext cx="41620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임차성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인하대학</a:t>
            </a:r>
            <a:r>
              <a:rPr lang="ko-KR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교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안랩에서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년간 근무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+mn-ea"/>
              </a:rPr>
              <a:t>악성코드를 </a:t>
            </a:r>
            <a:r>
              <a:rPr lang="ko-KR" altLang="en-US" sz="2400" dirty="0">
                <a:latin typeface="+mn-ea"/>
              </a:rPr>
              <a:t>분석가가 잡아내는데 한계가 </a:t>
            </a:r>
            <a:r>
              <a:rPr lang="ko-KR" altLang="en-US" sz="2400" dirty="0" smtClean="0">
                <a:latin typeface="+mn-ea"/>
              </a:rPr>
              <a:t>있다고 생각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5</a:t>
            </a:r>
            <a:r>
              <a:rPr lang="ko-KR" alt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건의 특허 출원</a:t>
            </a: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6745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CEO 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소개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8175" y="1375438"/>
            <a:ext cx="7781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/>
              <a:t>"</a:t>
            </a:r>
            <a:r>
              <a:rPr lang="ko-KR" altLang="en-US" sz="2400" dirty="0" smtClean="0">
                <a:latin typeface="+mn-ea"/>
              </a:rPr>
              <a:t>문서만 </a:t>
            </a:r>
            <a:r>
              <a:rPr lang="ko-KR" altLang="en-US" sz="2400" dirty="0">
                <a:latin typeface="+mn-ea"/>
              </a:rPr>
              <a:t>열어도 악성코드 </a:t>
            </a:r>
            <a:r>
              <a:rPr lang="ko-KR" altLang="en-US" sz="2400" dirty="0" smtClean="0">
                <a:latin typeface="+mn-ea"/>
              </a:rPr>
              <a:t>깔린다</a:t>
            </a:r>
            <a:r>
              <a:rPr lang="en-US" altLang="ko-KR" sz="2400" dirty="0" smtClean="0"/>
              <a:t>"</a:t>
            </a:r>
            <a:r>
              <a:rPr lang="en-US" altLang="ko-KR" sz="2400" dirty="0" smtClean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워드에 이런 함정이⋯</a:t>
            </a:r>
          </a:p>
          <a:p>
            <a:r>
              <a:rPr lang="ko-KR" altLang="en-US" sz="2400" dirty="0">
                <a:latin typeface="+mn-ea"/>
              </a:rPr>
              <a:t>마이크로소프트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오피스 긴급패치 </a:t>
            </a:r>
            <a:r>
              <a:rPr lang="ko-KR" altLang="en-US" sz="2400" dirty="0" smtClean="0">
                <a:latin typeface="+mn-ea"/>
              </a:rPr>
              <a:t>공개 </a:t>
            </a:r>
            <a:r>
              <a:rPr lang="en-US" altLang="ko-KR" sz="1400" dirty="0" smtClean="0">
                <a:latin typeface="+mn-ea"/>
              </a:rPr>
              <a:t>2017.04.12</a:t>
            </a:r>
            <a:endParaRPr lang="en-US" altLang="ko-KR" sz="240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+mn-ea"/>
              </a:rPr>
              <a:t> </a:t>
            </a:r>
            <a:r>
              <a:rPr lang="ko-KR" altLang="en-US" sz="2000" dirty="0" smtClean="0">
                <a:latin typeface="+mn-ea"/>
              </a:rPr>
              <a:t>보안업체 </a:t>
            </a:r>
            <a:r>
              <a:rPr lang="ko-KR" altLang="en-US" sz="2000" dirty="0" err="1">
                <a:latin typeface="+mn-ea"/>
              </a:rPr>
              <a:t>프루프포인트는</a:t>
            </a:r>
            <a:r>
              <a:rPr lang="ko-KR" altLang="en-US" sz="2000" dirty="0">
                <a:latin typeface="+mn-ea"/>
              </a:rPr>
              <a:t> “‘</a:t>
            </a:r>
            <a:r>
              <a:rPr lang="en-US" altLang="ko-KR" sz="2000" dirty="0">
                <a:latin typeface="+mn-ea"/>
              </a:rPr>
              <a:t>Scan_123456.pdf’</a:t>
            </a:r>
            <a:r>
              <a:rPr lang="ko-KR" altLang="en-US" sz="2000" dirty="0">
                <a:latin typeface="+mn-ea"/>
              </a:rPr>
              <a:t>나 ‘</a:t>
            </a:r>
            <a:r>
              <a:rPr lang="en-US" altLang="ko-KR" sz="2000" dirty="0">
                <a:latin typeface="+mn-ea"/>
              </a:rPr>
              <a:t>Scan_123456.doc’ </a:t>
            </a:r>
            <a:r>
              <a:rPr lang="ko-KR" altLang="en-US" sz="2000" dirty="0">
                <a:latin typeface="+mn-ea"/>
              </a:rPr>
              <a:t>처럼 </a:t>
            </a:r>
            <a:r>
              <a:rPr lang="ko-KR" altLang="en-US" sz="2000" dirty="0" err="1">
                <a:latin typeface="+mn-ea"/>
              </a:rPr>
              <a:t>이메일에</a:t>
            </a:r>
            <a:r>
              <a:rPr lang="ko-KR" altLang="en-US" sz="2000" dirty="0">
                <a:latin typeface="+mn-ea"/>
              </a:rPr>
              <a:t> 첨부된 파일을 열어보면 </a:t>
            </a:r>
            <a:r>
              <a:rPr lang="ko-KR" altLang="en-US" sz="2000" dirty="0" err="1">
                <a:latin typeface="+mn-ea"/>
              </a:rPr>
              <a:t>드라이덱스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dirty="0" err="1">
                <a:latin typeface="+mn-ea"/>
              </a:rPr>
              <a:t>Dridex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라는 악성코드가 자동으로 설치된다”며 주의를 </a:t>
            </a:r>
            <a:r>
              <a:rPr lang="ko-KR" altLang="en-US" sz="2000" dirty="0" smtClean="0">
                <a:latin typeface="+mn-ea"/>
              </a:rPr>
              <a:t>당부했다</a:t>
            </a:r>
            <a:r>
              <a:rPr lang="en-US" altLang="ko-KR" sz="2000" dirty="0" smtClean="0">
                <a:latin typeface="+mn-ea"/>
              </a:rPr>
              <a:t>. </a:t>
            </a:r>
            <a:r>
              <a:rPr lang="ko-KR" altLang="en-US" sz="2000" dirty="0" err="1">
                <a:latin typeface="+mn-ea"/>
              </a:rPr>
              <a:t>드라이덱스는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2014</a:t>
            </a:r>
            <a:r>
              <a:rPr lang="ko-KR" altLang="en-US" sz="2000" dirty="0">
                <a:latin typeface="+mn-ea"/>
              </a:rPr>
              <a:t>년부터 인터넷에 떠돌기 시작해 각종 개인정보를 훔쳐가는 것으로 악명이 높다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5546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기존의 </a:t>
            </a: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비실행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파일 분석 기술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4200" y="1138063"/>
            <a:ext cx="805180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err="1" smtClean="0">
                <a:latin typeface="+mn-ea"/>
              </a:rPr>
              <a:t>비실행</a:t>
            </a:r>
            <a:r>
              <a:rPr lang="ko-KR" altLang="en-US" sz="2400" dirty="0" smtClean="0">
                <a:latin typeface="+mn-ea"/>
              </a:rPr>
              <a:t> 파일</a:t>
            </a:r>
            <a:r>
              <a:rPr lang="en-US" altLang="ko-KR" sz="2400" dirty="0" smtClean="0">
                <a:latin typeface="+mn-ea"/>
              </a:rPr>
              <a:t> </a:t>
            </a:r>
          </a:p>
          <a:p>
            <a:pPr fontAlgn="base"/>
            <a:r>
              <a:rPr lang="ko-KR" altLang="en-US" sz="2000" dirty="0" smtClean="0">
                <a:latin typeface="+mn-ea"/>
              </a:rPr>
              <a:t>자체적으로 </a:t>
            </a:r>
            <a:r>
              <a:rPr lang="ko-KR" altLang="en-US" sz="2000" dirty="0">
                <a:latin typeface="+mn-ea"/>
              </a:rPr>
              <a:t>실행되지 않는 </a:t>
            </a:r>
            <a:r>
              <a:rPr lang="ko-KR" altLang="en-US" sz="2000" dirty="0" smtClean="0">
                <a:latin typeface="+mn-ea"/>
              </a:rPr>
              <a:t>파일</a:t>
            </a:r>
            <a:r>
              <a:rPr lang="en-US" altLang="ko-KR" sz="2000" dirty="0">
                <a:latin typeface="+mn-ea"/>
              </a:rPr>
              <a:t> </a:t>
            </a:r>
            <a:r>
              <a:rPr lang="en-US" altLang="ko-KR" sz="2000" dirty="0" smtClean="0">
                <a:latin typeface="+mn-ea"/>
              </a:rPr>
              <a:t>(pdf, </a:t>
            </a:r>
            <a:r>
              <a:rPr lang="en-US" altLang="ko-KR" sz="2000" dirty="0" err="1" smtClean="0">
                <a:latin typeface="+mn-ea"/>
              </a:rPr>
              <a:t>hwp</a:t>
            </a:r>
            <a:r>
              <a:rPr lang="en-US" altLang="ko-KR" sz="2000" dirty="0" smtClean="0">
                <a:latin typeface="+mn-ea"/>
              </a:rPr>
              <a:t>, doc, jpg, mp4, </a:t>
            </a:r>
            <a:r>
              <a:rPr lang="en-US" altLang="ko-KR" sz="2000" dirty="0" err="1" smtClean="0">
                <a:latin typeface="+mn-ea"/>
              </a:rPr>
              <a:t>js</a:t>
            </a:r>
            <a:r>
              <a:rPr lang="en-US" altLang="ko-KR" sz="2000" dirty="0" smtClean="0">
                <a:latin typeface="+mn-ea"/>
              </a:rPr>
              <a:t>, html </a:t>
            </a:r>
            <a:r>
              <a:rPr lang="ko-KR" altLang="en-US" sz="2000" dirty="0" smtClean="0">
                <a:latin typeface="+mn-ea"/>
              </a:rPr>
              <a:t>등</a:t>
            </a:r>
            <a:r>
              <a:rPr lang="en-US" altLang="ko-KR" sz="2000" dirty="0" smtClean="0">
                <a:latin typeface="+mn-ea"/>
              </a:rPr>
              <a:t>)</a:t>
            </a:r>
          </a:p>
          <a:p>
            <a:pPr fontAlgn="base"/>
            <a:endParaRPr lang="en-US" altLang="ko-KR" sz="2000" dirty="0">
              <a:latin typeface="+mn-ea"/>
            </a:endParaRPr>
          </a:p>
          <a:p>
            <a:pPr fontAlgn="base"/>
            <a:r>
              <a:rPr lang="ko-KR" altLang="en-US" sz="2400" dirty="0" err="1"/>
              <a:t>시그니처</a:t>
            </a:r>
            <a:r>
              <a:rPr lang="ko-KR" altLang="en-US" sz="2400" dirty="0"/>
              <a:t> 기반의 </a:t>
            </a:r>
            <a:r>
              <a:rPr lang="ko-KR" altLang="en-US" sz="2400" dirty="0" smtClean="0"/>
              <a:t>검사</a:t>
            </a:r>
            <a:endParaRPr lang="en-US" altLang="ko-KR" sz="2400" dirty="0" smtClean="0"/>
          </a:p>
          <a:p>
            <a:pPr fontAlgn="base"/>
            <a:r>
              <a:rPr lang="ko-KR" altLang="en-US" sz="2000" dirty="0" smtClean="0"/>
              <a:t>악성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시그니처를</a:t>
            </a:r>
            <a:r>
              <a:rPr lang="ko-KR" altLang="en-US" sz="2000" dirty="0"/>
              <a:t> 포함하는지를 검사</a:t>
            </a:r>
          </a:p>
          <a:p>
            <a:pPr fontAlgn="base"/>
            <a:endParaRPr lang="ko-KR" altLang="en-US" sz="2400" dirty="0"/>
          </a:p>
          <a:p>
            <a:pPr fontAlgn="base"/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0176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기술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특허를 중심으로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4200" y="1138063"/>
            <a:ext cx="8051801" cy="2827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분산 가상환경을 이용한 악성 파일 분석 장치 및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en-US" altLang="ko-KR" sz="1050" dirty="0" smtClean="0"/>
              <a:t>KR20190001039A </a:t>
            </a:r>
            <a:r>
              <a:rPr lang="en-US" altLang="ko-KR" sz="1050" dirty="0"/>
              <a:t>(</a:t>
            </a:r>
            <a:r>
              <a:rPr lang="ko-KR" altLang="en-US" sz="1050" dirty="0"/>
              <a:t>이병수</a:t>
            </a:r>
            <a:r>
              <a:rPr lang="en-US" altLang="ko-KR" sz="1050" dirty="0"/>
              <a:t>, </a:t>
            </a:r>
            <a:r>
              <a:rPr lang="ko-KR" altLang="en-US" sz="1050" dirty="0" err="1" smtClean="0"/>
              <a:t>시큐레터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비실행</a:t>
            </a:r>
            <a:r>
              <a:rPr lang="ko-KR" altLang="en-US" sz="2000" dirty="0" smtClean="0"/>
              <a:t> 파일의 행위 기반 검사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다양한 유형의 가상환경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응용프로그램에서 파일을 실행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  <a:p>
            <a:pPr>
              <a:lnSpc>
                <a:spcPct val="150000"/>
              </a:lnSpc>
            </a:pPr>
            <a:endParaRPr lang="ko-KR" alt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074" name="Picture 2" descr="C:\Users\hyunh\Desktop\pat00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263573" y="2839012"/>
            <a:ext cx="2693053" cy="431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hyunh\Desktop\S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2" y="2971799"/>
            <a:ext cx="2124076" cy="67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87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기술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특허를 중심으로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6099" y="1145432"/>
            <a:ext cx="805180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메모리 분석을 통한 </a:t>
            </a:r>
            <a:r>
              <a:rPr lang="ko-KR" altLang="en-US" sz="2400" dirty="0" err="1"/>
              <a:t>비실행</a:t>
            </a:r>
            <a:r>
              <a:rPr lang="ko-KR" altLang="en-US" sz="2400" dirty="0"/>
              <a:t> 파일의 악성 여부 검사 방법 및 </a:t>
            </a:r>
            <a:r>
              <a:rPr lang="ko-KR" altLang="en-US" sz="2400" dirty="0" smtClean="0"/>
              <a:t>장치 </a:t>
            </a:r>
            <a:r>
              <a:rPr lang="en-US" altLang="ko-KR" sz="1050" dirty="0" smtClean="0"/>
              <a:t>KR101646096B1 (</a:t>
            </a:r>
            <a:r>
              <a:rPr lang="ko-KR" altLang="en-US" sz="1050" dirty="0" err="1" smtClean="0"/>
              <a:t>임차성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시큐레터</a:t>
            </a:r>
            <a:r>
              <a:rPr lang="en-US" altLang="ko-KR" sz="105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/>
              <a:t>행위 기반 검사의 한계 극복</a:t>
            </a:r>
            <a:endParaRPr lang="en-US" altLang="ko-KR" sz="2000" dirty="0" smtClean="0"/>
          </a:p>
          <a:p>
            <a:r>
              <a:rPr lang="ko-KR" altLang="en-US" sz="2000" dirty="0" smtClean="0"/>
              <a:t>가상환경에서 </a:t>
            </a:r>
            <a:r>
              <a:rPr lang="ko-KR" altLang="en-US" sz="2000" dirty="0" err="1" smtClean="0"/>
              <a:t>비실행</a:t>
            </a:r>
            <a:r>
              <a:rPr lang="ko-KR" altLang="en-US" sz="2000" dirty="0" smtClean="0"/>
              <a:t> 파일을 실행하는 응용프로그램의 스크립트를 추출 및 분석</a:t>
            </a:r>
            <a:endParaRPr lang="en-US" altLang="ko-KR" sz="2000" dirty="0"/>
          </a:p>
        </p:txBody>
      </p:sp>
      <p:pic>
        <p:nvPicPr>
          <p:cNvPr id="6146" name="Picture 2" descr="C:\Users\hyunh\Desktop\SL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34" y="3069883"/>
            <a:ext cx="2290538" cy="73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hyunh\Desktop\112016007185462-pat00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4023" y="2906485"/>
            <a:ext cx="1293359" cy="311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hyunh\Desktop\112016007185462-pat000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19434" y="3122121"/>
            <a:ext cx="1318233" cy="267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hyunh\Desktop\112016007185462-pat00004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9977" y="4272449"/>
            <a:ext cx="1217949" cy="322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hyunh\Desktop\112016007185462-pat0000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506274" y="4583374"/>
            <a:ext cx="1233964" cy="25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1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제품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SLE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103" name="Picture 7" descr="C:\Users\hyunh\Desktop\S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2528273"/>
            <a:ext cx="7442200" cy="24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84200" y="1138063"/>
            <a:ext cx="80518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err="1"/>
              <a:t>SecuLetter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Email</a:t>
            </a:r>
            <a:r>
              <a:rPr lang="en-US" altLang="ko-KR" sz="2400" dirty="0" smtClean="0">
                <a:latin typeface="+mn-ea"/>
              </a:rPr>
              <a:t> </a:t>
            </a:r>
          </a:p>
          <a:p>
            <a:pPr fontAlgn="base"/>
            <a:r>
              <a:rPr lang="ko-KR" altLang="en-US" sz="2000" dirty="0" err="1"/>
              <a:t>이메일</a:t>
            </a:r>
            <a:r>
              <a:rPr lang="ko-KR" altLang="en-US" sz="2000" dirty="0"/>
              <a:t> 첨부파일 </a:t>
            </a:r>
            <a:r>
              <a:rPr lang="ko-KR" altLang="en-US" sz="2000" dirty="0" smtClean="0"/>
              <a:t>악성코드 분석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 err="1"/>
              <a:t>이메일</a:t>
            </a:r>
            <a:r>
              <a:rPr lang="ko-KR" altLang="en-US" sz="2000" dirty="0"/>
              <a:t> 본문에 </a:t>
            </a:r>
            <a:r>
              <a:rPr lang="ko-KR" altLang="en-US" sz="2000" dirty="0" smtClean="0"/>
              <a:t>삽입된 다운로드 </a:t>
            </a:r>
            <a:r>
              <a:rPr lang="ko-KR" altLang="en-US" sz="2000" dirty="0"/>
              <a:t>링크를 통한 </a:t>
            </a:r>
            <a:r>
              <a:rPr lang="ko-KR" altLang="en-US" sz="2000" dirty="0" smtClean="0"/>
              <a:t>파일 </a:t>
            </a:r>
            <a:r>
              <a:rPr lang="ko-KR" altLang="en-US" sz="2000" dirty="0"/>
              <a:t>악성코드 검사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443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자유형 39"/>
          <p:cNvSpPr/>
          <p:nvPr/>
        </p:nvSpPr>
        <p:spPr>
          <a:xfrm>
            <a:off x="4162201" y="-1"/>
            <a:ext cx="4981799" cy="6898141"/>
          </a:xfrm>
          <a:custGeom>
            <a:avLst/>
            <a:gdLst>
              <a:gd name="connsiteX0" fmla="*/ 6642399 w 6642399"/>
              <a:gd name="connsiteY0" fmla="*/ 0 h 6898141"/>
              <a:gd name="connsiteX1" fmla="*/ 6642399 w 6642399"/>
              <a:gd name="connsiteY1" fmla="*/ 3038834 h 6898141"/>
              <a:gd name="connsiteX2" fmla="*/ 6384597 w 6642399"/>
              <a:gd name="connsiteY2" fmla="*/ 3296636 h 6898141"/>
              <a:gd name="connsiteX3" fmla="*/ 6216049 w 6642399"/>
              <a:gd name="connsiteY3" fmla="*/ 3448980 h 6898141"/>
              <a:gd name="connsiteX4" fmla="*/ 6175981 w 6642399"/>
              <a:gd name="connsiteY4" fmla="*/ 3503481 h 6898141"/>
              <a:gd name="connsiteX5" fmla="*/ 6040273 w 6642399"/>
              <a:gd name="connsiteY5" fmla="*/ 3653622 h 6898141"/>
              <a:gd name="connsiteX6" fmla="*/ 3374773 w 6642399"/>
              <a:gd name="connsiteY6" fmla="*/ 6319122 h 6898141"/>
              <a:gd name="connsiteX7" fmla="*/ 729160 w 6642399"/>
              <a:gd name="connsiteY7" fmla="*/ 6454829 h 6898141"/>
              <a:gd name="connsiteX8" fmla="*/ 579018 w 6642399"/>
              <a:gd name="connsiteY8" fmla="*/ 6319122 h 6898141"/>
              <a:gd name="connsiteX9" fmla="*/ 443311 w 6642399"/>
              <a:gd name="connsiteY9" fmla="*/ 6168980 h 6898141"/>
              <a:gd name="connsiteX10" fmla="*/ 579019 w 6642399"/>
              <a:gd name="connsiteY10" fmla="*/ 3523368 h 6898141"/>
              <a:gd name="connsiteX11" fmla="*/ 1958073 w 6642399"/>
              <a:gd name="connsiteY11" fmla="*/ 2144314 h 6898141"/>
              <a:gd name="connsiteX12" fmla="*/ 1648575 w 6642399"/>
              <a:gd name="connsiteY12" fmla="*/ 1834816 h 6898141"/>
              <a:gd name="connsiteX13" fmla="*/ 970466 w 6642399"/>
              <a:gd name="connsiteY13" fmla="*/ 197715 h 6898141"/>
              <a:gd name="connsiteX14" fmla="*/ 979906 w 6642399"/>
              <a:gd name="connsiteY14" fmla="*/ 1 h 689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642399" h="6898141">
                <a:moveTo>
                  <a:pt x="6642399" y="0"/>
                </a:moveTo>
                <a:lnTo>
                  <a:pt x="6642399" y="3038834"/>
                </a:lnTo>
                <a:lnTo>
                  <a:pt x="6384597" y="3296636"/>
                </a:lnTo>
                <a:lnTo>
                  <a:pt x="6216049" y="3448980"/>
                </a:lnTo>
                <a:lnTo>
                  <a:pt x="6175981" y="3503481"/>
                </a:lnTo>
                <a:cubicBezTo>
                  <a:pt x="6133761" y="3555246"/>
                  <a:pt x="6088525" y="3605372"/>
                  <a:pt x="6040273" y="3653622"/>
                </a:cubicBezTo>
                <a:lnTo>
                  <a:pt x="3374773" y="6319122"/>
                </a:lnTo>
                <a:cubicBezTo>
                  <a:pt x="2650998" y="7042896"/>
                  <a:pt x="1505633" y="7088133"/>
                  <a:pt x="729160" y="6454829"/>
                </a:cubicBezTo>
                <a:lnTo>
                  <a:pt x="579018" y="6319122"/>
                </a:lnTo>
                <a:lnTo>
                  <a:pt x="443311" y="6168980"/>
                </a:lnTo>
                <a:cubicBezTo>
                  <a:pt x="-189991" y="5392507"/>
                  <a:pt x="-144756" y="4247143"/>
                  <a:pt x="579019" y="3523368"/>
                </a:cubicBezTo>
                <a:lnTo>
                  <a:pt x="1958073" y="2144314"/>
                </a:lnTo>
                <a:lnTo>
                  <a:pt x="1648575" y="1834816"/>
                </a:lnTo>
                <a:cubicBezTo>
                  <a:pt x="1196502" y="1382743"/>
                  <a:pt x="970466" y="790229"/>
                  <a:pt x="970466" y="197715"/>
                </a:cubicBezTo>
                <a:lnTo>
                  <a:pt x="979906" y="1"/>
                </a:lnTo>
                <a:close/>
              </a:path>
            </a:pathLst>
          </a:custGeom>
          <a:solidFill>
            <a:srgbClr val="4B7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2900" y="457200"/>
            <a:ext cx="8458200" cy="6103257"/>
          </a:xfrm>
          <a:prstGeom prst="roundRect">
            <a:avLst>
              <a:gd name="adj" fmla="val 2480"/>
            </a:avLst>
          </a:prstGeom>
          <a:solidFill>
            <a:srgbClr val="F5F6F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양쪽 모서리가 둥근 사각형 7"/>
          <p:cNvSpPr/>
          <p:nvPr/>
        </p:nvSpPr>
        <p:spPr>
          <a:xfrm>
            <a:off x="342900" y="212275"/>
            <a:ext cx="8458200" cy="792897"/>
          </a:xfrm>
          <a:prstGeom prst="round2SameRect">
            <a:avLst>
              <a:gd name="adj1" fmla="val 13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800" b="1" kern="0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시큐레터의</a:t>
            </a:r>
            <a:r>
              <a:rPr lang="ko-KR" altLang="en-US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제품 </a:t>
            </a:r>
            <a:r>
              <a:rPr lang="en-US" altLang="ko-KR" sz="2800" b="1" kern="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– SLF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4200" y="1138063"/>
            <a:ext cx="805180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err="1"/>
              <a:t>SecuLetter</a:t>
            </a:r>
            <a:r>
              <a:rPr lang="en-US" altLang="ko-KR" sz="2400" dirty="0"/>
              <a:t> </a:t>
            </a:r>
            <a:r>
              <a:rPr lang="en-US" altLang="ko-KR" sz="2400" dirty="0" err="1" smtClean="0"/>
              <a:t>FileServer</a:t>
            </a:r>
            <a:endParaRPr lang="en-US" altLang="ko-KR" sz="2400" dirty="0" smtClean="0"/>
          </a:p>
          <a:p>
            <a:pPr fontAlgn="base"/>
            <a:r>
              <a:rPr lang="ko-KR" altLang="en-US" sz="2000" dirty="0"/>
              <a:t>내부 네트워크로 </a:t>
            </a:r>
            <a:r>
              <a:rPr lang="ko-KR" altLang="en-US" sz="2000" dirty="0" smtClean="0"/>
              <a:t>유입되는 </a:t>
            </a:r>
            <a:r>
              <a:rPr lang="ko-KR" altLang="en-US" sz="2000" dirty="0"/>
              <a:t>파일에 대한 </a:t>
            </a:r>
            <a:r>
              <a:rPr lang="ko-KR" altLang="en-US" sz="2000" dirty="0" smtClean="0"/>
              <a:t>악성코드 </a:t>
            </a:r>
            <a:r>
              <a:rPr lang="ko-KR" altLang="en-US" sz="2000" dirty="0"/>
              <a:t>진단 및 </a:t>
            </a:r>
            <a:r>
              <a:rPr lang="ko-KR" altLang="en-US" sz="2000" dirty="0" smtClean="0"/>
              <a:t>차단</a:t>
            </a:r>
            <a:endParaRPr lang="en-US" altLang="ko-KR" sz="2000" dirty="0" smtClean="0"/>
          </a:p>
          <a:p>
            <a:pPr fontAlgn="base">
              <a:lnSpc>
                <a:spcPct val="150000"/>
              </a:lnSpc>
            </a:pPr>
            <a:r>
              <a:rPr lang="ko-KR" altLang="en-US" sz="2000" dirty="0"/>
              <a:t>스토리지 및 </a:t>
            </a:r>
            <a:r>
              <a:rPr lang="ko-KR" altLang="en-US" sz="2000" dirty="0" smtClean="0"/>
              <a:t>저장 </a:t>
            </a:r>
            <a:r>
              <a:rPr lang="ko-KR" altLang="en-US" sz="2000" dirty="0"/>
              <a:t>파일에 대한 </a:t>
            </a:r>
            <a:r>
              <a:rPr lang="ko-KR" altLang="en-US" sz="2000" dirty="0" smtClean="0"/>
              <a:t>악성코드 </a:t>
            </a:r>
            <a:r>
              <a:rPr lang="ko-KR" altLang="en-US" sz="2000" dirty="0"/>
              <a:t>감염 내역 진단</a:t>
            </a:r>
            <a:endParaRPr lang="en-US" altLang="ko-KR" sz="2000" dirty="0" smtClean="0"/>
          </a:p>
        </p:txBody>
      </p:sp>
      <p:pic>
        <p:nvPicPr>
          <p:cNvPr id="7" name="Picture 8" descr="C:\Users\hyunh\Desktop\SL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45" y="2418481"/>
            <a:ext cx="7403710" cy="273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1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433</Words>
  <Application>Microsoft Office PowerPoint</Application>
  <PresentationFormat>화면 슬라이드 쇼(4:3)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박현호</cp:lastModifiedBy>
  <cp:revision>33</cp:revision>
  <dcterms:created xsi:type="dcterms:W3CDTF">2019-04-17T04:58:35Z</dcterms:created>
  <dcterms:modified xsi:type="dcterms:W3CDTF">2019-05-14T14:08:10Z</dcterms:modified>
</cp:coreProperties>
</file>