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4" r:id="rId4"/>
    <p:sldId id="267" r:id="rId5"/>
    <p:sldId id="269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2019. 4. 9.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2008891" y="1774395"/>
            <a:ext cx="8174218" cy="3309210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66912" y="2494884"/>
            <a:ext cx="636727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Nest Labs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에너지 혁신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컴퓨터공학부 신동민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06293" y="2929489"/>
            <a:ext cx="486198" cy="486198"/>
            <a:chOff x="867076" y="552692"/>
            <a:chExt cx="364015" cy="364015"/>
          </a:xfrm>
        </p:grpSpPr>
        <p:sp>
          <p:nvSpPr>
            <p:cNvPr id="15" name="타원 14"/>
            <p:cNvSpPr/>
            <p:nvPr/>
          </p:nvSpPr>
          <p:spPr>
            <a:xfrm>
              <a:off x="867076" y="552692"/>
              <a:ext cx="364015" cy="3640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3" y="605409"/>
              <a:ext cx="258583" cy="258583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8869392" y="3595687"/>
            <a:ext cx="360000" cy="360000"/>
          </a:xfrm>
          <a:prstGeom prst="ellipse">
            <a:avLst/>
          </a:prstGeom>
          <a:solidFill>
            <a:srgbClr val="70B5CE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869392" y="2389489"/>
            <a:ext cx="360000" cy="360000"/>
          </a:xfrm>
          <a:prstGeom prst="ellipse">
            <a:avLst/>
          </a:prstGeom>
          <a:solidFill>
            <a:srgbClr val="FFCABA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816100" y="1598397"/>
            <a:ext cx="8521700" cy="366120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Products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19759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DFB0632-AFBC-2641-BAF7-2D83CA2F5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48" y="1397779"/>
            <a:ext cx="4404547" cy="2773012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78C6D9C-9908-AC4A-9591-847E5F34A6AA}"/>
              </a:ext>
            </a:extLst>
          </p:cNvPr>
          <p:cNvSpPr/>
          <p:nvPr/>
        </p:nvSpPr>
        <p:spPr>
          <a:xfrm>
            <a:off x="8242722" y="1388585"/>
            <a:ext cx="2283094" cy="2349932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Thermostats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$169,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$249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1657E8B-3D74-1742-AD4F-80E3E46BB1E5}"/>
              </a:ext>
            </a:extLst>
          </p:cNvPr>
          <p:cNvSpPr/>
          <p:nvPr/>
        </p:nvSpPr>
        <p:spPr>
          <a:xfrm>
            <a:off x="3244628" y="4344811"/>
            <a:ext cx="7281188" cy="1734443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923388A-B165-394C-B6E0-68E19480B305}"/>
              </a:ext>
            </a:extLst>
          </p:cNvPr>
          <p:cNvSpPr/>
          <p:nvPr/>
        </p:nvSpPr>
        <p:spPr>
          <a:xfrm>
            <a:off x="3519930" y="4580396"/>
            <a:ext cx="6739437" cy="1226444"/>
          </a:xfrm>
          <a:prstGeom prst="roundRect">
            <a:avLst>
              <a:gd name="adj" fmla="val 589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가격 만큼의 비용을 절약하는 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평균적으로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이하의 시간이 소요됨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Products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36631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7E7BA86-B896-F540-B2F7-AAF463114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48" y="1397779"/>
            <a:ext cx="4927417" cy="266213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F76FDD5-2387-2149-9897-C8968B3B1079}"/>
              </a:ext>
            </a:extLst>
          </p:cNvPr>
          <p:cNvSpPr/>
          <p:nvPr/>
        </p:nvSpPr>
        <p:spPr>
          <a:xfrm>
            <a:off x="8248497" y="1377683"/>
            <a:ext cx="2283094" cy="2349932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Cam</a:t>
            </a: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$199~349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EB1A749-68C7-0E46-9614-ED7086149C29}"/>
              </a:ext>
            </a:extLst>
          </p:cNvPr>
          <p:cNvSpPr/>
          <p:nvPr/>
        </p:nvSpPr>
        <p:spPr>
          <a:xfrm>
            <a:off x="8248497" y="3815034"/>
            <a:ext cx="2283094" cy="2349932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Nest Aware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Subscribe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$n/a month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Products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26950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F7F33AF-8A19-6245-AD84-164DA53D7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3" y="1393306"/>
            <a:ext cx="4612563" cy="434310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431F6A1-4852-2943-A760-7979D60C3A8C}"/>
              </a:ext>
            </a:extLst>
          </p:cNvPr>
          <p:cNvSpPr/>
          <p:nvPr/>
        </p:nvSpPr>
        <p:spPr>
          <a:xfrm>
            <a:off x="8248497" y="1377683"/>
            <a:ext cx="2283094" cy="2349932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Smoke + CO</a:t>
            </a: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Alarm</a:t>
            </a: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$119</a:t>
            </a:r>
          </a:p>
        </p:txBody>
      </p:sp>
    </p:spTree>
    <p:extLst>
      <p:ext uri="{BB962C8B-B14F-4D97-AF65-F5344CB8AC3E}">
        <p14:creationId xmlns:p14="http://schemas.microsoft.com/office/powerpoint/2010/main" val="240539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Prospect &amp; Criticism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6477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자유형 12">
            <a:extLst>
              <a:ext uri="{FF2B5EF4-FFF2-40B4-BE49-F238E27FC236}">
                <a16:creationId xmlns:a16="http://schemas.microsoft.com/office/drawing/2014/main" id="{3F1BD0C8-DB3B-3B40-9646-F0CDB8430244}"/>
              </a:ext>
            </a:extLst>
          </p:cNvPr>
          <p:cNvSpPr/>
          <p:nvPr/>
        </p:nvSpPr>
        <p:spPr>
          <a:xfrm rot="10800000">
            <a:off x="3636793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080E6A4-4283-2546-AD29-DF7942CECD57}"/>
              </a:ext>
            </a:extLst>
          </p:cNvPr>
          <p:cNvSpPr/>
          <p:nvPr/>
        </p:nvSpPr>
        <p:spPr>
          <a:xfrm rot="10800000">
            <a:off x="3826184" y="2019719"/>
            <a:ext cx="169595" cy="348974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60A51A-E65A-C34C-BB0D-84EFA33CD0E1}"/>
              </a:ext>
            </a:extLst>
          </p:cNvPr>
          <p:cNvSpPr/>
          <p:nvPr/>
        </p:nvSpPr>
        <p:spPr>
          <a:xfrm>
            <a:off x="3689780" y="5375122"/>
            <a:ext cx="432000" cy="43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8" name="직선 연결선 80">
            <a:extLst>
              <a:ext uri="{FF2B5EF4-FFF2-40B4-BE49-F238E27FC236}">
                <a16:creationId xmlns:a16="http://schemas.microsoft.com/office/drawing/2014/main" id="{D586E2EC-6BE9-B942-86C9-5691F54F67B6}"/>
              </a:ext>
            </a:extLst>
          </p:cNvPr>
          <p:cNvCxnSpPr/>
          <p:nvPr/>
        </p:nvCxnSpPr>
        <p:spPr>
          <a:xfrm>
            <a:off x="3916618" y="2019719"/>
            <a:ext cx="1692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764C9A-3D33-E94C-B03A-7742B30D2366}"/>
              </a:ext>
            </a:extLst>
          </p:cNvPr>
          <p:cNvSpPr/>
          <p:nvPr/>
        </p:nvSpPr>
        <p:spPr>
          <a:xfrm>
            <a:off x="4185170" y="2190940"/>
            <a:ext cx="3097842" cy="392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특성상 기술이 발전할수록 서로 상승 효과를 일으킴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지금은 냉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난방과 일부 제품에 국한되어 있지만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집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혹은 더 나아가서 모든 생활공간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전체를 관리하는 서비스로 발전될 수 있음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생활공간에서 소모되는 에너지의 비율이 상당하므로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생활공간을 최적화하는 것은 에너지 절약에 기여할 가능성이 있음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36417F93-F989-E348-8517-2011B0D7EBC1}"/>
              </a:ext>
            </a:extLst>
          </p:cNvPr>
          <p:cNvSpPr/>
          <p:nvPr/>
        </p:nvSpPr>
        <p:spPr>
          <a:xfrm rot="10800000">
            <a:off x="7538965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B491498-FC36-BD4F-91E5-B3B87AFB0936}"/>
              </a:ext>
            </a:extLst>
          </p:cNvPr>
          <p:cNvSpPr/>
          <p:nvPr/>
        </p:nvSpPr>
        <p:spPr>
          <a:xfrm rot="10800000">
            <a:off x="7717952" y="2019719"/>
            <a:ext cx="179726" cy="3489744"/>
          </a:xfrm>
          <a:prstGeom prst="roundRect">
            <a:avLst>
              <a:gd name="adj" fmla="val 50000"/>
            </a:avLst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F502A2-0D18-3148-BF93-14A4FCEAAE8F}"/>
              </a:ext>
            </a:extLst>
          </p:cNvPr>
          <p:cNvSpPr/>
          <p:nvPr/>
        </p:nvSpPr>
        <p:spPr>
          <a:xfrm>
            <a:off x="7591952" y="5375122"/>
            <a:ext cx="432000" cy="432000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3" name="직선 연결선 87">
            <a:extLst>
              <a:ext uri="{FF2B5EF4-FFF2-40B4-BE49-F238E27FC236}">
                <a16:creationId xmlns:a16="http://schemas.microsoft.com/office/drawing/2014/main" id="{682DDFB6-2C6D-2C44-8248-FAC307CF08DC}"/>
              </a:ext>
            </a:extLst>
          </p:cNvPr>
          <p:cNvCxnSpPr/>
          <p:nvPr/>
        </p:nvCxnSpPr>
        <p:spPr>
          <a:xfrm>
            <a:off x="7791220" y="2019719"/>
            <a:ext cx="1692000" cy="0"/>
          </a:xfrm>
          <a:prstGeom prst="line">
            <a:avLst/>
          </a:prstGeom>
          <a:ln>
            <a:solidFill>
              <a:srgbClr val="A6CFE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4">
            <a:extLst>
              <a:ext uri="{FF2B5EF4-FFF2-40B4-BE49-F238E27FC236}">
                <a16:creationId xmlns:a16="http://schemas.microsoft.com/office/drawing/2014/main" id="{79922987-9340-AB45-AA9A-A7FF75B18F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16091" y="5524322"/>
            <a:ext cx="181587" cy="154030"/>
            <a:chOff x="3669" y="3943"/>
            <a:chExt cx="626" cy="531"/>
          </a:xfrm>
          <a:solidFill>
            <a:schemeClr val="bg1"/>
          </a:solidFill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CBD4940-DB7F-8E4B-8864-BFEBDDE35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63ADF6C-F055-9943-8471-F1B581D9E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1">
            <a:extLst>
              <a:ext uri="{FF2B5EF4-FFF2-40B4-BE49-F238E27FC236}">
                <a16:creationId xmlns:a16="http://schemas.microsoft.com/office/drawing/2014/main" id="{E7EBEF82-5CB6-724E-A98B-7D6DA70F82AE}"/>
              </a:ext>
            </a:extLst>
          </p:cNvPr>
          <p:cNvSpPr>
            <a:spLocks noEditPoints="1"/>
          </p:cNvSpPr>
          <p:nvPr/>
        </p:nvSpPr>
        <p:spPr bwMode="auto">
          <a:xfrm>
            <a:off x="3839309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F7C10D-7BFC-364A-9A44-D559CEC4ABA9}"/>
              </a:ext>
            </a:extLst>
          </p:cNvPr>
          <p:cNvSpPr/>
          <p:nvPr/>
        </p:nvSpPr>
        <p:spPr>
          <a:xfrm>
            <a:off x="8119830" y="2190940"/>
            <a:ext cx="3097842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구글의 </a:t>
            </a:r>
            <a:r>
              <a:rPr lang="ko-KR" altLang="en-US" sz="1400" b="1" u="sng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네스트랩</a:t>
            </a:r>
            <a:r>
              <a:rPr lang="ko-KR" altLang="en-US" sz="14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인수는 실패했다는 의견이 많음</a:t>
            </a:r>
            <a:endParaRPr lang="en-US" altLang="ko-KR" sz="14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성공한 </a:t>
            </a:r>
            <a:r>
              <a:rPr lang="ko-KR" altLang="en-US" sz="1400" b="1" u="sng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스타트업의</a:t>
            </a:r>
            <a:r>
              <a:rPr lang="ko-KR" altLang="en-US" sz="14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 힘은 직원에게서 나오는데 인수 이후 창립자를 포함한 많은 직원이 떠남</a:t>
            </a:r>
            <a:endParaRPr lang="en-US" altLang="ko-KR" sz="14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잠재력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혹은 기대에 비해 제품 및 서비스가 혁신적이라고 보기 어려움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FF1955-1BC2-B241-9824-4ED8C79B2329}"/>
              </a:ext>
            </a:extLst>
          </p:cNvPr>
          <p:cNvSpPr/>
          <p:nvPr/>
        </p:nvSpPr>
        <p:spPr>
          <a:xfrm>
            <a:off x="4059697" y="1608011"/>
            <a:ext cx="30978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Prospect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0B89BA-7035-6F4A-B813-D3C16A72AF63}"/>
              </a:ext>
            </a:extLst>
          </p:cNvPr>
          <p:cNvSpPr/>
          <p:nvPr/>
        </p:nvSpPr>
        <p:spPr>
          <a:xfrm>
            <a:off x="8023952" y="1608011"/>
            <a:ext cx="30978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Criticism</a:t>
            </a:r>
          </a:p>
        </p:txBody>
      </p:sp>
    </p:spTree>
    <p:extLst>
      <p:ext uri="{BB962C8B-B14F-4D97-AF65-F5344CB8AC3E}">
        <p14:creationId xmlns:p14="http://schemas.microsoft.com/office/powerpoint/2010/main" val="16421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478757" y="5151192"/>
            <a:ext cx="145579" cy="145579"/>
          </a:xfrm>
          <a:prstGeom prst="ellipse">
            <a:avLst/>
          </a:prstGeom>
          <a:noFill/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9" name="Group 4"/>
          <p:cNvGrpSpPr>
            <a:grpSpLocks noChangeAspect="1"/>
          </p:cNvGrpSpPr>
          <p:nvPr/>
        </p:nvGrpSpPr>
        <p:grpSpPr bwMode="auto">
          <a:xfrm>
            <a:off x="2626824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9"/>
          <p:cNvGrpSpPr>
            <a:grpSpLocks noChangeAspect="1"/>
          </p:cNvGrpSpPr>
          <p:nvPr/>
        </p:nvGrpSpPr>
        <p:grpSpPr bwMode="auto">
          <a:xfrm>
            <a:off x="262682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7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3009121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3391418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>
            <a:off x="3773715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>
            <a:off x="4156012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>
            <a:off x="4538309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>
            <a:off x="4920606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92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5302903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>
            <a:off x="5685200" y="3920108"/>
            <a:ext cx="278519" cy="330100"/>
            <a:chOff x="1227" y="337"/>
            <a:chExt cx="2608" cy="3091"/>
          </a:xfrm>
          <a:solidFill>
            <a:schemeClr val="accent5"/>
          </a:solidFill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Group 4"/>
          <p:cNvGrpSpPr>
            <a:grpSpLocks noChangeAspect="1"/>
          </p:cNvGrpSpPr>
          <p:nvPr/>
        </p:nvGrpSpPr>
        <p:grpSpPr bwMode="auto">
          <a:xfrm>
            <a:off x="6067497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0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4"/>
          <p:cNvGrpSpPr>
            <a:grpSpLocks noChangeAspect="1"/>
          </p:cNvGrpSpPr>
          <p:nvPr/>
        </p:nvGrpSpPr>
        <p:grpSpPr bwMode="auto">
          <a:xfrm>
            <a:off x="6449794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6832091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4"/>
          <p:cNvGrpSpPr>
            <a:grpSpLocks noChangeAspect="1"/>
          </p:cNvGrpSpPr>
          <p:nvPr/>
        </p:nvGrpSpPr>
        <p:grpSpPr bwMode="auto">
          <a:xfrm>
            <a:off x="7214388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2" name="Group 4"/>
          <p:cNvGrpSpPr>
            <a:grpSpLocks noChangeAspect="1"/>
          </p:cNvGrpSpPr>
          <p:nvPr/>
        </p:nvGrpSpPr>
        <p:grpSpPr bwMode="auto">
          <a:xfrm>
            <a:off x="7596685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1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7978982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16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4"/>
          <p:cNvGrpSpPr>
            <a:grpSpLocks noChangeAspect="1"/>
          </p:cNvGrpSpPr>
          <p:nvPr/>
        </p:nvGrpSpPr>
        <p:grpSpPr bwMode="auto">
          <a:xfrm>
            <a:off x="8361279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1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Group 4"/>
          <p:cNvGrpSpPr>
            <a:grpSpLocks noChangeAspect="1"/>
          </p:cNvGrpSpPr>
          <p:nvPr/>
        </p:nvGrpSpPr>
        <p:grpSpPr bwMode="auto">
          <a:xfrm>
            <a:off x="8743576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22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4" name="Group 4"/>
          <p:cNvGrpSpPr>
            <a:grpSpLocks noChangeAspect="1"/>
          </p:cNvGrpSpPr>
          <p:nvPr/>
        </p:nvGrpSpPr>
        <p:grpSpPr bwMode="auto">
          <a:xfrm>
            <a:off x="9125873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7" name="Group 4"/>
          <p:cNvGrpSpPr>
            <a:grpSpLocks noChangeAspect="1"/>
          </p:cNvGrpSpPr>
          <p:nvPr/>
        </p:nvGrpSpPr>
        <p:grpSpPr bwMode="auto">
          <a:xfrm>
            <a:off x="9508170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0" name="Group 4"/>
          <p:cNvGrpSpPr>
            <a:grpSpLocks noChangeAspect="1"/>
          </p:cNvGrpSpPr>
          <p:nvPr/>
        </p:nvGrpSpPr>
        <p:grpSpPr bwMode="auto">
          <a:xfrm>
            <a:off x="9890467" y="3920108"/>
            <a:ext cx="278519" cy="330100"/>
            <a:chOff x="1227" y="337"/>
            <a:chExt cx="2608" cy="3091"/>
          </a:xfrm>
          <a:solidFill>
            <a:schemeClr val="bg1">
              <a:lumMod val="75000"/>
            </a:schemeClr>
          </a:solidFill>
        </p:grpSpPr>
        <p:sp>
          <p:nvSpPr>
            <p:cNvPr id="13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Group 9"/>
          <p:cNvGrpSpPr>
            <a:grpSpLocks noChangeAspect="1"/>
          </p:cNvGrpSpPr>
          <p:nvPr/>
        </p:nvGrpSpPr>
        <p:grpSpPr bwMode="auto">
          <a:xfrm>
            <a:off x="300874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3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9"/>
          <p:cNvGrpSpPr>
            <a:grpSpLocks noChangeAspect="1"/>
          </p:cNvGrpSpPr>
          <p:nvPr/>
        </p:nvGrpSpPr>
        <p:grpSpPr bwMode="auto">
          <a:xfrm>
            <a:off x="339066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3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9" name="Group 9"/>
          <p:cNvGrpSpPr>
            <a:grpSpLocks noChangeAspect="1"/>
          </p:cNvGrpSpPr>
          <p:nvPr/>
        </p:nvGrpSpPr>
        <p:grpSpPr bwMode="auto">
          <a:xfrm>
            <a:off x="377258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Group 9"/>
          <p:cNvGrpSpPr>
            <a:grpSpLocks noChangeAspect="1"/>
          </p:cNvGrpSpPr>
          <p:nvPr/>
        </p:nvGrpSpPr>
        <p:grpSpPr bwMode="auto">
          <a:xfrm>
            <a:off x="415450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5" name="Group 9"/>
          <p:cNvGrpSpPr>
            <a:grpSpLocks noChangeAspect="1"/>
          </p:cNvGrpSpPr>
          <p:nvPr/>
        </p:nvGrpSpPr>
        <p:grpSpPr bwMode="auto">
          <a:xfrm>
            <a:off x="453642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4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8" name="Group 9"/>
          <p:cNvGrpSpPr>
            <a:grpSpLocks noChangeAspect="1"/>
          </p:cNvGrpSpPr>
          <p:nvPr/>
        </p:nvGrpSpPr>
        <p:grpSpPr bwMode="auto">
          <a:xfrm>
            <a:off x="491834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49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9"/>
          <p:cNvGrpSpPr>
            <a:grpSpLocks noChangeAspect="1"/>
          </p:cNvGrpSpPr>
          <p:nvPr/>
        </p:nvGrpSpPr>
        <p:grpSpPr bwMode="auto">
          <a:xfrm>
            <a:off x="530026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5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Group 9"/>
          <p:cNvGrpSpPr>
            <a:grpSpLocks noChangeAspect="1"/>
          </p:cNvGrpSpPr>
          <p:nvPr/>
        </p:nvGrpSpPr>
        <p:grpSpPr bwMode="auto">
          <a:xfrm>
            <a:off x="568218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55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9"/>
          <p:cNvGrpSpPr>
            <a:grpSpLocks noChangeAspect="1"/>
          </p:cNvGrpSpPr>
          <p:nvPr/>
        </p:nvGrpSpPr>
        <p:grpSpPr bwMode="auto">
          <a:xfrm>
            <a:off x="606410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5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Group 9"/>
          <p:cNvGrpSpPr>
            <a:grpSpLocks noChangeAspect="1"/>
          </p:cNvGrpSpPr>
          <p:nvPr/>
        </p:nvGrpSpPr>
        <p:grpSpPr bwMode="auto">
          <a:xfrm>
            <a:off x="644602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6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Group 9"/>
          <p:cNvGrpSpPr>
            <a:grpSpLocks noChangeAspect="1"/>
          </p:cNvGrpSpPr>
          <p:nvPr/>
        </p:nvGrpSpPr>
        <p:grpSpPr bwMode="auto">
          <a:xfrm>
            <a:off x="682794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9"/>
          <p:cNvGrpSpPr>
            <a:grpSpLocks noChangeAspect="1"/>
          </p:cNvGrpSpPr>
          <p:nvPr/>
        </p:nvGrpSpPr>
        <p:grpSpPr bwMode="auto">
          <a:xfrm>
            <a:off x="720986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6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Group 9"/>
          <p:cNvGrpSpPr>
            <a:grpSpLocks noChangeAspect="1"/>
          </p:cNvGrpSpPr>
          <p:nvPr/>
        </p:nvGrpSpPr>
        <p:grpSpPr bwMode="auto">
          <a:xfrm>
            <a:off x="759178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70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Group 9"/>
          <p:cNvGrpSpPr>
            <a:grpSpLocks noChangeAspect="1"/>
          </p:cNvGrpSpPr>
          <p:nvPr/>
        </p:nvGrpSpPr>
        <p:grpSpPr bwMode="auto">
          <a:xfrm>
            <a:off x="7973704" y="4553587"/>
            <a:ext cx="285674" cy="333518"/>
            <a:chOff x="4789" y="306"/>
            <a:chExt cx="2675" cy="3123"/>
          </a:xfrm>
          <a:solidFill>
            <a:srgbClr val="FF9999"/>
          </a:solidFill>
        </p:grpSpPr>
        <p:sp>
          <p:nvSpPr>
            <p:cNvPr id="17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Group 9"/>
          <p:cNvGrpSpPr>
            <a:grpSpLocks noChangeAspect="1"/>
          </p:cNvGrpSpPr>
          <p:nvPr/>
        </p:nvGrpSpPr>
        <p:grpSpPr bwMode="auto">
          <a:xfrm>
            <a:off x="8355624" y="4553587"/>
            <a:ext cx="285674" cy="333518"/>
            <a:chOff x="4789" y="306"/>
            <a:chExt cx="2675" cy="3123"/>
          </a:xfrm>
          <a:solidFill>
            <a:schemeClr val="bg1">
              <a:lumMod val="75000"/>
            </a:schemeClr>
          </a:solidFill>
        </p:grpSpPr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Group 9"/>
          <p:cNvGrpSpPr>
            <a:grpSpLocks noChangeAspect="1"/>
          </p:cNvGrpSpPr>
          <p:nvPr/>
        </p:nvGrpSpPr>
        <p:grpSpPr bwMode="auto">
          <a:xfrm>
            <a:off x="8737544" y="4553587"/>
            <a:ext cx="285674" cy="333518"/>
            <a:chOff x="4789" y="306"/>
            <a:chExt cx="2675" cy="3123"/>
          </a:xfrm>
          <a:solidFill>
            <a:schemeClr val="bg1">
              <a:lumMod val="75000"/>
            </a:schemeClr>
          </a:solidFill>
        </p:grpSpPr>
        <p:sp>
          <p:nvSpPr>
            <p:cNvPr id="179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Group 9"/>
          <p:cNvGrpSpPr>
            <a:grpSpLocks noChangeAspect="1"/>
          </p:cNvGrpSpPr>
          <p:nvPr/>
        </p:nvGrpSpPr>
        <p:grpSpPr bwMode="auto">
          <a:xfrm>
            <a:off x="9119464" y="4553587"/>
            <a:ext cx="285674" cy="333518"/>
            <a:chOff x="4789" y="306"/>
            <a:chExt cx="2675" cy="3123"/>
          </a:xfrm>
          <a:solidFill>
            <a:schemeClr val="bg1">
              <a:lumMod val="75000"/>
            </a:schemeClr>
          </a:solidFill>
        </p:grpSpPr>
        <p:sp>
          <p:nvSpPr>
            <p:cNvPr id="18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Group 9"/>
          <p:cNvGrpSpPr>
            <a:grpSpLocks noChangeAspect="1"/>
          </p:cNvGrpSpPr>
          <p:nvPr/>
        </p:nvGrpSpPr>
        <p:grpSpPr bwMode="auto">
          <a:xfrm>
            <a:off x="9501384" y="4553587"/>
            <a:ext cx="285674" cy="333518"/>
            <a:chOff x="4789" y="306"/>
            <a:chExt cx="2675" cy="3123"/>
          </a:xfrm>
          <a:solidFill>
            <a:schemeClr val="bg1">
              <a:lumMod val="75000"/>
            </a:schemeClr>
          </a:solidFill>
        </p:grpSpPr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7" name="Group 9"/>
          <p:cNvGrpSpPr>
            <a:grpSpLocks noChangeAspect="1"/>
          </p:cNvGrpSpPr>
          <p:nvPr/>
        </p:nvGrpSpPr>
        <p:grpSpPr bwMode="auto">
          <a:xfrm>
            <a:off x="9883312" y="4545791"/>
            <a:ext cx="285674" cy="333518"/>
            <a:chOff x="4789" y="306"/>
            <a:chExt cx="2675" cy="3123"/>
          </a:xfrm>
          <a:solidFill>
            <a:schemeClr val="bg1">
              <a:lumMod val="75000"/>
            </a:schemeClr>
          </a:solidFill>
        </p:grpSpPr>
        <p:sp>
          <p:nvSpPr>
            <p:cNvPr id="18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91" name="직선 연결선 190"/>
          <p:cNvCxnSpPr/>
          <p:nvPr/>
        </p:nvCxnSpPr>
        <p:spPr>
          <a:xfrm>
            <a:off x="2664842" y="5223982"/>
            <a:ext cx="7524000" cy="0"/>
          </a:xfrm>
          <a:prstGeom prst="line">
            <a:avLst/>
          </a:prstGeom>
          <a:ln w="635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68" idx="6"/>
          </p:cNvCxnSpPr>
          <p:nvPr/>
        </p:nvCxnSpPr>
        <p:spPr>
          <a:xfrm>
            <a:off x="2624336" y="5223982"/>
            <a:ext cx="5474899" cy="0"/>
          </a:xfrm>
          <a:prstGeom prst="line">
            <a:avLst/>
          </a:prstGeom>
          <a:ln w="6350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A8FAF6B-6D53-4014-8EF6-9CEE1BA72A49}"/>
              </a:ext>
            </a:extLst>
          </p:cNvPr>
          <p:cNvSpPr/>
          <p:nvPr/>
        </p:nvSpPr>
        <p:spPr>
          <a:xfrm>
            <a:off x="5138046" y="2538633"/>
            <a:ext cx="1972564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4024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38942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 및 성장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FF93C04-8398-C943-A964-CE772015B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16" y="1709847"/>
            <a:ext cx="7731284" cy="3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40248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Nest labs Intro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71941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자유형 11">
            <a:extLst>
              <a:ext uri="{FF2B5EF4-FFF2-40B4-BE49-F238E27FC236}">
                <a16:creationId xmlns:a16="http://schemas.microsoft.com/office/drawing/2014/main" id="{176FF307-47C6-AD4C-A64C-A255D8D271A3}"/>
              </a:ext>
            </a:extLst>
          </p:cNvPr>
          <p:cNvSpPr/>
          <p:nvPr/>
        </p:nvSpPr>
        <p:spPr>
          <a:xfrm>
            <a:off x="5037223" y="2167552"/>
            <a:ext cx="241536" cy="510155"/>
          </a:xfrm>
          <a:custGeom>
            <a:avLst/>
            <a:gdLst>
              <a:gd name="connsiteX0" fmla="*/ 143802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2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2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2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8" y="424628"/>
                  <a:pt x="171515" y="499679"/>
                </a:cubicBezTo>
                <a:lnTo>
                  <a:pt x="143802" y="607458"/>
                </a:lnTo>
                <a:lnTo>
                  <a:pt x="116090" y="499679"/>
                </a:lnTo>
                <a:cubicBezTo>
                  <a:pt x="92746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C1A05986-AF16-B041-B6C3-CB02A68D00F0}"/>
              </a:ext>
            </a:extLst>
          </p:cNvPr>
          <p:cNvSpPr/>
          <p:nvPr/>
        </p:nvSpPr>
        <p:spPr>
          <a:xfrm>
            <a:off x="7006140" y="2167552"/>
            <a:ext cx="241537" cy="510155"/>
          </a:xfrm>
          <a:custGeom>
            <a:avLst/>
            <a:gdLst>
              <a:gd name="connsiteX0" fmla="*/ 143803 w 287606"/>
              <a:gd name="connsiteY0" fmla="*/ 0 h 607458"/>
              <a:gd name="connsiteX1" fmla="*/ 176442 w 287606"/>
              <a:gd name="connsiteY1" fmla="*/ 43647 h 607458"/>
              <a:gd name="connsiteX2" fmla="*/ 249223 w 287606"/>
              <a:gd name="connsiteY2" fmla="*/ 163449 h 607458"/>
              <a:gd name="connsiteX3" fmla="*/ 287606 w 287606"/>
              <a:gd name="connsiteY3" fmla="*/ 243127 h 607458"/>
              <a:gd name="connsiteX4" fmla="*/ 262278 w 287606"/>
              <a:gd name="connsiteY4" fmla="*/ 284819 h 607458"/>
              <a:gd name="connsiteX5" fmla="*/ 171516 w 287606"/>
              <a:gd name="connsiteY5" fmla="*/ 499679 h 607458"/>
              <a:gd name="connsiteX6" fmla="*/ 143803 w 287606"/>
              <a:gd name="connsiteY6" fmla="*/ 607458 h 607458"/>
              <a:gd name="connsiteX7" fmla="*/ 116091 w 287606"/>
              <a:gd name="connsiteY7" fmla="*/ 499679 h 607458"/>
              <a:gd name="connsiteX8" fmla="*/ 25329 w 287606"/>
              <a:gd name="connsiteY8" fmla="*/ 284819 h 607458"/>
              <a:gd name="connsiteX9" fmla="*/ 0 w 287606"/>
              <a:gd name="connsiteY9" fmla="*/ 243127 h 607458"/>
              <a:gd name="connsiteX10" fmla="*/ 38384 w 287606"/>
              <a:gd name="connsiteY10" fmla="*/ 163449 h 607458"/>
              <a:gd name="connsiteX11" fmla="*/ 111165 w 287606"/>
              <a:gd name="connsiteY11" fmla="*/ 43647 h 607458"/>
              <a:gd name="connsiteX12" fmla="*/ 143803 w 287606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8">
                <a:moveTo>
                  <a:pt x="143803" y="0"/>
                </a:moveTo>
                <a:lnTo>
                  <a:pt x="176442" y="43647"/>
                </a:lnTo>
                <a:cubicBezTo>
                  <a:pt x="202554" y="82298"/>
                  <a:pt x="226855" y="122272"/>
                  <a:pt x="249223" y="163449"/>
                </a:cubicBezTo>
                <a:lnTo>
                  <a:pt x="287606" y="243127"/>
                </a:lnTo>
                <a:lnTo>
                  <a:pt x="262278" y="284819"/>
                </a:lnTo>
                <a:cubicBezTo>
                  <a:pt x="225381" y="352741"/>
                  <a:pt x="194859" y="424628"/>
                  <a:pt x="171516" y="499679"/>
                </a:cubicBezTo>
                <a:lnTo>
                  <a:pt x="143803" y="607458"/>
                </a:lnTo>
                <a:lnTo>
                  <a:pt x="116091" y="499679"/>
                </a:lnTo>
                <a:cubicBezTo>
                  <a:pt x="92747" y="424628"/>
                  <a:pt x="62226" y="352741"/>
                  <a:pt x="25329" y="284819"/>
                </a:cubicBezTo>
                <a:lnTo>
                  <a:pt x="0" y="243127"/>
                </a:lnTo>
                <a:lnTo>
                  <a:pt x="38384" y="163449"/>
                </a:lnTo>
                <a:cubicBezTo>
                  <a:pt x="60752" y="122272"/>
                  <a:pt x="85053" y="82298"/>
                  <a:pt x="111165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F908BFB5-F9D2-784D-852C-68F722729A2E}"/>
              </a:ext>
            </a:extLst>
          </p:cNvPr>
          <p:cNvSpPr/>
          <p:nvPr/>
        </p:nvSpPr>
        <p:spPr>
          <a:xfrm>
            <a:off x="8975060" y="2167552"/>
            <a:ext cx="241536" cy="510155"/>
          </a:xfrm>
          <a:custGeom>
            <a:avLst/>
            <a:gdLst>
              <a:gd name="connsiteX0" fmla="*/ 143803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3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3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3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9" y="424628"/>
                  <a:pt x="171515" y="499679"/>
                </a:cubicBezTo>
                <a:lnTo>
                  <a:pt x="143803" y="607458"/>
                </a:lnTo>
                <a:lnTo>
                  <a:pt x="116090" y="499679"/>
                </a:lnTo>
                <a:cubicBezTo>
                  <a:pt x="92747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9F46C2FE-2E4E-D449-B0BE-8064FAA8EA9D}"/>
              </a:ext>
            </a:extLst>
          </p:cNvPr>
          <p:cNvSpPr/>
          <p:nvPr/>
        </p:nvSpPr>
        <p:spPr>
          <a:xfrm>
            <a:off x="5037223" y="3095243"/>
            <a:ext cx="241536" cy="510154"/>
          </a:xfrm>
          <a:custGeom>
            <a:avLst/>
            <a:gdLst>
              <a:gd name="connsiteX0" fmla="*/ 143802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2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2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2" y="0"/>
                </a:moveTo>
                <a:lnTo>
                  <a:pt x="171515" y="107778"/>
                </a:lnTo>
                <a:cubicBezTo>
                  <a:pt x="194858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2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6" y="182829"/>
                  <a:pt x="116090" y="107778"/>
                </a:cubicBezTo>
                <a:lnTo>
                  <a:pt x="14380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B001AB0C-3914-0C4C-9071-650D2E70CEF6}"/>
              </a:ext>
            </a:extLst>
          </p:cNvPr>
          <p:cNvSpPr/>
          <p:nvPr/>
        </p:nvSpPr>
        <p:spPr>
          <a:xfrm>
            <a:off x="7006140" y="3095243"/>
            <a:ext cx="241537" cy="510154"/>
          </a:xfrm>
          <a:custGeom>
            <a:avLst/>
            <a:gdLst>
              <a:gd name="connsiteX0" fmla="*/ 143803 w 287606"/>
              <a:gd name="connsiteY0" fmla="*/ 0 h 607457"/>
              <a:gd name="connsiteX1" fmla="*/ 171516 w 287606"/>
              <a:gd name="connsiteY1" fmla="*/ 107778 h 607457"/>
              <a:gd name="connsiteX2" fmla="*/ 262278 w 287606"/>
              <a:gd name="connsiteY2" fmla="*/ 322638 h 607457"/>
              <a:gd name="connsiteX3" fmla="*/ 287606 w 287606"/>
              <a:gd name="connsiteY3" fmla="*/ 364330 h 607457"/>
              <a:gd name="connsiteX4" fmla="*/ 249223 w 287606"/>
              <a:gd name="connsiteY4" fmla="*/ 444008 h 607457"/>
              <a:gd name="connsiteX5" fmla="*/ 176442 w 287606"/>
              <a:gd name="connsiteY5" fmla="*/ 563810 h 607457"/>
              <a:gd name="connsiteX6" fmla="*/ 143803 w 287606"/>
              <a:gd name="connsiteY6" fmla="*/ 607457 h 607457"/>
              <a:gd name="connsiteX7" fmla="*/ 111165 w 287606"/>
              <a:gd name="connsiteY7" fmla="*/ 563810 h 607457"/>
              <a:gd name="connsiteX8" fmla="*/ 38384 w 287606"/>
              <a:gd name="connsiteY8" fmla="*/ 444008 h 607457"/>
              <a:gd name="connsiteX9" fmla="*/ 0 w 287606"/>
              <a:gd name="connsiteY9" fmla="*/ 364330 h 607457"/>
              <a:gd name="connsiteX10" fmla="*/ 25329 w 287606"/>
              <a:gd name="connsiteY10" fmla="*/ 322638 h 607457"/>
              <a:gd name="connsiteX11" fmla="*/ 116091 w 287606"/>
              <a:gd name="connsiteY11" fmla="*/ 107778 h 607457"/>
              <a:gd name="connsiteX12" fmla="*/ 143803 w 287606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7">
                <a:moveTo>
                  <a:pt x="143803" y="0"/>
                </a:moveTo>
                <a:lnTo>
                  <a:pt x="171516" y="107778"/>
                </a:lnTo>
                <a:cubicBezTo>
                  <a:pt x="194859" y="182829"/>
                  <a:pt x="225381" y="254716"/>
                  <a:pt x="262278" y="322638"/>
                </a:cubicBezTo>
                <a:lnTo>
                  <a:pt x="287606" y="364330"/>
                </a:lnTo>
                <a:lnTo>
                  <a:pt x="249223" y="444008"/>
                </a:lnTo>
                <a:cubicBezTo>
                  <a:pt x="226855" y="485185"/>
                  <a:pt x="202554" y="525159"/>
                  <a:pt x="176442" y="563810"/>
                </a:cubicBezTo>
                <a:lnTo>
                  <a:pt x="143803" y="607457"/>
                </a:lnTo>
                <a:lnTo>
                  <a:pt x="111165" y="563810"/>
                </a:lnTo>
                <a:cubicBezTo>
                  <a:pt x="85053" y="525159"/>
                  <a:pt x="60752" y="485185"/>
                  <a:pt x="38384" y="444008"/>
                </a:cubicBezTo>
                <a:lnTo>
                  <a:pt x="0" y="364330"/>
                </a:lnTo>
                <a:lnTo>
                  <a:pt x="25329" y="322638"/>
                </a:lnTo>
                <a:cubicBezTo>
                  <a:pt x="62226" y="254716"/>
                  <a:pt x="92747" y="182829"/>
                  <a:pt x="116091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B7419A07-EECA-3E4B-939F-23981991ACAD}"/>
              </a:ext>
            </a:extLst>
          </p:cNvPr>
          <p:cNvSpPr/>
          <p:nvPr/>
        </p:nvSpPr>
        <p:spPr>
          <a:xfrm>
            <a:off x="8975060" y="3095243"/>
            <a:ext cx="241536" cy="510154"/>
          </a:xfrm>
          <a:custGeom>
            <a:avLst/>
            <a:gdLst>
              <a:gd name="connsiteX0" fmla="*/ 143803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3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3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3" y="0"/>
                </a:moveTo>
                <a:lnTo>
                  <a:pt x="171515" y="107778"/>
                </a:lnTo>
                <a:cubicBezTo>
                  <a:pt x="194859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3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7" y="182829"/>
                  <a:pt x="116090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D209BB60-628E-544A-B9BC-4EDCD4C2873D}"/>
              </a:ext>
            </a:extLst>
          </p:cNvPr>
          <p:cNvSpPr/>
          <p:nvPr/>
        </p:nvSpPr>
        <p:spPr>
          <a:xfrm>
            <a:off x="2953257" y="1666201"/>
            <a:ext cx="2204732" cy="2440547"/>
          </a:xfrm>
          <a:custGeom>
            <a:avLst/>
            <a:gdLst>
              <a:gd name="connsiteX0" fmla="*/ 1453019 w 2625246"/>
              <a:gd name="connsiteY0" fmla="*/ 0 h 2906038"/>
              <a:gd name="connsiteX1" fmla="*/ 2574239 w 2625246"/>
              <a:gd name="connsiteY1" fmla="*/ 528764 h 2906038"/>
              <a:gd name="connsiteX2" fmla="*/ 2625246 w 2625246"/>
              <a:gd name="connsiteY2" fmla="*/ 596975 h 2906038"/>
              <a:gd name="connsiteX3" fmla="*/ 2592608 w 2625246"/>
              <a:gd name="connsiteY3" fmla="*/ 640622 h 2906038"/>
              <a:gd name="connsiteX4" fmla="*/ 2519827 w 2625246"/>
              <a:gd name="connsiteY4" fmla="*/ 760424 h 2906038"/>
              <a:gd name="connsiteX5" fmla="*/ 2481444 w 2625246"/>
              <a:gd name="connsiteY5" fmla="*/ 840102 h 2906038"/>
              <a:gd name="connsiteX6" fmla="*/ 2446745 w 2625246"/>
              <a:gd name="connsiteY6" fmla="*/ 782986 h 2906038"/>
              <a:gd name="connsiteX7" fmla="*/ 1453019 w 2625246"/>
              <a:gd name="connsiteY7" fmla="*/ 254627 h 2906038"/>
              <a:gd name="connsiteX8" fmla="*/ 254627 w 2625246"/>
              <a:gd name="connsiteY8" fmla="*/ 1453019 h 2906038"/>
              <a:gd name="connsiteX9" fmla="*/ 1453019 w 2625246"/>
              <a:gd name="connsiteY9" fmla="*/ 2651411 h 2906038"/>
              <a:gd name="connsiteX10" fmla="*/ 2446745 w 2625246"/>
              <a:gd name="connsiteY10" fmla="*/ 2123052 h 2906038"/>
              <a:gd name="connsiteX11" fmla="*/ 2481444 w 2625246"/>
              <a:gd name="connsiteY11" fmla="*/ 2065936 h 2906038"/>
              <a:gd name="connsiteX12" fmla="*/ 2519827 w 2625246"/>
              <a:gd name="connsiteY12" fmla="*/ 2145614 h 2906038"/>
              <a:gd name="connsiteX13" fmla="*/ 2592608 w 2625246"/>
              <a:gd name="connsiteY13" fmla="*/ 2265416 h 2906038"/>
              <a:gd name="connsiteX14" fmla="*/ 2625246 w 2625246"/>
              <a:gd name="connsiteY14" fmla="*/ 2309063 h 2906038"/>
              <a:gd name="connsiteX15" fmla="*/ 2574239 w 2625246"/>
              <a:gd name="connsiteY15" fmla="*/ 2377274 h 2906038"/>
              <a:gd name="connsiteX16" fmla="*/ 1453019 w 2625246"/>
              <a:gd name="connsiteY16" fmla="*/ 2906038 h 2906038"/>
              <a:gd name="connsiteX17" fmla="*/ 0 w 2625246"/>
              <a:gd name="connsiteY17" fmla="*/ 1453019 h 2906038"/>
              <a:gd name="connsiteX18" fmla="*/ 1453019 w 2625246"/>
              <a:gd name="connsiteY18" fmla="*/ 0 h 290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5246" h="2906038">
                <a:moveTo>
                  <a:pt x="1453019" y="0"/>
                </a:moveTo>
                <a:cubicBezTo>
                  <a:pt x="1904414" y="0"/>
                  <a:pt x="2307734" y="205835"/>
                  <a:pt x="2574239" y="528764"/>
                </a:cubicBezTo>
                <a:lnTo>
                  <a:pt x="2625246" y="596975"/>
                </a:lnTo>
                <a:lnTo>
                  <a:pt x="2592608" y="640622"/>
                </a:lnTo>
                <a:cubicBezTo>
                  <a:pt x="2566496" y="679273"/>
                  <a:pt x="2542195" y="719247"/>
                  <a:pt x="2519827" y="760424"/>
                </a:cubicBezTo>
                <a:lnTo>
                  <a:pt x="2481444" y="840102"/>
                </a:lnTo>
                <a:lnTo>
                  <a:pt x="2446745" y="782986"/>
                </a:lnTo>
                <a:cubicBezTo>
                  <a:pt x="2231385" y="464212"/>
                  <a:pt x="1866678" y="254627"/>
                  <a:pt x="1453019" y="254627"/>
                </a:cubicBezTo>
                <a:cubicBezTo>
                  <a:pt x="791165" y="254627"/>
                  <a:pt x="254627" y="791165"/>
                  <a:pt x="254627" y="1453019"/>
                </a:cubicBezTo>
                <a:cubicBezTo>
                  <a:pt x="254627" y="2114873"/>
                  <a:pt x="791165" y="2651411"/>
                  <a:pt x="1453019" y="2651411"/>
                </a:cubicBezTo>
                <a:cubicBezTo>
                  <a:pt x="1866678" y="2651411"/>
                  <a:pt x="2231385" y="2441826"/>
                  <a:pt x="2446745" y="2123052"/>
                </a:cubicBezTo>
                <a:lnTo>
                  <a:pt x="2481444" y="2065936"/>
                </a:lnTo>
                <a:lnTo>
                  <a:pt x="2519827" y="2145614"/>
                </a:lnTo>
                <a:cubicBezTo>
                  <a:pt x="2542195" y="2186791"/>
                  <a:pt x="2566496" y="2226765"/>
                  <a:pt x="2592608" y="2265416"/>
                </a:cubicBezTo>
                <a:lnTo>
                  <a:pt x="2625246" y="2309063"/>
                </a:lnTo>
                <a:lnTo>
                  <a:pt x="2574239" y="2377274"/>
                </a:lnTo>
                <a:cubicBezTo>
                  <a:pt x="2307734" y="2700204"/>
                  <a:pt x="1904414" y="2906038"/>
                  <a:pt x="1453019" y="2906038"/>
                </a:cubicBezTo>
                <a:cubicBezTo>
                  <a:pt x="650539" y="2906038"/>
                  <a:pt x="0" y="2255499"/>
                  <a:pt x="0" y="1453019"/>
                </a:cubicBezTo>
                <a:cubicBezTo>
                  <a:pt x="0" y="650539"/>
                  <a:pt x="650539" y="0"/>
                  <a:pt x="145301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A1C75926-5E0A-D844-ACF5-E73B5ADCFBF1}"/>
              </a:ext>
            </a:extLst>
          </p:cNvPr>
          <p:cNvSpPr/>
          <p:nvPr/>
        </p:nvSpPr>
        <p:spPr>
          <a:xfrm>
            <a:off x="5157990" y="1666201"/>
            <a:ext cx="1968919" cy="705534"/>
          </a:xfrm>
          <a:custGeom>
            <a:avLst/>
            <a:gdLst>
              <a:gd name="connsiteX0" fmla="*/ 1172228 w 2344455"/>
              <a:gd name="connsiteY0" fmla="*/ 0 h 840102"/>
              <a:gd name="connsiteX1" fmla="*/ 2293448 w 2344455"/>
              <a:gd name="connsiteY1" fmla="*/ 528764 h 840102"/>
              <a:gd name="connsiteX2" fmla="*/ 2344455 w 2344455"/>
              <a:gd name="connsiteY2" fmla="*/ 596975 h 840102"/>
              <a:gd name="connsiteX3" fmla="*/ 2311817 w 2344455"/>
              <a:gd name="connsiteY3" fmla="*/ 640622 h 840102"/>
              <a:gd name="connsiteX4" fmla="*/ 2239036 w 2344455"/>
              <a:gd name="connsiteY4" fmla="*/ 760424 h 840102"/>
              <a:gd name="connsiteX5" fmla="*/ 2200652 w 2344455"/>
              <a:gd name="connsiteY5" fmla="*/ 840102 h 840102"/>
              <a:gd name="connsiteX6" fmla="*/ 2165954 w 2344455"/>
              <a:gd name="connsiteY6" fmla="*/ 782986 h 840102"/>
              <a:gd name="connsiteX7" fmla="*/ 1172228 w 2344455"/>
              <a:gd name="connsiteY7" fmla="*/ 254627 h 840102"/>
              <a:gd name="connsiteX8" fmla="*/ 178502 w 2344455"/>
              <a:gd name="connsiteY8" fmla="*/ 782986 h 840102"/>
              <a:gd name="connsiteX9" fmla="*/ 143803 w 2344455"/>
              <a:gd name="connsiteY9" fmla="*/ 840102 h 840102"/>
              <a:gd name="connsiteX10" fmla="*/ 105420 w 2344455"/>
              <a:gd name="connsiteY10" fmla="*/ 760424 h 840102"/>
              <a:gd name="connsiteX11" fmla="*/ 32639 w 2344455"/>
              <a:gd name="connsiteY11" fmla="*/ 640622 h 840102"/>
              <a:gd name="connsiteX12" fmla="*/ 0 w 2344455"/>
              <a:gd name="connsiteY12" fmla="*/ 596975 h 840102"/>
              <a:gd name="connsiteX13" fmla="*/ 51008 w 2344455"/>
              <a:gd name="connsiteY13" fmla="*/ 528764 h 840102"/>
              <a:gd name="connsiteX14" fmla="*/ 1172228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5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2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5658193D-8A51-B146-990A-7C70B2A95E4F}"/>
              </a:ext>
            </a:extLst>
          </p:cNvPr>
          <p:cNvSpPr/>
          <p:nvPr/>
        </p:nvSpPr>
        <p:spPr>
          <a:xfrm>
            <a:off x="7126908" y="1666201"/>
            <a:ext cx="1968920" cy="705534"/>
          </a:xfrm>
          <a:custGeom>
            <a:avLst/>
            <a:gdLst>
              <a:gd name="connsiteX0" fmla="*/ 1172228 w 2344456"/>
              <a:gd name="connsiteY0" fmla="*/ 0 h 840102"/>
              <a:gd name="connsiteX1" fmla="*/ 2293448 w 2344456"/>
              <a:gd name="connsiteY1" fmla="*/ 528764 h 840102"/>
              <a:gd name="connsiteX2" fmla="*/ 2344456 w 2344456"/>
              <a:gd name="connsiteY2" fmla="*/ 596975 h 840102"/>
              <a:gd name="connsiteX3" fmla="*/ 2311817 w 2344456"/>
              <a:gd name="connsiteY3" fmla="*/ 640622 h 840102"/>
              <a:gd name="connsiteX4" fmla="*/ 2239036 w 2344456"/>
              <a:gd name="connsiteY4" fmla="*/ 760424 h 840102"/>
              <a:gd name="connsiteX5" fmla="*/ 2200653 w 2344456"/>
              <a:gd name="connsiteY5" fmla="*/ 840102 h 840102"/>
              <a:gd name="connsiteX6" fmla="*/ 2165954 w 2344456"/>
              <a:gd name="connsiteY6" fmla="*/ 782986 h 840102"/>
              <a:gd name="connsiteX7" fmla="*/ 1172228 w 2344456"/>
              <a:gd name="connsiteY7" fmla="*/ 254627 h 840102"/>
              <a:gd name="connsiteX8" fmla="*/ 178502 w 2344456"/>
              <a:gd name="connsiteY8" fmla="*/ 782986 h 840102"/>
              <a:gd name="connsiteX9" fmla="*/ 143803 w 2344456"/>
              <a:gd name="connsiteY9" fmla="*/ 840102 h 840102"/>
              <a:gd name="connsiteX10" fmla="*/ 105420 w 2344456"/>
              <a:gd name="connsiteY10" fmla="*/ 760424 h 840102"/>
              <a:gd name="connsiteX11" fmla="*/ 32639 w 2344456"/>
              <a:gd name="connsiteY11" fmla="*/ 640622 h 840102"/>
              <a:gd name="connsiteX12" fmla="*/ 0 w 2344456"/>
              <a:gd name="connsiteY12" fmla="*/ 596975 h 840102"/>
              <a:gd name="connsiteX13" fmla="*/ 51008 w 2344456"/>
              <a:gd name="connsiteY13" fmla="*/ 528764 h 840102"/>
              <a:gd name="connsiteX14" fmla="*/ 1172228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6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3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2714ACC4-4B27-D341-B5BF-439BF4542931}"/>
              </a:ext>
            </a:extLst>
          </p:cNvPr>
          <p:cNvSpPr/>
          <p:nvPr/>
        </p:nvSpPr>
        <p:spPr>
          <a:xfrm>
            <a:off x="9095828" y="1666201"/>
            <a:ext cx="2204732" cy="2440547"/>
          </a:xfrm>
          <a:custGeom>
            <a:avLst/>
            <a:gdLst>
              <a:gd name="connsiteX0" fmla="*/ 1172227 w 2625246"/>
              <a:gd name="connsiteY0" fmla="*/ 0 h 2906038"/>
              <a:gd name="connsiteX1" fmla="*/ 2625246 w 2625246"/>
              <a:gd name="connsiteY1" fmla="*/ 1453019 h 2906038"/>
              <a:gd name="connsiteX2" fmla="*/ 1172227 w 2625246"/>
              <a:gd name="connsiteY2" fmla="*/ 2906038 h 2906038"/>
              <a:gd name="connsiteX3" fmla="*/ 51007 w 2625246"/>
              <a:gd name="connsiteY3" fmla="*/ 2377274 h 2906038"/>
              <a:gd name="connsiteX4" fmla="*/ 0 w 2625246"/>
              <a:gd name="connsiteY4" fmla="*/ 2309063 h 2906038"/>
              <a:gd name="connsiteX5" fmla="*/ 32638 w 2625246"/>
              <a:gd name="connsiteY5" fmla="*/ 2265416 h 2906038"/>
              <a:gd name="connsiteX6" fmla="*/ 105419 w 2625246"/>
              <a:gd name="connsiteY6" fmla="*/ 2145614 h 2906038"/>
              <a:gd name="connsiteX7" fmla="*/ 143802 w 2625246"/>
              <a:gd name="connsiteY7" fmla="*/ 2065936 h 2906038"/>
              <a:gd name="connsiteX8" fmla="*/ 178501 w 2625246"/>
              <a:gd name="connsiteY8" fmla="*/ 2123052 h 2906038"/>
              <a:gd name="connsiteX9" fmla="*/ 1172227 w 2625246"/>
              <a:gd name="connsiteY9" fmla="*/ 2651411 h 2906038"/>
              <a:gd name="connsiteX10" fmla="*/ 2370619 w 2625246"/>
              <a:gd name="connsiteY10" fmla="*/ 1453019 h 2906038"/>
              <a:gd name="connsiteX11" fmla="*/ 1172227 w 2625246"/>
              <a:gd name="connsiteY11" fmla="*/ 254627 h 2906038"/>
              <a:gd name="connsiteX12" fmla="*/ 178501 w 2625246"/>
              <a:gd name="connsiteY12" fmla="*/ 782986 h 2906038"/>
              <a:gd name="connsiteX13" fmla="*/ 143802 w 2625246"/>
              <a:gd name="connsiteY13" fmla="*/ 840102 h 2906038"/>
              <a:gd name="connsiteX14" fmla="*/ 105419 w 2625246"/>
              <a:gd name="connsiteY14" fmla="*/ 760424 h 2906038"/>
              <a:gd name="connsiteX15" fmla="*/ 32638 w 2625246"/>
              <a:gd name="connsiteY15" fmla="*/ 640622 h 2906038"/>
              <a:gd name="connsiteX16" fmla="*/ 0 w 2625246"/>
              <a:gd name="connsiteY16" fmla="*/ 596975 h 2906038"/>
              <a:gd name="connsiteX17" fmla="*/ 51007 w 2625246"/>
              <a:gd name="connsiteY17" fmla="*/ 528764 h 2906038"/>
              <a:gd name="connsiteX18" fmla="*/ 1172227 w 2625246"/>
              <a:gd name="connsiteY18" fmla="*/ 0 h 290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5246" h="2906038">
                <a:moveTo>
                  <a:pt x="1172227" y="0"/>
                </a:moveTo>
                <a:cubicBezTo>
                  <a:pt x="1974707" y="0"/>
                  <a:pt x="2625246" y="650539"/>
                  <a:pt x="2625246" y="1453019"/>
                </a:cubicBezTo>
                <a:cubicBezTo>
                  <a:pt x="2625246" y="2255499"/>
                  <a:pt x="1974707" y="2906038"/>
                  <a:pt x="1172227" y="2906038"/>
                </a:cubicBezTo>
                <a:cubicBezTo>
                  <a:pt x="720832" y="2906038"/>
                  <a:pt x="317512" y="2700204"/>
                  <a:pt x="51007" y="2377274"/>
                </a:cubicBezTo>
                <a:lnTo>
                  <a:pt x="0" y="2309063"/>
                </a:lnTo>
                <a:lnTo>
                  <a:pt x="32638" y="2265416"/>
                </a:lnTo>
                <a:cubicBezTo>
                  <a:pt x="58750" y="2226765"/>
                  <a:pt x="83051" y="2186791"/>
                  <a:pt x="105419" y="2145614"/>
                </a:cubicBezTo>
                <a:lnTo>
                  <a:pt x="143802" y="2065936"/>
                </a:lnTo>
                <a:lnTo>
                  <a:pt x="178501" y="2123052"/>
                </a:lnTo>
                <a:cubicBezTo>
                  <a:pt x="393861" y="2441826"/>
                  <a:pt x="758568" y="2651411"/>
                  <a:pt x="1172227" y="2651411"/>
                </a:cubicBezTo>
                <a:cubicBezTo>
                  <a:pt x="1834081" y="2651411"/>
                  <a:pt x="2370619" y="2114873"/>
                  <a:pt x="2370619" y="1453019"/>
                </a:cubicBezTo>
                <a:cubicBezTo>
                  <a:pt x="2370619" y="791165"/>
                  <a:pt x="1834081" y="254627"/>
                  <a:pt x="1172227" y="254627"/>
                </a:cubicBezTo>
                <a:cubicBezTo>
                  <a:pt x="758568" y="254627"/>
                  <a:pt x="393861" y="464212"/>
                  <a:pt x="178501" y="782986"/>
                </a:cubicBezTo>
                <a:lnTo>
                  <a:pt x="143802" y="840102"/>
                </a:lnTo>
                <a:lnTo>
                  <a:pt x="105419" y="760424"/>
                </a:lnTo>
                <a:cubicBezTo>
                  <a:pt x="83051" y="719247"/>
                  <a:pt x="58750" y="679273"/>
                  <a:pt x="32638" y="640622"/>
                </a:cubicBezTo>
                <a:lnTo>
                  <a:pt x="0" y="596975"/>
                </a:lnTo>
                <a:lnTo>
                  <a:pt x="51007" y="528764"/>
                </a:lnTo>
                <a:cubicBezTo>
                  <a:pt x="317512" y="205835"/>
                  <a:pt x="720832" y="0"/>
                  <a:pt x="1172227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90699B0E-5DEA-204D-A3C1-807D7E512B1F}"/>
              </a:ext>
            </a:extLst>
          </p:cNvPr>
          <p:cNvSpPr/>
          <p:nvPr/>
        </p:nvSpPr>
        <p:spPr>
          <a:xfrm>
            <a:off x="4922177" y="2371735"/>
            <a:ext cx="235814" cy="1029479"/>
          </a:xfrm>
          <a:custGeom>
            <a:avLst/>
            <a:gdLst>
              <a:gd name="connsiteX0" fmla="*/ 136989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9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9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3EA4B184-2853-4A45-A7D4-401BEC51BDA2}"/>
              </a:ext>
            </a:extLst>
          </p:cNvPr>
          <p:cNvSpPr/>
          <p:nvPr/>
        </p:nvSpPr>
        <p:spPr>
          <a:xfrm>
            <a:off x="5157989" y="2371735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31034FBB-3E72-474B-9C29-1E3A5974DDB9}"/>
              </a:ext>
            </a:extLst>
          </p:cNvPr>
          <p:cNvSpPr/>
          <p:nvPr/>
        </p:nvSpPr>
        <p:spPr>
          <a:xfrm>
            <a:off x="6891095" y="2371735"/>
            <a:ext cx="235814" cy="1029479"/>
          </a:xfrm>
          <a:custGeom>
            <a:avLst/>
            <a:gdLst>
              <a:gd name="connsiteX0" fmla="*/ 136988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8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8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8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8" y="1225834"/>
                </a:lnTo>
                <a:lnTo>
                  <a:pt x="114185" y="1178497"/>
                </a:lnTo>
                <a:cubicBezTo>
                  <a:pt x="40658" y="1004661"/>
                  <a:pt x="0" y="813537"/>
                  <a:pt x="0" y="612917"/>
                </a:cubicBezTo>
                <a:cubicBezTo>
                  <a:pt x="0" y="412297"/>
                  <a:pt x="40658" y="221173"/>
                  <a:pt x="114185" y="47337"/>
                </a:cubicBezTo>
                <a:lnTo>
                  <a:pt x="136988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6E6BFCFB-2CD1-5D47-A3FD-72E27708AC00}"/>
              </a:ext>
            </a:extLst>
          </p:cNvPr>
          <p:cNvSpPr/>
          <p:nvPr/>
        </p:nvSpPr>
        <p:spPr>
          <a:xfrm>
            <a:off x="7126908" y="2371735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CC08CC96-CD0C-514F-A2E0-60E155381EC3}"/>
              </a:ext>
            </a:extLst>
          </p:cNvPr>
          <p:cNvSpPr/>
          <p:nvPr/>
        </p:nvSpPr>
        <p:spPr>
          <a:xfrm>
            <a:off x="8860013" y="2371735"/>
            <a:ext cx="235815" cy="1029479"/>
          </a:xfrm>
          <a:custGeom>
            <a:avLst/>
            <a:gdLst>
              <a:gd name="connsiteX0" fmla="*/ 136989 w 280792"/>
              <a:gd name="connsiteY0" fmla="*/ 0 h 1225834"/>
              <a:gd name="connsiteX1" fmla="*/ 162317 w 280792"/>
              <a:gd name="connsiteY1" fmla="*/ 41692 h 1225834"/>
              <a:gd name="connsiteX2" fmla="*/ 253079 w 280792"/>
              <a:gd name="connsiteY2" fmla="*/ 256552 h 1225834"/>
              <a:gd name="connsiteX3" fmla="*/ 280792 w 280792"/>
              <a:gd name="connsiteY3" fmla="*/ 364331 h 1225834"/>
              <a:gd name="connsiteX4" fmla="*/ 278974 w 280792"/>
              <a:gd name="connsiteY4" fmla="*/ 371399 h 1225834"/>
              <a:gd name="connsiteX5" fmla="*/ 254627 w 280792"/>
              <a:gd name="connsiteY5" fmla="*/ 612917 h 1225834"/>
              <a:gd name="connsiteX6" fmla="*/ 278974 w 280792"/>
              <a:gd name="connsiteY6" fmla="*/ 854435 h 1225834"/>
              <a:gd name="connsiteX7" fmla="*/ 280792 w 280792"/>
              <a:gd name="connsiteY7" fmla="*/ 861504 h 1225834"/>
              <a:gd name="connsiteX8" fmla="*/ 253079 w 280792"/>
              <a:gd name="connsiteY8" fmla="*/ 969282 h 1225834"/>
              <a:gd name="connsiteX9" fmla="*/ 162317 w 280792"/>
              <a:gd name="connsiteY9" fmla="*/ 1184142 h 1225834"/>
              <a:gd name="connsiteX10" fmla="*/ 136989 w 280792"/>
              <a:gd name="connsiteY10" fmla="*/ 1225834 h 1225834"/>
              <a:gd name="connsiteX11" fmla="*/ 114185 w 280792"/>
              <a:gd name="connsiteY11" fmla="*/ 1178497 h 1225834"/>
              <a:gd name="connsiteX12" fmla="*/ 0 w 280792"/>
              <a:gd name="connsiteY12" fmla="*/ 612917 h 1225834"/>
              <a:gd name="connsiteX13" fmla="*/ 114185 w 280792"/>
              <a:gd name="connsiteY13" fmla="*/ 47337 h 1225834"/>
              <a:gd name="connsiteX14" fmla="*/ 136989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6" y="181501"/>
                  <a:pt x="253079" y="256552"/>
                </a:cubicBezTo>
                <a:lnTo>
                  <a:pt x="280792" y="364331"/>
                </a:lnTo>
                <a:lnTo>
                  <a:pt x="278974" y="371399"/>
                </a:lnTo>
                <a:cubicBezTo>
                  <a:pt x="263011" y="449412"/>
                  <a:pt x="254627" y="530185"/>
                  <a:pt x="254627" y="612917"/>
                </a:cubicBezTo>
                <a:cubicBezTo>
                  <a:pt x="254627" y="695649"/>
                  <a:pt x="263011" y="776423"/>
                  <a:pt x="278974" y="854435"/>
                </a:cubicBezTo>
                <a:lnTo>
                  <a:pt x="280792" y="861504"/>
                </a:lnTo>
                <a:lnTo>
                  <a:pt x="253079" y="969282"/>
                </a:lnTo>
                <a:cubicBezTo>
                  <a:pt x="229736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A1638877-446E-AF45-87EF-8355FC9FAFA2}"/>
              </a:ext>
            </a:extLst>
          </p:cNvPr>
          <p:cNvSpPr/>
          <p:nvPr/>
        </p:nvSpPr>
        <p:spPr>
          <a:xfrm>
            <a:off x="9095828" y="2371735"/>
            <a:ext cx="235814" cy="1029479"/>
          </a:xfrm>
          <a:custGeom>
            <a:avLst/>
            <a:gdLst>
              <a:gd name="connsiteX0" fmla="*/ 143802 w 280791"/>
              <a:gd name="connsiteY0" fmla="*/ 0 h 1225834"/>
              <a:gd name="connsiteX1" fmla="*/ 166606 w 280791"/>
              <a:gd name="connsiteY1" fmla="*/ 47337 h 1225834"/>
              <a:gd name="connsiteX2" fmla="*/ 280791 w 280791"/>
              <a:gd name="connsiteY2" fmla="*/ 612917 h 1225834"/>
              <a:gd name="connsiteX3" fmla="*/ 166606 w 280791"/>
              <a:gd name="connsiteY3" fmla="*/ 1178497 h 1225834"/>
              <a:gd name="connsiteX4" fmla="*/ 143802 w 280791"/>
              <a:gd name="connsiteY4" fmla="*/ 1225834 h 1225834"/>
              <a:gd name="connsiteX5" fmla="*/ 118474 w 280791"/>
              <a:gd name="connsiteY5" fmla="*/ 1184142 h 1225834"/>
              <a:gd name="connsiteX6" fmla="*/ 27712 w 280791"/>
              <a:gd name="connsiteY6" fmla="*/ 969282 h 1225834"/>
              <a:gd name="connsiteX7" fmla="*/ 0 w 280791"/>
              <a:gd name="connsiteY7" fmla="*/ 861504 h 1225834"/>
              <a:gd name="connsiteX8" fmla="*/ 1817 w 280791"/>
              <a:gd name="connsiteY8" fmla="*/ 854435 h 1225834"/>
              <a:gd name="connsiteX9" fmla="*/ 26164 w 280791"/>
              <a:gd name="connsiteY9" fmla="*/ 612917 h 1225834"/>
              <a:gd name="connsiteX10" fmla="*/ 1817 w 280791"/>
              <a:gd name="connsiteY10" fmla="*/ 371399 h 1225834"/>
              <a:gd name="connsiteX11" fmla="*/ 0 w 280791"/>
              <a:gd name="connsiteY11" fmla="*/ 364331 h 1225834"/>
              <a:gd name="connsiteX12" fmla="*/ 27712 w 280791"/>
              <a:gd name="connsiteY12" fmla="*/ 256552 h 1225834"/>
              <a:gd name="connsiteX13" fmla="*/ 118474 w 280791"/>
              <a:gd name="connsiteY13" fmla="*/ 41692 h 1225834"/>
              <a:gd name="connsiteX14" fmla="*/ 143802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43802" y="0"/>
                </a:moveTo>
                <a:lnTo>
                  <a:pt x="166606" y="47337"/>
                </a:lnTo>
                <a:cubicBezTo>
                  <a:pt x="240132" y="221173"/>
                  <a:pt x="280791" y="412297"/>
                  <a:pt x="280791" y="612917"/>
                </a:cubicBezTo>
                <a:cubicBezTo>
                  <a:pt x="280791" y="813537"/>
                  <a:pt x="240132" y="1004661"/>
                  <a:pt x="166606" y="1178497"/>
                </a:cubicBezTo>
                <a:lnTo>
                  <a:pt x="143802" y="1225834"/>
                </a:lnTo>
                <a:lnTo>
                  <a:pt x="118474" y="1184142"/>
                </a:lnTo>
                <a:cubicBezTo>
                  <a:pt x="81577" y="1116220"/>
                  <a:pt x="51056" y="1044333"/>
                  <a:pt x="27712" y="969282"/>
                </a:cubicBezTo>
                <a:lnTo>
                  <a:pt x="0" y="861504"/>
                </a:lnTo>
                <a:lnTo>
                  <a:pt x="1817" y="854435"/>
                </a:lnTo>
                <a:cubicBezTo>
                  <a:pt x="17781" y="776423"/>
                  <a:pt x="26164" y="695649"/>
                  <a:pt x="26164" y="612917"/>
                </a:cubicBezTo>
                <a:cubicBezTo>
                  <a:pt x="26164" y="530185"/>
                  <a:pt x="17781" y="449412"/>
                  <a:pt x="1817" y="371399"/>
                </a:cubicBezTo>
                <a:lnTo>
                  <a:pt x="0" y="364331"/>
                </a:lnTo>
                <a:lnTo>
                  <a:pt x="27712" y="256552"/>
                </a:lnTo>
                <a:cubicBezTo>
                  <a:pt x="51056" y="181501"/>
                  <a:pt x="81577" y="109614"/>
                  <a:pt x="118474" y="41692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607076D6-4D9E-0D4C-A48E-A0AA87E6E7AB}"/>
              </a:ext>
            </a:extLst>
          </p:cNvPr>
          <p:cNvSpPr/>
          <p:nvPr/>
        </p:nvSpPr>
        <p:spPr>
          <a:xfrm>
            <a:off x="5157990" y="3401214"/>
            <a:ext cx="1968919" cy="705534"/>
          </a:xfrm>
          <a:custGeom>
            <a:avLst/>
            <a:gdLst>
              <a:gd name="connsiteX0" fmla="*/ 143803 w 2344455"/>
              <a:gd name="connsiteY0" fmla="*/ 0 h 840102"/>
              <a:gd name="connsiteX1" fmla="*/ 178502 w 2344455"/>
              <a:gd name="connsiteY1" fmla="*/ 57116 h 840102"/>
              <a:gd name="connsiteX2" fmla="*/ 1172228 w 2344455"/>
              <a:gd name="connsiteY2" fmla="*/ 585475 h 840102"/>
              <a:gd name="connsiteX3" fmla="*/ 2165954 w 2344455"/>
              <a:gd name="connsiteY3" fmla="*/ 57116 h 840102"/>
              <a:gd name="connsiteX4" fmla="*/ 2200652 w 2344455"/>
              <a:gd name="connsiteY4" fmla="*/ 0 h 840102"/>
              <a:gd name="connsiteX5" fmla="*/ 2239036 w 2344455"/>
              <a:gd name="connsiteY5" fmla="*/ 79678 h 840102"/>
              <a:gd name="connsiteX6" fmla="*/ 2311817 w 2344455"/>
              <a:gd name="connsiteY6" fmla="*/ 199480 h 840102"/>
              <a:gd name="connsiteX7" fmla="*/ 2344455 w 2344455"/>
              <a:gd name="connsiteY7" fmla="*/ 243127 h 840102"/>
              <a:gd name="connsiteX8" fmla="*/ 2293448 w 2344455"/>
              <a:gd name="connsiteY8" fmla="*/ 311338 h 840102"/>
              <a:gd name="connsiteX9" fmla="*/ 1172228 w 2344455"/>
              <a:gd name="connsiteY9" fmla="*/ 840102 h 840102"/>
              <a:gd name="connsiteX10" fmla="*/ 51008 w 2344455"/>
              <a:gd name="connsiteY10" fmla="*/ 311338 h 840102"/>
              <a:gd name="connsiteX11" fmla="*/ 0 w 2344455"/>
              <a:gd name="connsiteY11" fmla="*/ 243127 h 840102"/>
              <a:gd name="connsiteX12" fmla="*/ 32639 w 2344455"/>
              <a:gd name="connsiteY12" fmla="*/ 199480 h 840102"/>
              <a:gd name="connsiteX13" fmla="*/ 105420 w 2344455"/>
              <a:gd name="connsiteY13" fmla="*/ 79678 h 840102"/>
              <a:gd name="connsiteX14" fmla="*/ 143803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2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5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 30">
            <a:extLst>
              <a:ext uri="{FF2B5EF4-FFF2-40B4-BE49-F238E27FC236}">
                <a16:creationId xmlns:a16="http://schemas.microsoft.com/office/drawing/2014/main" id="{6011BBFC-B173-9043-A92A-8FBA905166E4}"/>
              </a:ext>
            </a:extLst>
          </p:cNvPr>
          <p:cNvSpPr/>
          <p:nvPr/>
        </p:nvSpPr>
        <p:spPr>
          <a:xfrm>
            <a:off x="7126908" y="3401214"/>
            <a:ext cx="1968920" cy="705534"/>
          </a:xfrm>
          <a:custGeom>
            <a:avLst/>
            <a:gdLst>
              <a:gd name="connsiteX0" fmla="*/ 143803 w 2344456"/>
              <a:gd name="connsiteY0" fmla="*/ 0 h 840102"/>
              <a:gd name="connsiteX1" fmla="*/ 178502 w 2344456"/>
              <a:gd name="connsiteY1" fmla="*/ 57116 h 840102"/>
              <a:gd name="connsiteX2" fmla="*/ 1172228 w 2344456"/>
              <a:gd name="connsiteY2" fmla="*/ 585475 h 840102"/>
              <a:gd name="connsiteX3" fmla="*/ 2165954 w 2344456"/>
              <a:gd name="connsiteY3" fmla="*/ 57116 h 840102"/>
              <a:gd name="connsiteX4" fmla="*/ 2200653 w 2344456"/>
              <a:gd name="connsiteY4" fmla="*/ 0 h 840102"/>
              <a:gd name="connsiteX5" fmla="*/ 2239036 w 2344456"/>
              <a:gd name="connsiteY5" fmla="*/ 79678 h 840102"/>
              <a:gd name="connsiteX6" fmla="*/ 2311817 w 2344456"/>
              <a:gd name="connsiteY6" fmla="*/ 199480 h 840102"/>
              <a:gd name="connsiteX7" fmla="*/ 2344456 w 2344456"/>
              <a:gd name="connsiteY7" fmla="*/ 243127 h 840102"/>
              <a:gd name="connsiteX8" fmla="*/ 2293448 w 2344456"/>
              <a:gd name="connsiteY8" fmla="*/ 311338 h 840102"/>
              <a:gd name="connsiteX9" fmla="*/ 1172228 w 2344456"/>
              <a:gd name="connsiteY9" fmla="*/ 840102 h 840102"/>
              <a:gd name="connsiteX10" fmla="*/ 51008 w 2344456"/>
              <a:gd name="connsiteY10" fmla="*/ 311338 h 840102"/>
              <a:gd name="connsiteX11" fmla="*/ 0 w 2344456"/>
              <a:gd name="connsiteY11" fmla="*/ 243127 h 840102"/>
              <a:gd name="connsiteX12" fmla="*/ 32639 w 2344456"/>
              <a:gd name="connsiteY12" fmla="*/ 199480 h 840102"/>
              <a:gd name="connsiteX13" fmla="*/ 105420 w 2344456"/>
              <a:gd name="connsiteY13" fmla="*/ 79678 h 840102"/>
              <a:gd name="connsiteX14" fmla="*/ 143803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3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6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9B3BF9-5906-3548-9923-6C778C0A9757}"/>
              </a:ext>
            </a:extLst>
          </p:cNvPr>
          <p:cNvSpPr/>
          <p:nvPr/>
        </p:nvSpPr>
        <p:spPr>
          <a:xfrm>
            <a:off x="3360195" y="4310931"/>
            <a:ext cx="1624676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(9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Apple Engineers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2D1D8-FA7F-264E-8FDA-A04E0274DEE2}"/>
              </a:ext>
            </a:extLst>
          </p:cNvPr>
          <p:cNvSpPr/>
          <p:nvPr/>
        </p:nvSpPr>
        <p:spPr>
          <a:xfrm>
            <a:off x="5330111" y="4310931"/>
            <a:ext cx="1624676" cy="16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Cash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$300 million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DCA505-FAA0-4E40-85E2-7B027AED781B}"/>
              </a:ext>
            </a:extLst>
          </p:cNvPr>
          <p:cNvSpPr/>
          <p:nvPr/>
        </p:nvSpPr>
        <p:spPr>
          <a:xfrm>
            <a:off x="7300028" y="4310931"/>
            <a:ext cx="1624676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직원 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(2015)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3216D3-1042-7846-89AA-66110793633C}"/>
              </a:ext>
            </a:extLst>
          </p:cNvPr>
          <p:cNvSpPr/>
          <p:nvPr/>
        </p:nvSpPr>
        <p:spPr>
          <a:xfrm>
            <a:off x="9269944" y="4310931"/>
            <a:ext cx="1624676" cy="16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Thermostats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Smoke detectors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Cameras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Security Systems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Etc..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4797B2-C730-4F45-A6AB-1699B7031366}"/>
              </a:ext>
            </a:extLst>
          </p:cNvPr>
          <p:cNvSpPr/>
          <p:nvPr/>
        </p:nvSpPr>
        <p:spPr>
          <a:xfrm>
            <a:off x="3400791" y="2596770"/>
            <a:ext cx="1548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Tony Fadell</a:t>
            </a:r>
            <a:b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Matt Rogers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9DC32-82DC-A341-ABA0-96467A570E83}"/>
              </a:ext>
            </a:extLst>
          </p:cNvPr>
          <p:cNvSpPr/>
          <p:nvPr/>
        </p:nvSpPr>
        <p:spPr>
          <a:xfrm>
            <a:off x="7470307" y="2596770"/>
            <a:ext cx="1377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50000"/>
                  </a:prstClr>
                </a:solidFill>
              </a:rPr>
              <a:t>1100</a:t>
            </a: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명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848470-F4BA-CA4E-B933-B3940BA9FAB0}"/>
              </a:ext>
            </a:extLst>
          </p:cNvPr>
          <p:cNvSpPr/>
          <p:nvPr/>
        </p:nvSpPr>
        <p:spPr>
          <a:xfrm>
            <a:off x="9404161" y="2534214"/>
            <a:ext cx="1491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Home</a:t>
            </a:r>
            <a:b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Automation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9DFBE7-2DB0-9840-AF2C-04ED69E27E50}"/>
              </a:ext>
            </a:extLst>
          </p:cNvPr>
          <p:cNvSpPr/>
          <p:nvPr/>
        </p:nvSpPr>
        <p:spPr>
          <a:xfrm>
            <a:off x="5484890" y="2561208"/>
            <a:ext cx="1410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Google</a:t>
            </a:r>
          </a:p>
          <a:p>
            <a:pPr lvl="0" algn="ctr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$3.2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billion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18BD7-5A78-2047-8B58-9708BC157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43" y="5309601"/>
            <a:ext cx="1203011" cy="11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Founders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1170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46C4CD0-AB81-4149-A051-7B45A4AF9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96" y="1383076"/>
            <a:ext cx="4482681" cy="3362011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A46B9C2-4B1F-8F4E-8823-A44929DF8FA4}"/>
              </a:ext>
            </a:extLst>
          </p:cNvPr>
          <p:cNvSpPr/>
          <p:nvPr/>
        </p:nvSpPr>
        <p:spPr>
          <a:xfrm>
            <a:off x="7714304" y="1383075"/>
            <a:ext cx="3549898" cy="4696179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2F299F2-5AAF-2D43-B52D-E588653BFFEA}"/>
              </a:ext>
            </a:extLst>
          </p:cNvPr>
          <p:cNvSpPr/>
          <p:nvPr/>
        </p:nvSpPr>
        <p:spPr>
          <a:xfrm>
            <a:off x="7989606" y="1618659"/>
            <a:ext cx="2999293" cy="4292795"/>
          </a:xfrm>
          <a:prstGeom prst="roundRect">
            <a:avLst>
              <a:gd name="adj" fmla="val 589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Apple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Engineers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ipod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Design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Audio Product Strategy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Building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Energy-Efficient House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6D30CFE5-801C-3D43-ADFA-2DB3E321E8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5140" y="5403051"/>
            <a:ext cx="569421" cy="498355"/>
            <a:chOff x="496" y="4251"/>
            <a:chExt cx="641" cy="56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B26808C6-99B7-B149-B7DE-6CE62A11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820CB6A5-D76D-9A41-AFAC-4B9BD3931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1347A-731C-8140-A71E-49CF4965030E}"/>
              </a:ext>
            </a:extLst>
          </p:cNvPr>
          <p:cNvSpPr/>
          <p:nvPr/>
        </p:nvSpPr>
        <p:spPr>
          <a:xfrm>
            <a:off x="2933497" y="4819498"/>
            <a:ext cx="12466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Matt Rogers      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53E8B4-2711-7046-B5B6-9C69885F3351}"/>
              </a:ext>
            </a:extLst>
          </p:cNvPr>
          <p:cNvSpPr/>
          <p:nvPr/>
        </p:nvSpPr>
        <p:spPr>
          <a:xfrm>
            <a:off x="6153670" y="4850630"/>
            <a:ext cx="12466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Tony Fadell      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History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25395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A46B9C2-4B1F-8F4E-8823-A44929DF8FA4}"/>
              </a:ext>
            </a:extLst>
          </p:cNvPr>
          <p:cNvSpPr/>
          <p:nvPr/>
        </p:nvSpPr>
        <p:spPr>
          <a:xfrm>
            <a:off x="7714304" y="1383075"/>
            <a:ext cx="3549898" cy="4696179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2F299F2-5AAF-2D43-B52D-E588653BFFEA}"/>
              </a:ext>
            </a:extLst>
          </p:cNvPr>
          <p:cNvSpPr/>
          <p:nvPr/>
        </p:nvSpPr>
        <p:spPr>
          <a:xfrm>
            <a:off x="7989606" y="1618659"/>
            <a:ext cx="2999293" cy="4292795"/>
          </a:xfrm>
          <a:prstGeom prst="roundRect">
            <a:avLst>
              <a:gd name="adj" fmla="val 589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Parent : Alphabet Inc.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(2015)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Founder  resignation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(2016)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Merged into Google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(2018)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90C816-983D-3346-AE20-82A483E2649E}"/>
              </a:ext>
            </a:extLst>
          </p:cNvPr>
          <p:cNvSpPr/>
          <p:nvPr/>
        </p:nvSpPr>
        <p:spPr>
          <a:xfrm>
            <a:off x="3518399" y="1502579"/>
            <a:ext cx="2965957" cy="4331916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Early Investor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Shasta Ventures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KPCB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Google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$3.2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billion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Buy startup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Dropcam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(2014)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1030F0-FB3E-4B4B-9C48-88EF4A4D31D3}"/>
              </a:ext>
            </a:extLst>
          </p:cNvPr>
          <p:cNvGrpSpPr/>
          <p:nvPr/>
        </p:nvGrpSpPr>
        <p:grpSpPr>
          <a:xfrm>
            <a:off x="3321227" y="1340278"/>
            <a:ext cx="4285375" cy="4738976"/>
            <a:chOff x="4786212" y="2519001"/>
            <a:chExt cx="3103713" cy="377900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269C311-1DF9-AB48-B17B-28E61DC5F395}"/>
                </a:ext>
              </a:extLst>
            </p:cNvPr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34" name="원호 41">
                <a:extLst>
                  <a:ext uri="{FF2B5EF4-FFF2-40B4-BE49-F238E27FC236}">
                    <a16:creationId xmlns:a16="http://schemas.microsoft.com/office/drawing/2014/main" id="{8AD41142-D11F-4748-8374-5CF53C5DA259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42">
                <a:extLst>
                  <a:ext uri="{FF2B5EF4-FFF2-40B4-BE49-F238E27FC236}">
                    <a16:creationId xmlns:a16="http://schemas.microsoft.com/office/drawing/2014/main" id="{C10FED44-01F6-F644-98E2-C707B24B6494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원호 30">
              <a:extLst>
                <a:ext uri="{FF2B5EF4-FFF2-40B4-BE49-F238E27FC236}">
                  <a16:creationId xmlns:a16="http://schemas.microsoft.com/office/drawing/2014/main" id="{454CD7DB-34E3-EC48-8CDF-27361108877E}"/>
                </a:ext>
              </a:extLst>
            </p:cNvPr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31">
              <a:extLst>
                <a:ext uri="{FF2B5EF4-FFF2-40B4-BE49-F238E27FC236}">
                  <a16:creationId xmlns:a16="http://schemas.microsoft.com/office/drawing/2014/main" id="{7F337D76-685C-EB4C-8128-3F339976BA74}"/>
                </a:ext>
              </a:extLst>
            </p:cNvPr>
            <p:cNvCxnSpPr>
              <a:stCxn id="24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EE929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88E6744-CCEF-094A-B3D9-6DCBA64BEE5E}"/>
                </a:ext>
              </a:extLst>
            </p:cNvPr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32" name="원호 39">
                <a:extLst>
                  <a:ext uri="{FF2B5EF4-FFF2-40B4-BE49-F238E27FC236}">
                    <a16:creationId xmlns:a16="http://schemas.microsoft.com/office/drawing/2014/main" id="{D2D276C4-B828-2149-82A9-E77E85B50267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" name="직선 연결선 40">
                <a:extLst>
                  <a:ext uri="{FF2B5EF4-FFF2-40B4-BE49-F238E27FC236}">
                    <a16:creationId xmlns:a16="http://schemas.microsoft.com/office/drawing/2014/main" id="{5CCD860B-DBD0-994D-8E35-315E6BE578EF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2B33367-3533-6045-952F-DD84E9C98BAA}"/>
                </a:ext>
              </a:extLst>
            </p:cNvPr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30" name="원호 37">
                <a:extLst>
                  <a:ext uri="{FF2B5EF4-FFF2-40B4-BE49-F238E27FC236}">
                    <a16:creationId xmlns:a16="http://schemas.microsoft.com/office/drawing/2014/main" id="{264794B1-E9CA-3847-8552-1B4BF691F933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연결선 38">
                <a:extLst>
                  <a:ext uri="{FF2B5EF4-FFF2-40B4-BE49-F238E27FC236}">
                    <a16:creationId xmlns:a16="http://schemas.microsoft.com/office/drawing/2014/main" id="{D12D025B-10C3-5149-AF74-5A485412F2D6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연결선 34">
              <a:extLst>
                <a:ext uri="{FF2B5EF4-FFF2-40B4-BE49-F238E27FC236}">
                  <a16:creationId xmlns:a16="http://schemas.microsoft.com/office/drawing/2014/main" id="{3C3B28B5-CC17-7449-80EC-734787C88ECA}"/>
                </a:ext>
              </a:extLst>
            </p:cNvPr>
            <p:cNvCxnSpPr>
              <a:stCxn id="24" idx="0"/>
              <a:endCxn id="29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원호 36">
              <a:extLst>
                <a:ext uri="{FF2B5EF4-FFF2-40B4-BE49-F238E27FC236}">
                  <a16:creationId xmlns:a16="http://schemas.microsoft.com/office/drawing/2014/main" id="{7085AB03-A8DD-0C4D-9B7A-6E31E9D34E80}"/>
                </a:ext>
              </a:extLst>
            </p:cNvPr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EE929D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3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Technology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6348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C6D634EA-BECF-1F4F-9051-FEE10D62269F}"/>
              </a:ext>
            </a:extLst>
          </p:cNvPr>
          <p:cNvSpPr/>
          <p:nvPr/>
        </p:nvSpPr>
        <p:spPr>
          <a:xfrm>
            <a:off x="4513073" y="1397779"/>
            <a:ext cx="2283094" cy="2349932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새로운 기술</a:t>
            </a:r>
            <a:r>
              <a:rPr lang="en-US" altLang="ko-KR" sz="2800" b="1" dirty="0">
                <a:solidFill>
                  <a:prstClr val="white"/>
                </a:solidFill>
              </a:rPr>
              <a:t>?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FD4A871-7DDB-DD43-AA37-8D54CF3FB4ED}"/>
              </a:ext>
            </a:extLst>
          </p:cNvPr>
          <p:cNvSpPr/>
          <p:nvPr/>
        </p:nvSpPr>
        <p:spPr>
          <a:xfrm>
            <a:off x="7227867" y="1397779"/>
            <a:ext cx="2283094" cy="2349932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Wi-Fi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Enabled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Cloud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807AC4-15E8-FF4C-B1ED-72F8F03D426F}"/>
              </a:ext>
            </a:extLst>
          </p:cNvPr>
          <p:cNvSpPr/>
          <p:nvPr/>
        </p:nvSpPr>
        <p:spPr>
          <a:xfrm>
            <a:off x="8554560" y="3729323"/>
            <a:ext cx="2283094" cy="2349932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Machine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E9829F-4DAE-4145-9D34-7D71577402FD}"/>
              </a:ext>
            </a:extLst>
          </p:cNvPr>
          <p:cNvSpPr/>
          <p:nvPr/>
        </p:nvSpPr>
        <p:spPr>
          <a:xfrm>
            <a:off x="5901174" y="3729323"/>
            <a:ext cx="2283094" cy="2349932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Sensor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driven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E5A95-A16E-F240-A4A1-452C484BE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48" y="3676550"/>
            <a:ext cx="190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Technology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3749"/>
              </p:ext>
            </p:extLst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자유형 17">
            <a:extLst>
              <a:ext uri="{FF2B5EF4-FFF2-40B4-BE49-F238E27FC236}">
                <a16:creationId xmlns:a16="http://schemas.microsoft.com/office/drawing/2014/main" id="{056BF9D4-4F4F-5A42-89D7-4A3E2AE14A8D}"/>
              </a:ext>
            </a:extLst>
          </p:cNvPr>
          <p:cNvSpPr/>
          <p:nvPr/>
        </p:nvSpPr>
        <p:spPr>
          <a:xfrm rot="10800000">
            <a:off x="3636793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171056-697F-4842-AA88-A91F68F89FDF}"/>
              </a:ext>
            </a:extLst>
          </p:cNvPr>
          <p:cNvSpPr/>
          <p:nvPr/>
        </p:nvSpPr>
        <p:spPr>
          <a:xfrm rot="10800000">
            <a:off x="3826184" y="2019719"/>
            <a:ext cx="169595" cy="348974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8BC7A7-7AC8-3046-8A51-D264526EC3CF}"/>
              </a:ext>
            </a:extLst>
          </p:cNvPr>
          <p:cNvSpPr/>
          <p:nvPr/>
        </p:nvSpPr>
        <p:spPr>
          <a:xfrm>
            <a:off x="3689780" y="5375122"/>
            <a:ext cx="432000" cy="43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2" name="직선 연결선 80">
            <a:extLst>
              <a:ext uri="{FF2B5EF4-FFF2-40B4-BE49-F238E27FC236}">
                <a16:creationId xmlns:a16="http://schemas.microsoft.com/office/drawing/2014/main" id="{6C09B4EC-447B-BE47-8B7C-53EDFA8A9DDF}"/>
              </a:ext>
            </a:extLst>
          </p:cNvPr>
          <p:cNvCxnSpPr/>
          <p:nvPr/>
        </p:nvCxnSpPr>
        <p:spPr>
          <a:xfrm>
            <a:off x="3916618" y="2019719"/>
            <a:ext cx="1692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0459A2-B741-8746-AAC2-A496C6A0A7DA}"/>
              </a:ext>
            </a:extLst>
          </p:cNvPr>
          <p:cNvSpPr/>
          <p:nvPr/>
        </p:nvSpPr>
        <p:spPr>
          <a:xfrm>
            <a:off x="4185170" y="2190940"/>
            <a:ext cx="3097842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원격 조종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확인을 통해 편하게 사용할 수 있도록 함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직접 조작하지 않아도 집을 비우는 등 냉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난방이 필요 없어지면 자동으로 꺼짐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가장 선호하는 환경을 학습하여 자동으로 냉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난방을 함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에너지 절약 가능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747775F-8199-C444-B525-F4391BD721AA}"/>
              </a:ext>
            </a:extLst>
          </p:cNvPr>
          <p:cNvSpPr/>
          <p:nvPr/>
        </p:nvSpPr>
        <p:spPr>
          <a:xfrm rot="10800000">
            <a:off x="7538965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1995766-E7DB-EE46-9071-82DFF52A6B0C}"/>
              </a:ext>
            </a:extLst>
          </p:cNvPr>
          <p:cNvSpPr/>
          <p:nvPr/>
        </p:nvSpPr>
        <p:spPr>
          <a:xfrm rot="10800000">
            <a:off x="7717952" y="3091196"/>
            <a:ext cx="179726" cy="2418267"/>
          </a:xfrm>
          <a:prstGeom prst="roundRect">
            <a:avLst>
              <a:gd name="adj" fmla="val 50000"/>
            </a:avLst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D1EAE8-9FD6-4746-A876-8CB23C4E37C5}"/>
              </a:ext>
            </a:extLst>
          </p:cNvPr>
          <p:cNvSpPr/>
          <p:nvPr/>
        </p:nvSpPr>
        <p:spPr>
          <a:xfrm>
            <a:off x="7591952" y="5375122"/>
            <a:ext cx="432000" cy="432000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9" name="직선 연결선 87">
            <a:extLst>
              <a:ext uri="{FF2B5EF4-FFF2-40B4-BE49-F238E27FC236}">
                <a16:creationId xmlns:a16="http://schemas.microsoft.com/office/drawing/2014/main" id="{5268BB1F-0C9E-2F4B-8210-AB20EED0F172}"/>
              </a:ext>
            </a:extLst>
          </p:cNvPr>
          <p:cNvCxnSpPr/>
          <p:nvPr/>
        </p:nvCxnSpPr>
        <p:spPr>
          <a:xfrm>
            <a:off x="7791220" y="3091196"/>
            <a:ext cx="1692000" cy="0"/>
          </a:xfrm>
          <a:prstGeom prst="line">
            <a:avLst/>
          </a:prstGeom>
          <a:ln>
            <a:solidFill>
              <a:srgbClr val="A6CFE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4">
            <a:extLst>
              <a:ext uri="{FF2B5EF4-FFF2-40B4-BE49-F238E27FC236}">
                <a16:creationId xmlns:a16="http://schemas.microsoft.com/office/drawing/2014/main" id="{454BAD07-EFF9-7D4C-AC03-7D7AE271CB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16091" y="5524322"/>
            <a:ext cx="181587" cy="154030"/>
            <a:chOff x="3669" y="3943"/>
            <a:chExt cx="626" cy="531"/>
          </a:xfrm>
          <a:solidFill>
            <a:schemeClr val="bg1"/>
          </a:solidFill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F6E966E9-8A4B-BD49-9DB2-82DBD84C4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45863D07-B23E-4440-8221-0873DE716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11">
            <a:extLst>
              <a:ext uri="{FF2B5EF4-FFF2-40B4-BE49-F238E27FC236}">
                <a16:creationId xmlns:a16="http://schemas.microsoft.com/office/drawing/2014/main" id="{FAA8A997-43E2-0F4F-B84B-7CEA0E9E8385}"/>
              </a:ext>
            </a:extLst>
          </p:cNvPr>
          <p:cNvSpPr>
            <a:spLocks noEditPoints="1"/>
          </p:cNvSpPr>
          <p:nvPr/>
        </p:nvSpPr>
        <p:spPr bwMode="auto">
          <a:xfrm>
            <a:off x="3839309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0E24CC-4069-124D-A959-FCC93B2AE934}"/>
              </a:ext>
            </a:extLst>
          </p:cNvPr>
          <p:cNvSpPr/>
          <p:nvPr/>
        </p:nvSpPr>
        <p:spPr>
          <a:xfrm>
            <a:off x="8114456" y="3298936"/>
            <a:ext cx="3097842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구글의 목표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세상의 정보를 엮어서 유용하면서도 접근가능하게 만들자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분석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정보 수집 필요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인터넷 뿐만 아니라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스마트폰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u="sng" dirty="0">
                <a:solidFill>
                  <a:schemeClr val="accent5">
                    <a:lumMod val="75000"/>
                  </a:schemeClr>
                </a:solidFill>
              </a:rPr>
              <a:t>집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등에서 모든 정보를 수집해야 함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3333E3-9886-B645-A7C8-6FE00F889297}"/>
              </a:ext>
            </a:extLst>
          </p:cNvPr>
          <p:cNvSpPr/>
          <p:nvPr/>
        </p:nvSpPr>
        <p:spPr>
          <a:xfrm>
            <a:off x="4059697" y="1608011"/>
            <a:ext cx="30978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About Thermostat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F6273D-4BF3-EA44-B1FE-F2F03309AFE2}"/>
              </a:ext>
            </a:extLst>
          </p:cNvPr>
          <p:cNvSpPr/>
          <p:nvPr/>
        </p:nvSpPr>
        <p:spPr>
          <a:xfrm>
            <a:off x="8023952" y="2639646"/>
            <a:ext cx="30978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About all product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115AF7C-C6A7-CA46-B618-B34782994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3" y="835239"/>
            <a:ext cx="2561496" cy="18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Technology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A06FC2F-402C-A943-8F18-A7ED2D19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34" y="1654278"/>
            <a:ext cx="7533333" cy="1504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4DA8EA-C338-0A4F-B447-FA3FB90576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/>
          <a:stretch/>
        </p:blipFill>
        <p:spPr>
          <a:xfrm>
            <a:off x="3211748" y="3415864"/>
            <a:ext cx="5162699" cy="2383372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2CA22B1B-11EF-3941-ADD9-7E64127A8446}"/>
              </a:ext>
            </a:extLst>
          </p:cNvPr>
          <p:cNvSpPr/>
          <p:nvPr/>
        </p:nvSpPr>
        <p:spPr>
          <a:xfrm>
            <a:off x="8662921" y="3489496"/>
            <a:ext cx="2283094" cy="2349932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연 평균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4000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GWh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2018</a:t>
            </a:r>
            <a:r>
              <a:rPr lang="ko-KR" altLang="en-US" b="1" dirty="0">
                <a:solidFill>
                  <a:prstClr val="white"/>
                </a:solidFill>
              </a:rPr>
              <a:t>년 한국 전력 소비량의 약 </a:t>
            </a:r>
            <a:r>
              <a:rPr lang="en-US" altLang="ko-KR" b="1" dirty="0">
                <a:solidFill>
                  <a:prstClr val="white"/>
                </a:solidFill>
              </a:rPr>
              <a:t>1%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8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50755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Technology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4" y="68198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1" y="73469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121727" y="1397779"/>
          <a:ext cx="1463594" cy="46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36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전망 및 비판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8AD07FAE-3BCE-D842-90DE-0DCBFC0B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34" y="1654278"/>
            <a:ext cx="7533333" cy="1504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750E86-9614-F749-9A8C-7A3C8FFB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04" y="3290330"/>
            <a:ext cx="3810000" cy="297180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3CF06D17-1067-8A45-B502-922BC744F80F}"/>
              </a:ext>
            </a:extLst>
          </p:cNvPr>
          <p:cNvSpPr/>
          <p:nvPr/>
        </p:nvSpPr>
        <p:spPr>
          <a:xfrm>
            <a:off x="8664561" y="3489384"/>
            <a:ext cx="2283094" cy="2349932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kWh</a:t>
            </a:r>
            <a:r>
              <a:rPr lang="ko-KR" altLang="en-US" b="1" dirty="0">
                <a:solidFill>
                  <a:prstClr val="white"/>
                </a:solidFill>
              </a:rPr>
              <a:t>당 </a:t>
            </a:r>
            <a:r>
              <a:rPr lang="en-US" altLang="ko-KR" b="1" dirty="0">
                <a:solidFill>
                  <a:prstClr val="white"/>
                </a:solidFill>
              </a:rPr>
              <a:t>100</a:t>
            </a:r>
            <a:r>
              <a:rPr lang="ko-KR" altLang="en-US" b="1" dirty="0">
                <a:solidFill>
                  <a:prstClr val="white"/>
                </a:solidFill>
              </a:rPr>
              <a:t>원</a:t>
            </a:r>
            <a:endParaRPr lang="en-US" altLang="ko-KR" b="1" dirty="0">
              <a:solidFill>
                <a:prstClr val="white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지금까지</a:t>
            </a:r>
            <a:endParaRPr lang="en-US" altLang="ko-KR" b="1" dirty="0">
              <a:solidFill>
                <a:prstClr val="white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r>
              <a:rPr lang="ko-KR" altLang="en-US" b="1" dirty="0">
                <a:solidFill>
                  <a:prstClr val="white"/>
                </a:solidFill>
              </a:rPr>
              <a:t>조 </a:t>
            </a:r>
            <a:r>
              <a:rPr lang="en-US" altLang="ko-KR" b="1" dirty="0">
                <a:solidFill>
                  <a:prstClr val="white"/>
                </a:solidFill>
              </a:rPr>
              <a:t>6</a:t>
            </a:r>
            <a:r>
              <a:rPr lang="ko-KR" altLang="en-US" b="1" dirty="0">
                <a:solidFill>
                  <a:prstClr val="white"/>
                </a:solidFill>
              </a:rPr>
              <a:t>천억원 절약</a:t>
            </a:r>
          </a:p>
        </p:txBody>
      </p:sp>
    </p:spTree>
    <p:extLst>
      <p:ext uri="{BB962C8B-B14F-4D97-AF65-F5344CB8AC3E}">
        <p14:creationId xmlns:p14="http://schemas.microsoft.com/office/powerpoint/2010/main" val="2573745280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362</Words>
  <Application>Microsoft Macintosh PowerPoint</Application>
  <PresentationFormat>와이드스크린</PresentationFormat>
  <Paragraphs>159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Office User</cp:lastModifiedBy>
  <cp:revision>25</cp:revision>
  <cp:lastPrinted>2019-04-09T08:36:07Z</cp:lastPrinted>
  <dcterms:created xsi:type="dcterms:W3CDTF">2019-04-05T05:16:35Z</dcterms:created>
  <dcterms:modified xsi:type="dcterms:W3CDTF">2019-04-09T08:36:11Z</dcterms:modified>
</cp:coreProperties>
</file>