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5" r:id="rId6"/>
    <p:sldId id="270" r:id="rId7"/>
    <p:sldId id="271" r:id="rId8"/>
    <p:sldId id="272" r:id="rId9"/>
    <p:sldId id="273" r:id="rId10"/>
    <p:sldId id="280" r:id="rId11"/>
    <p:sldId id="281" r:id="rId12"/>
    <p:sldId id="282" r:id="rId13"/>
    <p:sldId id="278" r:id="rId14"/>
    <p:sldId id="279" r:id="rId15"/>
    <p:sldId id="276" r:id="rId16"/>
    <p:sldId id="277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A9C9"/>
    <a:srgbClr val="F05022"/>
    <a:srgbClr val="F84525"/>
    <a:srgbClr val="F58567"/>
    <a:srgbClr val="F8A892"/>
    <a:srgbClr val="ED7D31"/>
    <a:srgbClr val="FF9900"/>
    <a:srgbClr val="221F1F"/>
    <a:srgbClr val="FF5730"/>
    <a:srgbClr val="472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4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CB7EE-72B6-4B95-B967-23724ED82DFA}" type="datetimeFigureOut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C4C5-943E-40E2-8AA3-52A4D3DC3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60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9352-9479-48BC-ACB5-1089A06E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C69F1B-20EC-4623-BBEC-53CD81FA8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4F3B8-555C-4597-9204-BB030E3A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510F-EF3F-4B30-B544-6761B8E1D9C0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006A9-B227-46EC-BAC1-1FBEC9C3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AD164-7EF2-48F8-A949-6FFFBDB3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F9CB-4F24-4639-B03B-BAB6DCC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F8292-49EA-433A-9FBF-034D1D5DC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F462C-3624-416E-BF2E-B1341E42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B388-9AAC-4E3E-805D-B74A1618FE99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6571A-20DC-4E3A-B1AE-37D8B99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EC4C5-1B19-470B-AB07-7A81E6EB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5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0A2637-8C8C-49EA-84FD-2813B4ED1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FE443-8293-4A7A-AC18-EEB85EE76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1BEAC-2FBA-4D80-8E36-68A5F725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01B2-66BE-45F9-A45F-0ABC4229F8C1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1A4-1DC6-47D1-913B-CD6DC5DB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F3705-3319-4367-8D8F-28E06A2A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7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8761B-CD37-4CC4-BD3A-7A351771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FA1CED-0817-48C8-8F2A-380E2AFB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4723F-19CB-414A-AF02-50C7FD49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1B1A-C8D2-4295-9E79-433C715C9505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7388B-331A-4213-A53C-C57E9A84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FB9DBC-4D3A-4BB3-869F-B674AFBF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1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ED2FD-721E-49AA-83BF-2D95184A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9A98FB-D366-47F6-8456-19A07E42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98894-2932-46AE-9BD1-DBE1B0AB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AD8-4242-45FF-8D50-522704918656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3894A-5A87-4198-88F2-438D6DDA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75B0C-AA23-41CA-B2B7-2352A25A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6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121EC-EF44-40A7-918D-1FACDD98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7FB75-26EB-4B2C-8DE6-1459BC056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E5766E-C242-4122-9808-370FE9413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A3F9A2-ACEA-4813-BBB0-371EAB7C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7F1B-2DD6-486B-84DB-3E5073C55BC9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A70D5-14E5-4F1E-BF96-3A271EEE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F9BA1-2897-4A69-99EB-C736F61D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6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81B56-9DBF-4A9C-9591-8FED5F36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C9005-2D7F-418E-AE5E-2D19302F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F588C0-2EDC-410C-A11A-0E7B59E33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521E7-0498-4D5A-AECF-FB243D030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12EA4B-44AC-46D3-8ADE-F873DFD96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8BDCD-CE4B-4134-B945-E99C1996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E3D3B-6594-48CD-888B-1876CE4C8AD4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13A96F-5368-4860-80C9-1879A27D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A2DE7-9479-4A12-9346-30E3A259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7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7F836-085C-4012-BD31-A01AF4F5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AAD975-2978-4D64-AB5A-2ABC584C7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B910E-509A-4858-9D51-9499D4472897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E97EC-144F-4CF2-95AB-9E8B9915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2892A-FC2C-4996-9666-C943C862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54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C3FAD2-4C4C-4DF4-9F41-2F633485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18B6-5E80-49D7-A511-2CB10B7160F2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FB04B-2509-4CCF-B47D-A8CBCA49C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C85AE-85FF-4F26-A2A5-118B1B17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2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617D4-3F20-4139-B849-64A4401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E3CAA-417B-4F49-8555-C85A05B5D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9AAF9-25B3-454C-B585-E79FEF87B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E5F701-CAEF-45E9-87EE-15695817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3B69-51A2-4831-880D-DA8CA524F319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61F50-7336-4E53-9A10-99BBF0C0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577A4F-B977-4A67-9919-D08B489E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1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D77A-9908-4672-9AF3-59DD4AD8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C8EA30-29C4-464B-93BB-87380FD3D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521EA-19B2-452C-9A06-E64F6316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F2B5C-E56F-43B0-8428-0A4539C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7E571-0708-46EC-A07B-ECBD1B5D31D6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2FD0A-9E2E-4111-8073-8A1F1F41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73AA3-7F66-49B4-8E9C-4ADE839F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3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28E5D8-166A-4752-B02E-B2B7C71B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0709C-5747-4263-9766-2737DC53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98007-E0A7-40E6-8418-1C5E68EE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9189-80E0-4BDD-B0DE-C1858D85664A}" type="datetime1">
              <a:rPr lang="ko-KR" altLang="en-US" smtClean="0"/>
              <a:t>2019. 5. 14.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53891-FCFB-449F-8D2F-37587371D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52A9-4981-4C01-94D6-5769FB54A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5CDF-D41F-49A1-8DAB-C4054B369F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kQVUyz4J2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614B6B-6440-4A82-86B4-B48B26EC81D5}"/>
              </a:ext>
            </a:extLst>
          </p:cNvPr>
          <p:cNvSpPr txBox="1"/>
          <p:nvPr/>
        </p:nvSpPr>
        <p:spPr>
          <a:xfrm>
            <a:off x="292850" y="232309"/>
            <a:ext cx="307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SsenStone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8A5E08-6064-814F-8D29-23FA7D60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20" y="2035766"/>
            <a:ext cx="7004957" cy="1635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043B2B-44C5-5647-89B3-6FDA744C84E6}"/>
              </a:ext>
            </a:extLst>
          </p:cNvPr>
          <p:cNvSpPr txBox="1"/>
          <p:nvPr/>
        </p:nvSpPr>
        <p:spPr>
          <a:xfrm>
            <a:off x="3891641" y="4351129"/>
            <a:ext cx="440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정보통신융합 </a:t>
            </a:r>
            <a:endParaRPr lang="en-US" altLang="ko-KR" dirty="0"/>
          </a:p>
          <a:p>
            <a:pPr algn="ctr"/>
            <a:r>
              <a:rPr lang="en-US" altLang="ko-KR" dirty="0"/>
              <a:t>&lt;Cyber Security Startup - </a:t>
            </a:r>
            <a:r>
              <a:rPr lang="en-US" altLang="ko-KR" dirty="0" err="1"/>
              <a:t>SsenStone</a:t>
            </a:r>
            <a:r>
              <a:rPr lang="en-US" altLang="ko-KR" dirty="0"/>
              <a:t>&gt;</a:t>
            </a:r>
          </a:p>
          <a:p>
            <a:pPr algn="ctr"/>
            <a:r>
              <a:rPr lang="ko-KR" altLang="en-US" dirty="0"/>
              <a:t>산업공학과 </a:t>
            </a:r>
            <a:r>
              <a:rPr lang="ko-KR" altLang="en-US" dirty="0" err="1"/>
              <a:t>박성완</a:t>
            </a:r>
            <a:endParaRPr lang="en-US" altLang="ko-KR" dirty="0"/>
          </a:p>
          <a:p>
            <a:pPr algn="ctr"/>
            <a:r>
              <a:rPr lang="en-US" altLang="ko-KR" dirty="0"/>
              <a:t>2014-16191</a:t>
            </a:r>
          </a:p>
        </p:txBody>
      </p:sp>
    </p:spTree>
    <p:extLst>
      <p:ext uri="{BB962C8B-B14F-4D97-AF65-F5344CB8AC3E}">
        <p14:creationId xmlns:p14="http://schemas.microsoft.com/office/powerpoint/2010/main" val="338085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158D-5EC5-DC44-8ABD-4FB1853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45" y="1021089"/>
            <a:ext cx="7484707" cy="5836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6085E-5648-8041-8354-6A022E873FC3}"/>
              </a:ext>
            </a:extLst>
          </p:cNvPr>
          <p:cNvSpPr txBox="1"/>
          <p:nvPr/>
        </p:nvSpPr>
        <p:spPr>
          <a:xfrm>
            <a:off x="91887" y="509128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고객사</a:t>
            </a:r>
            <a:r>
              <a:rPr lang="ko-KR" altLang="en-US" dirty="0"/>
              <a:t> 서버로 </a:t>
            </a:r>
            <a:r>
              <a:rPr lang="ko-KR" altLang="en-US" dirty="0" err="1"/>
              <a:t>인증요청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7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158D-5EC5-DC44-8ABD-4FB1853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45" y="1021089"/>
            <a:ext cx="7484707" cy="5836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2C3B55-98A8-894A-ACC0-BFE684CEB58D}"/>
              </a:ext>
            </a:extLst>
          </p:cNvPr>
          <p:cNvSpPr txBox="1"/>
          <p:nvPr/>
        </p:nvSpPr>
        <p:spPr>
          <a:xfrm>
            <a:off x="4652333" y="4617157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스톤패스</a:t>
            </a:r>
            <a:r>
              <a:rPr lang="ko-KR" altLang="en-US" dirty="0"/>
              <a:t> 서버로 </a:t>
            </a:r>
            <a:r>
              <a:rPr lang="ko-KR" altLang="en-US" dirty="0" err="1"/>
              <a:t>인증요청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158D-5EC5-DC44-8ABD-4FB1853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45" y="1021089"/>
            <a:ext cx="7484707" cy="5836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574F85-3C1B-6441-8F2A-9CF1E0498107}"/>
              </a:ext>
            </a:extLst>
          </p:cNvPr>
          <p:cNvSpPr txBox="1"/>
          <p:nvPr/>
        </p:nvSpPr>
        <p:spPr>
          <a:xfrm>
            <a:off x="4696177" y="4628444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인증키 생성하여 사용자에게 전송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158D-5EC5-DC44-8ABD-4FB1853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45" y="1021089"/>
            <a:ext cx="7484707" cy="5836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BFAD6A-E17F-FE4F-B54B-C80AC76B4702}"/>
              </a:ext>
            </a:extLst>
          </p:cNvPr>
          <p:cNvSpPr txBox="1"/>
          <p:nvPr/>
        </p:nvSpPr>
        <p:spPr>
          <a:xfrm>
            <a:off x="5757332" y="844713"/>
            <a:ext cx="2771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본인인증 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인증키 생성하여 전송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502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158D-5EC5-DC44-8ABD-4FB1853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45" y="1021089"/>
            <a:ext cx="7484707" cy="5836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68E17F-510C-2344-B2E5-03032F3CBEFC}"/>
              </a:ext>
            </a:extLst>
          </p:cNvPr>
          <p:cNvSpPr txBox="1"/>
          <p:nvPr/>
        </p:nvSpPr>
        <p:spPr>
          <a:xfrm>
            <a:off x="3918959" y="4583288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사용자가 보낸 인증키 검증 후 </a:t>
            </a:r>
            <a:r>
              <a:rPr lang="ko-KR" altLang="en-US" dirty="0" err="1"/>
              <a:t>인증완료</a:t>
            </a:r>
            <a:r>
              <a:rPr lang="en-US" altLang="ko-KR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32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29C83-D7F7-854E-A789-2A4E9640FAA8}"/>
              </a:ext>
            </a:extLst>
          </p:cNvPr>
          <p:cNvSpPr txBox="1"/>
          <p:nvPr/>
        </p:nvSpPr>
        <p:spPr>
          <a:xfrm>
            <a:off x="407964" y="1783644"/>
            <a:ext cx="105176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사용자 입장에선 큰 차이가 없거나 더 간편하다는 장점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-&gt;</a:t>
            </a:r>
            <a:r>
              <a:rPr lang="ko-KR" altLang="en-US" dirty="0"/>
              <a:t> 이전과 비교했을 때</a:t>
            </a:r>
            <a:r>
              <a:rPr lang="en-US" altLang="ko-KR" dirty="0"/>
              <a:t>,</a:t>
            </a:r>
            <a:r>
              <a:rPr lang="ko-KR" altLang="en-US" dirty="0"/>
              <a:t> 아이디와 비밀번호 입력 후 </a:t>
            </a:r>
            <a:r>
              <a:rPr lang="ko-KR" altLang="en-US" dirty="0" err="1"/>
              <a:t>보안카드나</a:t>
            </a:r>
            <a:r>
              <a:rPr lang="ko-KR" altLang="en-US" dirty="0"/>
              <a:t> </a:t>
            </a:r>
            <a:r>
              <a:rPr lang="en-US" altLang="ko-KR" dirty="0" err="1"/>
              <a:t>otp</a:t>
            </a:r>
            <a:r>
              <a:rPr lang="ko-KR" altLang="en-US" dirty="0"/>
              <a:t>로 추가적인 복잡한 인증 필요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-&gt;</a:t>
            </a:r>
            <a:r>
              <a:rPr lang="ko-KR" altLang="en-US" dirty="0"/>
              <a:t> 사이트 별로 다른 비밀번호 기억할 필요 없음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-&gt;</a:t>
            </a:r>
            <a:r>
              <a:rPr lang="ko-KR" altLang="en-US" dirty="0"/>
              <a:t> 모바일이기 때문에 </a:t>
            </a:r>
            <a:r>
              <a:rPr lang="ko-KR" altLang="en-US" dirty="0" err="1"/>
              <a:t>생체인증</a:t>
            </a:r>
            <a:r>
              <a:rPr lang="ko-KR" altLang="en-US" dirty="0"/>
              <a:t> 또한 가능</a:t>
            </a:r>
            <a:endParaRPr lang="en-US" altLang="ko-KR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안전성 증가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-&gt;</a:t>
            </a:r>
            <a:r>
              <a:rPr lang="ko-KR" altLang="en-US" dirty="0"/>
              <a:t> 서비스 업체의 중앙저장장치를 두지 않음</a:t>
            </a:r>
            <a:endParaRPr lang="en-US" altLang="ko-KR" dirty="0"/>
          </a:p>
          <a:p>
            <a:r>
              <a:rPr lang="ko-KR" altLang="en-US" dirty="0"/>
              <a:t>   </a:t>
            </a:r>
            <a:r>
              <a:rPr lang="en-US" altLang="ko-KR" dirty="0"/>
              <a:t>-&gt;</a:t>
            </a:r>
            <a:r>
              <a:rPr lang="ko-KR" altLang="en-US" dirty="0"/>
              <a:t> 금융감독원 보안 테스트 통과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dirty="0"/>
              <a:t>인증 시스템을 모듈화 했기 때문에 인증 방식이 바뀌거나</a:t>
            </a:r>
            <a:r>
              <a:rPr lang="en-US" altLang="ko-KR" dirty="0"/>
              <a:t>,</a:t>
            </a:r>
            <a:r>
              <a:rPr lang="ko-KR" altLang="en-US" dirty="0"/>
              <a:t> 환경이 바뀌어도 쉽게 사용 가능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58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매출액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투자상황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E537B-DD0A-B747-BE93-D3514BCB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21089"/>
            <a:ext cx="5676129" cy="5700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256C9-B737-A140-96E6-9F127BE1F3D8}"/>
              </a:ext>
            </a:extLst>
          </p:cNvPr>
          <p:cNvSpPr txBox="1"/>
          <p:nvPr/>
        </p:nvSpPr>
        <p:spPr>
          <a:xfrm>
            <a:off x="5971823" y="1817511"/>
            <a:ext cx="622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ko-KR" altLang="en-US" dirty="0" err="1"/>
              <a:t>스틱인베스트먼트와</a:t>
            </a:r>
            <a:r>
              <a:rPr lang="ko-KR" altLang="en-US" dirty="0"/>
              <a:t> </a:t>
            </a:r>
            <a:r>
              <a:rPr lang="ko-KR" altLang="en-US" dirty="0" err="1"/>
              <a:t>지온인베스트먼트로부터</a:t>
            </a:r>
            <a:endParaRPr lang="en-US" altLang="ko-KR" dirty="0"/>
          </a:p>
          <a:p>
            <a:r>
              <a:rPr lang="en-US" altLang="ko-KR" b="1" dirty="0"/>
              <a:t>200</a:t>
            </a:r>
            <a:r>
              <a:rPr lang="ko-KR" altLang="en-US" b="1" dirty="0"/>
              <a:t>억원의 기업가치</a:t>
            </a:r>
            <a:r>
              <a:rPr lang="ko-KR" altLang="en-US" dirty="0"/>
              <a:t>를 인정받아 투자유치 성공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9C5F8-880A-EF48-B518-F7F8386BF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23" y="2501412"/>
            <a:ext cx="2190044" cy="1535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F24108-290F-3A46-88B9-D9E0CBB9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12" y="2501412"/>
            <a:ext cx="2322688" cy="23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전망 및 한계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9CE35-53E9-E74A-A8E2-18073C941797}"/>
              </a:ext>
            </a:extLst>
          </p:cNvPr>
          <p:cNvSpPr txBox="1"/>
          <p:nvPr/>
        </p:nvSpPr>
        <p:spPr>
          <a:xfrm>
            <a:off x="150637" y="1201762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글로벌 기술 스타트업으로 발전을 위한 노력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4DA9-CF51-CD49-8A98-5786D6F10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07" y="1565577"/>
            <a:ext cx="3620070" cy="3170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1D69D-1CEF-AA46-94C7-A3A6C01E8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415" y="1565577"/>
            <a:ext cx="3578564" cy="42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4CA92C-2B38-C246-8DCD-3F2C348487A6}"/>
              </a:ext>
            </a:extLst>
          </p:cNvPr>
          <p:cNvSpPr txBox="1"/>
          <p:nvPr/>
        </p:nvSpPr>
        <p:spPr>
          <a:xfrm>
            <a:off x="7579327" y="120176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</a:t>
            </a:r>
            <a:r>
              <a:rPr lang="ko-KR" altLang="en-US" dirty="0"/>
              <a:t>기술 발전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E11A8-2EEA-5948-945E-2C38200F634B}"/>
              </a:ext>
            </a:extLst>
          </p:cNvPr>
          <p:cNvSpPr txBox="1"/>
          <p:nvPr/>
        </p:nvSpPr>
        <p:spPr>
          <a:xfrm>
            <a:off x="7579327" y="1571094"/>
            <a:ext cx="4285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 쇼핑에서 결제 인증 시</a:t>
            </a:r>
            <a:r>
              <a:rPr lang="en-US" altLang="ko-KR" dirty="0"/>
              <a:t>, “</a:t>
            </a:r>
            <a:r>
              <a:rPr lang="ko-KR" altLang="en-US" dirty="0"/>
              <a:t>카드번호가 수시로 바뀌는 </a:t>
            </a:r>
            <a:r>
              <a:rPr lang="en-US" dirty="0"/>
              <a:t>VOTC </a:t>
            </a:r>
            <a:r>
              <a:rPr lang="ko-KR" altLang="en-US" dirty="0" err="1"/>
              <a:t>가상번호가</a:t>
            </a:r>
            <a:r>
              <a:rPr lang="ko-KR" altLang="en-US" dirty="0"/>
              <a:t> 노출되어도 상관없다는 것</a:t>
            </a:r>
            <a:r>
              <a:rPr lang="en-US" altLang="ko-KR" dirty="0"/>
              <a:t>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27FF-7A2A-D44F-A0D8-CF323B387C81}"/>
              </a:ext>
            </a:extLst>
          </p:cNvPr>
          <p:cNvSpPr txBox="1"/>
          <p:nvPr/>
        </p:nvSpPr>
        <p:spPr>
          <a:xfrm>
            <a:off x="338667" y="6005689"/>
            <a:ext cx="769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독일 스마트카드업체 </a:t>
            </a:r>
            <a:r>
              <a:rPr lang="en-US" altLang="ko-KR" dirty="0"/>
              <a:t>G&amp;D,</a:t>
            </a:r>
            <a:r>
              <a:rPr lang="ko-KR" altLang="en-US" dirty="0"/>
              <a:t> 미국 전자결제업체 퍼스트데이터와 공동개발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CF271-7325-BE47-BC36-EE4BB2E7A7B9}"/>
              </a:ext>
            </a:extLst>
          </p:cNvPr>
          <p:cNvSpPr txBox="1"/>
          <p:nvPr/>
        </p:nvSpPr>
        <p:spPr>
          <a:xfrm>
            <a:off x="7579327" y="323439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꾸준한 기술 적용 노력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1C0805-6861-C446-95C8-490E8A7A2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327" y="3597911"/>
            <a:ext cx="4811997" cy="177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전망 및 한계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3D7C8-65F0-8A43-93F5-2FE660186816}"/>
              </a:ext>
            </a:extLst>
          </p:cNvPr>
          <p:cNvSpPr txBox="1"/>
          <p:nvPr/>
        </p:nvSpPr>
        <p:spPr>
          <a:xfrm>
            <a:off x="440266" y="1625600"/>
            <a:ext cx="103396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우려되는 부분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서버</a:t>
            </a:r>
            <a:r>
              <a:rPr lang="en-US" altLang="ko-KR" dirty="0"/>
              <a:t>-</a:t>
            </a:r>
            <a:r>
              <a:rPr lang="ko-KR" altLang="en-US" dirty="0"/>
              <a:t>클라이언트 방식에서는 어느정도 인정받고 실용화 되어가는 추세이지만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확장성</a:t>
            </a:r>
            <a:r>
              <a:rPr lang="en-US" altLang="ko-KR" dirty="0"/>
              <a:t>,</a:t>
            </a:r>
            <a:r>
              <a:rPr lang="ko-KR" altLang="en-US" dirty="0"/>
              <a:t> 속도의 한계를 가지는 블록체인이나 </a:t>
            </a:r>
            <a:r>
              <a:rPr lang="ko-KR" altLang="en-US" dirty="0" err="1"/>
              <a:t>클라우드</a:t>
            </a:r>
            <a:r>
              <a:rPr lang="ko-KR" altLang="en-US" dirty="0"/>
              <a:t> 환경에서 같은 효과를 기대할 수 있을지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   </a:t>
            </a: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국내 </a:t>
            </a:r>
            <a:r>
              <a:rPr lang="ko-KR" altLang="en-US" dirty="0" err="1"/>
              <a:t>핀테크</a:t>
            </a:r>
            <a:r>
              <a:rPr lang="ko-KR" altLang="en-US" dirty="0"/>
              <a:t> 보안 분야 </a:t>
            </a:r>
            <a:r>
              <a:rPr lang="ko-KR" altLang="en-US" dirty="0" err="1"/>
              <a:t>스타트업이</a:t>
            </a:r>
            <a:r>
              <a:rPr lang="ko-KR" altLang="en-US" dirty="0"/>
              <a:t> 글로벌 시장에서 성공한 사례 거의 없다고 함</a:t>
            </a:r>
            <a:endParaRPr lang="en-US" altLang="ko-KR" dirty="0"/>
          </a:p>
          <a:p>
            <a:r>
              <a:rPr lang="ko-KR" altLang="en-US" dirty="0"/>
              <a:t>    문화적 환경적 장벽을 선례 없이 기술력으로만 극복해낼 수 있을지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37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Q&amp;A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3D7C8-65F0-8A43-93F5-2FE660186816}"/>
              </a:ext>
            </a:extLst>
          </p:cNvPr>
          <p:cNvSpPr txBox="1"/>
          <p:nvPr/>
        </p:nvSpPr>
        <p:spPr>
          <a:xfrm>
            <a:off x="5138044" y="3104761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6678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614B6B-6440-4A82-86B4-B48B26EC81D5}"/>
              </a:ext>
            </a:extLst>
          </p:cNvPr>
          <p:cNvSpPr txBox="1"/>
          <p:nvPr/>
        </p:nvSpPr>
        <p:spPr>
          <a:xfrm>
            <a:off x="292850" y="232309"/>
            <a:ext cx="3078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목차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5D54D-D16D-4F85-A4E7-957F2BEEA361}"/>
              </a:ext>
            </a:extLst>
          </p:cNvPr>
          <p:cNvSpPr txBox="1"/>
          <p:nvPr/>
        </p:nvSpPr>
        <p:spPr>
          <a:xfrm>
            <a:off x="354329" y="1201762"/>
            <a:ext cx="11348144" cy="307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kumimoji="1" lang="ko-KR" altLang="en-US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2400" b="1" dirty="0" err="1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스타트업</a:t>
            </a:r>
            <a:r>
              <a:rPr kumimoji="1" lang="ko-KR" altLang="en-US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  <a:endParaRPr kumimoji="1"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1.1.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스타트업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소개</a:t>
            </a: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………………………………………………………………………………………………………3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1.2. </a:t>
            </a:r>
            <a:r>
              <a: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대표 소개</a:t>
            </a: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……………………………………………………………………………………………………………4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kumimoji="1" lang="ko-KR" altLang="en-US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대표상품 소개 </a:t>
            </a:r>
            <a:r>
              <a:rPr kumimoji="1" lang="en-US" altLang="ko-KR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kumimoji="1" lang="ko-KR" altLang="en-US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en-US" altLang="ko-KR" sz="2400" b="1" dirty="0" err="1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SsenStone</a:t>
            </a:r>
            <a:r>
              <a:rPr kumimoji="1" lang="en-US" altLang="ko-KR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………………………………………………………………………………8</a:t>
            </a:r>
            <a:endParaRPr kumimoji="1" lang="en-US" altLang="ko-KR" sz="2400" b="1" dirty="0">
              <a:solidFill>
                <a:srgbClr val="F0502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kumimoji="1" lang="ko-KR" altLang="en-US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매출액 및 투자 상황</a:t>
            </a: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…………………………………………………………………………………………16</a:t>
            </a:r>
          </a:p>
          <a:p>
            <a:pPr lvl="0">
              <a:lnSpc>
                <a:spcPct val="150000"/>
              </a:lnSpc>
            </a:pPr>
            <a:r>
              <a:rPr kumimoji="1" lang="en-US" altLang="ko-KR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kumimoji="1" lang="ko-KR" altLang="en-US" sz="2400" b="1" dirty="0">
                <a:solidFill>
                  <a:srgbClr val="F0502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전망 및 한계</a:t>
            </a:r>
            <a:r>
              <a:rPr kumimoji="1"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………………………………………………………………………………………………………17</a:t>
            </a:r>
          </a:p>
        </p:txBody>
      </p:sp>
    </p:spTree>
    <p:extLst>
      <p:ext uri="{BB962C8B-B14F-4D97-AF65-F5344CB8AC3E}">
        <p14:creationId xmlns:p14="http://schemas.microsoft.com/office/powerpoint/2010/main" val="92770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391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소개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7589D4-2DF5-4048-96F1-824017766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16" y="3526893"/>
            <a:ext cx="5609721" cy="333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ECA423-534C-1B43-A339-951F060AC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79" y="244497"/>
            <a:ext cx="5257339" cy="3331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CAD7A-AF84-434C-AACB-4A98C6949A74}"/>
              </a:ext>
            </a:extLst>
          </p:cNvPr>
          <p:cNvSpPr txBox="1"/>
          <p:nvPr/>
        </p:nvSpPr>
        <p:spPr>
          <a:xfrm>
            <a:off x="391886" y="4545562"/>
            <a:ext cx="58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 분야에서 </a:t>
            </a:r>
            <a:r>
              <a:rPr lang="en-US" altLang="ko-KR" dirty="0"/>
              <a:t>10</a:t>
            </a:r>
            <a:r>
              <a:rPr lang="ko-KR" altLang="en-US" dirty="0"/>
              <a:t>년 이상 근무한 경험을 가진 보안 전문가 멤버 </a:t>
            </a:r>
            <a:r>
              <a:rPr lang="en-US" altLang="ko-KR" dirty="0"/>
              <a:t>15</a:t>
            </a:r>
            <a:r>
              <a:rPr lang="ko-KR" altLang="en-US" dirty="0"/>
              <a:t>명으로 구성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E6404-0012-BF4C-8314-A29D18C1C2E8}"/>
              </a:ext>
            </a:extLst>
          </p:cNvPr>
          <p:cNvSpPr txBox="1"/>
          <p:nvPr/>
        </p:nvSpPr>
        <p:spPr>
          <a:xfrm>
            <a:off x="432464" y="2218740"/>
            <a:ext cx="5845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급변하는 </a:t>
            </a:r>
            <a:r>
              <a:rPr lang="en-US" dirty="0"/>
              <a:t>ICT</a:t>
            </a:r>
            <a:r>
              <a:rPr lang="ko-KR" altLang="en-US" dirty="0"/>
              <a:t>환경에서 사람과 기기</a:t>
            </a:r>
            <a:r>
              <a:rPr lang="en-US" altLang="ko-KR" dirty="0"/>
              <a:t>, </a:t>
            </a:r>
            <a:r>
              <a:rPr lang="ko-KR" altLang="en-US" dirty="0"/>
              <a:t>기기와 기기 간의 식별과 인증을 더 안전하고 편리하게 연결하는 기술을 지속적으로 연구</a:t>
            </a:r>
            <a:r>
              <a:rPr lang="en-US" altLang="ko-KR" dirty="0"/>
              <a:t>&amp;</a:t>
            </a:r>
            <a:r>
              <a:rPr lang="ko-KR" altLang="en-US" dirty="0"/>
              <a:t>개발</a:t>
            </a:r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b="1" dirty="0" err="1"/>
              <a:t>StonePass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 err="1"/>
              <a:t>StoneAuth</a:t>
            </a:r>
            <a:r>
              <a:rPr lang="en-US" altLang="ko-KR" dirty="0"/>
              <a:t> </a:t>
            </a:r>
            <a:r>
              <a:rPr lang="ko-KR" altLang="en-US" dirty="0"/>
              <a:t>등 새로운 </a:t>
            </a:r>
            <a:r>
              <a:rPr lang="ko-KR" altLang="en-US" dirty="0" err="1"/>
              <a:t>인증기술을</a:t>
            </a:r>
            <a:r>
              <a:rPr lang="ko-KR" altLang="en-US" dirty="0"/>
              <a:t> 기반으로 한 인증 시스템 상품 개발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D3D43B-92BC-EB4C-8A68-9CB81BB934A4}"/>
              </a:ext>
            </a:extLst>
          </p:cNvPr>
          <p:cNvSpPr txBox="1"/>
          <p:nvPr/>
        </p:nvSpPr>
        <p:spPr>
          <a:xfrm>
            <a:off x="432464" y="1252317"/>
            <a:ext cx="58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설립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589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대표 소개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109D6-B165-F64F-A7B4-CF0E06C60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86957"/>
            <a:ext cx="3902530" cy="5853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319637-F64A-2148-B6D5-352418303BEA}"/>
              </a:ext>
            </a:extLst>
          </p:cNvPr>
          <p:cNvSpPr txBox="1"/>
          <p:nvPr/>
        </p:nvSpPr>
        <p:spPr>
          <a:xfrm>
            <a:off x="4410281" y="2073728"/>
            <a:ext cx="7292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인하대 선박해양공학과 </a:t>
            </a:r>
            <a:r>
              <a:rPr lang="en-US" altLang="ko-KR" dirty="0"/>
              <a:t>92</a:t>
            </a:r>
            <a:r>
              <a:rPr lang="ko-KR" altLang="en-US" dirty="0"/>
              <a:t>학번 </a:t>
            </a:r>
            <a:r>
              <a:rPr lang="en-US" altLang="ko-KR" dirty="0"/>
              <a:t>,</a:t>
            </a:r>
            <a:r>
              <a:rPr lang="ko-KR" altLang="en-US" dirty="0"/>
              <a:t> 컴퓨터 동아리에서 활동해 프로그래밍에도 관심 많았음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삼성중공업 입사 </a:t>
            </a:r>
            <a:r>
              <a:rPr lang="en-US" altLang="ko-KR" dirty="0"/>
              <a:t>1</a:t>
            </a:r>
            <a:r>
              <a:rPr lang="ko-KR" altLang="en-US" dirty="0" err="1"/>
              <a:t>년만에</a:t>
            </a:r>
            <a:r>
              <a:rPr lang="ko-KR" altLang="en-US" dirty="0"/>
              <a:t> 나와서 대학생 대상 공동구매 서비스 사업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사업 실패 후 </a:t>
            </a:r>
            <a:r>
              <a:rPr lang="en-US" altLang="ko-KR" dirty="0"/>
              <a:t>D2R(</a:t>
            </a:r>
            <a:r>
              <a:rPr lang="ko-KR" altLang="en-US" dirty="0"/>
              <a:t>문서관리솔루션 개발사</a:t>
            </a:r>
            <a:r>
              <a:rPr lang="en-US" altLang="ko-KR" dirty="0"/>
              <a:t>)</a:t>
            </a:r>
            <a:r>
              <a:rPr lang="ko-KR" altLang="en-US" dirty="0"/>
              <a:t> 입사하여 </a:t>
            </a:r>
            <a:r>
              <a:rPr lang="en-US" altLang="ko-KR" dirty="0"/>
              <a:t>10</a:t>
            </a:r>
            <a:r>
              <a:rPr lang="ko-KR" altLang="en-US" dirty="0"/>
              <a:t>년 간 문서보안 관련 일함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43</a:t>
            </a:r>
            <a:r>
              <a:rPr lang="ko-KR" altLang="en-US" dirty="0"/>
              <a:t>살 직장동료 </a:t>
            </a:r>
            <a:r>
              <a:rPr lang="en-US" altLang="ko-KR" dirty="0"/>
              <a:t>6</a:t>
            </a:r>
            <a:r>
              <a:rPr lang="ko-KR" altLang="en-US" dirty="0"/>
              <a:t>명과 </a:t>
            </a:r>
            <a:r>
              <a:rPr lang="ko-KR" altLang="en-US" dirty="0" err="1"/>
              <a:t>센스톤</a:t>
            </a:r>
            <a:r>
              <a:rPr lang="en-US" altLang="ko-KR" dirty="0"/>
              <a:t>(</a:t>
            </a:r>
            <a:r>
              <a:rPr lang="en-US" altLang="ko-KR" dirty="0" err="1"/>
              <a:t>Ssen</a:t>
            </a:r>
            <a:r>
              <a:rPr lang="en-US" altLang="ko-KR" dirty="0"/>
              <a:t> Stone) </a:t>
            </a:r>
            <a:r>
              <a:rPr lang="ko-KR" altLang="en-US" dirty="0"/>
              <a:t>설립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실패 경험에 대해 여러방면으로 큰 도움이 됐다고 말함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제가 재창업하면서 한 판단은</a:t>
            </a:r>
            <a:r>
              <a:rPr lang="en-US" altLang="ko-KR" dirty="0"/>
              <a:t>, </a:t>
            </a:r>
            <a:r>
              <a:rPr lang="ko-KR" altLang="en-US" dirty="0"/>
              <a:t>회사 인원이 얼마 안 되는데 동시에 수상과 매출을 얻을 수는 없다는 것이었죠</a:t>
            </a:r>
            <a:r>
              <a:rPr lang="en-US" altLang="ko-KR" dirty="0"/>
              <a:t>. </a:t>
            </a:r>
            <a:r>
              <a:rPr lang="ko-KR" altLang="en-US" dirty="0"/>
              <a:t>그래서 상은 나중에 받자</a:t>
            </a:r>
            <a:r>
              <a:rPr lang="en-US" altLang="ko-KR" dirty="0"/>
              <a:t>, </a:t>
            </a:r>
            <a:r>
              <a:rPr lang="ko-KR" altLang="en-US" dirty="0"/>
              <a:t>우리는 시장에서 먼저 인정받자고 결심했습니다</a:t>
            </a:r>
            <a:r>
              <a:rPr lang="en-US" altLang="ko-KR" dirty="0"/>
              <a:t>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EE54A-2CFE-8845-9385-AC656CDDE0FA}"/>
              </a:ext>
            </a:extLst>
          </p:cNvPr>
          <p:cNvSpPr txBox="1"/>
          <p:nvPr/>
        </p:nvSpPr>
        <p:spPr>
          <a:xfrm>
            <a:off x="4677982" y="1161011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유창훈</a:t>
            </a:r>
            <a:r>
              <a:rPr lang="ko-KR" altLang="en-US" dirty="0"/>
              <a:t> 대표 </a:t>
            </a:r>
            <a:r>
              <a:rPr lang="en-US" altLang="ko-KR" dirty="0"/>
              <a:t>”</a:t>
            </a:r>
            <a:r>
              <a:rPr lang="ko-KR" altLang="en-US" dirty="0"/>
              <a:t>절실한 자만이 성공한다</a:t>
            </a:r>
            <a:r>
              <a:rPr lang="en-US" altLang="ko-KR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대표 소개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19637-F64A-2148-B6D5-352418303BEA}"/>
              </a:ext>
            </a:extLst>
          </p:cNvPr>
          <p:cNvSpPr txBox="1"/>
          <p:nvPr/>
        </p:nvSpPr>
        <p:spPr>
          <a:xfrm>
            <a:off x="6095999" y="1741972"/>
            <a:ext cx="6096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정보 보안 쪽에서 회사 일을 했으나 사업 아이템을 인증 </a:t>
            </a:r>
            <a:r>
              <a:rPr lang="ko-KR" altLang="en-US" dirty="0" err="1"/>
              <a:t>보안쪽으로</a:t>
            </a:r>
            <a:r>
              <a:rPr lang="ko-KR" altLang="en-US" dirty="0"/>
              <a:t> 잡음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보통 창업에 도전할 때</a:t>
            </a:r>
            <a:r>
              <a:rPr lang="en-US" altLang="ko-KR" dirty="0"/>
              <a:t>, </a:t>
            </a:r>
            <a:r>
              <a:rPr lang="ko-KR" altLang="en-US" dirty="0"/>
              <a:t>자신이 다니던 회사의 아이템을 살짝 바꾸든가 발전시켜서 시작하는 경우가 많은데</a:t>
            </a:r>
            <a:r>
              <a:rPr lang="en-US" altLang="ko-KR" dirty="0"/>
              <a:t>, </a:t>
            </a:r>
            <a:r>
              <a:rPr lang="ko-KR" altLang="en-US" dirty="0"/>
              <a:t>그러다 보면 법적 문제가 생길 수 있어요</a:t>
            </a:r>
            <a:r>
              <a:rPr lang="en-US" altLang="ko-KR" dirty="0"/>
              <a:t>. </a:t>
            </a:r>
            <a:r>
              <a:rPr lang="ko-KR" altLang="en-US" dirty="0"/>
              <a:t>전 그것만은 피하고 싶었습니다</a:t>
            </a:r>
            <a:r>
              <a:rPr lang="en-US" altLang="ko-KR" dirty="0"/>
              <a:t>."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077C1-409B-164B-91E5-7931896D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41973"/>
            <a:ext cx="5527998" cy="38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4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391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소개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C7B83A-7C46-9545-914B-F401DE6A1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65" y="1105312"/>
            <a:ext cx="8536859" cy="4787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0FD9FF-8728-1849-915B-D5450DE07D4C}"/>
              </a:ext>
            </a:extLst>
          </p:cNvPr>
          <p:cNvSpPr txBox="1"/>
          <p:nvPr/>
        </p:nvSpPr>
        <p:spPr>
          <a:xfrm>
            <a:off x="1696865" y="6033184"/>
            <a:ext cx="797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센스톤의</a:t>
            </a:r>
            <a:r>
              <a:rPr lang="ko-KR" altLang="en-US" dirty="0"/>
              <a:t> </a:t>
            </a:r>
            <a:r>
              <a:rPr lang="ko-KR" altLang="en-US" dirty="0" err="1"/>
              <a:t>인증기술을</a:t>
            </a:r>
            <a:r>
              <a:rPr lang="ko-KR" altLang="en-US" dirty="0"/>
              <a:t> 도입한 </a:t>
            </a:r>
            <a:r>
              <a:rPr lang="ko-KR" altLang="en-US" dirty="0" err="1"/>
              <a:t>기업종류</a:t>
            </a:r>
            <a:r>
              <a:rPr lang="ko-KR" altLang="en-US" dirty="0"/>
              <a:t> 다양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(</a:t>
            </a:r>
            <a:r>
              <a:rPr lang="ko-KR" altLang="en-US" dirty="0"/>
              <a:t>헌법재판소</a:t>
            </a:r>
            <a:r>
              <a:rPr lang="en-US" altLang="ko-KR" dirty="0"/>
              <a:t>,</a:t>
            </a:r>
            <a:r>
              <a:rPr lang="ko-KR" altLang="en-US" dirty="0"/>
              <a:t> 은행</a:t>
            </a:r>
            <a:r>
              <a:rPr lang="en-US" altLang="ko-KR" dirty="0"/>
              <a:t>,</a:t>
            </a:r>
            <a:r>
              <a:rPr lang="ko-KR" altLang="en-US" dirty="0"/>
              <a:t> 카드사</a:t>
            </a:r>
            <a:r>
              <a:rPr lang="en-US" altLang="ko-KR" dirty="0"/>
              <a:t>,</a:t>
            </a:r>
            <a:r>
              <a:rPr lang="ko-KR" altLang="en-US" dirty="0"/>
              <a:t> 대학교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암호화폐</a:t>
            </a:r>
            <a:r>
              <a:rPr lang="ko-KR" altLang="en-US" dirty="0"/>
              <a:t> 거래소 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80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스타트업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소개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CDC08-A908-404D-8E84-3A295A0D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520EF8-0AC5-314F-93D7-A71AE7C16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8" y="1084579"/>
            <a:ext cx="3817391" cy="3337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4620A-3B59-1049-A029-3A5C0916D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07" y="1084579"/>
            <a:ext cx="4559300" cy="4076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1242B-08C9-5349-9FBD-D64ABE1EE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1141729"/>
            <a:ext cx="4279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7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0AA9F-7D5B-944A-901C-7DFDA58A8B24}"/>
              </a:ext>
            </a:extLst>
          </p:cNvPr>
          <p:cNvSpPr txBox="1"/>
          <p:nvPr/>
        </p:nvSpPr>
        <p:spPr>
          <a:xfrm>
            <a:off x="4160520" y="3333144"/>
            <a:ext cx="337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https://youtu.be/okQVUyz4J28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7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825DC1CD-E761-4C1E-9263-405B212E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9273" y="6356350"/>
            <a:ext cx="2743200" cy="365125"/>
          </a:xfrm>
        </p:spPr>
        <p:txBody>
          <a:bodyPr/>
          <a:lstStyle/>
          <a:p>
            <a:fld id="{6EF85CDF-D41F-49A1-8DAB-C4054B369F96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5153E5-C835-4936-B89A-CB5CAE0AE188}"/>
              </a:ext>
            </a:extLst>
          </p:cNvPr>
          <p:cNvSpPr/>
          <p:nvPr/>
        </p:nvSpPr>
        <p:spPr>
          <a:xfrm>
            <a:off x="-1" y="1"/>
            <a:ext cx="183777" cy="772154"/>
          </a:xfrm>
          <a:prstGeom prst="rect">
            <a:avLst/>
          </a:prstGeom>
          <a:solidFill>
            <a:srgbClr val="10A9C9"/>
          </a:solidFill>
          <a:ln>
            <a:solidFill>
              <a:srgbClr val="10A9C9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99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377DED-97AD-4351-8C70-10E328C195D6}"/>
              </a:ext>
            </a:extLst>
          </p:cNvPr>
          <p:cNvCxnSpPr/>
          <p:nvPr/>
        </p:nvCxnSpPr>
        <p:spPr>
          <a:xfrm>
            <a:off x="-1" y="986958"/>
            <a:ext cx="12192001" cy="0"/>
          </a:xfrm>
          <a:prstGeom prst="line">
            <a:avLst/>
          </a:prstGeom>
          <a:ln>
            <a:solidFill>
              <a:srgbClr val="10A9C9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75539-FA69-774A-ADD4-8B17EF45C801}"/>
              </a:ext>
            </a:extLst>
          </p:cNvPr>
          <p:cNvSpPr txBox="1"/>
          <p:nvPr/>
        </p:nvSpPr>
        <p:spPr>
          <a:xfrm>
            <a:off x="183776" y="248935"/>
            <a:ext cx="4682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대표상품 소개 </a:t>
            </a:r>
            <a:r>
              <a:rPr lang="en-US" altLang="ko-KR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8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StonePass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158D-5EC5-DC44-8ABD-4FB1853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645" y="1021089"/>
            <a:ext cx="7484707" cy="58369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74D86-D861-D845-A5F5-E2D8337CD041}"/>
              </a:ext>
            </a:extLst>
          </p:cNvPr>
          <p:cNvSpPr txBox="1"/>
          <p:nvPr/>
        </p:nvSpPr>
        <p:spPr>
          <a:xfrm>
            <a:off x="564680" y="2348089"/>
            <a:ext cx="244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아이디 입력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0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500</Words>
  <Application>Microsoft Macintosh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나눔고딕</vt:lpstr>
      <vt:lpstr>Arial</vt:lpstr>
      <vt:lpstr>Times New Roman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sunhong min</dc:creator>
  <cp:lastModifiedBy>Microsoft Office User</cp:lastModifiedBy>
  <cp:revision>758</cp:revision>
  <dcterms:created xsi:type="dcterms:W3CDTF">2019-03-06T01:07:44Z</dcterms:created>
  <dcterms:modified xsi:type="dcterms:W3CDTF">2019-05-14T08:50:30Z</dcterms:modified>
</cp:coreProperties>
</file>