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6" r:id="rId4"/>
    <p:sldId id="271" r:id="rId5"/>
    <p:sldId id="272" r:id="rId6"/>
    <p:sldId id="269" r:id="rId7"/>
    <p:sldId id="263" r:id="rId8"/>
    <p:sldId id="274" r:id="rId9"/>
    <p:sldId id="275" r:id="rId10"/>
    <p:sldId id="270" r:id="rId11"/>
    <p:sldId id="265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40WXrDyNXnQAB5v+Qr8a8A==" hashData="0MFjpMtISTn4vH+OQ2cIL6VOTv3FufKRj0mkM4V78/TFPEqThmdugiYIDlyuGy/uzODiNuHxxtrqLEhRw5F40w=="/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밳 승준" initials="밳승" lastIdx="1" clrIdx="0">
    <p:extLst>
      <p:ext uri="{19B8F6BF-5375-455C-9EA6-DF929625EA0E}">
        <p15:presenceInfo xmlns:p15="http://schemas.microsoft.com/office/powerpoint/2012/main" userId="ce835801148364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BD7B1-C898-44C0-92D3-B77BA426FEA6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FD39E-C070-4436-98DC-E04EC33662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0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FD39E-C070-4436-98DC-E04EC33662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7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8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7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74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5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1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94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5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4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08B11-C5F9-405A-AA4E-53979EB193CC}" type="datetimeFigureOut">
              <a:rPr lang="ko-KR" altLang="en-US" smtClean="0"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D77F-E1D9-4246-BBDE-4FCDC1B46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1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jpeg"/><Relationship Id="rId5" Type="http://schemas.openxmlformats.org/officeDocument/2006/relationships/image" Target="../media/image23.jpe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griculture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102" y="0"/>
            <a:ext cx="13131458" cy="8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13360" y="0"/>
            <a:ext cx="13131458" cy="733520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s://calgis2017.locationcon.org/sites/default/files/styles/width-950/public/TCC_Vertical_4C_RGB%20%282%29.png?itok=ncRZCvp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09" y="1666791"/>
            <a:ext cx="3436631" cy="331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62270" y="3920441"/>
            <a:ext cx="5288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공과대학 산업공학과 </a:t>
            </a:r>
            <a:r>
              <a:rPr lang="en-US" altLang="ko-KR" sz="4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18</a:t>
            </a:r>
          </a:p>
          <a:p>
            <a:pPr algn="r"/>
            <a:r>
              <a:rPr lang="ko-KR" altLang="en-US" sz="4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백승준</a:t>
            </a:r>
            <a:endParaRPr lang="ko-KR" altLang="en-US" sz="4000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0777" y="1453431"/>
            <a:ext cx="7691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 smtClean="0">
                <a:solidFill>
                  <a:schemeClr val="accent4">
                    <a:lumMod val="75000"/>
                  </a:schemeClr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빅데이터</a:t>
            </a:r>
            <a:r>
              <a:rPr lang="ko-KR" altLang="en-US" sz="6000" dirty="0" err="1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에서</a:t>
            </a:r>
            <a:r>
              <a:rPr lang="ko-KR" altLang="en-US" sz="6000" dirty="0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찾는</a:t>
            </a:r>
            <a:r>
              <a:rPr lang="en-US" altLang="ko-KR" sz="6000" dirty="0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</a:t>
            </a:r>
          </a:p>
          <a:p>
            <a:pPr algn="ctr"/>
            <a:r>
              <a:rPr lang="ko-KR" altLang="en-US" sz="6000" dirty="0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        </a:t>
            </a:r>
            <a:r>
              <a:rPr lang="ko-KR" altLang="en-US" sz="6000" dirty="0" smtClean="0">
                <a:solidFill>
                  <a:schemeClr val="accent1">
                    <a:lumMod val="75000"/>
                  </a:schemeClr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농업</a:t>
            </a:r>
            <a:r>
              <a:rPr lang="ko-KR" altLang="en-US" sz="6000" dirty="0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의 미래</a:t>
            </a:r>
            <a:endParaRPr lang="ko-KR" altLang="en-US" sz="6000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07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gricultur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91"/>
          <a:stretch/>
        </p:blipFill>
        <p:spPr bwMode="auto">
          <a:xfrm>
            <a:off x="-5530742" y="0"/>
            <a:ext cx="8523475" cy="8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C:\Users\Administrator\Desktop\9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6"/>
          <a:stretch/>
        </p:blipFill>
        <p:spPr bwMode="auto">
          <a:xfrm>
            <a:off x="609600" y="0"/>
            <a:ext cx="34125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1" y="0"/>
            <a:ext cx="2992733" cy="68580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3" name="TextBox 12"/>
          <p:cNvSpPr txBox="1"/>
          <p:nvPr/>
        </p:nvSpPr>
        <p:spPr>
          <a:xfrm>
            <a:off x="197376" y="2644170"/>
            <a:ext cx="259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Cubano" panose="00000500000000000000" pitchFamily="50" charset="0"/>
                <a:ea typeface="이숲체" pitchFamily="18" charset="-127"/>
              </a:rPr>
              <a:t>Table of</a:t>
            </a:r>
          </a:p>
          <a:p>
            <a:pPr algn="ctr"/>
            <a:r>
              <a:rPr lang="en-US" altLang="ko-KR" sz="3600" b="1" dirty="0" smtClean="0">
                <a:latin typeface="Cubano" panose="00000500000000000000" pitchFamily="50" charset="0"/>
                <a:ea typeface="이숲체" pitchFamily="18" charset="-127"/>
              </a:rPr>
              <a:t>Contents</a:t>
            </a:r>
            <a:endParaRPr lang="ko-KR" altLang="en-US" sz="3600" b="1" dirty="0">
              <a:latin typeface="Cubano" panose="00000500000000000000" pitchFamily="50" charset="0"/>
              <a:ea typeface="이숲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5514" y="1079126"/>
            <a:ext cx="9024951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2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1. </a:t>
            </a:r>
            <a:r>
              <a:rPr lang="ko-KR" altLang="en-US" sz="5400" b="1" dirty="0" smtClean="0">
                <a:solidFill>
                  <a:schemeClr val="accent2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창업부터 성공까지</a:t>
            </a:r>
            <a:endParaRPr lang="en-US" altLang="ko-KR" sz="5400" b="1" dirty="0" smtClean="0">
              <a:solidFill>
                <a:schemeClr val="accent2">
                  <a:lumMod val="75000"/>
                </a:schemeClr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2. </a:t>
            </a:r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대표 기술 </a:t>
            </a:r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‘</a:t>
            </a:r>
            <a:r>
              <a:rPr lang="en-US" altLang="ko-KR" sz="4400" b="1" dirty="0" err="1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FieldView</a:t>
            </a:r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’</a:t>
            </a:r>
          </a:p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3. </a:t>
            </a:r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의견 및 전망</a:t>
            </a:r>
            <a:endParaRPr lang="en-US" altLang="ko-KR" sz="5400" dirty="0">
              <a:solidFill>
                <a:schemeClr val="accent6">
                  <a:lumMod val="75000"/>
                </a:schemeClr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977649" y="4285393"/>
            <a:ext cx="6172013" cy="91440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Technology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60" y="2897090"/>
            <a:ext cx="912355" cy="91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oo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71" y="1492779"/>
            <a:ext cx="1024735" cy="10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utu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4237" y="4189022"/>
            <a:ext cx="1009004" cy="92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5984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5"/>
          <a:stretch/>
        </p:blipFill>
        <p:spPr>
          <a:xfrm>
            <a:off x="273435" y="199471"/>
            <a:ext cx="823845" cy="86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306753"/>
            <a:ext cx="4277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발전 가능성 및 한계</a:t>
            </a:r>
            <a:endParaRPr lang="ko-KR" altLang="en-US" sz="4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681" y="3884124"/>
            <a:ext cx="145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한계</a:t>
            </a:r>
            <a:endParaRPr lang="ko-KR" altLang="en-US" sz="3600" dirty="0">
              <a:solidFill>
                <a:srgbClr val="FF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6681" y="1814698"/>
            <a:ext cx="145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0070C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가능성</a:t>
            </a:r>
            <a:endParaRPr lang="ko-KR" altLang="en-US" sz="3600" dirty="0">
              <a:solidFill>
                <a:srgbClr val="0070C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3415" y="3889930"/>
            <a:ext cx="9993441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국제적인 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확장의 한계 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국가별로 다른 농업 환경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미국의 공공 데이터에 의존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독과점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미국 정부의 엄격한 규제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농민들의 성향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몬산토에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대한 인식</a:t>
            </a:r>
            <a:endParaRPr lang="en-US" altLang="ko-KR" sz="23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(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기업 합병에 대한 규제가 최근까지도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가격 조작 등 악용에 대한 우려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ko-KR" alt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63415" y="1814698"/>
            <a:ext cx="9937336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미국이라는 전 세계 최고의 농업 수출국에서 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농업 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혁명</a:t>
            </a:r>
            <a:r>
              <a:rPr lang="en-US" altLang="ko-KR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en-US" altLang="ko-KR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혁명</a:t>
            </a:r>
            <a:r>
              <a:rPr lang="en-US" altLang="ko-KR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주도</a:t>
            </a:r>
            <a:endParaRPr lang="en-US" altLang="ko-KR" sz="23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선점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중요성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큰 국토 면적의 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44.6%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농업 면적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정상궤도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이상기후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토양 황폐화</a:t>
            </a:r>
            <a:r>
              <a:rPr lang="en-US" altLang="ko-KR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3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사막화 등으로 생산성 감소 추세에서 성장력 多</a:t>
            </a:r>
            <a:endParaRPr lang="en-US" altLang="ko-KR" sz="23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0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5984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5"/>
          <a:stretch/>
        </p:blipFill>
        <p:spPr>
          <a:xfrm>
            <a:off x="273435" y="199471"/>
            <a:ext cx="823845" cy="86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306753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참고문헌</a:t>
            </a:r>
            <a:endParaRPr lang="ko-KR" altLang="en-US" sz="4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67121"/>
            <a:ext cx="12194749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400" dirty="0"/>
              <a:t>https://sungmooncho.com/2014/02/03/big-data-startups-2</a:t>
            </a:r>
            <a:r>
              <a:rPr lang="en-US" altLang="ko-KR" sz="1400" dirty="0" smtClean="0"/>
              <a:t>/ </a:t>
            </a:r>
            <a:r>
              <a:rPr lang="en-US" altLang="ko-KR" sz="1400" dirty="0" err="1" smtClean="0"/>
              <a:t>Weatherbill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창업 이야기에 대한 창업자 인터뷰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강연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설명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400" dirty="0"/>
              <a:t>http://</a:t>
            </a:r>
            <a:r>
              <a:rPr lang="en-US" altLang="ko-KR" sz="1400" dirty="0" smtClean="0"/>
              <a:t>www.dator.co.kr/bmonthly/2008972 </a:t>
            </a:r>
            <a:r>
              <a:rPr lang="ko-KR" altLang="en-US" sz="1400" dirty="0" smtClean="0"/>
              <a:t>보험 기업 시절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The Climate Corporation </a:t>
            </a:r>
            <a:r>
              <a:rPr lang="ko-KR" altLang="en-US" sz="1400" dirty="0" smtClean="0"/>
              <a:t>상품 설명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400" dirty="0"/>
              <a:t>https://techcrunch.com/2013/10/02/monsanto-acquires-weather-big-data-company-climate-corporation-for-930m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기업 인수 합병 관련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techcrunch.com/2013/10/02/Monsanto-acquires-weather-big-data-company-climate-corporation-for-930m/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400" dirty="0"/>
              <a:t>https://</a:t>
            </a:r>
            <a:r>
              <a:rPr lang="en-US" altLang="ko-KR" sz="1400" dirty="0" smtClean="0"/>
              <a:t>climate.com/features/data-connectivity </a:t>
            </a:r>
            <a:r>
              <a:rPr lang="en-US" altLang="ko-KR" sz="1400" dirty="0"/>
              <a:t>https://</a:t>
            </a:r>
            <a:r>
              <a:rPr lang="en-US" altLang="ko-KR" sz="1400" dirty="0" smtClean="0"/>
              <a:t>climate.com/features/data-visualization </a:t>
            </a:r>
            <a:r>
              <a:rPr lang="en-US" altLang="ko-KR" sz="1400" dirty="0" err="1" smtClean="0"/>
              <a:t>FieldView</a:t>
            </a:r>
            <a:r>
              <a:rPr lang="en-US" altLang="ko-KR" sz="1400" dirty="0" smtClean="0"/>
              <a:t> Drive </a:t>
            </a:r>
            <a:r>
              <a:rPr lang="ko-KR" altLang="en-US" sz="1400" dirty="0" smtClean="0"/>
              <a:t>관련 정보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400" dirty="0"/>
              <a:t>https://</a:t>
            </a:r>
            <a:r>
              <a:rPr lang="en-US" altLang="ko-KR" sz="1400" dirty="0" smtClean="0"/>
              <a:t>climate.com/features/crop-performance-analysis </a:t>
            </a:r>
            <a:r>
              <a:rPr lang="en-US" altLang="ko-KR" sz="1400" dirty="0"/>
              <a:t>https://</a:t>
            </a:r>
            <a:r>
              <a:rPr lang="en-US" altLang="ko-KR" sz="1400" dirty="0" smtClean="0"/>
              <a:t>climate.com/features/fertility-management </a:t>
            </a:r>
            <a:r>
              <a:rPr lang="en-US" altLang="ko-KR" sz="1400" dirty="0" err="1" smtClean="0"/>
              <a:t>FieldView</a:t>
            </a:r>
            <a:r>
              <a:rPr lang="en-US" altLang="ko-KR" sz="1400" dirty="0" smtClean="0"/>
              <a:t> App </a:t>
            </a:r>
            <a:r>
              <a:rPr lang="ko-KR" altLang="en-US" sz="1400" dirty="0" smtClean="0"/>
              <a:t>관련 정보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400" dirty="0"/>
              <a:t>http://</a:t>
            </a:r>
            <a:r>
              <a:rPr lang="en-US" altLang="ko-KR" sz="1400" dirty="0" smtClean="0"/>
              <a:t>www.hankookilbo.com/News/Read/201601201323749792 </a:t>
            </a:r>
            <a:r>
              <a:rPr lang="ko-KR" altLang="en-US" sz="1400" dirty="0" smtClean="0"/>
              <a:t>사례 및 부가가치 설명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페이지 </a:t>
            </a:r>
            <a:r>
              <a:rPr lang="en-US" altLang="ko-KR" sz="1400" dirty="0"/>
              <a:t>http://</a:t>
            </a:r>
            <a:r>
              <a:rPr lang="en-US" altLang="ko-KR" sz="1400" dirty="0" smtClean="0"/>
              <a:t>library.krei.re.kr/pyxis-api/1/digital-files/605ba745-b75b-2a94-e054-b09928988b3c </a:t>
            </a:r>
            <a:r>
              <a:rPr lang="ko-KR" altLang="en-US" sz="1400" dirty="0" smtClean="0"/>
              <a:t>미국의 농업 현황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Picture 4" descr="https://calgis2017.locationcon.org/sites/default/files/styles/width-950/public/TCC_Vertical_4C_RGB%20%282%29.png?itok=ncRZCvp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7" y="4176312"/>
            <a:ext cx="1587511" cy="15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10256" y="4858940"/>
            <a:ext cx="3759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공과대학 산업공학과 </a:t>
            </a:r>
            <a:r>
              <a:rPr lang="en-US" altLang="ko-KR" sz="28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18</a:t>
            </a:r>
          </a:p>
          <a:p>
            <a:pPr algn="r"/>
            <a:r>
              <a:rPr lang="ko-KR" altLang="en-US" sz="28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백승준</a:t>
            </a:r>
            <a:endParaRPr lang="ko-KR" altLang="en-US" sz="2800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0777" y="3936333"/>
            <a:ext cx="7691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accent4">
                    <a:lumMod val="75000"/>
                  </a:schemeClr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빅데이터</a:t>
            </a:r>
            <a:r>
              <a:rPr lang="ko-KR" altLang="en-US" sz="4000" dirty="0" err="1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에서</a:t>
            </a:r>
            <a:r>
              <a:rPr lang="ko-KR" altLang="en-US" sz="4000" dirty="0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 </a:t>
            </a:r>
            <a:r>
              <a:rPr lang="ko-KR" altLang="en-US" sz="4000" dirty="0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찾는 </a:t>
            </a:r>
            <a:r>
              <a:rPr lang="ko-KR" altLang="en-US" sz="4000" dirty="0" smtClean="0">
                <a:solidFill>
                  <a:schemeClr val="accent1">
                    <a:lumMod val="75000"/>
                  </a:schemeClr>
                </a:solidFill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농업</a:t>
            </a:r>
            <a:r>
              <a:rPr lang="ko-KR" altLang="en-US" sz="4000" dirty="0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의 </a:t>
            </a:r>
            <a:r>
              <a:rPr lang="ko-KR" altLang="en-US" sz="4000" dirty="0" smtClean="0">
                <a:latin typeface="1훈화양연화 R" panose="02020603020101020101" pitchFamily="18" charset="-127"/>
                <a:ea typeface="1훈화양연화 R" panose="02020603020101020101" pitchFamily="18" charset="-127"/>
              </a:rPr>
              <a:t>미래</a:t>
            </a:r>
            <a:endParaRPr lang="ko-KR" altLang="en-US" sz="4000" dirty="0">
              <a:latin typeface="1훈화양연화 R" panose="02020603020101020101" pitchFamily="18" charset="-127"/>
              <a:ea typeface="1훈화양연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7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gricultur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91"/>
          <a:stretch/>
        </p:blipFill>
        <p:spPr bwMode="auto">
          <a:xfrm>
            <a:off x="-5530742" y="0"/>
            <a:ext cx="8523475" cy="8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C:\Users\Administrator\Desktop\9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6"/>
          <a:stretch/>
        </p:blipFill>
        <p:spPr bwMode="auto">
          <a:xfrm>
            <a:off x="609600" y="0"/>
            <a:ext cx="34125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1" y="0"/>
            <a:ext cx="2992733" cy="68580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3" name="TextBox 12"/>
          <p:cNvSpPr txBox="1"/>
          <p:nvPr/>
        </p:nvSpPr>
        <p:spPr>
          <a:xfrm>
            <a:off x="197376" y="2644170"/>
            <a:ext cx="259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Cubano" panose="00000500000000000000" pitchFamily="50" charset="0"/>
                <a:ea typeface="이숲체" pitchFamily="18" charset="-127"/>
              </a:rPr>
              <a:t>Table of</a:t>
            </a:r>
          </a:p>
          <a:p>
            <a:pPr algn="ctr"/>
            <a:r>
              <a:rPr lang="en-US" altLang="ko-KR" sz="3600" b="1" dirty="0" smtClean="0">
                <a:latin typeface="Cubano" panose="00000500000000000000" pitchFamily="50" charset="0"/>
                <a:ea typeface="이숲체" pitchFamily="18" charset="-127"/>
              </a:rPr>
              <a:t>Contents</a:t>
            </a:r>
            <a:endParaRPr lang="ko-KR" altLang="en-US" sz="3600" b="1" dirty="0">
              <a:latin typeface="Cubano" panose="00000500000000000000" pitchFamily="50" charset="0"/>
              <a:ea typeface="이숲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5514" y="1079126"/>
            <a:ext cx="9024951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2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1. </a:t>
            </a:r>
            <a:r>
              <a:rPr lang="ko-KR" altLang="en-US" sz="5400" b="1" dirty="0" smtClean="0">
                <a:solidFill>
                  <a:schemeClr val="accent2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창업부터 성공까지</a:t>
            </a:r>
            <a:endParaRPr lang="en-US" altLang="ko-KR" sz="5400" b="1" dirty="0" smtClean="0">
              <a:solidFill>
                <a:schemeClr val="accent2">
                  <a:lumMod val="75000"/>
                </a:schemeClr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2. </a:t>
            </a:r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대표 기술 </a:t>
            </a:r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‘</a:t>
            </a:r>
            <a:r>
              <a:rPr lang="en-US" altLang="ko-KR" sz="4400" b="1" dirty="0" err="1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FieldView</a:t>
            </a:r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’</a:t>
            </a:r>
          </a:p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3. </a:t>
            </a:r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의견 및 전망</a:t>
            </a:r>
            <a:endParaRPr lang="en-US" altLang="ko-KR" sz="5400" dirty="0">
              <a:solidFill>
                <a:schemeClr val="accent6">
                  <a:lumMod val="75000"/>
                </a:schemeClr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985513" y="1477539"/>
            <a:ext cx="6172013" cy="91440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Technology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60" y="2897090"/>
            <a:ext cx="912355" cy="91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oo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71" y="1492779"/>
            <a:ext cx="1024735" cy="10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utu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4237" y="4189022"/>
            <a:ext cx="1009004" cy="92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3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5984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5"/>
          <a:stretch/>
        </p:blipFill>
        <p:spPr>
          <a:xfrm>
            <a:off x="273435" y="199471"/>
            <a:ext cx="823845" cy="86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306753"/>
            <a:ext cx="851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보험</a:t>
            </a:r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 회사 </a:t>
            </a:r>
            <a:r>
              <a:rPr lang="en-US" altLang="ko-KR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‘</a:t>
            </a:r>
            <a:r>
              <a:rPr lang="en-US" altLang="ko-KR" sz="4000" dirty="0" err="1" smtClean="0">
                <a:latin typeface="10X10 Bold" panose="020D0604000000000000" pitchFamily="50" charset="-127"/>
                <a:ea typeface="10X10 Bold" panose="020D0604000000000000" pitchFamily="50" charset="-127"/>
              </a:rPr>
              <a:t>Weatherbill</a:t>
            </a:r>
            <a:r>
              <a:rPr lang="en-US" altLang="ko-KR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’</a:t>
            </a:r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로의 시작 </a:t>
            </a:r>
            <a:r>
              <a:rPr lang="en-US" altLang="ko-KR" sz="2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(2006)</a:t>
            </a:r>
            <a:endParaRPr lang="ko-KR" altLang="en-US" sz="2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5122" name="Picture 2" descr="Image result for David Friedberg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02" y="1991649"/>
            <a:ext cx="4770563" cy="368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60454" y="2302434"/>
            <a:ext cx="5607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David Friedberg (</a:t>
            </a:r>
            <a:r>
              <a:rPr lang="ko-KR" altLang="en-US" sz="28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창업자</a:t>
            </a:r>
            <a:r>
              <a:rPr lang="en-US" altLang="ko-KR" sz="28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, </a:t>
            </a:r>
            <a:r>
              <a:rPr lang="ko-KR" altLang="en-US" sz="28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전 </a:t>
            </a:r>
            <a:r>
              <a:rPr lang="en-US" altLang="ko-KR" sz="28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CEO)</a:t>
            </a:r>
            <a:endParaRPr lang="ko-KR" altLang="en-US" sz="2800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pic>
        <p:nvPicPr>
          <p:cNvPr id="5124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20" y="3226678"/>
            <a:ext cx="732520" cy="73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38764" y="3113788"/>
            <a:ext cx="3908442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UC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버클리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물리학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엔지니어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 오는 날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자전거 대여점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영업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8" name="Picture 8" descr="Image result for êµ¬ê¸ ìì´ì½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684" y="3226678"/>
            <a:ext cx="721712" cy="73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0454" y="4363724"/>
            <a:ext cx="696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스키장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놀이공원에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날씨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좋은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날 즉시 돈 지급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→ 사업 부진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농업 특화 보험 상품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개발로 성공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5984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5"/>
          <a:stretch/>
        </p:blipFill>
        <p:spPr>
          <a:xfrm>
            <a:off x="273435" y="199471"/>
            <a:ext cx="823845" cy="86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306753"/>
            <a:ext cx="6637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디지털 데이터 플랫폼 </a:t>
            </a:r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개발</a:t>
            </a:r>
            <a:r>
              <a:rPr lang="en-US" altLang="ko-KR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sz="2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(2013)</a:t>
            </a:r>
            <a:endParaRPr lang="ko-KR" altLang="en-US" sz="2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3190" y="1534954"/>
            <a:ext cx="3416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Weatherbill</a:t>
            </a:r>
            <a:r>
              <a:rPr lang="ko-KR" altLang="en-US" sz="24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의 </a:t>
            </a:r>
            <a:r>
              <a:rPr lang="ko-KR" altLang="en-US" sz="2400" b="1" dirty="0" smtClean="0">
                <a:solidFill>
                  <a:srgbClr val="FF0000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보험 </a:t>
            </a:r>
            <a:r>
              <a:rPr lang="ko-KR" altLang="en-US" sz="24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상품</a:t>
            </a:r>
            <a:endParaRPr lang="ko-KR" altLang="en-US" sz="2400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5910" y="1569220"/>
            <a:ext cx="412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The Climate Corporation</a:t>
            </a:r>
            <a:r>
              <a:rPr lang="ko-KR" altLang="en-US" sz="24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의 </a:t>
            </a:r>
            <a:endParaRPr lang="en-US" altLang="ko-KR" sz="2400" dirty="0" smtClean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데이터 분석 </a:t>
            </a:r>
            <a:r>
              <a:rPr lang="ko-KR" altLang="en-US" sz="24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상품</a:t>
            </a:r>
            <a:endParaRPr lang="ko-KR" altLang="en-US" sz="2400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542" y="2334948"/>
            <a:ext cx="232146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Climate Basic/Pro</a:t>
            </a:r>
            <a:endParaRPr lang="en-US" altLang="ko-KR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549" y="1920086"/>
            <a:ext cx="39613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 Weather Insurance Product</a:t>
            </a:r>
            <a:endParaRPr lang="en-US" altLang="ko-KR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5384534" y="1712328"/>
            <a:ext cx="1422932" cy="41551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3435" y="2681980"/>
            <a:ext cx="5017513" cy="161292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미국 국립기상서비스의 실시간 지역별 기상 센터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농무성의 과거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수확량 데이터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평방 마일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미국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2000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 단위 토양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작황 정보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6830" y="4490311"/>
            <a:ext cx="427072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5</a:t>
            </a:r>
            <a:r>
              <a:rPr lang="ko-KR" altLang="en-US" b="1" dirty="0" smtClean="0"/>
              <a:t>조개의 데이터</a:t>
            </a:r>
            <a:r>
              <a:rPr lang="en-US" altLang="ko-KR" b="1" dirty="0"/>
              <a:t> </a:t>
            </a:r>
            <a:r>
              <a:rPr lang="ko-KR" altLang="en-US" b="1" dirty="0" smtClean="0"/>
              <a:t>자체 알고리즘 입력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▶ 하루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만여 개 시나리오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데이터 분산 처리 기술 </a:t>
            </a:r>
            <a:r>
              <a:rPr lang="en-US" altLang="ko-KR" b="1" dirty="0" smtClean="0"/>
              <a:t>(Hadoop)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b="1" dirty="0" smtClean="0">
                <a:solidFill>
                  <a:srgbClr val="0070C0"/>
                </a:solidFill>
              </a:rPr>
              <a:t>개별 농가에 대한 보험금 가격 책정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▶ 날씨 따라 손해 계산하여 자동 지급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77253" y="4873558"/>
            <a:ext cx="5545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-4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천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백만 달러 투자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구글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코슬라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벤처스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미국 정부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정책 협업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11136" y="2870479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날씨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토양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토지 </a:t>
            </a:r>
            <a:r>
              <a:rPr lang="ko-KR" altLang="en-US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과학을 활용하여</a:t>
            </a:r>
            <a:r>
              <a:rPr lang="en-US" altLang="ko-KR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endParaRPr lang="en-US" altLang="ko-KR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농부들이 </a:t>
            </a:r>
            <a:r>
              <a:rPr lang="ko-KR" altLang="en-US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산출량을 </a:t>
            </a:r>
            <a:r>
              <a:rPr lang="ko-KR" altLang="en-US" b="1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제한하는 요인</a:t>
            </a:r>
            <a:r>
              <a:rPr lang="ko-KR" altLang="en-US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들을 알 수 있게 </a:t>
            </a:r>
            <a:r>
              <a:rPr lang="ko-KR" altLang="en-US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해주고</a:t>
            </a:r>
            <a:endParaRPr lang="en-US" altLang="ko-KR" kern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>
              <a:lnSpc>
                <a:spcPct val="160000"/>
              </a:lnSpc>
            </a:pPr>
            <a:r>
              <a:rPr lang="ko-KR" altLang="en-US" b="1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대안  처방 농법</a:t>
            </a:r>
            <a:r>
              <a:rPr lang="ko-KR" altLang="en-US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제시해 주는 플랫폼</a:t>
            </a:r>
            <a:endParaRPr lang="ko-KR" altLang="en-US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ë¼ì§ê¼¬ë¦¬ ìì´ì½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22247" flipH="1">
            <a:off x="5220387" y="2553825"/>
            <a:ext cx="1722613" cy="254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2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8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5984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5"/>
          <a:stretch/>
        </p:blipFill>
        <p:spPr>
          <a:xfrm>
            <a:off x="273435" y="199471"/>
            <a:ext cx="823845" cy="86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306753"/>
            <a:ext cx="9944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보험 사업 매각 및 농업 </a:t>
            </a:r>
            <a:r>
              <a:rPr lang="ko-KR" altLang="en-US" sz="4000" dirty="0" err="1" smtClean="0">
                <a:solidFill>
                  <a:srgbClr val="FF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빅</a:t>
            </a:r>
            <a:r>
              <a:rPr lang="ko-KR" altLang="en-US" sz="4000" dirty="0" smtClean="0">
                <a:solidFill>
                  <a:srgbClr val="FF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데이터 기업</a:t>
            </a:r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으로 </a:t>
            </a:r>
            <a:r>
              <a:rPr lang="en-US" altLang="ko-KR" sz="24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(2016)</a:t>
            </a:r>
            <a:endParaRPr lang="ko-KR" altLang="en-US" sz="24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0" name="Picture 2" descr="Image result for ëª¬ì°í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7" y="1794706"/>
            <a:ext cx="3855112" cy="13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mtrust financial servi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56" y="2964750"/>
            <a:ext cx="1912829" cy="191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13133" y="2038432"/>
            <a:ext cx="6933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창업자의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Exit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전략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다국적 식량기업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몬산토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9.3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억 달러 인수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3133" y="3521898"/>
            <a:ext cx="6468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금융서비스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암트러스트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보험 사업  매각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디지털 농업 플랫폼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집중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4" name="Picture 6" descr="Image result for Precision Planting LL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3" y="5057078"/>
            <a:ext cx="2208515" cy="81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75" y="4593446"/>
            <a:ext cx="1738891" cy="173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13133" y="5202463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 농업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관련 기업 인수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합병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하며 입지 확장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31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griculture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91"/>
          <a:stretch/>
        </p:blipFill>
        <p:spPr bwMode="auto">
          <a:xfrm>
            <a:off x="-5530742" y="0"/>
            <a:ext cx="8523475" cy="8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C:\Users\Administrator\Desktop\99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6"/>
          <a:stretch/>
        </p:blipFill>
        <p:spPr bwMode="auto">
          <a:xfrm>
            <a:off x="609600" y="0"/>
            <a:ext cx="34125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-1" y="0"/>
            <a:ext cx="2992733" cy="685800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60"/>
          </a:p>
        </p:txBody>
      </p:sp>
      <p:sp>
        <p:nvSpPr>
          <p:cNvPr id="13" name="TextBox 12"/>
          <p:cNvSpPr txBox="1"/>
          <p:nvPr/>
        </p:nvSpPr>
        <p:spPr>
          <a:xfrm>
            <a:off x="197376" y="2644170"/>
            <a:ext cx="2597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Cubano" panose="00000500000000000000" pitchFamily="50" charset="0"/>
                <a:ea typeface="이숲체" pitchFamily="18" charset="-127"/>
              </a:rPr>
              <a:t>Table of</a:t>
            </a:r>
          </a:p>
          <a:p>
            <a:pPr algn="ctr"/>
            <a:r>
              <a:rPr lang="en-US" altLang="ko-KR" sz="3600" b="1" dirty="0" smtClean="0">
                <a:latin typeface="Cubano" panose="00000500000000000000" pitchFamily="50" charset="0"/>
                <a:ea typeface="이숲체" pitchFamily="18" charset="-127"/>
              </a:rPr>
              <a:t>Contents</a:t>
            </a:r>
            <a:endParaRPr lang="ko-KR" altLang="en-US" sz="3600" b="1" dirty="0">
              <a:latin typeface="Cubano" panose="00000500000000000000" pitchFamily="50" charset="0"/>
              <a:ea typeface="이숲체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5514" y="1079126"/>
            <a:ext cx="9024951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2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1. </a:t>
            </a:r>
            <a:r>
              <a:rPr lang="ko-KR" altLang="en-US" sz="5400" b="1" dirty="0" smtClean="0">
                <a:solidFill>
                  <a:schemeClr val="accent2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창업부터 성공까지</a:t>
            </a:r>
            <a:endParaRPr lang="en-US" altLang="ko-KR" sz="5400" b="1" dirty="0" smtClean="0">
              <a:solidFill>
                <a:schemeClr val="accent2">
                  <a:lumMod val="75000"/>
                </a:schemeClr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2. </a:t>
            </a:r>
            <a:r>
              <a:rPr lang="ko-KR" altLang="en-US" sz="5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대표 기술 </a:t>
            </a:r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‘</a:t>
            </a:r>
            <a:r>
              <a:rPr lang="en-US" altLang="ko-KR" sz="4400" b="1" dirty="0" err="1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FieldView</a:t>
            </a:r>
            <a:r>
              <a:rPr lang="en-US" altLang="ko-KR" sz="4400" b="1" dirty="0" smtClean="0">
                <a:solidFill>
                  <a:schemeClr val="accent1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’</a:t>
            </a:r>
          </a:p>
          <a:p>
            <a:pPr>
              <a:lnSpc>
                <a:spcPct val="170000"/>
              </a:lnSpc>
            </a:pPr>
            <a:r>
              <a:rPr lang="en-US" altLang="ko-KR" sz="5400" b="1" dirty="0" smtClean="0">
                <a:solidFill>
                  <a:schemeClr val="accent6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3. </a:t>
            </a:r>
            <a:r>
              <a:rPr lang="ko-KR" altLang="en-US" sz="5400" b="1" dirty="0" smtClean="0">
                <a:solidFill>
                  <a:schemeClr val="accent6">
                    <a:lumMod val="75000"/>
                  </a:schemeClr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의견 및 전망</a:t>
            </a:r>
            <a:endParaRPr lang="en-US" altLang="ko-KR" sz="5400" dirty="0">
              <a:solidFill>
                <a:schemeClr val="accent6">
                  <a:lumMod val="75000"/>
                </a:schemeClr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985514" y="2895045"/>
            <a:ext cx="6596886" cy="91440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Technology icon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560" y="2897090"/>
            <a:ext cx="912355" cy="91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boo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371" y="1492779"/>
            <a:ext cx="1024735" cy="10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utur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74237" y="4189022"/>
            <a:ext cx="1009004" cy="92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5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5984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5"/>
          <a:stretch/>
        </p:blipFill>
        <p:spPr>
          <a:xfrm>
            <a:off x="273435" y="199471"/>
            <a:ext cx="823845" cy="86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9360" y="275976"/>
            <a:ext cx="3865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10X10 Bold" panose="020D0604000000000000" pitchFamily="50" charset="-127"/>
                <a:ea typeface="10X10 Bold" panose="020D0604000000000000" pitchFamily="50" charset="-127"/>
              </a:rPr>
              <a:t>FieldView</a:t>
            </a:r>
            <a:r>
              <a:rPr lang="ko-KR" altLang="en-US" sz="4000" dirty="0"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Drive</a:t>
            </a:r>
            <a:endParaRPr lang="ko-KR" altLang="en-US" sz="4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50" y="1929348"/>
            <a:ext cx="3112113" cy="2877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78" y="1721928"/>
            <a:ext cx="2850777" cy="204467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TextBox 8"/>
          <p:cNvSpPr txBox="1"/>
          <p:nvPr/>
        </p:nvSpPr>
        <p:spPr>
          <a:xfrm>
            <a:off x="1023404" y="4893534"/>
            <a:ext cx="427713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FieldView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의 센서 </a:t>
            </a:r>
            <a:r>
              <a:rPr lang="ko-KR" altLang="en-US" dirty="0" err="1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역할하는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 </a:t>
            </a:r>
            <a:r>
              <a:rPr lang="ko-KR" altLang="en-US" dirty="0" err="1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블루투스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 기기</a:t>
            </a:r>
            <a:endParaRPr lang="en-US" altLang="ko-KR" dirty="0" smtClean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농기계 내부 진단 포트에 </a:t>
            </a:r>
            <a:r>
              <a:rPr lang="ko-KR" altLang="en-US" b="1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꼽아서 설치</a:t>
            </a:r>
            <a:endParaRPr lang="en-US" altLang="ko-KR" b="1" dirty="0" smtClean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작물 종류</a:t>
            </a:r>
            <a:r>
              <a:rPr lang="en-US" altLang="ko-KR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/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작물 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밀도 등을 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파악</a:t>
            </a:r>
            <a:endParaRPr lang="ko-KR" altLang="en-US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17459" y="35141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217459" y="2590835"/>
            <a:ext cx="833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실시간</a:t>
            </a:r>
            <a:endParaRPr lang="en-US" altLang="ko-KR" dirty="0" smtClean="0">
              <a:solidFill>
                <a:srgbClr val="0070C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데이터</a:t>
            </a:r>
            <a:endParaRPr lang="en-US" altLang="ko-KR" dirty="0" smtClean="0">
              <a:solidFill>
                <a:srgbClr val="0070C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전달</a:t>
            </a:r>
            <a:endParaRPr lang="ko-KR" altLang="en-US" dirty="0">
              <a:solidFill>
                <a:srgbClr val="0070C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867" y="4393317"/>
            <a:ext cx="3665074" cy="200755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954" y="1753663"/>
            <a:ext cx="2689860" cy="1981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11847" y="3879424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촘촘할 수록 빨간색</a:t>
            </a:r>
            <a:r>
              <a:rPr lang="en-US" altLang="ko-KR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, 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토양 상태로 변경 가능</a:t>
            </a:r>
            <a:r>
              <a:rPr lang="en-US" altLang="ko-KR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, </a:t>
            </a:r>
            <a:r>
              <a:rPr lang="ko-KR" altLang="en-US" dirty="0" err="1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클라우드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 저장</a:t>
            </a:r>
            <a:endParaRPr lang="ko-KR" altLang="en-US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pic>
        <p:nvPicPr>
          <p:cNvPr id="15" name="Picture 4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52" y="4455708"/>
            <a:ext cx="1411491" cy="188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6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5984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5"/>
          <a:stretch/>
        </p:blipFill>
        <p:spPr>
          <a:xfrm>
            <a:off x="273435" y="199471"/>
            <a:ext cx="823845" cy="86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9360" y="275976"/>
            <a:ext cx="3577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10X10 Bold" panose="020D0604000000000000" pitchFamily="50" charset="-127"/>
                <a:ea typeface="10X10 Bold" panose="020D0604000000000000" pitchFamily="50" charset="-127"/>
              </a:rPr>
              <a:t>FieldView</a:t>
            </a:r>
            <a:r>
              <a:rPr lang="en-US" altLang="ko-KR" sz="4000" dirty="0"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en-US" altLang="ko-KR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App</a:t>
            </a:r>
            <a:endParaRPr lang="ko-KR" altLang="en-US" sz="4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0" y="1237146"/>
            <a:ext cx="2164359" cy="2050957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3074" name="Picture 2" descr="Image result for National Weather Servi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7" y="4147835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USD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20" y="4067620"/>
            <a:ext cx="1614329" cy="1614329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-127587" y="57078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국립기상서비스의 실시간 지역별 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기상</a:t>
            </a:r>
            <a:r>
              <a:rPr lang="en-US" altLang="ko-KR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, 30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년치 날씨</a:t>
            </a:r>
            <a:endParaRPr lang="en-US" altLang="ko-KR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농무성의 과거 </a:t>
            </a:r>
            <a:r>
              <a:rPr lang="en-US" altLang="ko-KR" dirty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60</a:t>
            </a:r>
            <a:r>
              <a:rPr lang="ko-KR" altLang="en-US" dirty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년 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수확량</a:t>
            </a:r>
            <a:r>
              <a:rPr lang="en-US" altLang="ko-KR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/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토양 데이터</a:t>
            </a:r>
            <a:r>
              <a:rPr lang="en-US" altLang="ko-KR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, 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곡물시세</a:t>
            </a:r>
            <a:endParaRPr lang="en-US" altLang="ko-KR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17614" y="3254948"/>
            <a:ext cx="480559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FieldView</a:t>
            </a:r>
            <a:r>
              <a:rPr lang="en-US" altLang="ko-KR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 Drive/Infield </a:t>
            </a: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센서로 </a:t>
            </a:r>
            <a:endParaRPr lang="en-US" altLang="ko-KR" dirty="0" smtClean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실시간 수집한 데이터</a:t>
            </a:r>
            <a:endParaRPr lang="en-US" altLang="ko-KR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413" y="1600491"/>
            <a:ext cx="1788459" cy="12996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7323" y="1651599"/>
            <a:ext cx="1752471" cy="12996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90244" y="1742486"/>
            <a:ext cx="2901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토질 및 수분함량</a:t>
            </a:r>
            <a:endParaRPr lang="en-US" altLang="ko-KR" sz="2000" dirty="0" smtClean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파종 별</a:t>
            </a:r>
            <a:r>
              <a:rPr lang="en-US" altLang="ko-KR" sz="2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 </a:t>
            </a:r>
            <a:r>
              <a:rPr lang="ko-KR" altLang="en-US" sz="2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수확량</a:t>
            </a:r>
            <a:r>
              <a:rPr lang="en-US" altLang="ko-KR" sz="2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/</a:t>
            </a:r>
            <a:r>
              <a:rPr lang="ko-KR" altLang="en-US" sz="2000" dirty="0" smtClean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수익 비교</a:t>
            </a:r>
            <a:endParaRPr lang="ko-KR" altLang="en-US" sz="2000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pic>
        <p:nvPicPr>
          <p:cNvPr id="13" name="Picture 2" descr="Image result for ë¼ì§ê¼¬ë¦¬ ìì´ì½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3806" flipH="1">
            <a:off x="4581032" y="1918053"/>
            <a:ext cx="1192157" cy="176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4124" y="3071367"/>
            <a:ext cx="1772748" cy="12586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10"/>
          <a:srcRect l="7449"/>
          <a:stretch/>
        </p:blipFill>
        <p:spPr>
          <a:xfrm>
            <a:off x="7760190" y="3057817"/>
            <a:ext cx="1674164" cy="12722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342793" y="3159552"/>
            <a:ext cx="26191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바이오매스</a:t>
            </a:r>
            <a:r>
              <a:rPr lang="en-US" altLang="ko-KR" sz="2000" dirty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/</a:t>
            </a:r>
            <a:r>
              <a:rPr lang="ko-KR" altLang="en-US" sz="2000" dirty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질소 농도</a:t>
            </a:r>
            <a:endParaRPr lang="en-US" altLang="ko-KR" sz="2000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문제를 미리 파악</a:t>
            </a:r>
            <a:endParaRPr lang="ko-KR" altLang="en-US" sz="2000" dirty="0"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pic>
        <p:nvPicPr>
          <p:cNvPr id="1026" name="Picture 2" descr="Image result for SSURGO databas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69" y="4375233"/>
            <a:ext cx="1424830" cy="10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517486" y="2254864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품종 </a:t>
            </a:r>
            <a:r>
              <a:rPr lang="ko-KR" altLang="en-US" sz="1600" dirty="0" smtClean="0">
                <a:solidFill>
                  <a:srgbClr val="FF0000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번호입력</a:t>
            </a:r>
            <a:endParaRPr lang="ko-KR" altLang="en-US" sz="1600" dirty="0">
              <a:solidFill>
                <a:srgbClr val="FF0000"/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725" y="1599059"/>
            <a:ext cx="1229976" cy="164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788195" y="4576618"/>
            <a:ext cx="2167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“</a:t>
            </a:r>
            <a:r>
              <a:rPr lang="ko-KR" altLang="en-US" sz="3600" dirty="0" smtClean="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처방농법</a:t>
            </a:r>
            <a:r>
              <a:rPr lang="en-US" altLang="ko-KR" sz="3600" dirty="0" smtClean="0">
                <a:solidFill>
                  <a:srgbClr val="0070C0"/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”</a:t>
            </a:r>
            <a:endParaRPr lang="ko-KR" altLang="en-US" sz="3600" dirty="0">
              <a:solidFill>
                <a:srgbClr val="0070C0"/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96390" y="5271234"/>
            <a:ext cx="59506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쏟아지는 정보를 활용</a:t>
            </a:r>
            <a:endParaRPr lang="en-US" altLang="ko-KR" sz="2000" dirty="0" smtClean="0">
              <a:solidFill>
                <a:srgbClr val="151515"/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해당 </a:t>
            </a:r>
            <a:r>
              <a:rPr lang="ko-KR" altLang="en-US" sz="2000" dirty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지역에 </a:t>
            </a:r>
            <a:r>
              <a:rPr lang="ko-KR" altLang="en-US" sz="2000" dirty="0">
                <a:solidFill>
                  <a:srgbClr val="FF0000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최적 </a:t>
            </a:r>
            <a:r>
              <a:rPr lang="ko-KR" altLang="en-US" sz="2000" dirty="0" smtClean="0">
                <a:solidFill>
                  <a:srgbClr val="FF0000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농법</a:t>
            </a:r>
            <a:r>
              <a:rPr lang="ko-KR" altLang="en-US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을 </a:t>
            </a:r>
            <a:r>
              <a:rPr lang="ko-KR" altLang="en-US" sz="2000" dirty="0" err="1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빅데이터</a:t>
            </a:r>
            <a:r>
              <a:rPr lang="ko-KR" altLang="en-US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 기술로 처방</a:t>
            </a:r>
            <a:endParaRPr lang="en-US" altLang="ko-KR" sz="2000" dirty="0" smtClean="0">
              <a:solidFill>
                <a:srgbClr val="151515"/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ex) </a:t>
            </a:r>
            <a:r>
              <a:rPr lang="ko-KR" altLang="en-US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어떤 작물 재배</a:t>
            </a:r>
            <a:r>
              <a:rPr lang="en-US" altLang="ko-KR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? </a:t>
            </a:r>
            <a:r>
              <a:rPr lang="ko-KR" altLang="en-US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심기</a:t>
            </a:r>
            <a:r>
              <a:rPr lang="en-US" altLang="ko-KR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물</a:t>
            </a:r>
            <a:r>
              <a:rPr lang="en-US" altLang="ko-KR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수확 시기</a:t>
            </a:r>
            <a:r>
              <a:rPr lang="en-US" altLang="ko-KR" sz="2000" dirty="0" smtClean="0">
                <a:solidFill>
                  <a:srgbClr val="151515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rgbClr val="FF0000"/>
                </a:solidFill>
                <a:latin typeface="1훈고딕굴림 R" panose="02020603020101020101" pitchFamily="18" charset="-127"/>
                <a:ea typeface="1훈고딕굴림 R" panose="02020603020101020101" pitchFamily="18" charset="-127"/>
              </a:rPr>
              <a:t>종자추천모델</a:t>
            </a:r>
            <a:endParaRPr lang="ko-KR" altLang="en-US" sz="2000" dirty="0">
              <a:solidFill>
                <a:srgbClr val="FF0000"/>
              </a:solidFill>
              <a:latin typeface="1훈고딕굴림 R" panose="02020603020101020101" pitchFamily="18" charset="-127"/>
              <a:ea typeface="1훈고딕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6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125984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295"/>
          <a:stretch/>
        </p:blipFill>
        <p:spPr>
          <a:xfrm>
            <a:off x="273435" y="199471"/>
            <a:ext cx="823845" cy="8608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9360" y="275976"/>
            <a:ext cx="515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latin typeface="10X10 Bold" panose="020D0604000000000000" pitchFamily="50" charset="-127"/>
                <a:ea typeface="10X10 Bold" panose="020D0604000000000000" pitchFamily="50" charset="-127"/>
              </a:rPr>
              <a:t>FieldView</a:t>
            </a:r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의 사례</a:t>
            </a:r>
            <a:r>
              <a:rPr lang="en-US" altLang="ko-KR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/</a:t>
            </a:r>
            <a:r>
              <a:rPr lang="ko-KR" altLang="en-US" sz="40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결과</a:t>
            </a:r>
            <a:endParaRPr lang="ko-KR" altLang="en-US" sz="40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4513" y="1265288"/>
            <a:ext cx="3198311" cy="507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10X10" panose="020D0604000000000000" pitchFamily="50" charset="-127"/>
                <a:ea typeface="10X10" panose="020D0604000000000000" pitchFamily="50" charset="-127"/>
              </a:rPr>
              <a:t>효과를 입증한 여러 통계</a:t>
            </a:r>
            <a:endParaRPr lang="en-US" altLang="ko-KR" sz="2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00787" y="1870952"/>
            <a:ext cx="4465763" cy="71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국무부 과학자문관인 </a:t>
            </a:r>
            <a:r>
              <a:rPr lang="ko-KR" altLang="en-US" dirty="0" err="1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라즈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코슬라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박사 </a:t>
            </a:r>
            <a:endParaRPr lang="en-US" altLang="ko-KR" dirty="0" smtClean="0">
              <a:solidFill>
                <a:srgbClr val="15151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“물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사용량을 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en-US" altLang="ko-KR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수확량은 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15%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↑”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5668" y="2639142"/>
            <a:ext cx="6096000" cy="7109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미국농장연합회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(AFBF)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“일부 과정에서 </a:t>
            </a:r>
            <a:r>
              <a:rPr lang="ko-KR" altLang="en-US" dirty="0" err="1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 도움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solidFill>
                <a:srgbClr val="15151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비용은 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15%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 생산량은 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13%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↑”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02788" y="4080032"/>
            <a:ext cx="6624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</a:t>
            </a:r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물을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재배하는 과정에서 작물 선택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파종 </a:t>
            </a:r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시기</a:t>
            </a:r>
            <a:r>
              <a:rPr lang="en-US" altLang="ko-KR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</a:t>
            </a:r>
            <a:endParaRPr lang="en-US" altLang="ko-KR" dirty="0">
              <a:solidFill>
                <a:srgbClr val="15151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40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의사결정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내려야 </a:t>
            </a:r>
            <a:endParaRPr lang="en-US" altLang="ko-KR" dirty="0" smtClean="0">
              <a:solidFill>
                <a:srgbClr val="15151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한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 가지만 정확하게 이뤄지면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농업 생산성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크게 </a:t>
            </a:r>
            <a:r>
              <a:rPr lang="ko-KR" altLang="en-US" dirty="0" err="1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높짐</a:t>
            </a:r>
            <a:r>
              <a:rPr lang="en-US" altLang="ko-KR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solidFill>
                <a:srgbClr val="15151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7" y="1401984"/>
            <a:ext cx="2257425" cy="53530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5" y="4550787"/>
            <a:ext cx="4952740" cy="215408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715" y="1535816"/>
            <a:ext cx="1651911" cy="298851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155868" y="3482094"/>
            <a:ext cx="3118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10X10" panose="020D0604000000000000" pitchFamily="50" charset="-127"/>
                <a:ea typeface="10X10" panose="020D0604000000000000" pitchFamily="50" charset="-127"/>
              </a:rPr>
              <a:t>부가가치에 대한 주장들</a:t>
            </a:r>
            <a:endParaRPr lang="en-US" altLang="ko-KR" sz="24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01902" y="5128388"/>
            <a:ext cx="7226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기업 관계자는 “미국 옥수수 농가의 </a:t>
            </a:r>
            <a:r>
              <a:rPr lang="ko-KR" altLang="en-US" dirty="0" err="1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에이커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(1200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당 생산량 </a:t>
            </a:r>
            <a:endParaRPr lang="en-US" altLang="ko-KR" dirty="0">
              <a:solidFill>
                <a:srgbClr val="15151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160</a:t>
            </a:r>
            <a:r>
              <a:rPr lang="ko-KR" altLang="en-US" b="1" dirty="0" err="1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부셸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(4,352㎏)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b="1" dirty="0" err="1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부셸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(5,440㎏)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수준까지 높아질 것</a:t>
            </a:r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en-US" altLang="ko-KR" dirty="0">
              <a:solidFill>
                <a:srgbClr val="15151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29084" y="59166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곡물의 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최적 생산으로 추가되는 </a:t>
            </a:r>
            <a:r>
              <a:rPr lang="ko-KR" altLang="en-US" b="1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부가가치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</a:t>
            </a:r>
            <a:endParaRPr lang="en-US" altLang="ko-KR" dirty="0">
              <a:solidFill>
                <a:srgbClr val="15151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연간 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200</a:t>
            </a:r>
            <a:r>
              <a:rPr lang="ko-KR" altLang="en-US" dirty="0" err="1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억달러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(24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조원</a:t>
            </a:r>
            <a:r>
              <a:rPr lang="en-US" altLang="ko-KR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rgbClr val="15151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달한다고 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56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702</Words>
  <Application>Microsoft Office PowerPoint</Application>
  <PresentationFormat>와이드스크린</PresentationFormat>
  <Paragraphs>108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10X10</vt:lpstr>
      <vt:lpstr>10X10 Bold</vt:lpstr>
      <vt:lpstr>1훈고딕굴림 R</vt:lpstr>
      <vt:lpstr>1훈화양연화 R</vt:lpstr>
      <vt:lpstr>나눔고딕</vt:lpstr>
      <vt:lpstr>맑은 고딕</vt:lpstr>
      <vt:lpstr>이숲체</vt:lpstr>
      <vt:lpstr>Arial</vt:lpstr>
      <vt:lpstr>Cubano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밳 승준</dc:creator>
  <cp:lastModifiedBy>밳 승준</cp:lastModifiedBy>
  <cp:revision>96</cp:revision>
  <dcterms:created xsi:type="dcterms:W3CDTF">2019-03-24T12:16:58Z</dcterms:created>
  <dcterms:modified xsi:type="dcterms:W3CDTF">2019-03-26T08:50:36Z</dcterms:modified>
</cp:coreProperties>
</file>