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98" r:id="rId2"/>
    <p:sldId id="323" r:id="rId3"/>
    <p:sldId id="328" r:id="rId4"/>
    <p:sldId id="340" r:id="rId5"/>
    <p:sldId id="334" r:id="rId6"/>
    <p:sldId id="341" r:id="rId7"/>
    <p:sldId id="338" r:id="rId8"/>
    <p:sldId id="335" r:id="rId9"/>
    <p:sldId id="337" r:id="rId10"/>
    <p:sldId id="342" r:id="rId11"/>
    <p:sldId id="339" r:id="rId12"/>
    <p:sldId id="302" r:id="rId13"/>
  </p:sldIdLst>
  <p:sldSz cx="9144000" cy="6858000" type="screen4x3"/>
  <p:notesSz cx="6858000" cy="9144000"/>
  <p:embeddedFontLst>
    <p:embeddedFont>
      <p:font typeface="나눔명조" panose="020B0600000101010101" charset="-127"/>
      <p:regular r:id="rId15"/>
      <p:bold r:id="rId16"/>
    </p:embeddedFont>
    <p:embeddedFont>
      <p:font typeface="OptimusPrinceps" panose="020B0600000101010101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함초롬바탕" panose="02030604000101010101" pitchFamily="18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024"/>
    <a:srgbClr val="3E3522"/>
    <a:srgbClr val="5F5133"/>
    <a:srgbClr val="BBA87F"/>
    <a:srgbClr val="210630"/>
    <a:srgbClr val="28073B"/>
    <a:srgbClr val="36094F"/>
    <a:srgbClr val="102930"/>
    <a:srgbClr val="2B333C"/>
    <a:srgbClr val="412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84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3292F-B348-46A8-B8D5-F81D6F85C53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2C53FA-688B-4FC1-8E1C-DBC6351E5074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회사 소개</a:t>
          </a:r>
          <a:endParaRPr lang="en-US">
            <a:latin typeface="함초롬바탕" panose="02030604000101010101" pitchFamily="18" charset="-127"/>
            <a:ea typeface="함초롬바탕" panose="02030604000101010101" pitchFamily="18" charset="-127"/>
            <a:cs typeface="함초롬바탕" panose="02030604000101010101" pitchFamily="18" charset="-127"/>
          </a:endParaRPr>
        </a:p>
      </dgm:t>
    </dgm:pt>
    <dgm:pt modelId="{CF8F1344-9721-4A17-8DE1-8936D8A9C730}" type="parTrans" cxnId="{AE825D52-F088-464F-A37D-530B86DA974B}">
      <dgm:prSet/>
      <dgm:spPr/>
      <dgm:t>
        <a:bodyPr/>
        <a:lstStyle/>
        <a:p>
          <a:endParaRPr lang="en-US"/>
        </a:p>
      </dgm:t>
    </dgm:pt>
    <dgm:pt modelId="{D49EB717-3672-44A1-8FE3-8DE22E8C1650}" type="sibTrans" cxnId="{AE825D52-F088-464F-A37D-530B86DA97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17CC9C-AE3B-4D64-B8B9-6EE5E929031F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기술 및 서비스</a:t>
          </a:r>
          <a:endParaRPr lang="en-US">
            <a:latin typeface="함초롬바탕" panose="02030604000101010101" pitchFamily="18" charset="-127"/>
            <a:ea typeface="함초롬바탕" panose="02030604000101010101" pitchFamily="18" charset="-127"/>
            <a:cs typeface="함초롬바탕" panose="02030604000101010101" pitchFamily="18" charset="-127"/>
          </a:endParaRPr>
        </a:p>
      </dgm:t>
    </dgm:pt>
    <dgm:pt modelId="{39A7BFA1-4108-4B98-9AB9-46DA3E2D90D5}" type="parTrans" cxnId="{09CC1101-6936-4503-9CAF-D979A00B37BE}">
      <dgm:prSet/>
      <dgm:spPr/>
      <dgm:t>
        <a:bodyPr/>
        <a:lstStyle/>
        <a:p>
          <a:endParaRPr lang="en-US"/>
        </a:p>
      </dgm:t>
    </dgm:pt>
    <dgm:pt modelId="{A9AFE321-B191-48DE-BBC2-F89D41F555F9}" type="sibTrans" cxnId="{09CC1101-6936-4503-9CAF-D979A00B37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2310C4-76AA-43A8-BF34-4C3E77AA9440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투자 및 매출액</a:t>
          </a:r>
          <a:endParaRPr lang="en-US">
            <a:latin typeface="함초롬바탕" panose="02030604000101010101" pitchFamily="18" charset="-127"/>
            <a:ea typeface="함초롬바탕" panose="02030604000101010101" pitchFamily="18" charset="-127"/>
            <a:cs typeface="함초롬바탕" panose="02030604000101010101" pitchFamily="18" charset="-127"/>
          </a:endParaRPr>
        </a:p>
      </dgm:t>
    </dgm:pt>
    <dgm:pt modelId="{74B95A80-35B2-4B47-BC5E-C377FB5F37AD}" type="parTrans" cxnId="{2838A032-42BA-46D1-A1F2-C0EA40A6240D}">
      <dgm:prSet/>
      <dgm:spPr/>
      <dgm:t>
        <a:bodyPr/>
        <a:lstStyle/>
        <a:p>
          <a:endParaRPr lang="en-US"/>
        </a:p>
      </dgm:t>
    </dgm:pt>
    <dgm:pt modelId="{40C0A30B-9B77-4280-B1F3-C274FD5E9029}" type="sibTrans" cxnId="{2838A032-42BA-46D1-A1F2-C0EA40A624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A43775-1A3D-4AB9-8BAD-A3648C221C39}">
      <dgm:prSet/>
      <dgm:spPr/>
      <dgm:t>
        <a:bodyPr/>
        <a:lstStyle/>
        <a:p>
          <a:pPr>
            <a:lnSpc>
              <a:spcPct val="100000"/>
            </a:lnSpc>
          </a:pPr>
          <a:r>
            <a:rPr lang="ko-KR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전망</a:t>
          </a:r>
          <a:r>
            <a:rPr lang="en-US" altLang="ko-KR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 </a:t>
          </a:r>
          <a:r>
            <a: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및 한계</a:t>
          </a:r>
          <a:endParaRPr lang="en-US">
            <a:latin typeface="함초롬바탕" panose="02030604000101010101" pitchFamily="18" charset="-127"/>
            <a:ea typeface="함초롬바탕" panose="02030604000101010101" pitchFamily="18" charset="-127"/>
            <a:cs typeface="함초롬바탕" panose="02030604000101010101" pitchFamily="18" charset="-127"/>
          </a:endParaRPr>
        </a:p>
      </dgm:t>
    </dgm:pt>
    <dgm:pt modelId="{F17331FF-BEAC-4A4D-9757-C152AFBE8039}" type="parTrans" cxnId="{6A2882C3-6948-4673-9BD6-00408FE972C5}">
      <dgm:prSet/>
      <dgm:spPr/>
      <dgm:t>
        <a:bodyPr/>
        <a:lstStyle/>
        <a:p>
          <a:endParaRPr lang="en-US"/>
        </a:p>
      </dgm:t>
    </dgm:pt>
    <dgm:pt modelId="{3BF5D90C-6B56-4AF6-A78A-A6EDD8E13BDB}" type="sibTrans" cxnId="{6A2882C3-6948-4673-9BD6-00408FE972C5}">
      <dgm:prSet/>
      <dgm:spPr/>
      <dgm:t>
        <a:bodyPr/>
        <a:lstStyle/>
        <a:p>
          <a:endParaRPr lang="en-US"/>
        </a:p>
      </dgm:t>
    </dgm:pt>
    <dgm:pt modelId="{840563F9-7EAF-445F-BE0A-2B773B88DB98}" type="pres">
      <dgm:prSet presAssocID="{6B13292F-B348-46A8-B8D5-F81D6F85C537}" presName="root" presStyleCnt="0">
        <dgm:presLayoutVars>
          <dgm:dir/>
          <dgm:resizeHandles val="exact"/>
        </dgm:presLayoutVars>
      </dgm:prSet>
      <dgm:spPr/>
    </dgm:pt>
    <dgm:pt modelId="{8CA7441E-5D29-47BA-AC7F-76B1019E8553}" type="pres">
      <dgm:prSet presAssocID="{6B13292F-B348-46A8-B8D5-F81D6F85C537}" presName="container" presStyleCnt="0">
        <dgm:presLayoutVars>
          <dgm:dir/>
          <dgm:resizeHandles val="exact"/>
        </dgm:presLayoutVars>
      </dgm:prSet>
      <dgm:spPr/>
    </dgm:pt>
    <dgm:pt modelId="{F4A83FEF-C6F7-4A67-A72D-78BBBCA234C1}" type="pres">
      <dgm:prSet presAssocID="{4D2C53FA-688B-4FC1-8E1C-DBC6351E5074}" presName="compNode" presStyleCnt="0"/>
      <dgm:spPr/>
    </dgm:pt>
    <dgm:pt modelId="{4DB72014-9FFE-4114-A9CE-A5CAD9A31006}" type="pres">
      <dgm:prSet presAssocID="{4D2C53FA-688B-4FC1-8E1C-DBC6351E5074}" presName="iconBgRect" presStyleLbl="bgShp" presStyleIdx="0" presStyleCnt="4"/>
      <dgm:spPr/>
    </dgm:pt>
    <dgm:pt modelId="{DA03D8B7-5611-4F22-B4CC-1D6CA28018FC}" type="pres">
      <dgm:prSet presAssocID="{4D2C53FA-688B-4FC1-8E1C-DBC6351E50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DDDB3E1-D019-4AC5-849B-98DD176B9934}" type="pres">
      <dgm:prSet presAssocID="{4D2C53FA-688B-4FC1-8E1C-DBC6351E5074}" presName="spaceRect" presStyleCnt="0"/>
      <dgm:spPr/>
    </dgm:pt>
    <dgm:pt modelId="{C614A1EC-21B9-4490-AB1F-79AD13B3F35D}" type="pres">
      <dgm:prSet presAssocID="{4D2C53FA-688B-4FC1-8E1C-DBC6351E5074}" presName="textRect" presStyleLbl="revTx" presStyleIdx="0" presStyleCnt="4">
        <dgm:presLayoutVars>
          <dgm:chMax val="1"/>
          <dgm:chPref val="1"/>
        </dgm:presLayoutVars>
      </dgm:prSet>
      <dgm:spPr/>
    </dgm:pt>
    <dgm:pt modelId="{8BEFDD86-3C57-4DBF-8B62-E5B691DC9974}" type="pres">
      <dgm:prSet presAssocID="{D49EB717-3672-44A1-8FE3-8DE22E8C1650}" presName="sibTrans" presStyleLbl="sibTrans2D1" presStyleIdx="0" presStyleCnt="0"/>
      <dgm:spPr/>
    </dgm:pt>
    <dgm:pt modelId="{ECA87306-D748-4C9F-919C-48EC6EE4587F}" type="pres">
      <dgm:prSet presAssocID="{C817CC9C-AE3B-4D64-B8B9-6EE5E929031F}" presName="compNode" presStyleCnt="0"/>
      <dgm:spPr/>
    </dgm:pt>
    <dgm:pt modelId="{C909320F-BFDF-4032-AAAF-F0D60658CFB0}" type="pres">
      <dgm:prSet presAssocID="{C817CC9C-AE3B-4D64-B8B9-6EE5E929031F}" presName="iconBgRect" presStyleLbl="bgShp" presStyleIdx="1" presStyleCnt="4"/>
      <dgm:spPr/>
    </dgm:pt>
    <dgm:pt modelId="{F970FEA2-0F46-4E15-B207-0C444FC154CD}" type="pres">
      <dgm:prSet presAssocID="{C817CC9C-AE3B-4D64-B8B9-6EE5E92903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509F19F-A5BF-4725-AAD8-931340AAA566}" type="pres">
      <dgm:prSet presAssocID="{C817CC9C-AE3B-4D64-B8B9-6EE5E929031F}" presName="spaceRect" presStyleCnt="0"/>
      <dgm:spPr/>
    </dgm:pt>
    <dgm:pt modelId="{F3457455-B253-48E3-BE9A-4371257C7828}" type="pres">
      <dgm:prSet presAssocID="{C817CC9C-AE3B-4D64-B8B9-6EE5E929031F}" presName="textRect" presStyleLbl="revTx" presStyleIdx="1" presStyleCnt="4">
        <dgm:presLayoutVars>
          <dgm:chMax val="1"/>
          <dgm:chPref val="1"/>
        </dgm:presLayoutVars>
      </dgm:prSet>
      <dgm:spPr/>
    </dgm:pt>
    <dgm:pt modelId="{720D6FCF-FBA0-4687-8133-B853981EC995}" type="pres">
      <dgm:prSet presAssocID="{A9AFE321-B191-48DE-BBC2-F89D41F555F9}" presName="sibTrans" presStyleLbl="sibTrans2D1" presStyleIdx="0" presStyleCnt="0"/>
      <dgm:spPr/>
    </dgm:pt>
    <dgm:pt modelId="{289CCE0C-2A1B-4687-9259-34C34B56B522}" type="pres">
      <dgm:prSet presAssocID="{8A2310C4-76AA-43A8-BF34-4C3E77AA9440}" presName="compNode" presStyleCnt="0"/>
      <dgm:spPr/>
    </dgm:pt>
    <dgm:pt modelId="{D00EA047-4CF6-497D-8DB8-5E09A736A1FB}" type="pres">
      <dgm:prSet presAssocID="{8A2310C4-76AA-43A8-BF34-4C3E77AA9440}" presName="iconBgRect" presStyleLbl="bgShp" presStyleIdx="2" presStyleCnt="4"/>
      <dgm:spPr/>
    </dgm:pt>
    <dgm:pt modelId="{ED81BFF3-F498-4F99-AF61-27E78A1CC745}" type="pres">
      <dgm:prSet presAssocID="{8A2310C4-76AA-43A8-BF34-4C3E77AA94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5CA79D5-3671-4910-9D2D-CD5F41EC3C38}" type="pres">
      <dgm:prSet presAssocID="{8A2310C4-76AA-43A8-BF34-4C3E77AA9440}" presName="spaceRect" presStyleCnt="0"/>
      <dgm:spPr/>
    </dgm:pt>
    <dgm:pt modelId="{1FBAB61C-B6BE-429E-A905-11C1685C7005}" type="pres">
      <dgm:prSet presAssocID="{8A2310C4-76AA-43A8-BF34-4C3E77AA9440}" presName="textRect" presStyleLbl="revTx" presStyleIdx="2" presStyleCnt="4">
        <dgm:presLayoutVars>
          <dgm:chMax val="1"/>
          <dgm:chPref val="1"/>
        </dgm:presLayoutVars>
      </dgm:prSet>
      <dgm:spPr/>
    </dgm:pt>
    <dgm:pt modelId="{DDEF3141-8829-4A53-9A09-721366142EFF}" type="pres">
      <dgm:prSet presAssocID="{40C0A30B-9B77-4280-B1F3-C274FD5E9029}" presName="sibTrans" presStyleLbl="sibTrans2D1" presStyleIdx="0" presStyleCnt="0"/>
      <dgm:spPr/>
    </dgm:pt>
    <dgm:pt modelId="{D399FA7F-A135-4439-9D09-E090391F292E}" type="pres">
      <dgm:prSet presAssocID="{3FA43775-1A3D-4AB9-8BAD-A3648C221C39}" presName="compNode" presStyleCnt="0"/>
      <dgm:spPr/>
    </dgm:pt>
    <dgm:pt modelId="{D3CB88C9-B196-4BE8-A8C4-0D0724AC5E8F}" type="pres">
      <dgm:prSet presAssocID="{3FA43775-1A3D-4AB9-8BAD-A3648C221C39}" presName="iconBgRect" presStyleLbl="bgShp" presStyleIdx="3" presStyleCnt="4"/>
      <dgm:spPr/>
    </dgm:pt>
    <dgm:pt modelId="{C30EF13A-B244-4D5D-91B9-EC0BB2459AE5}" type="pres">
      <dgm:prSet presAssocID="{3FA43775-1A3D-4AB9-8BAD-A3648C221C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6051879-B096-4B37-ADE9-CD201E421E8C}" type="pres">
      <dgm:prSet presAssocID="{3FA43775-1A3D-4AB9-8BAD-A3648C221C39}" presName="spaceRect" presStyleCnt="0"/>
      <dgm:spPr/>
    </dgm:pt>
    <dgm:pt modelId="{1DB39409-2234-4CE3-B3FB-878B6FFDD22B}" type="pres">
      <dgm:prSet presAssocID="{3FA43775-1A3D-4AB9-8BAD-A3648C221C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CC1101-6936-4503-9CAF-D979A00B37BE}" srcId="{6B13292F-B348-46A8-B8D5-F81D6F85C537}" destId="{C817CC9C-AE3B-4D64-B8B9-6EE5E929031F}" srcOrd="1" destOrd="0" parTransId="{39A7BFA1-4108-4B98-9AB9-46DA3E2D90D5}" sibTransId="{A9AFE321-B191-48DE-BBC2-F89D41F555F9}"/>
    <dgm:cxn modelId="{C366EC19-A576-41D1-8428-63E47FED4FEF}" type="presOf" srcId="{3FA43775-1A3D-4AB9-8BAD-A3648C221C39}" destId="{1DB39409-2234-4CE3-B3FB-878B6FFDD22B}" srcOrd="0" destOrd="0" presId="urn:microsoft.com/office/officeart/2018/2/layout/IconCircleList"/>
    <dgm:cxn modelId="{89FDD11A-76E7-4BE8-8FA6-9130CB00579C}" type="presOf" srcId="{C817CC9C-AE3B-4D64-B8B9-6EE5E929031F}" destId="{F3457455-B253-48E3-BE9A-4371257C7828}" srcOrd="0" destOrd="0" presId="urn:microsoft.com/office/officeart/2018/2/layout/IconCircleList"/>
    <dgm:cxn modelId="{519DAD2A-9E5B-471A-9B92-C386F8928436}" type="presOf" srcId="{6B13292F-B348-46A8-B8D5-F81D6F85C537}" destId="{840563F9-7EAF-445F-BE0A-2B773B88DB98}" srcOrd="0" destOrd="0" presId="urn:microsoft.com/office/officeart/2018/2/layout/IconCircleList"/>
    <dgm:cxn modelId="{2838A032-42BA-46D1-A1F2-C0EA40A6240D}" srcId="{6B13292F-B348-46A8-B8D5-F81D6F85C537}" destId="{8A2310C4-76AA-43A8-BF34-4C3E77AA9440}" srcOrd="2" destOrd="0" parTransId="{74B95A80-35B2-4B47-BC5E-C377FB5F37AD}" sibTransId="{40C0A30B-9B77-4280-B1F3-C274FD5E9029}"/>
    <dgm:cxn modelId="{5663E863-8F39-474E-9123-04A067E87066}" type="presOf" srcId="{40C0A30B-9B77-4280-B1F3-C274FD5E9029}" destId="{DDEF3141-8829-4A53-9A09-721366142EFF}" srcOrd="0" destOrd="0" presId="urn:microsoft.com/office/officeart/2018/2/layout/IconCircleList"/>
    <dgm:cxn modelId="{5BD51C6F-011F-4D24-9DDA-D48CAAFA1944}" type="presOf" srcId="{4D2C53FA-688B-4FC1-8E1C-DBC6351E5074}" destId="{C614A1EC-21B9-4490-AB1F-79AD13B3F35D}" srcOrd="0" destOrd="0" presId="urn:microsoft.com/office/officeart/2018/2/layout/IconCircleList"/>
    <dgm:cxn modelId="{AE825D52-F088-464F-A37D-530B86DA974B}" srcId="{6B13292F-B348-46A8-B8D5-F81D6F85C537}" destId="{4D2C53FA-688B-4FC1-8E1C-DBC6351E5074}" srcOrd="0" destOrd="0" parTransId="{CF8F1344-9721-4A17-8DE1-8936D8A9C730}" sibTransId="{D49EB717-3672-44A1-8FE3-8DE22E8C1650}"/>
    <dgm:cxn modelId="{55D1CF55-A0BD-4444-AC50-BA40D0E010A9}" type="presOf" srcId="{8A2310C4-76AA-43A8-BF34-4C3E77AA9440}" destId="{1FBAB61C-B6BE-429E-A905-11C1685C7005}" srcOrd="0" destOrd="0" presId="urn:microsoft.com/office/officeart/2018/2/layout/IconCircleList"/>
    <dgm:cxn modelId="{05FB68C3-1795-4388-8B32-FA2049CB8BE3}" type="presOf" srcId="{D49EB717-3672-44A1-8FE3-8DE22E8C1650}" destId="{8BEFDD86-3C57-4DBF-8B62-E5B691DC9974}" srcOrd="0" destOrd="0" presId="urn:microsoft.com/office/officeart/2018/2/layout/IconCircleList"/>
    <dgm:cxn modelId="{6A2882C3-6948-4673-9BD6-00408FE972C5}" srcId="{6B13292F-B348-46A8-B8D5-F81D6F85C537}" destId="{3FA43775-1A3D-4AB9-8BAD-A3648C221C39}" srcOrd="3" destOrd="0" parTransId="{F17331FF-BEAC-4A4D-9757-C152AFBE8039}" sibTransId="{3BF5D90C-6B56-4AF6-A78A-A6EDD8E13BDB}"/>
    <dgm:cxn modelId="{BB7874F7-379B-4AC5-86AC-796BF93F11A2}" type="presOf" srcId="{A9AFE321-B191-48DE-BBC2-F89D41F555F9}" destId="{720D6FCF-FBA0-4687-8133-B853981EC995}" srcOrd="0" destOrd="0" presId="urn:microsoft.com/office/officeart/2018/2/layout/IconCircleList"/>
    <dgm:cxn modelId="{76386850-0CBF-4F50-85E4-43381587C110}" type="presParOf" srcId="{840563F9-7EAF-445F-BE0A-2B773B88DB98}" destId="{8CA7441E-5D29-47BA-AC7F-76B1019E8553}" srcOrd="0" destOrd="0" presId="urn:microsoft.com/office/officeart/2018/2/layout/IconCircleList"/>
    <dgm:cxn modelId="{8179AEDD-EF7F-4DE2-8463-3C4422E33302}" type="presParOf" srcId="{8CA7441E-5D29-47BA-AC7F-76B1019E8553}" destId="{F4A83FEF-C6F7-4A67-A72D-78BBBCA234C1}" srcOrd="0" destOrd="0" presId="urn:microsoft.com/office/officeart/2018/2/layout/IconCircleList"/>
    <dgm:cxn modelId="{1D70E202-17FA-4B1E-A1A1-2656C15F6665}" type="presParOf" srcId="{F4A83FEF-C6F7-4A67-A72D-78BBBCA234C1}" destId="{4DB72014-9FFE-4114-A9CE-A5CAD9A31006}" srcOrd="0" destOrd="0" presId="urn:microsoft.com/office/officeart/2018/2/layout/IconCircleList"/>
    <dgm:cxn modelId="{88924E4A-EB98-4BE9-A90D-31130CD54CC9}" type="presParOf" srcId="{F4A83FEF-C6F7-4A67-A72D-78BBBCA234C1}" destId="{DA03D8B7-5611-4F22-B4CC-1D6CA28018FC}" srcOrd="1" destOrd="0" presId="urn:microsoft.com/office/officeart/2018/2/layout/IconCircleList"/>
    <dgm:cxn modelId="{3AADA48E-6951-49F9-A6EA-B1734699371C}" type="presParOf" srcId="{F4A83FEF-C6F7-4A67-A72D-78BBBCA234C1}" destId="{6DDDB3E1-D019-4AC5-849B-98DD176B9934}" srcOrd="2" destOrd="0" presId="urn:microsoft.com/office/officeart/2018/2/layout/IconCircleList"/>
    <dgm:cxn modelId="{88A1294F-FD68-4E7A-BE08-02F69538808E}" type="presParOf" srcId="{F4A83FEF-C6F7-4A67-A72D-78BBBCA234C1}" destId="{C614A1EC-21B9-4490-AB1F-79AD13B3F35D}" srcOrd="3" destOrd="0" presId="urn:microsoft.com/office/officeart/2018/2/layout/IconCircleList"/>
    <dgm:cxn modelId="{119073D1-D022-4064-BDE0-996E4A9D98AF}" type="presParOf" srcId="{8CA7441E-5D29-47BA-AC7F-76B1019E8553}" destId="{8BEFDD86-3C57-4DBF-8B62-E5B691DC9974}" srcOrd="1" destOrd="0" presId="urn:microsoft.com/office/officeart/2018/2/layout/IconCircleList"/>
    <dgm:cxn modelId="{842E282C-AA04-4858-A511-991F7172C4C3}" type="presParOf" srcId="{8CA7441E-5D29-47BA-AC7F-76B1019E8553}" destId="{ECA87306-D748-4C9F-919C-48EC6EE4587F}" srcOrd="2" destOrd="0" presId="urn:microsoft.com/office/officeart/2018/2/layout/IconCircleList"/>
    <dgm:cxn modelId="{8CA75EE3-2BC9-41FF-BB35-77DBC692B855}" type="presParOf" srcId="{ECA87306-D748-4C9F-919C-48EC6EE4587F}" destId="{C909320F-BFDF-4032-AAAF-F0D60658CFB0}" srcOrd="0" destOrd="0" presId="urn:microsoft.com/office/officeart/2018/2/layout/IconCircleList"/>
    <dgm:cxn modelId="{EA2807EF-89DC-428D-B8EF-58243533235B}" type="presParOf" srcId="{ECA87306-D748-4C9F-919C-48EC6EE4587F}" destId="{F970FEA2-0F46-4E15-B207-0C444FC154CD}" srcOrd="1" destOrd="0" presId="urn:microsoft.com/office/officeart/2018/2/layout/IconCircleList"/>
    <dgm:cxn modelId="{D373E238-CC78-4E01-AC47-E2D7ED366C4C}" type="presParOf" srcId="{ECA87306-D748-4C9F-919C-48EC6EE4587F}" destId="{3509F19F-A5BF-4725-AAD8-931340AAA566}" srcOrd="2" destOrd="0" presId="urn:microsoft.com/office/officeart/2018/2/layout/IconCircleList"/>
    <dgm:cxn modelId="{4E65B8F3-80C5-4089-9015-1505285877C3}" type="presParOf" srcId="{ECA87306-D748-4C9F-919C-48EC6EE4587F}" destId="{F3457455-B253-48E3-BE9A-4371257C7828}" srcOrd="3" destOrd="0" presId="urn:microsoft.com/office/officeart/2018/2/layout/IconCircleList"/>
    <dgm:cxn modelId="{CAE0CC68-5FA5-4FFF-B81C-811B7BC05EBF}" type="presParOf" srcId="{8CA7441E-5D29-47BA-AC7F-76B1019E8553}" destId="{720D6FCF-FBA0-4687-8133-B853981EC995}" srcOrd="3" destOrd="0" presId="urn:microsoft.com/office/officeart/2018/2/layout/IconCircleList"/>
    <dgm:cxn modelId="{9D70F7BA-77B7-4B58-84C9-B6C01ED7E4D1}" type="presParOf" srcId="{8CA7441E-5D29-47BA-AC7F-76B1019E8553}" destId="{289CCE0C-2A1B-4687-9259-34C34B56B522}" srcOrd="4" destOrd="0" presId="urn:microsoft.com/office/officeart/2018/2/layout/IconCircleList"/>
    <dgm:cxn modelId="{DBB4C28E-C235-475F-B84C-A9312AEC9623}" type="presParOf" srcId="{289CCE0C-2A1B-4687-9259-34C34B56B522}" destId="{D00EA047-4CF6-497D-8DB8-5E09A736A1FB}" srcOrd="0" destOrd="0" presId="urn:microsoft.com/office/officeart/2018/2/layout/IconCircleList"/>
    <dgm:cxn modelId="{010EF2EA-9515-4A6F-8796-3803E3E183AB}" type="presParOf" srcId="{289CCE0C-2A1B-4687-9259-34C34B56B522}" destId="{ED81BFF3-F498-4F99-AF61-27E78A1CC745}" srcOrd="1" destOrd="0" presId="urn:microsoft.com/office/officeart/2018/2/layout/IconCircleList"/>
    <dgm:cxn modelId="{D6011429-4658-4794-B7BF-75F20B06F94B}" type="presParOf" srcId="{289CCE0C-2A1B-4687-9259-34C34B56B522}" destId="{E5CA79D5-3671-4910-9D2D-CD5F41EC3C38}" srcOrd="2" destOrd="0" presId="urn:microsoft.com/office/officeart/2018/2/layout/IconCircleList"/>
    <dgm:cxn modelId="{C068F47A-13C7-402D-9EBF-BE18F29B973D}" type="presParOf" srcId="{289CCE0C-2A1B-4687-9259-34C34B56B522}" destId="{1FBAB61C-B6BE-429E-A905-11C1685C7005}" srcOrd="3" destOrd="0" presId="urn:microsoft.com/office/officeart/2018/2/layout/IconCircleList"/>
    <dgm:cxn modelId="{326982F0-C9DF-4CEE-8BE3-A6CFF457AF56}" type="presParOf" srcId="{8CA7441E-5D29-47BA-AC7F-76B1019E8553}" destId="{DDEF3141-8829-4A53-9A09-721366142EFF}" srcOrd="5" destOrd="0" presId="urn:microsoft.com/office/officeart/2018/2/layout/IconCircleList"/>
    <dgm:cxn modelId="{0EE7C7FD-ACDC-4748-92E2-DCE6BAAEFB48}" type="presParOf" srcId="{8CA7441E-5D29-47BA-AC7F-76B1019E8553}" destId="{D399FA7F-A135-4439-9D09-E090391F292E}" srcOrd="6" destOrd="0" presId="urn:microsoft.com/office/officeart/2018/2/layout/IconCircleList"/>
    <dgm:cxn modelId="{3C1015F2-329B-4D42-8E8D-840516E23E64}" type="presParOf" srcId="{D399FA7F-A135-4439-9D09-E090391F292E}" destId="{D3CB88C9-B196-4BE8-A8C4-0D0724AC5E8F}" srcOrd="0" destOrd="0" presId="urn:microsoft.com/office/officeart/2018/2/layout/IconCircleList"/>
    <dgm:cxn modelId="{811D00C8-493D-4FF7-BAA1-DDBBBD755ACD}" type="presParOf" srcId="{D399FA7F-A135-4439-9D09-E090391F292E}" destId="{C30EF13A-B244-4D5D-91B9-EC0BB2459AE5}" srcOrd="1" destOrd="0" presId="urn:microsoft.com/office/officeart/2018/2/layout/IconCircleList"/>
    <dgm:cxn modelId="{22BA4D33-B675-4573-BEC8-4B0534748254}" type="presParOf" srcId="{D399FA7F-A135-4439-9D09-E090391F292E}" destId="{36051879-B096-4B37-ADE9-CD201E421E8C}" srcOrd="2" destOrd="0" presId="urn:microsoft.com/office/officeart/2018/2/layout/IconCircleList"/>
    <dgm:cxn modelId="{ECC8458F-A923-4CD6-B1EF-8BEBD0C5912D}" type="presParOf" srcId="{D399FA7F-A135-4439-9D09-E090391F292E}" destId="{1DB39409-2234-4CE3-B3FB-878B6FFDD2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2014-9FFE-4114-A9CE-A5CAD9A31006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3D8B7-5611-4F22-B4CC-1D6CA28018FC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4A1EC-21B9-4490-AB1F-79AD13B3F35D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회사 소개</a:t>
          </a:r>
          <a:endParaRPr lang="en-US" sz="2400" kern="1200">
            <a:latin typeface="함초롬바탕" panose="02030604000101010101" pitchFamily="18" charset="-127"/>
            <a:ea typeface="함초롬바탕" panose="02030604000101010101" pitchFamily="18" charset="-127"/>
            <a:cs typeface="함초롬바탕" panose="02030604000101010101" pitchFamily="18" charset="-127"/>
          </a:endParaRPr>
        </a:p>
      </dsp:txBody>
      <dsp:txXfrm>
        <a:off x="1366323" y="800136"/>
        <a:ext cx="2370505" cy="1005669"/>
      </dsp:txXfrm>
    </dsp:sp>
    <dsp:sp modelId="{C909320F-BFDF-4032-AAAF-F0D60658CFB0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0FEA2-0F46-4E15-B207-0C444FC154CD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57455-B253-48E3-BE9A-4371257C7828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기술 및 서비스</a:t>
          </a:r>
          <a:endParaRPr lang="en-US" sz="2400" kern="1200">
            <a:latin typeface="함초롬바탕" panose="02030604000101010101" pitchFamily="18" charset="-127"/>
            <a:ea typeface="함초롬바탕" panose="02030604000101010101" pitchFamily="18" charset="-127"/>
            <a:cs typeface="함초롬바탕" panose="02030604000101010101" pitchFamily="18" charset="-127"/>
          </a:endParaRPr>
        </a:p>
      </dsp:txBody>
      <dsp:txXfrm>
        <a:off x="5371040" y="800136"/>
        <a:ext cx="2370505" cy="1005669"/>
      </dsp:txXfrm>
    </dsp:sp>
    <dsp:sp modelId="{D00EA047-4CF6-497D-8DB8-5E09A736A1FB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1BFF3-F498-4F99-AF61-27E78A1CC745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AB61C-B6BE-429E-A905-11C1685C7005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투자 및 매출액</a:t>
          </a:r>
          <a:endParaRPr lang="en-US" sz="2400" kern="1200">
            <a:latin typeface="함초롬바탕" panose="02030604000101010101" pitchFamily="18" charset="-127"/>
            <a:ea typeface="함초롬바탕" panose="02030604000101010101" pitchFamily="18" charset="-127"/>
            <a:cs typeface="함초롬바탕" panose="02030604000101010101" pitchFamily="18" charset="-127"/>
          </a:endParaRPr>
        </a:p>
      </dsp:txBody>
      <dsp:txXfrm>
        <a:off x="1366323" y="2545532"/>
        <a:ext cx="2370505" cy="1005669"/>
      </dsp:txXfrm>
    </dsp:sp>
    <dsp:sp modelId="{D3CB88C9-B196-4BE8-A8C4-0D0724AC5E8F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EF13A-B244-4D5D-91B9-EC0BB2459AE5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39409-2234-4CE3-B3FB-878B6FFDD22B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전망</a:t>
          </a:r>
          <a:r>
            <a:rPr lang="en-US" altLang="ko-KR" sz="2400" kern="12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 </a:t>
          </a:r>
          <a:r>
            <a:rPr lang="ko-KR" altLang="en-US" sz="2400" kern="12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rPr>
            <a:t>및 한계</a:t>
          </a:r>
          <a:endParaRPr lang="en-US" sz="2400" kern="1200">
            <a:latin typeface="함초롬바탕" panose="02030604000101010101" pitchFamily="18" charset="-127"/>
            <a:ea typeface="함초롬바탕" panose="02030604000101010101" pitchFamily="18" charset="-127"/>
            <a:cs typeface="함초롬바탕" panose="02030604000101010101" pitchFamily="18" charset="-127"/>
          </a:endParaRPr>
        </a:p>
      </dsp:txBody>
      <dsp:txXfrm>
        <a:off x="5371040" y="2545532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86956-6683-4515-96A7-AC4217299C77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189A-0828-4779-BDB1-A1C3614BC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5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1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4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1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2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7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8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6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/>
            </a:b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189A-0828-4779-BDB1-A1C3614BCC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4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fld id="{72FC2849-A083-443C-980D-B9A1D458CE60}" type="datetimeFigureOut">
              <a:rPr lang="ko-KR" altLang="en-US" smtClean="0"/>
              <a:pPr/>
              <a:t>2019-05-29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defRPr>
            </a:lvl1pPr>
          </a:lstStyle>
          <a:p>
            <a:fld id="{7D6A648F-3E55-4D06-852B-919E89FA42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2046016" y="453010"/>
            <a:ext cx="324000" cy="0"/>
          </a:xfrm>
          <a:prstGeom prst="line">
            <a:avLst/>
          </a:prstGeom>
          <a:ln>
            <a:solidFill>
              <a:schemeClr val="accent4">
                <a:lumMod val="50000"/>
                <a:alpha val="43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86970" y="3231649"/>
            <a:ext cx="6970057" cy="2278686"/>
            <a:chOff x="1292148" y="3975274"/>
            <a:chExt cx="6414416" cy="1842248"/>
          </a:xfrm>
        </p:grpSpPr>
        <p:grpSp>
          <p:nvGrpSpPr>
            <p:cNvPr id="2" name="그룹 1"/>
            <p:cNvGrpSpPr/>
            <p:nvPr/>
          </p:nvGrpSpPr>
          <p:grpSpPr>
            <a:xfrm>
              <a:off x="1573407" y="3975274"/>
              <a:ext cx="5851897" cy="1842248"/>
              <a:chOff x="1626302" y="3517091"/>
              <a:chExt cx="5851897" cy="184224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000946" y="4836800"/>
                <a:ext cx="5102608" cy="52253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lumMod val="85000"/>
                      </a:schemeClr>
                    </a:solidFill>
                    <a:latin typeface="나눔명조" pitchFamily="18" charset="-127"/>
                    <a:ea typeface="나눔명조" pitchFamily="18" charset="-127"/>
                  </a:rPr>
                  <a:t>Quant AI Robo-Advisor</a:t>
                </a:r>
                <a:endParaRPr lang="ko-KR" altLang="en-US" sz="36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명조" pitchFamily="18" charset="-127"/>
                  <a:ea typeface="나눔명조" pitchFamily="18" charset="-127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626302" y="3517091"/>
                <a:ext cx="5851897" cy="1269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600" b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OptimusPrinceps" pitchFamily="2" charset="-127"/>
                    <a:ea typeface="OptimusPrinceps" pitchFamily="2" charset="-127"/>
                  </a:rPr>
                  <a:t>QARA</a:t>
                </a:r>
                <a:endParaRPr lang="ko-KR" altLang="en-US" sz="9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OptimusPrinceps" pitchFamily="2" charset="-127"/>
                  <a:ea typeface="OptimusPrinceps" pitchFamily="2" charset="-127"/>
                </a:endParaRPr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>
              <a:off x="1292148" y="5229201"/>
              <a:ext cx="6414416" cy="0"/>
            </a:xfrm>
            <a:prstGeom prst="line">
              <a:avLst/>
            </a:prstGeom>
            <a:ln w="12700">
              <a:solidFill>
                <a:schemeClr val="bg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24D1EA9-A9A8-4631-922B-455F1002A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00" b="90000" l="10000" r="90000">
                        <a14:foregroundMark x1="36750" y1="17000" x2="36750" y2="17000"/>
                        <a14:foregroundMark x1="37750" y1="17000" x2="21000" y2="33750"/>
                        <a14:foregroundMark x1="42926" y1="37563" x2="44000" y2="37750"/>
                        <a14:foregroundMark x1="39069" y1="36892" x2="39834" y2="37025"/>
                        <a14:foregroundMark x1="21000" y1="33750" x2="24438" y2="34348"/>
                        <a14:foregroundMark x1="38160" y1="52767" x2="35250" y2="60250"/>
                        <a14:foregroundMark x1="50920" y1="67197" x2="54195" y2="68648"/>
                        <a14:foregroundMark x1="35250" y1="60250" x2="36739" y2="60910"/>
                        <a14:foregroundMark x1="74502" y1="57520" x2="76750" y2="55500"/>
                        <a14:foregroundMark x1="64356" y1="66637" x2="65561" y2="65554"/>
                        <a14:foregroundMark x1="60060" y1="70497" x2="62683" y2="68140"/>
                        <a14:foregroundMark x1="75325" y1="49866" x2="71250" y2="33750"/>
                        <a14:foregroundMark x1="59408" y1="17848" x2="53750" y2="10250"/>
                        <a14:foregroundMark x1="71250" y1="33750" x2="68707" y2="30335"/>
                        <a14:foregroundMark x1="44000" y1="30250" x2="45250" y2="37500"/>
                        <a14:foregroundMark x1="38750" y1="6250" x2="37500" y2="7250"/>
                        <a14:foregroundMark x1="38750" y1="8000" x2="35750" y2="4500"/>
                        <a14:backgroundMark x1="84250" y1="69250" x2="84250" y2="69250"/>
                        <a14:backgroundMark x1="84250" y1="65750" x2="84250" y2="65750"/>
                        <a14:backgroundMark x1="78000" y1="16500" x2="84750" y2="71500"/>
                        <a14:backgroundMark x1="84750" y1="71500" x2="89250" y2="6250"/>
                        <a14:backgroundMark x1="89250" y1="6250" x2="96500" y2="44500"/>
                        <a14:backgroundMark x1="96500" y1="44500" x2="96750" y2="18000"/>
                        <a14:backgroundMark x1="96750" y1="18000" x2="88250" y2="54750"/>
                        <a14:backgroundMark x1="88250" y1="54750" x2="86500" y2="19250"/>
                        <a14:backgroundMark x1="86500" y1="19250" x2="89250" y2="68500"/>
                        <a14:backgroundMark x1="89250" y1="68500" x2="92750" y2="83000"/>
                        <a14:backgroundMark x1="65250" y1="12500" x2="91250" y2="68000"/>
                        <a14:backgroundMark x1="91250" y1="68000" x2="91000" y2="21500"/>
                        <a14:backgroundMark x1="91000" y1="21500" x2="89500" y2="90000"/>
                        <a14:backgroundMark x1="89500" y1="90000" x2="83750" y2="40000"/>
                        <a14:backgroundMark x1="83750" y1="40000" x2="80250" y2="75750"/>
                        <a14:backgroundMark x1="80250" y1="75750" x2="63000" y2="95250"/>
                        <a14:backgroundMark x1="63000" y1="95250" x2="39250" y2="84000"/>
                        <a14:backgroundMark x1="39250" y1="84000" x2="20000" y2="58500"/>
                        <a14:backgroundMark x1="20000" y1="58500" x2="6250" y2="9000"/>
                        <a14:backgroundMark x1="6250" y1="9000" x2="27500" y2="1500"/>
                        <a14:backgroundMark x1="24000" y1="35000" x2="39500" y2="36250"/>
                        <a14:backgroundMark x1="57750" y1="19000" x2="67750" y2="31000"/>
                        <a14:backgroundMark x1="70000" y1="58000" x2="70750" y2="65000"/>
                        <a14:backgroundMark x1="76000" y1="49750" x2="77000" y2="55500"/>
                        <a14:backgroundMark x1="44750" y1="67000" x2="49250" y2="65500"/>
                        <a14:backgroundMark x1="37750" y1="62000" x2="44750" y2="62000"/>
                        <a14:backgroundMark x1="41000" y1="64500" x2="51250" y2="66750"/>
                        <a14:backgroundMark x1="60750" y1="71500" x2="56500" y2="72000"/>
                        <a14:backgroundMark x1="64750" y1="67500" x2="61250" y2="65000"/>
                        <a14:backgroundMark x1="37750" y1="61000" x2="37750" y2="62250"/>
                        <a14:backgroundMark x1="36500" y1="61500" x2="37500" y2="60250"/>
                        <a14:backgroundMark x1="42500" y1="40750" x2="37000" y2="52250"/>
                        <a14:backgroundMark x1="43500" y1="40750" x2="39500" y2="44000"/>
                        <a14:backgroundMark x1="41750" y1="43250" x2="43849" y2="37739"/>
                        <a14:backgroundMark x1="44000" y1="39250" x2="41250" y2="39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7843" y="1151034"/>
            <a:ext cx="2808312" cy="28083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C3B12-08C1-462D-9EBE-738F5B8307D7}"/>
              </a:ext>
            </a:extLst>
          </p:cNvPr>
          <p:cNvSpPr txBox="1"/>
          <p:nvPr/>
        </p:nvSpPr>
        <p:spPr>
          <a:xfrm>
            <a:off x="5322553" y="6214764"/>
            <a:ext cx="40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컴퓨터공학부 박규연</a:t>
            </a:r>
            <a:endParaRPr lang="ko-KR" altLang="en-US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1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AE6EDD-7C56-409F-8F21-D9E199BF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63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192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0" y="-12192"/>
            <a:ext cx="2952328" cy="1083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E5BC9F-05D4-4186-857A-EA52AD5F9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2060848"/>
            <a:ext cx="6912768" cy="38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58A96-ED60-4ECB-A5C6-A8DEC84B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66124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글로벌 스타트업으로 발전하기 위한 노력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글로벌 마케터 영입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싱가포르</a:t>
            </a:r>
            <a:r>
              <a:rPr lang="en-US" altLang="ko-KR"/>
              <a:t>, </a:t>
            </a:r>
            <a:r>
              <a:rPr lang="ko-KR" altLang="en-US"/>
              <a:t>대만 등 해외법인 설립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일본 진출 준비 중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대중을 타겟으로 한 서비스 개발 중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인공지능 스피커로 금융 전망 물어보고 정보얻는 서비스 기획 중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우려되는점</a:t>
            </a:r>
            <a:r>
              <a:rPr lang="en-US" altLang="ko-KR"/>
              <a:t>? </a:t>
            </a:r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금융시장은 과거 데이터로 미래를 예측하는것이 힘듦</a:t>
            </a:r>
            <a:r>
              <a:rPr lang="en-US" altLang="ko-KR"/>
              <a:t>. </a:t>
            </a:r>
            <a:r>
              <a:rPr lang="ko-KR" altLang="en-US"/>
              <a:t>정확성의 문제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규제가 되면 사업 규모가 감소 혹은 종료 가능성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E6EDD-7C56-409F-8F21-D9E199BF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63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192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179512" y="0"/>
            <a:ext cx="3888432" cy="1059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전망 및 한계</a:t>
            </a:r>
          </a:p>
        </p:txBody>
      </p:sp>
    </p:spTree>
    <p:extLst>
      <p:ext uri="{BB962C8B-B14F-4D97-AF65-F5344CB8AC3E}">
        <p14:creationId xmlns:p14="http://schemas.microsoft.com/office/powerpoint/2010/main" val="177391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236961" y="2708920"/>
            <a:ext cx="4670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OptimusPrinceps" panose="020B0600000101010101"/>
                <a:ea typeface="OptimusPrinceps" pitchFamily="2" charset="-127"/>
              </a:rPr>
              <a:t>Q&amp;A</a:t>
            </a:r>
            <a:endParaRPr lang="ko-KR" altLang="en-US" sz="9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OptimusPrinceps" panose="020B0600000101010101"/>
              <a:ea typeface="OptimusPrinceps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046016" y="453010"/>
            <a:ext cx="324000" cy="0"/>
          </a:xfrm>
          <a:prstGeom prst="line">
            <a:avLst/>
          </a:prstGeom>
          <a:ln>
            <a:solidFill>
              <a:schemeClr val="accent4">
                <a:lumMod val="50000"/>
                <a:alpha val="43000"/>
              </a:schemeClr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364791" y="4278580"/>
            <a:ext cx="6414416" cy="0"/>
          </a:xfrm>
          <a:prstGeom prst="line">
            <a:avLst/>
          </a:prstGeom>
          <a:ln w="12700">
            <a:solidFill>
              <a:schemeClr val="bg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E57E8B38-9E2A-495F-8D8F-4E3576270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096069"/>
              </p:ext>
            </p:extLst>
          </p:nvPr>
        </p:nvGraphicFramePr>
        <p:xfrm>
          <a:off x="628650" y="155679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E9FD5EF-581D-4735-AFD1-5F66FB9AA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8535"/>
            <a:ext cx="9144000" cy="10836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5D7E2A7-0826-4C09-8A7B-62C1F5B5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2328" cy="108364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7080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58A96-ED60-4ECB-A5C6-A8DEC84B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36" y="1700808"/>
            <a:ext cx="8229600" cy="4525963"/>
          </a:xfrm>
        </p:spPr>
        <p:txBody>
          <a:bodyPr/>
          <a:lstStyle/>
          <a:p>
            <a:r>
              <a:rPr lang="en-US" altLang="ko-KR"/>
              <a:t>2014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 설립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QARA</a:t>
            </a:r>
            <a:r>
              <a:rPr lang="ko-KR" altLang="en-US"/>
              <a:t>는 금융 인공지능 딥러닝 기술 기반 로보 어드바이저 핀테크 기업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딥러닝으로 과거 </a:t>
            </a:r>
            <a:r>
              <a:rPr lang="en-US" altLang="ko-KR"/>
              <a:t>30</a:t>
            </a:r>
            <a:r>
              <a:rPr lang="ko-KR" altLang="en-US"/>
              <a:t>년 간의 금융시장을 분석하고 전망을 예측하는 솔루션 개발</a:t>
            </a:r>
            <a:r>
              <a:rPr lang="en-US" altLang="ko-KR"/>
              <a:t>/</a:t>
            </a:r>
            <a:r>
              <a:rPr lang="ko-KR" altLang="en-US"/>
              <a:t>제공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64" y="0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451936" y="0"/>
            <a:ext cx="3111952" cy="1083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QARA </a:t>
            </a:r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69524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AE6EDD-7C56-409F-8F21-D9E199BF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63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1840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343744" y="0"/>
            <a:ext cx="2952328" cy="1083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History</a:t>
            </a:r>
            <a:endParaRPr lang="ko-KR" altLang="en-US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F9DB1-11AF-42FD-BEAF-98A0883DE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60701"/>
            <a:ext cx="3296072" cy="31937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C7CBAC-6E86-472B-9E73-052E0E7A4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400" y="1844824"/>
            <a:ext cx="3520664" cy="48481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B01720-D322-4378-9CEB-F2FBE2820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128" y="1276333"/>
            <a:ext cx="3296072" cy="1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9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AE6EDD-7C56-409F-8F21-D9E199BF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63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1840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395536" y="-11840"/>
            <a:ext cx="2952328" cy="1083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대표 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B5DCBE-D793-4806-AE9A-43647335A4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" r="30607"/>
          <a:stretch/>
        </p:blipFill>
        <p:spPr>
          <a:xfrm>
            <a:off x="624896" y="1653395"/>
            <a:ext cx="4461527" cy="19332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6DC5EF-E95D-4D35-BB5D-C6555EDA6C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3826"/>
          <a:stretch/>
        </p:blipFill>
        <p:spPr>
          <a:xfrm>
            <a:off x="610448" y="4133898"/>
            <a:ext cx="4897512" cy="223837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58A96-ED60-4ECB-A5C6-A8DEC84B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268760"/>
            <a:ext cx="3744416" cy="5472608"/>
          </a:xfrm>
        </p:spPr>
        <p:txBody>
          <a:bodyPr>
            <a:normAutofit/>
          </a:bodyPr>
          <a:lstStyle/>
          <a:p>
            <a:endParaRPr lang="en-US" altLang="ko-KR" sz="2800"/>
          </a:p>
          <a:p>
            <a:r>
              <a:rPr lang="ko-KR" altLang="en-US" sz="2800"/>
              <a:t>자산운용의 대중화를 위해 창업</a:t>
            </a:r>
            <a:endParaRPr lang="en-US" altLang="ko-KR" sz="2800"/>
          </a:p>
          <a:p>
            <a:endParaRPr lang="en-US" altLang="ko-KR" sz="2800"/>
          </a:p>
          <a:p>
            <a:endParaRPr lang="en-US" altLang="ko-KR" sz="2800"/>
          </a:p>
          <a:p>
            <a:pPr marL="0" indent="0">
              <a:buNone/>
            </a:pPr>
            <a:endParaRPr lang="en-US" altLang="ko-KR" sz="2800"/>
          </a:p>
          <a:p>
            <a:r>
              <a:rPr lang="ko-KR" altLang="en-US" sz="2800"/>
              <a:t>마케팅 전문가 대표를 영입하여 </a:t>
            </a:r>
            <a:r>
              <a:rPr lang="en-US" altLang="ko-KR" sz="2800"/>
              <a:t>2017</a:t>
            </a:r>
            <a:r>
              <a:rPr lang="ko-KR" altLang="en-US" sz="2800"/>
              <a:t>년 </a:t>
            </a:r>
            <a:r>
              <a:rPr lang="en-US" altLang="ko-KR" sz="2800"/>
              <a:t>8</a:t>
            </a:r>
            <a:r>
              <a:rPr lang="ko-KR" altLang="en-US" sz="2800"/>
              <a:t>월 </a:t>
            </a:r>
            <a:r>
              <a:rPr lang="en-US" altLang="ko-KR" sz="2800"/>
              <a:t>2</a:t>
            </a:r>
            <a:r>
              <a:rPr lang="ko-KR" altLang="en-US" sz="2800"/>
              <a:t>인 대표 체제로 변화</a:t>
            </a:r>
            <a:endParaRPr lang="en-US" altLang="ko-KR" sz="280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82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58A96-ED60-4ECB-A5C6-A8DEC84B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60" y="2106168"/>
            <a:ext cx="8229600" cy="4525963"/>
          </a:xfrm>
        </p:spPr>
        <p:txBody>
          <a:bodyPr/>
          <a:lstStyle/>
          <a:p>
            <a:r>
              <a:rPr lang="en-US" altLang="ko-KR"/>
              <a:t>2018</a:t>
            </a:r>
            <a:r>
              <a:rPr lang="ko-KR" altLang="en-US"/>
              <a:t>년 영국 벤처투자사 킹슬리벤처스와 </a:t>
            </a:r>
            <a:r>
              <a:rPr lang="en-US" altLang="ko-KR"/>
              <a:t>NXVP</a:t>
            </a:r>
            <a:r>
              <a:rPr lang="ko-KR" altLang="en-US"/>
              <a:t>에서 </a:t>
            </a:r>
            <a:r>
              <a:rPr lang="en-US" altLang="ko-KR"/>
              <a:t>11</a:t>
            </a:r>
            <a:r>
              <a:rPr lang="ko-KR" altLang="en-US"/>
              <a:t>억원 규모의 </a:t>
            </a:r>
            <a:r>
              <a:rPr lang="en-US" altLang="ko-KR"/>
              <a:t>Series A </a:t>
            </a:r>
            <a:r>
              <a:rPr lang="ko-KR" altLang="en-US"/>
              <a:t>투자 유치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매출 </a:t>
            </a:r>
            <a:r>
              <a:rPr lang="en-US" altLang="ko-KR"/>
              <a:t>2017</a:t>
            </a:r>
            <a:r>
              <a:rPr lang="ko-KR" altLang="en-US"/>
              <a:t>년 </a:t>
            </a:r>
            <a:r>
              <a:rPr lang="en-US" altLang="ko-KR"/>
              <a:t>7</a:t>
            </a:r>
            <a:r>
              <a:rPr lang="ko-KR" altLang="en-US"/>
              <a:t>억원</a:t>
            </a:r>
            <a:r>
              <a:rPr lang="en-US" altLang="ko-KR"/>
              <a:t>, 2018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억원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E6EDD-7C56-409F-8F21-D9E199BF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63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1840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-3400" y="0"/>
            <a:ext cx="4647408" cy="1071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투자 및 매출액</a:t>
            </a:r>
          </a:p>
        </p:txBody>
      </p:sp>
    </p:spTree>
    <p:extLst>
      <p:ext uri="{BB962C8B-B14F-4D97-AF65-F5344CB8AC3E}">
        <p14:creationId xmlns:p14="http://schemas.microsoft.com/office/powerpoint/2010/main" val="2190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58A96-ED60-4ECB-A5C6-A8DEC84B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60" y="210616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228136" y="0"/>
            <a:ext cx="4159320" cy="1083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기술 및 서비스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0081CB-09E4-418A-9304-02F265F56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04864"/>
            <a:ext cx="2971800" cy="962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EB287D-8BC8-4EC3-95D5-46A5C703D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00" b="13986"/>
          <a:stretch/>
        </p:blipFill>
        <p:spPr>
          <a:xfrm>
            <a:off x="821896" y="4581128"/>
            <a:ext cx="2971800" cy="96202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BA51DBD-7FE0-427C-B140-0A32B9521765}"/>
              </a:ext>
            </a:extLst>
          </p:cNvPr>
          <p:cNvSpPr txBox="1">
            <a:spLocks/>
          </p:cNvSpPr>
          <p:nvPr/>
        </p:nvSpPr>
        <p:spPr>
          <a:xfrm>
            <a:off x="3911256" y="2142016"/>
            <a:ext cx="4981224" cy="2051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핵심 인공지능 딥러닝 엔진</a:t>
            </a:r>
            <a:endParaRPr lang="en-US" altLang="ko-KR"/>
          </a:p>
          <a:p>
            <a:r>
              <a:rPr lang="ko-KR" altLang="en-US"/>
              <a:t>정확성보다는 대중성에 초점</a:t>
            </a:r>
            <a:endParaRPr lang="en-US" altLang="ko-KR"/>
          </a:p>
          <a:p>
            <a:r>
              <a:rPr lang="en-US" altLang="ko-KR"/>
              <a:t>KB</a:t>
            </a:r>
            <a:r>
              <a:rPr lang="ko-KR" altLang="en-US"/>
              <a:t>자산운용</a:t>
            </a:r>
            <a:r>
              <a:rPr lang="en-US" altLang="ko-KR"/>
              <a:t>, KB</a:t>
            </a:r>
            <a:r>
              <a:rPr lang="ko-KR" altLang="en-US"/>
              <a:t>은행</a:t>
            </a:r>
            <a:r>
              <a:rPr lang="en-US" altLang="ko-KR"/>
              <a:t>, </a:t>
            </a:r>
            <a:r>
              <a:rPr lang="ko-KR" altLang="en-US"/>
              <a:t>한화그룹이 채택한 기술</a:t>
            </a:r>
            <a:endParaRPr lang="en-US" altLang="ko-KR"/>
          </a:p>
          <a:p>
            <a:r>
              <a:rPr lang="en-US" altLang="ko-KR"/>
              <a:t>BM </a:t>
            </a:r>
            <a:r>
              <a:rPr lang="ko-KR" altLang="en-US"/>
              <a:t>특허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8F37D70-F559-4B44-BBE5-D108B8036DB5}"/>
              </a:ext>
            </a:extLst>
          </p:cNvPr>
          <p:cNvSpPr txBox="1">
            <a:spLocks/>
          </p:cNvSpPr>
          <p:nvPr/>
        </p:nvSpPr>
        <p:spPr>
          <a:xfrm>
            <a:off x="3975600" y="4581129"/>
            <a:ext cx="4737840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800"/>
              <a:t>로보어드바이저 자산 관리</a:t>
            </a:r>
            <a:endParaRPr lang="en-US" altLang="ko-KR" sz="3800"/>
          </a:p>
          <a:p>
            <a:r>
              <a:rPr lang="ko-KR" altLang="en-US" sz="3800"/>
              <a:t>투자자문</a:t>
            </a:r>
            <a:r>
              <a:rPr lang="en-US" altLang="ko-KR" sz="3800"/>
              <a:t>, </a:t>
            </a:r>
            <a:r>
              <a:rPr lang="ko-KR" altLang="en-US" sz="3800"/>
              <a:t>일임</a:t>
            </a:r>
            <a:r>
              <a:rPr lang="en-US" altLang="ko-KR" sz="3800"/>
              <a:t>, </a:t>
            </a:r>
            <a:r>
              <a:rPr lang="ko-KR" altLang="en-US" sz="3800"/>
              <a:t>펀드 운용</a:t>
            </a:r>
            <a:endParaRPr lang="en-US" altLang="ko-KR" sz="3800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39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AE6EDD-7C56-409F-8F21-D9E199BF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63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192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323528" y="-12192"/>
            <a:ext cx="3995936" cy="109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기술 및 서비스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DB84A1-1239-4069-BB0D-092FC26E4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33056"/>
            <a:ext cx="2934392" cy="29343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8CD345-33C7-415E-B233-28D785AA3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376" y="1071451"/>
            <a:ext cx="3210360" cy="3210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C75F0D-015C-46FE-B383-24200AE02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614" y="4311107"/>
            <a:ext cx="3204204" cy="22391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C3E201-096A-417C-8433-5E887852B5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040" y="3789040"/>
            <a:ext cx="3068960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58A96-ED60-4ECB-A5C6-A8DEC84B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389" y="1856398"/>
            <a:ext cx="5927611" cy="5001601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/>
              <a:t>KOSHO</a:t>
            </a:r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딥러닝 알고리즘 </a:t>
            </a:r>
            <a:r>
              <a:rPr lang="en-US" altLang="ko-KR"/>
              <a:t>‘</a:t>
            </a:r>
            <a:r>
              <a:rPr lang="ko-KR" altLang="en-US"/>
              <a:t>마켓드리머</a:t>
            </a:r>
            <a:r>
              <a:rPr lang="en-US" altLang="ko-KR"/>
              <a:t>’</a:t>
            </a:r>
            <a:r>
              <a:rPr lang="ko-KR" altLang="en-US"/>
              <a:t>를 이용한 무료 어플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약 </a:t>
            </a:r>
            <a:r>
              <a:rPr lang="en-US" altLang="ko-KR"/>
              <a:t>2</a:t>
            </a:r>
            <a:r>
              <a:rPr lang="ko-KR" altLang="en-US"/>
              <a:t>만여개의 개별주식</a:t>
            </a:r>
            <a:r>
              <a:rPr lang="en-US" altLang="ko-KR"/>
              <a:t>, </a:t>
            </a:r>
            <a:r>
              <a:rPr lang="ko-KR" altLang="en-US"/>
              <a:t>금융지표</a:t>
            </a:r>
            <a:r>
              <a:rPr lang="en-US" altLang="ko-KR"/>
              <a:t>, </a:t>
            </a:r>
            <a:r>
              <a:rPr lang="ko-KR" altLang="en-US"/>
              <a:t>암호화폐 전망 확인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금융 </a:t>
            </a:r>
            <a:r>
              <a:rPr lang="en-US" altLang="ko-KR"/>
              <a:t>AI </a:t>
            </a:r>
            <a:r>
              <a:rPr lang="ko-KR" altLang="en-US"/>
              <a:t>퀴즈 풀면 현금처럼 쓸 수 있는 코인 획득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종목 별 전망 확인</a:t>
            </a:r>
            <a:r>
              <a:rPr lang="en-US" altLang="ko-KR"/>
              <a:t>, </a:t>
            </a:r>
            <a:r>
              <a:rPr lang="ko-KR" altLang="en-US"/>
              <a:t>종목 추천 기능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-8</a:t>
            </a:r>
            <a:r>
              <a:rPr lang="ko-KR" altLang="en-US"/>
              <a:t>개국에서 서비스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-</a:t>
            </a:r>
            <a:r>
              <a:rPr lang="ko-KR" altLang="en-US"/>
              <a:t>출시 </a:t>
            </a:r>
            <a:r>
              <a:rPr lang="en-US" altLang="ko-KR"/>
              <a:t>10</a:t>
            </a:r>
            <a:r>
              <a:rPr lang="ko-KR" altLang="en-US"/>
              <a:t>주만에 가입자수 </a:t>
            </a:r>
            <a:r>
              <a:rPr lang="en-US" altLang="ko-KR"/>
              <a:t>5000</a:t>
            </a:r>
            <a:r>
              <a:rPr lang="ko-KR" altLang="en-US"/>
              <a:t>명</a:t>
            </a:r>
            <a:r>
              <a:rPr lang="en-US" altLang="ko-KR"/>
              <a:t>, </a:t>
            </a:r>
            <a:r>
              <a:rPr lang="ko-KR" altLang="en-US"/>
              <a:t>하루 사용시간 </a:t>
            </a:r>
            <a:r>
              <a:rPr lang="en-US" altLang="ko-KR"/>
              <a:t>7</a:t>
            </a:r>
            <a:r>
              <a:rPr lang="ko-KR" altLang="en-US"/>
              <a:t>분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E6EDD-7C56-409F-8F21-D9E199BF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631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A1DC22-FBE3-4112-AE4F-154A8372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192"/>
            <a:ext cx="9144000" cy="10836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0093E6F-6B2C-4D07-A60E-3A3FE66F3957}"/>
              </a:ext>
            </a:extLst>
          </p:cNvPr>
          <p:cNvSpPr txBox="1">
            <a:spLocks/>
          </p:cNvSpPr>
          <p:nvPr/>
        </p:nvSpPr>
        <p:spPr>
          <a:xfrm>
            <a:off x="395536" y="-12192"/>
            <a:ext cx="3816424" cy="1083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기술 및 서비스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F62A53-688A-496C-9852-34579F46F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856400"/>
            <a:ext cx="296486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278</Words>
  <Application>Microsoft Office PowerPoint</Application>
  <PresentationFormat>화면 슬라이드 쇼(4:3)</PresentationFormat>
  <Paragraphs>70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나눔명조</vt:lpstr>
      <vt:lpstr>맑은 고딕</vt:lpstr>
      <vt:lpstr>OptimusPrinceps</vt:lpstr>
      <vt:lpstr>Arial</vt:lpstr>
      <vt:lpstr>함초롬바탕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규연</dc:creator>
  <cp:lastModifiedBy>박 규연</cp:lastModifiedBy>
  <cp:revision>30</cp:revision>
  <dcterms:created xsi:type="dcterms:W3CDTF">2019-05-28T17:03:54Z</dcterms:created>
  <dcterms:modified xsi:type="dcterms:W3CDTF">2019-05-28T22:24:21Z</dcterms:modified>
</cp:coreProperties>
</file>