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8" r:id="rId3"/>
    <p:sldId id="390" r:id="rId4"/>
    <p:sldId id="388" r:id="rId5"/>
    <p:sldId id="372" r:id="rId6"/>
    <p:sldId id="369" r:id="rId7"/>
    <p:sldId id="370" r:id="rId8"/>
    <p:sldId id="371" r:id="rId9"/>
    <p:sldId id="374" r:id="rId10"/>
    <p:sldId id="385" r:id="rId11"/>
    <p:sldId id="352" r:id="rId12"/>
    <p:sldId id="353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89" r:id="rId21"/>
    <p:sldId id="379" r:id="rId22"/>
    <p:sldId id="380" r:id="rId23"/>
    <p:sldId id="386" r:id="rId24"/>
    <p:sldId id="387" r:id="rId25"/>
    <p:sldId id="376" r:id="rId26"/>
    <p:sldId id="378" r:id="rId27"/>
    <p:sldId id="362" r:id="rId28"/>
    <p:sldId id="366" r:id="rId29"/>
  </p:sldIdLst>
  <p:sldSz cx="9144000" cy="6858000" type="screen4x3"/>
  <p:notesSz cx="10234613" cy="70993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3164" autoAdjust="0"/>
  </p:normalViewPr>
  <p:slideViewPr>
    <p:cSldViewPr>
      <p:cViewPr varScale="1">
        <p:scale>
          <a:sx n="113" d="100"/>
          <a:sy n="113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2" d="100"/>
          <a:sy n="112" d="100"/>
        </p:scale>
        <p:origin x="21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latinLnBrk="1" hangingPunct="1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latinLnBrk="1" hangingPunct="1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3AD7F8AA-F59F-42B9-B1BF-3EF132E86C2A}" type="datetimeFigureOut">
              <a:rPr lang="ko-KR" altLang="en-US"/>
              <a:pPr>
                <a:defRPr/>
              </a:pPr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latinLnBrk="1" hangingPunct="1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/>
            </a:lvl1pPr>
          </a:lstStyle>
          <a:p>
            <a:pPr>
              <a:defRPr/>
            </a:pPr>
            <a:fld id="{0FB10999-E193-454E-B55D-52B247C2E4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45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DF895272-79A9-4D66-88CF-50008897913A}" type="datetimeFigureOut">
              <a:rPr lang="ko-KR" altLang="en-US"/>
              <a:pPr>
                <a:defRPr/>
              </a:pPr>
              <a:t>2018-03-27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02BE155-C52B-4AE8-B8BE-C2929C60FC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27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274E517-DEE6-49F4-9660-E935FBC99A04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11</a:t>
            </a:fld>
            <a:endParaRPr kumimoji="0"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467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22BC2D9-BE5C-4D3C-9233-B52FD8D17ED8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28</a:t>
            </a:fld>
            <a:endParaRPr kumimoji="0" lang="ko-KR" altLang="en-US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7347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1101719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997838" y="2786058"/>
            <a:ext cx="7203960" cy="335758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3F013-C65C-4D79-B35C-7BD89C9F10F1}" type="datetime1">
              <a:rPr lang="ko-KR" altLang="en-US"/>
              <a:pPr>
                <a:defRPr/>
              </a:pPr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BFF14-0D4C-490D-966E-1ACDAD876BC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4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442890" y="1249010"/>
            <a:ext cx="8272514" cy="1588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>
            <a:lvl1pPr algn="l">
              <a:defRPr sz="3500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86346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E6910-3546-42CC-B2F7-A44E35A4131C}" type="datetime1">
              <a:rPr lang="ko-KR" altLang="en-US"/>
              <a:pPr>
                <a:defRPr/>
              </a:pPr>
              <a:t>2018-03-27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2536D-39C4-4C40-ADF8-2A62081346A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79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425002" y="4221088"/>
            <a:ext cx="8272514" cy="1588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5790"/>
            <a:ext cx="8229600" cy="2304256"/>
          </a:xfrm>
        </p:spPr>
        <p:txBody>
          <a:bodyPr/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70305-E35F-482B-9AE4-7A1AC73440B6}" type="datetime1">
              <a:rPr lang="ko-KR" altLang="en-US"/>
              <a:pPr>
                <a:defRPr/>
              </a:pPr>
              <a:t>2018-03-27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E57A4-7E2A-440B-A2EA-407B3DC49CD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9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56240D7-CF48-4CD3-93B0-3B72E9C33C19}" type="datetime1">
              <a:rPr lang="ko-KR" altLang="en-US"/>
              <a:pPr>
                <a:defRPr/>
              </a:pPr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372BF19-EBBA-422A-B395-A461C66DC2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jpeg"/><Relationship Id="rId4" Type="http://schemas.openxmlformats.org/officeDocument/2006/relationships/image" Target="../media/image27.jpeg"/><Relationship Id="rId9" Type="http://schemas.openxmlformats.org/officeDocument/2006/relationships/image" Target="../media/image3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RUBIS</a:t>
            </a:r>
            <a:endParaRPr lang="ko-KR" altLang="en-US"/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895466-897F-4F71-BF6F-89083F09F2A3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sp>
        <p:nvSpPr>
          <p:cNvPr id="10" name="제목 3"/>
          <p:cNvSpPr>
            <a:spLocks noGrp="1"/>
          </p:cNvSpPr>
          <p:nvPr>
            <p:ph type="ctrTitle"/>
          </p:nvPr>
        </p:nvSpPr>
        <p:spPr>
          <a:xfrm>
            <a:off x="684213" y="1101725"/>
            <a:ext cx="7772400" cy="1612900"/>
          </a:xfrm>
        </p:spPr>
        <p:txBody>
          <a:bodyPr/>
          <a:lstStyle/>
          <a:p>
            <a:pPr eaLnBrk="1" hangingPunct="1"/>
            <a:r>
              <a:rPr lang="en-US" altLang="ko-KR" sz="4000" dirty="0" smtClean="0"/>
              <a:t>Lab. 03</a:t>
            </a:r>
            <a:endParaRPr lang="ko-KR" altLang="en-US" sz="4000" dirty="0" smtClean="0"/>
          </a:p>
        </p:txBody>
      </p:sp>
      <p:sp>
        <p:nvSpPr>
          <p:cNvPr id="11" name="부제목 4"/>
          <p:cNvSpPr>
            <a:spLocks noGrp="1"/>
          </p:cNvSpPr>
          <p:nvPr>
            <p:ph type="subTitle" idx="1"/>
          </p:nvPr>
        </p:nvSpPr>
        <p:spPr>
          <a:xfrm>
            <a:off x="998538" y="2786063"/>
            <a:ext cx="7202487" cy="335756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Logic Design Lab.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Spring </a:t>
            </a:r>
            <a:r>
              <a:rPr lang="en-US" altLang="ko-KR" dirty="0" smtClean="0"/>
              <a:t>2018</a:t>
            </a:r>
            <a:endParaRPr lang="en-US" altLang="ko-KR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1"/>
                </a:solidFill>
              </a:rPr>
              <a:t>Prof. </a:t>
            </a:r>
            <a:r>
              <a:rPr lang="en-US" altLang="ko-KR" dirty="0" err="1">
                <a:solidFill>
                  <a:schemeClr val="tx1"/>
                </a:solidFill>
              </a:rPr>
              <a:t>ChangGun</a:t>
            </a:r>
            <a:r>
              <a:rPr lang="en-US" altLang="ko-KR" dirty="0">
                <a:solidFill>
                  <a:schemeClr val="tx1"/>
                </a:solidFill>
              </a:rPr>
              <a:t> Lee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(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cglee@snu.ac.kr</a:t>
            </a:r>
            <a:r>
              <a:rPr lang="en-US" altLang="ko-KR" dirty="0"/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1"/>
                </a:solidFill>
              </a:rPr>
              <a:t>TA. </a:t>
            </a:r>
            <a:r>
              <a:rPr lang="en-US" altLang="ko-KR" dirty="0" err="1">
                <a:solidFill>
                  <a:schemeClr val="tx1"/>
                </a:solidFill>
              </a:rPr>
              <a:t>Wonjae</a:t>
            </a:r>
            <a:r>
              <a:rPr lang="en-US" altLang="ko-KR" dirty="0">
                <a:solidFill>
                  <a:schemeClr val="tx1"/>
                </a:solidFill>
              </a:rPr>
              <a:t> Jang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1"/>
                </a:solidFill>
              </a:rPr>
              <a:t>TA. </a:t>
            </a:r>
            <a:r>
              <a:rPr lang="en-US" altLang="ko-KR" dirty="0" err="1">
                <a:solidFill>
                  <a:schemeClr val="tx1"/>
                </a:solidFill>
              </a:rPr>
              <a:t>Wonseok</a:t>
            </a:r>
            <a:r>
              <a:rPr lang="en-US" altLang="ko-KR" dirty="0">
                <a:solidFill>
                  <a:schemeClr val="tx1"/>
                </a:solidFill>
              </a:rPr>
              <a:t> Lee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1"/>
                </a:solidFill>
              </a:rPr>
              <a:t>TA. </a:t>
            </a:r>
            <a:r>
              <a:rPr lang="en-US" altLang="ko-KR" dirty="0" err="1">
                <a:solidFill>
                  <a:schemeClr val="tx1"/>
                </a:solidFill>
              </a:rPr>
              <a:t>Dongwan</a:t>
            </a:r>
            <a:r>
              <a:rPr lang="en-US" altLang="ko-KR" dirty="0">
                <a:solidFill>
                  <a:schemeClr val="tx1"/>
                </a:solidFill>
              </a:rPr>
              <a:t> Kang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1"/>
                </a:solidFill>
              </a:rPr>
              <a:t>TA. Alena </a:t>
            </a:r>
            <a:r>
              <a:rPr lang="en-US" altLang="ko-KR" dirty="0" err="1">
                <a:solidFill>
                  <a:schemeClr val="tx1"/>
                </a:solidFill>
              </a:rPr>
              <a:t>Kazakova</a:t>
            </a:r>
            <a:endParaRPr lang="en-US" altLang="ko-KR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(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ta@rubis.snu.ac.kr</a:t>
            </a:r>
            <a:r>
              <a:rPr lang="en-US" altLang="ko-KR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smtClean="0"/>
              <a:t>Xilinx ISE Design Suite</a:t>
            </a:r>
            <a:endParaRPr lang="ko-KR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11188" y="1898650"/>
            <a:ext cx="8229600" cy="4267200"/>
          </a:xfrm>
        </p:spPr>
        <p:txBody>
          <a:bodyPr/>
          <a:lstStyle/>
          <a:p>
            <a:r>
              <a:rPr lang="en-US" altLang="ko-KR" smtClean="0"/>
              <a:t>Integrated Synthesis Environment(ISE)</a:t>
            </a:r>
          </a:p>
          <a:p>
            <a:r>
              <a:rPr lang="en-US" altLang="ko-KR" smtClean="0"/>
              <a:t>Release 14.7, 2013</a:t>
            </a:r>
          </a:p>
          <a:p>
            <a:r>
              <a:rPr lang="en-US" altLang="ko-KR" smtClean="0"/>
              <a:t>Features</a:t>
            </a:r>
          </a:p>
          <a:p>
            <a:pPr lvl="1"/>
            <a:r>
              <a:rPr lang="en-US" altLang="ko-KR" smtClean="0"/>
              <a:t>Synthesis(compile) and analysis of HDL</a:t>
            </a:r>
            <a:r>
              <a:rPr lang="en-US" altLang="ko-KR" baseline="30000" smtClean="0"/>
              <a:t>1)</a:t>
            </a:r>
            <a:r>
              <a:rPr lang="en-US" altLang="ko-KR" smtClean="0"/>
              <a:t> designs.</a:t>
            </a:r>
          </a:p>
          <a:p>
            <a:pPr lvl="1"/>
            <a:r>
              <a:rPr lang="en-US" altLang="ko-KR" smtClean="0"/>
              <a:t>Timing analysis, RTL diagram </a:t>
            </a:r>
          </a:p>
          <a:p>
            <a:pPr lvl="1"/>
            <a:r>
              <a:rPr lang="en-US" altLang="ko-KR" smtClean="0"/>
              <a:t>Xilinx FPGA programmer</a:t>
            </a:r>
            <a:endParaRPr lang="ko-KR" altLang="en-US" smtClean="0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E692F3-D2EC-4C7A-8CBC-A2CBD2057C10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pic>
        <p:nvPicPr>
          <p:cNvPr id="13317" name="Picture 2" descr="https://upload.wikimedia.org/wikipedia/en/thumb/0/0a/XilinxISE_DS_Logo.jpg/150px-XilinxISE_DS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898650"/>
            <a:ext cx="1428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  <p:sp>
        <p:nvSpPr>
          <p:cNvPr id="13319" name="TextBox 1"/>
          <p:cNvSpPr txBox="1">
            <a:spLocks noChangeArrowheads="1"/>
          </p:cNvSpPr>
          <p:nvPr/>
        </p:nvSpPr>
        <p:spPr bwMode="auto">
          <a:xfrm>
            <a:off x="-11113" y="6592888"/>
            <a:ext cx="3327401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300" i="1">
                <a:latin typeface="Georgia" panose="02040502050405020303" pitchFamily="18" charset="0"/>
                <a:ea typeface="굴림" panose="020B0600000101010101" pitchFamily="50" charset="-127"/>
              </a:rPr>
              <a:t>1) HDL: Hardware Description Language</a:t>
            </a:r>
            <a:endParaRPr lang="ko-KR" altLang="en-US" sz="1300" i="1">
              <a:latin typeface="Georgia" panose="02040502050405020303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  <p:sp>
        <p:nvSpPr>
          <p:cNvPr id="14339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5E8B27-4C0E-4E09-888E-4A84E4481ABE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sp>
        <p:nvSpPr>
          <p:cNvPr id="14340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smtClean="0"/>
              <a:t>Creating New Project</a:t>
            </a:r>
            <a:endParaRPr lang="ko-KR" altLang="en-US" smtClean="0"/>
          </a:p>
        </p:txBody>
      </p:sp>
      <p:sp>
        <p:nvSpPr>
          <p:cNvPr id="14341" name="내용 개체 틀 4"/>
          <p:cNvSpPr txBox="1">
            <a:spLocks/>
          </p:cNvSpPr>
          <p:nvPr/>
        </p:nvSpPr>
        <p:spPr bwMode="auto">
          <a:xfrm>
            <a:off x="676275" y="5732463"/>
            <a:ext cx="79930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Select </a:t>
            </a:r>
            <a:r>
              <a:rPr lang="en-US" altLang="ko-KR" sz="1200" b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File -&gt; New Project</a:t>
            </a:r>
          </a:p>
          <a:p>
            <a:pPr latinLnBrk="0">
              <a:spcBef>
                <a:spcPct val="0"/>
              </a:spcBef>
              <a:defRPr/>
            </a:pPr>
            <a:r>
              <a:rPr lang="en-US" altLang="ko-KR" sz="120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Specify </a:t>
            </a:r>
            <a:r>
              <a:rPr lang="en-US" altLang="ko-KR" sz="1200" b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Name</a:t>
            </a:r>
            <a:r>
              <a:rPr lang="en-US" altLang="ko-KR" sz="120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200" b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Location</a:t>
            </a:r>
            <a:r>
              <a:rPr lang="en-US" altLang="ko-KR" sz="120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200" b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Working Directory</a:t>
            </a:r>
            <a:r>
              <a:rPr lang="en-US" altLang="ko-KR" sz="120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Select </a:t>
            </a:r>
            <a:r>
              <a:rPr lang="en-US" altLang="ko-KR" sz="1200" b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Top-level source type as Schematic. </a:t>
            </a:r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434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477963"/>
            <a:ext cx="4705350" cy="420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971550" y="4724400"/>
            <a:ext cx="936625" cy="420688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14AF18-93A4-405C-8BAA-A5D7180E2636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sp>
        <p:nvSpPr>
          <p:cNvPr id="16388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smtClean="0"/>
              <a:t>Project Settings</a:t>
            </a:r>
            <a:endParaRPr lang="ko-KR" altLang="en-US" smtClean="0"/>
          </a:p>
        </p:txBody>
      </p:sp>
      <p:sp>
        <p:nvSpPr>
          <p:cNvPr id="1638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90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91" name="내용 개체 틀 4"/>
          <p:cNvSpPr txBox="1">
            <a:spLocks/>
          </p:cNvSpPr>
          <p:nvPr/>
        </p:nvSpPr>
        <p:spPr bwMode="auto">
          <a:xfrm>
            <a:off x="201613" y="5595938"/>
            <a:ext cx="7993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defRPr/>
            </a:pPr>
            <a:r>
              <a:rPr lang="en-US" altLang="ko-KR" sz="120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Set </a:t>
            </a:r>
            <a:r>
              <a:rPr lang="en-US" altLang="ko-KR" sz="1200" b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Project Settings</a:t>
            </a:r>
            <a:r>
              <a:rPr lang="en-US" altLang="ko-KR" sz="120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as </a:t>
            </a:r>
            <a:r>
              <a:rPr lang="en-US" altLang="ko-KR" sz="1200" b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above</a:t>
            </a:r>
          </a:p>
          <a:p>
            <a:pPr latinLnBrk="0">
              <a:spcBef>
                <a:spcPct val="0"/>
              </a:spcBef>
              <a:defRPr/>
            </a:pPr>
            <a:r>
              <a:rPr lang="en-US" altLang="ko-KR" sz="120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Click </a:t>
            </a:r>
            <a:r>
              <a:rPr lang="en-US" altLang="ko-KR" sz="1200" b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Next </a:t>
            </a:r>
            <a:r>
              <a:rPr lang="en-US" altLang="ko-KR" sz="1200" b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200" b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Finish</a:t>
            </a:r>
          </a:p>
        </p:txBody>
      </p:sp>
      <p:pic>
        <p:nvPicPr>
          <p:cNvPr id="1639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08125"/>
            <a:ext cx="4321175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08125"/>
            <a:ext cx="4327525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835150" y="2322513"/>
            <a:ext cx="2520950" cy="225901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  <p:sp>
        <p:nvSpPr>
          <p:cNvPr id="17411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FDA631-B0E8-4B67-9C0D-E21E31D5C0F1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sp>
        <p:nvSpPr>
          <p:cNvPr id="17412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smtClean="0"/>
              <a:t>Creating Schematic</a:t>
            </a:r>
            <a:endParaRPr lang="ko-KR" altLang="en-US" smtClean="0"/>
          </a:p>
        </p:txBody>
      </p:sp>
      <p:sp>
        <p:nvSpPr>
          <p:cNvPr id="17413" name="내용 개체 틀 4"/>
          <p:cNvSpPr>
            <a:spLocks noGrp="1"/>
          </p:cNvSpPr>
          <p:nvPr>
            <p:ph idx="1"/>
          </p:nvPr>
        </p:nvSpPr>
        <p:spPr>
          <a:xfrm>
            <a:off x="457200" y="5805488"/>
            <a:ext cx="8229600" cy="623887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200" smtClean="0"/>
              <a:t>Right-Click anywhere in Hierarchy in </a:t>
            </a:r>
            <a:r>
              <a:rPr lang="en-US" altLang="ko-KR" sz="1200" b="1" smtClean="0">
                <a:solidFill>
                  <a:schemeClr val="accent6">
                    <a:lumMod val="75000"/>
                  </a:schemeClr>
                </a:solidFill>
              </a:rPr>
              <a:t>Design tab</a:t>
            </a:r>
            <a:r>
              <a:rPr lang="en-US" altLang="ko-KR" sz="1200" smtClean="0"/>
              <a:t>, select New Source.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200" smtClean="0"/>
              <a:t>New Source Wizard window appears. Select Source Type window, select </a:t>
            </a:r>
            <a:r>
              <a:rPr lang="en-US" altLang="ko-KR" sz="1200" b="1" smtClean="0">
                <a:solidFill>
                  <a:schemeClr val="accent6">
                    <a:lumMod val="75000"/>
                  </a:schemeClr>
                </a:solidFill>
              </a:rPr>
              <a:t>Schematic</a:t>
            </a:r>
            <a:r>
              <a:rPr lang="en-US" altLang="ko-KR" sz="1200" smtClean="0"/>
              <a:t> and type the File name. Ensure </a:t>
            </a:r>
            <a:r>
              <a:rPr lang="en-US" altLang="ko-KR" sz="1200" b="1" smtClean="0">
                <a:solidFill>
                  <a:schemeClr val="accent6">
                    <a:lumMod val="75000"/>
                  </a:schemeClr>
                </a:solidFill>
              </a:rPr>
              <a:t>Add to project is checked</a:t>
            </a:r>
            <a:r>
              <a:rPr lang="en-US" altLang="ko-KR" sz="1200" b="1" smtClean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741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89075"/>
            <a:ext cx="1944688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501775"/>
            <a:ext cx="3379787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232150"/>
            <a:ext cx="3497263" cy="250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539750" y="5602288"/>
            <a:ext cx="503238" cy="27781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39975" y="2413000"/>
            <a:ext cx="1584325" cy="18573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57638" y="3460750"/>
            <a:ext cx="685800" cy="27622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61476F-BFEA-45FC-A854-452390EE8C8B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sp>
        <p:nvSpPr>
          <p:cNvPr id="18435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sz="3600" smtClean="0">
                <a:cs typeface="Arial" panose="020B0604020202020204" pitchFamily="34" charset="0"/>
              </a:rPr>
              <a:t>2-input-AND gate circuit (1)</a:t>
            </a:r>
          </a:p>
        </p:txBody>
      </p:sp>
      <p:sp>
        <p:nvSpPr>
          <p:cNvPr id="18436" name="내용 개체 틀 4"/>
          <p:cNvSpPr>
            <a:spLocks noGrp="1"/>
          </p:cNvSpPr>
          <p:nvPr>
            <p:ph idx="1"/>
          </p:nvPr>
        </p:nvSpPr>
        <p:spPr>
          <a:xfrm>
            <a:off x="439738" y="5522813"/>
            <a:ext cx="8229600" cy="498475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200" smtClean="0"/>
              <a:t>In Symbols tab, type “and” under Symbol Name Filter. 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200" smtClean="0"/>
              <a:t>Select and2 under Symbols, and place it on board.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200" smtClean="0"/>
              <a:t>Click </a:t>
            </a:r>
            <a:r>
              <a:rPr lang="en-US" altLang="ko-KR" sz="1200" b="1" smtClean="0">
                <a:solidFill>
                  <a:schemeClr val="accent6">
                    <a:lumMod val="75000"/>
                  </a:schemeClr>
                </a:solidFill>
              </a:rPr>
              <a:t>I/O Marker button </a:t>
            </a:r>
            <a:r>
              <a:rPr lang="en-US" altLang="ko-KR" sz="1200" smtClean="0"/>
              <a:t>and you can add input/output markers to your circuit. </a:t>
            </a:r>
          </a:p>
        </p:txBody>
      </p:sp>
      <p:sp>
        <p:nvSpPr>
          <p:cNvPr id="1843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843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766888"/>
            <a:ext cx="4219575" cy="368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8" y="1866900"/>
            <a:ext cx="3989387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76763" y="2430463"/>
            <a:ext cx="306387" cy="20955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  <p:sp>
        <p:nvSpPr>
          <p:cNvPr id="19459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20AE64-1484-4395-B53B-D2F8848D7ED5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sp>
        <p:nvSpPr>
          <p:cNvPr id="19460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sz="3600" smtClean="0">
                <a:cs typeface="Arial" panose="020B0604020202020204" pitchFamily="34" charset="0"/>
              </a:rPr>
              <a:t>2-input-AND gate circuit (2)</a:t>
            </a:r>
          </a:p>
        </p:txBody>
      </p:sp>
      <p:sp>
        <p:nvSpPr>
          <p:cNvPr id="19461" name="내용 개체 틀 4"/>
          <p:cNvSpPr>
            <a:spLocks noGrp="1"/>
          </p:cNvSpPr>
          <p:nvPr>
            <p:ph idx="1"/>
          </p:nvPr>
        </p:nvSpPr>
        <p:spPr>
          <a:xfrm>
            <a:off x="446088" y="5599113"/>
            <a:ext cx="8229600" cy="360362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200" smtClean="0"/>
              <a:t>Change the names of input/output symbols.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200" smtClean="0"/>
              <a:t>Save to apply changes</a:t>
            </a:r>
          </a:p>
        </p:txBody>
      </p:sp>
      <p:sp>
        <p:nvSpPr>
          <p:cNvPr id="1946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463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46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946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80"/>
          <a:stretch>
            <a:fillRect/>
          </a:stretch>
        </p:blipFill>
        <p:spPr bwMode="auto">
          <a:xfrm>
            <a:off x="457200" y="1639888"/>
            <a:ext cx="5526088" cy="36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989138"/>
            <a:ext cx="2881313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  <p:sp>
        <p:nvSpPr>
          <p:cNvPr id="20483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6455EA-8937-4B55-B091-D04790BF52A0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sp>
        <p:nvSpPr>
          <p:cNvPr id="2048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sz="3600" smtClean="0">
                <a:cs typeface="Arial" panose="020B0604020202020204" pitchFamily="34" charset="0"/>
              </a:rPr>
              <a:t>Creating Verilog Test Bench</a:t>
            </a:r>
            <a:endParaRPr lang="ko-KR" altLang="en-US" smtClean="0"/>
          </a:p>
        </p:txBody>
      </p:sp>
      <p:sp>
        <p:nvSpPr>
          <p:cNvPr id="20485" name="내용 개체 틀 4"/>
          <p:cNvSpPr>
            <a:spLocks noGrp="1"/>
          </p:cNvSpPr>
          <p:nvPr>
            <p:ph idx="1"/>
          </p:nvPr>
        </p:nvSpPr>
        <p:spPr>
          <a:xfrm>
            <a:off x="457200" y="5737225"/>
            <a:ext cx="8229600" cy="500063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200" smtClean="0"/>
              <a:t>Select New Source by right clicking inside </a:t>
            </a:r>
            <a:r>
              <a:rPr lang="en-US" altLang="ko-KR" sz="1200" b="1" smtClean="0">
                <a:solidFill>
                  <a:schemeClr val="accent6">
                    <a:lumMod val="75000"/>
                  </a:schemeClr>
                </a:solidFill>
              </a:rPr>
              <a:t>Design tab</a:t>
            </a:r>
            <a:r>
              <a:rPr lang="en-US" altLang="ko-KR" sz="1200" smtClean="0"/>
              <a:t>.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200" smtClean="0"/>
              <a:t>Select Verilog Test Bench. Type the file name as above.</a:t>
            </a:r>
          </a:p>
        </p:txBody>
      </p:sp>
      <p:sp>
        <p:nvSpPr>
          <p:cNvPr id="2048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048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1414463"/>
            <a:ext cx="1789112" cy="403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450975"/>
            <a:ext cx="2986088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363" y="2603500"/>
            <a:ext cx="29924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305175"/>
            <a:ext cx="3384550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  <p:sp>
        <p:nvSpPr>
          <p:cNvPr id="2150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0C47FA-BED5-4A19-ACFF-C725BFD1AF36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sp>
        <p:nvSpPr>
          <p:cNvPr id="21508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smtClean="0"/>
              <a:t>Schematic Simulation Code</a:t>
            </a:r>
            <a:endParaRPr lang="ko-KR" altLang="en-US" smtClean="0"/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5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15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41438"/>
            <a:ext cx="2962275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  <p:sp>
        <p:nvSpPr>
          <p:cNvPr id="22531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4695DF-19FB-4CEA-B507-9A852928D58F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sp>
        <p:nvSpPr>
          <p:cNvPr id="22532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smtClean="0"/>
              <a:t>Simulate Behavioral Model</a:t>
            </a:r>
            <a:endParaRPr lang="ko-KR" altLang="en-US" smtClean="0"/>
          </a:p>
        </p:txBody>
      </p:sp>
      <p:sp>
        <p:nvSpPr>
          <p:cNvPr id="22533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5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535" name="내용 개체 틀 4"/>
          <p:cNvSpPr>
            <a:spLocks noGrp="1"/>
          </p:cNvSpPr>
          <p:nvPr>
            <p:ph idx="1"/>
          </p:nvPr>
        </p:nvSpPr>
        <p:spPr>
          <a:xfrm>
            <a:off x="2987675" y="1700213"/>
            <a:ext cx="5562600" cy="1657350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200" smtClean="0"/>
              <a:t>Save the project 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200"/>
              <a:t>Ensure that </a:t>
            </a:r>
            <a:r>
              <a:rPr lang="en-US" altLang="ko-KR" sz="1200" b="1">
                <a:solidFill>
                  <a:schemeClr val="accent6">
                    <a:lumMod val="75000"/>
                  </a:schemeClr>
                </a:solidFill>
              </a:rPr>
              <a:t>Design tab </a:t>
            </a:r>
            <a:r>
              <a:rPr lang="en-US" altLang="ko-KR" sz="1200"/>
              <a:t>is selected, View is set to </a:t>
            </a:r>
            <a:r>
              <a:rPr lang="en-US" altLang="ko-KR" sz="1200" b="1" smtClean="0">
                <a:solidFill>
                  <a:schemeClr val="accent6">
                    <a:lumMod val="75000"/>
                  </a:schemeClr>
                </a:solidFill>
              </a:rPr>
              <a:t>Simulation</a:t>
            </a:r>
            <a:r>
              <a:rPr lang="en-US" altLang="ko-KR" sz="1200" smtClean="0"/>
              <a:t>, and your </a:t>
            </a:r>
            <a:r>
              <a:rPr lang="en-US" altLang="ko-KR" sz="1200" b="1" smtClean="0">
                <a:solidFill>
                  <a:schemeClr val="accent6">
                    <a:lumMod val="75000"/>
                  </a:schemeClr>
                </a:solidFill>
              </a:rPr>
              <a:t>simulation source code is clicked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200" smtClean="0"/>
              <a:t>Double click Behavioral Check Syntax for syntax check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200" smtClean="0"/>
              <a:t>Double click Simulate Behavioral Model</a:t>
            </a:r>
          </a:p>
        </p:txBody>
      </p:sp>
      <p:pic>
        <p:nvPicPr>
          <p:cNvPr id="2253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41438"/>
            <a:ext cx="2230438" cy="465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39750" y="5824538"/>
            <a:ext cx="503238" cy="20955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  <p:sp>
        <p:nvSpPr>
          <p:cNvPr id="23555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B1466B-62F1-4AC1-B749-F2210D3A8AB1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sp>
        <p:nvSpPr>
          <p:cNvPr id="23556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smtClean="0"/>
              <a:t>Simulation Result</a:t>
            </a:r>
            <a:endParaRPr lang="ko-KR" altLang="en-US" smtClean="0"/>
          </a:p>
        </p:txBody>
      </p:sp>
      <p:sp>
        <p:nvSpPr>
          <p:cNvPr id="23557" name="내용 개체 틀 4"/>
          <p:cNvSpPr>
            <a:spLocks noGrp="1"/>
          </p:cNvSpPr>
          <p:nvPr>
            <p:ph idx="1"/>
          </p:nvPr>
        </p:nvSpPr>
        <p:spPr>
          <a:xfrm>
            <a:off x="2879725" y="5551488"/>
            <a:ext cx="8229600" cy="282575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200" smtClean="0"/>
              <a:t>To adjust the view, select View -&gt; Zoom -&gt; To Full View.</a:t>
            </a:r>
          </a:p>
        </p:txBody>
      </p:sp>
      <p:pic>
        <p:nvPicPr>
          <p:cNvPr id="2355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385888"/>
            <a:ext cx="2663825" cy="47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143125"/>
            <a:ext cx="6192837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  <p:sp>
        <p:nvSpPr>
          <p:cNvPr id="7171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527E77-4BA1-4033-A6CE-1BFC2B697277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sp>
        <p:nvSpPr>
          <p:cNvPr id="7172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smtClean="0"/>
              <a:t>Contents</a:t>
            </a:r>
            <a:endParaRPr lang="ko-KR" altLang="en-US" smtClean="0"/>
          </a:p>
        </p:txBody>
      </p:sp>
      <p:sp>
        <p:nvSpPr>
          <p:cNvPr id="7173" name="내용 개체 틀 4"/>
          <p:cNvSpPr txBox="1">
            <a:spLocks/>
          </p:cNvSpPr>
          <p:nvPr/>
        </p:nvSpPr>
        <p:spPr bwMode="auto">
          <a:xfrm>
            <a:off x="457200" y="1500188"/>
            <a:ext cx="8229600" cy="459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2400" b="1">
                <a:latin typeface="Arial" panose="020B0604020202020204" pitchFamily="34" charset="0"/>
                <a:cs typeface="Arial" panose="020B0604020202020204" pitchFamily="34" charset="0"/>
              </a:rPr>
              <a:t>Two-bit comparator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2400" b="1">
                <a:latin typeface="Arial" panose="020B0604020202020204" pitchFamily="34" charset="0"/>
                <a:cs typeface="Arial" panose="020B0604020202020204" pitchFamily="34" charset="0"/>
              </a:rPr>
              <a:t>Xilinx ISE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2400" b="1">
                <a:latin typeface="Arial" panose="020B0604020202020204" pitchFamily="34" charset="0"/>
                <a:cs typeface="Arial" panose="020B0604020202020204" pitchFamily="34" charset="0"/>
              </a:rPr>
              <a:t>Universal Board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2400" b="1"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61476F-BFEA-45FC-A854-452390EE8C8B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sp>
        <p:nvSpPr>
          <p:cNvPr id="18435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sz="3600" smtClean="0">
                <a:cs typeface="Arial" panose="020B0604020202020204" pitchFamily="34" charset="0"/>
              </a:rPr>
              <a:t>Tips: Connecting multiple gates</a:t>
            </a:r>
          </a:p>
        </p:txBody>
      </p:sp>
      <p:sp>
        <p:nvSpPr>
          <p:cNvPr id="18436" name="내용 개체 틀 4"/>
          <p:cNvSpPr>
            <a:spLocks noGrp="1"/>
          </p:cNvSpPr>
          <p:nvPr>
            <p:ph idx="1"/>
          </p:nvPr>
        </p:nvSpPr>
        <p:spPr>
          <a:xfrm>
            <a:off x="431726" y="6093296"/>
            <a:ext cx="8604770" cy="498475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200" smtClean="0"/>
              <a:t>When connecting multiple gates using </a:t>
            </a:r>
            <a:r>
              <a:rPr lang="en-US" altLang="ko-KR" sz="1200" b="1" smtClean="0">
                <a:solidFill>
                  <a:schemeClr val="accent6">
                    <a:lumMod val="75000"/>
                  </a:schemeClr>
                </a:solidFill>
              </a:rPr>
              <a:t>‘Add Wire’ button</a:t>
            </a:r>
            <a:r>
              <a:rPr lang="en-US" altLang="ko-KR" sz="1200" smtClean="0"/>
              <a:t>, make sure that </a:t>
            </a:r>
            <a:r>
              <a:rPr lang="en-US" altLang="ko-KR" sz="1200" smtClean="0">
                <a:solidFill>
                  <a:srgbClr val="C00000"/>
                </a:solidFill>
              </a:rPr>
              <a:t>both two ends don’t have I/O markers</a:t>
            </a:r>
          </a:p>
        </p:txBody>
      </p:sp>
      <p:sp>
        <p:nvSpPr>
          <p:cNvPr id="1843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843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386581"/>
            <a:ext cx="5356398" cy="4662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20469" t="32360" r="42912" b="50630"/>
          <a:stretch/>
        </p:blipFill>
        <p:spPr>
          <a:xfrm>
            <a:off x="2969948" y="1916832"/>
            <a:ext cx="3600000" cy="104516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20076" t="30470" r="42519" b="49371"/>
          <a:stretch/>
        </p:blipFill>
        <p:spPr>
          <a:xfrm>
            <a:off x="2969948" y="3169034"/>
            <a:ext cx="3600000" cy="12126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36219" t="32360" r="26375" b="50000"/>
          <a:stretch/>
        </p:blipFill>
        <p:spPr>
          <a:xfrm>
            <a:off x="2969948" y="4530849"/>
            <a:ext cx="3600000" cy="106105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468528" y="1988840"/>
            <a:ext cx="254965" cy="19627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67944" y="2071587"/>
            <a:ext cx="1224136" cy="277293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067944" y="3701190"/>
            <a:ext cx="1224136" cy="44789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67944" y="4970262"/>
            <a:ext cx="1314072" cy="402954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32240" y="2115275"/>
            <a:ext cx="772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No!</a:t>
            </a:r>
            <a:endParaRPr lang="ko-KR" altLang="en-US" sz="3200" b="1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32239" y="3425339"/>
            <a:ext cx="772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No!</a:t>
            </a:r>
            <a:endParaRPr lang="ko-KR" altLang="en-US" sz="3200" b="1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2239" y="4734886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Yes!</a:t>
            </a:r>
            <a:endParaRPr lang="ko-KR" altLang="en-US" sz="3200" b="1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52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346325"/>
            <a:ext cx="8229600" cy="2303463"/>
          </a:xfrm>
        </p:spPr>
        <p:txBody>
          <a:bodyPr/>
          <a:lstStyle/>
          <a:p>
            <a:r>
              <a:rPr lang="en-US" altLang="ko-KR" smtClean="0"/>
              <a:t>Universal Board</a:t>
            </a:r>
            <a:endParaRPr lang="ko-KR" altLang="en-US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EA047F-97A8-4537-A9CD-B0CCCF409923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sp>
        <p:nvSpPr>
          <p:cNvPr id="7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  <p:sp>
        <p:nvSpPr>
          <p:cNvPr id="25603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BB1A33-CCCD-4C79-9B01-AD1E7FE6BC67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sp>
        <p:nvSpPr>
          <p:cNvPr id="2560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smtClean="0"/>
              <a:t>Custom-Made Universal Board</a:t>
            </a:r>
            <a:endParaRPr lang="ko-KR" altLang="en-US" smtClean="0"/>
          </a:p>
        </p:txBody>
      </p:sp>
      <p:pic>
        <p:nvPicPr>
          <p:cNvPr id="25605" name="Picture 10" descr="http://www.robotshop.com/media/catalog/product/cache/1/image/900x900/9df78eab33525d08d6e5fb8d27136e95/s/e/seeedstudio-jst-2-pin-power-connector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48"/>
          <a:stretch>
            <a:fillRect/>
          </a:stretch>
        </p:blipFill>
        <p:spPr bwMode="auto">
          <a:xfrm>
            <a:off x="4926377" y="1268760"/>
            <a:ext cx="1844675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2" descr="https://cdn.solarbotics.com/products/photos/3abdfbc7318d9ec735936504a37d53e0/14183%20-%20IMG_949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18"/>
          <a:stretch>
            <a:fillRect/>
          </a:stretch>
        </p:blipFill>
        <p:spPr bwMode="auto">
          <a:xfrm>
            <a:off x="4221527" y="1373535"/>
            <a:ext cx="674687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내용 개체 틀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51" b="66170"/>
          <a:stretch>
            <a:fillRect/>
          </a:stretch>
        </p:blipFill>
        <p:spPr>
          <a:xfrm>
            <a:off x="1691052" y="1810098"/>
            <a:ext cx="2155825" cy="2160587"/>
          </a:xfrm>
        </p:spPr>
      </p:pic>
      <p:cxnSp>
        <p:nvCxnSpPr>
          <p:cNvPr id="14" name="직선 화살표 연결선 13"/>
          <p:cNvCxnSpPr/>
          <p:nvPr/>
        </p:nvCxnSpPr>
        <p:spPr>
          <a:xfrm flipH="1" flipV="1">
            <a:off x="3761153" y="3830986"/>
            <a:ext cx="292098" cy="131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5612" idx="1"/>
          </p:cNvCxnSpPr>
          <p:nvPr/>
        </p:nvCxnSpPr>
        <p:spPr>
          <a:xfrm flipH="1" flipV="1">
            <a:off x="3794489" y="2202210"/>
            <a:ext cx="347663" cy="76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3756389" y="2492723"/>
            <a:ext cx="2615811" cy="302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3756390" y="2729261"/>
            <a:ext cx="887618" cy="548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2" name="TextBox 9"/>
          <p:cNvSpPr txBox="1">
            <a:spLocks noChangeArrowheads="1"/>
          </p:cNvSpPr>
          <p:nvPr/>
        </p:nvSpPr>
        <p:spPr bwMode="auto">
          <a:xfrm>
            <a:off x="4142152" y="2140298"/>
            <a:ext cx="18653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2-Pin Power Connector</a:t>
            </a:r>
            <a:endParaRPr lang="ko-KR" altLang="en-US" sz="1200" b="1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5613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052" y="4002435"/>
            <a:ext cx="2155825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797028" y="3095540"/>
            <a:ext cx="1864775" cy="276999"/>
          </a:xfrm>
          <a:prstGeom prst="rect">
            <a:avLst/>
          </a:prstGeom>
          <a:blipFill rotWithShape="0">
            <a:blip r:embed="rId6"/>
            <a:stretch>
              <a:fillRect t="-4444" b="-1555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pic>
        <p:nvPicPr>
          <p:cNvPr id="25615" name="Picture 4" descr="http://iamtechnical.com/sites/default/files/330-ohm-resistor-color-cod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27"/>
          <a:stretch>
            <a:fillRect/>
          </a:stretch>
        </p:blipFill>
        <p:spPr bwMode="auto">
          <a:xfrm>
            <a:off x="6402752" y="2549873"/>
            <a:ext cx="174942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6" name="TextBox 9"/>
          <p:cNvSpPr txBox="1">
            <a:spLocks noChangeArrowheads="1"/>
          </p:cNvSpPr>
          <p:nvPr/>
        </p:nvSpPr>
        <p:spPr bwMode="auto">
          <a:xfrm>
            <a:off x="4518567" y="3221812"/>
            <a:ext cx="744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LED</a:t>
            </a:r>
            <a:endParaRPr lang="ko-KR" altLang="en-US" sz="1200" b="1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5617" name="TextBox 9"/>
          <p:cNvSpPr txBox="1">
            <a:spLocks noChangeArrowheads="1"/>
          </p:cNvSpPr>
          <p:nvPr/>
        </p:nvSpPr>
        <p:spPr bwMode="auto">
          <a:xfrm>
            <a:off x="3983580" y="3832725"/>
            <a:ext cx="17859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PCB Support Plastic</a:t>
            </a:r>
            <a:endParaRPr lang="ko-KR" altLang="en-US" sz="1200" b="1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5618" name="Picture 12" descr="https://www.raspberrypi.org/learning/images/components/le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80" y="2461400"/>
            <a:ext cx="1495425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19" name="그룹 24"/>
          <p:cNvGrpSpPr>
            <a:grpSpLocks/>
          </p:cNvGrpSpPr>
          <p:nvPr/>
        </p:nvGrpSpPr>
        <p:grpSpPr bwMode="auto">
          <a:xfrm>
            <a:off x="5045617" y="3048775"/>
            <a:ext cx="744538" cy="612775"/>
            <a:chOff x="5343269" y="3627005"/>
            <a:chExt cx="744536" cy="613577"/>
          </a:xfrm>
        </p:grpSpPr>
        <p:sp>
          <p:nvSpPr>
            <p:cNvPr id="25647" name="TextBox 9"/>
            <p:cNvSpPr txBox="1">
              <a:spLocks noChangeArrowheads="1"/>
            </p:cNvSpPr>
            <p:nvPr/>
          </p:nvSpPr>
          <p:spPr bwMode="auto">
            <a:xfrm>
              <a:off x="5343269" y="3627005"/>
              <a:ext cx="744536" cy="277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 b="1"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rPr>
                <a:t>+</a:t>
              </a:r>
              <a:endParaRPr lang="ko-KR" altLang="en-US" sz="1200" b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648" name="TextBox 9"/>
            <p:cNvSpPr txBox="1">
              <a:spLocks noChangeArrowheads="1"/>
            </p:cNvSpPr>
            <p:nvPr/>
          </p:nvSpPr>
          <p:spPr bwMode="auto">
            <a:xfrm>
              <a:off x="5343269" y="3963553"/>
              <a:ext cx="744536" cy="277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 b="1"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rPr>
                <a:t>-</a:t>
              </a:r>
              <a:endParaRPr lang="ko-KR" altLang="en-US" sz="1200" b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25620" name="그룹 27"/>
          <p:cNvGrpSpPr>
            <a:grpSpLocks/>
          </p:cNvGrpSpPr>
          <p:nvPr/>
        </p:nvGrpSpPr>
        <p:grpSpPr bwMode="auto">
          <a:xfrm rot="-5400000">
            <a:off x="4782094" y="3289535"/>
            <a:ext cx="325437" cy="1846262"/>
            <a:chOff x="7462693" y="3590068"/>
            <a:chExt cx="576063" cy="3267932"/>
          </a:xfrm>
        </p:grpSpPr>
        <p:pic>
          <p:nvPicPr>
            <p:cNvPr id="25645" name="Picture 14" descr="http://product.ic114.com/IMAGE/PRODUCT/IMAGE1/sum-p-1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90" t="58051" r="61990"/>
            <a:stretch>
              <a:fillRect/>
            </a:stretch>
          </p:blipFill>
          <p:spPr bwMode="auto">
            <a:xfrm>
              <a:off x="7462693" y="3590068"/>
              <a:ext cx="576063" cy="1198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46" name="Picture 14" descr="http://product.ic114.com/IMAGE/PRODUCT/IMAGE1/sum-p-1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869" t="20027" r="18732"/>
            <a:stretch>
              <a:fillRect/>
            </a:stretch>
          </p:blipFill>
          <p:spPr bwMode="auto">
            <a:xfrm>
              <a:off x="7479705" y="4572775"/>
              <a:ext cx="548680" cy="2285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1" name="그룹 30"/>
          <p:cNvGrpSpPr>
            <a:grpSpLocks/>
          </p:cNvGrpSpPr>
          <p:nvPr/>
        </p:nvGrpSpPr>
        <p:grpSpPr bwMode="auto">
          <a:xfrm>
            <a:off x="349614" y="1846610"/>
            <a:ext cx="1441450" cy="1108075"/>
            <a:chOff x="622745" y="1952338"/>
            <a:chExt cx="1440281" cy="1108362"/>
          </a:xfrm>
        </p:grpSpPr>
        <p:grpSp>
          <p:nvGrpSpPr>
            <p:cNvPr id="25638" name="그룹 31"/>
            <p:cNvGrpSpPr>
              <a:grpSpLocks/>
            </p:cNvGrpSpPr>
            <p:nvPr/>
          </p:nvGrpSpPr>
          <p:grpSpPr bwMode="auto">
            <a:xfrm>
              <a:off x="1178640" y="1952338"/>
              <a:ext cx="884386" cy="1108362"/>
              <a:chOff x="683568" y="2132856"/>
              <a:chExt cx="884386" cy="864097"/>
            </a:xfrm>
          </p:grpSpPr>
          <p:grpSp>
            <p:nvGrpSpPr>
              <p:cNvPr id="25640" name="그룹 33"/>
              <p:cNvGrpSpPr>
                <a:grpSpLocks/>
              </p:cNvGrpSpPr>
              <p:nvPr/>
            </p:nvGrpSpPr>
            <p:grpSpPr bwMode="auto">
              <a:xfrm>
                <a:off x="899592" y="2132856"/>
                <a:ext cx="668362" cy="864097"/>
                <a:chOff x="899592" y="2132856"/>
                <a:chExt cx="668362" cy="864097"/>
              </a:xfrm>
            </p:grpSpPr>
            <p:cxnSp>
              <p:nvCxnSpPr>
                <p:cNvPr id="36" name="직선 연결선 35"/>
                <p:cNvCxnSpPr/>
                <p:nvPr/>
              </p:nvCxnSpPr>
              <p:spPr>
                <a:xfrm flipH="1">
                  <a:off x="898573" y="2132856"/>
                  <a:ext cx="669381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>
                <a:xfrm flipH="1">
                  <a:off x="898573" y="2996953"/>
                  <a:ext cx="56786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>
                <a:xfrm>
                  <a:off x="898573" y="2132856"/>
                  <a:ext cx="0" cy="86409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직선 연결선 34"/>
              <p:cNvCxnSpPr/>
              <p:nvPr/>
            </p:nvCxnSpPr>
            <p:spPr>
              <a:xfrm flipH="1">
                <a:off x="682848" y="2351976"/>
                <a:ext cx="21572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639" name="TextBox 9"/>
            <p:cNvSpPr txBox="1">
              <a:spLocks noChangeArrowheads="1"/>
            </p:cNvSpPr>
            <p:nvPr/>
          </p:nvSpPr>
          <p:spPr bwMode="auto">
            <a:xfrm>
              <a:off x="622745" y="2085742"/>
              <a:ext cx="744536" cy="277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 b="1">
                  <a:solidFill>
                    <a:srgbClr val="FF0000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rPr>
                <a:t>VCC</a:t>
              </a:r>
              <a:endParaRPr lang="ko-KR" altLang="en-US" sz="1200" b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25622" name="그룹 38"/>
          <p:cNvGrpSpPr>
            <a:grpSpLocks/>
          </p:cNvGrpSpPr>
          <p:nvPr/>
        </p:nvGrpSpPr>
        <p:grpSpPr bwMode="auto">
          <a:xfrm>
            <a:off x="-136569" y="2460973"/>
            <a:ext cx="2087971" cy="1431925"/>
            <a:chOff x="380927" y="1952340"/>
            <a:chExt cx="2088329" cy="1102860"/>
          </a:xfrm>
        </p:grpSpPr>
        <p:grpSp>
          <p:nvGrpSpPr>
            <p:cNvPr id="25631" name="그룹 39"/>
            <p:cNvGrpSpPr>
              <a:grpSpLocks/>
            </p:cNvGrpSpPr>
            <p:nvPr/>
          </p:nvGrpSpPr>
          <p:grpSpPr bwMode="auto">
            <a:xfrm>
              <a:off x="963416" y="1952340"/>
              <a:ext cx="1505840" cy="1102860"/>
              <a:chOff x="468344" y="2132856"/>
              <a:chExt cx="1505840" cy="859807"/>
            </a:xfrm>
          </p:grpSpPr>
          <p:grpSp>
            <p:nvGrpSpPr>
              <p:cNvPr id="25633" name="그룹 41"/>
              <p:cNvGrpSpPr>
                <a:grpSpLocks/>
              </p:cNvGrpSpPr>
              <p:nvPr/>
            </p:nvGrpSpPr>
            <p:grpSpPr bwMode="auto">
              <a:xfrm>
                <a:off x="684281" y="2132856"/>
                <a:ext cx="1289903" cy="859807"/>
                <a:chOff x="684281" y="2132856"/>
                <a:chExt cx="1289903" cy="859807"/>
              </a:xfrm>
            </p:grpSpPr>
            <p:cxnSp>
              <p:nvCxnSpPr>
                <p:cNvPr id="44" name="직선 연결선 43"/>
                <p:cNvCxnSpPr/>
                <p:nvPr/>
              </p:nvCxnSpPr>
              <p:spPr>
                <a:xfrm flipH="1">
                  <a:off x="684281" y="2132856"/>
                  <a:ext cx="116605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 flipH="1">
                  <a:off x="684281" y="2990757"/>
                  <a:ext cx="1289903" cy="190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/>
                <p:cNvCxnSpPr/>
                <p:nvPr/>
              </p:nvCxnSpPr>
              <p:spPr>
                <a:xfrm>
                  <a:off x="684894" y="2132856"/>
                  <a:ext cx="0" cy="85980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직선 연결선 42"/>
              <p:cNvCxnSpPr/>
              <p:nvPr/>
            </p:nvCxnSpPr>
            <p:spPr>
              <a:xfrm flipH="1">
                <a:off x="468344" y="2525003"/>
                <a:ext cx="21593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632" name="TextBox 9"/>
            <p:cNvSpPr txBox="1">
              <a:spLocks noChangeArrowheads="1"/>
            </p:cNvSpPr>
            <p:nvPr/>
          </p:nvSpPr>
          <p:spPr bwMode="auto">
            <a:xfrm>
              <a:off x="380927" y="2352949"/>
              <a:ext cx="744536" cy="213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 b="1"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rPr>
                <a:t>GND</a:t>
              </a:r>
              <a:endParaRPr lang="ko-KR" altLang="en-US" sz="1200" b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25623" name="그룹 46"/>
          <p:cNvGrpSpPr>
            <a:grpSpLocks/>
          </p:cNvGrpSpPr>
          <p:nvPr/>
        </p:nvGrpSpPr>
        <p:grpSpPr bwMode="auto">
          <a:xfrm>
            <a:off x="736964" y="2521298"/>
            <a:ext cx="989013" cy="933450"/>
            <a:chOff x="622745" y="1952337"/>
            <a:chExt cx="987943" cy="933133"/>
          </a:xfrm>
        </p:grpSpPr>
        <p:grpSp>
          <p:nvGrpSpPr>
            <p:cNvPr id="25624" name="그룹 47"/>
            <p:cNvGrpSpPr>
              <a:grpSpLocks/>
            </p:cNvGrpSpPr>
            <p:nvPr/>
          </p:nvGrpSpPr>
          <p:grpSpPr bwMode="auto">
            <a:xfrm>
              <a:off x="1178640" y="1952337"/>
              <a:ext cx="432048" cy="920133"/>
              <a:chOff x="683568" y="2132856"/>
              <a:chExt cx="432048" cy="717351"/>
            </a:xfrm>
          </p:grpSpPr>
          <p:grpSp>
            <p:nvGrpSpPr>
              <p:cNvPr id="25626" name="그룹 49"/>
              <p:cNvGrpSpPr>
                <a:grpSpLocks/>
              </p:cNvGrpSpPr>
              <p:nvPr/>
            </p:nvGrpSpPr>
            <p:grpSpPr bwMode="auto">
              <a:xfrm>
                <a:off x="899592" y="2132856"/>
                <a:ext cx="216024" cy="717351"/>
                <a:chOff x="899592" y="2132856"/>
                <a:chExt cx="216024" cy="717351"/>
              </a:xfrm>
            </p:grpSpPr>
            <p:cxnSp>
              <p:nvCxnSpPr>
                <p:cNvPr id="52" name="직선 연결선 51"/>
                <p:cNvCxnSpPr/>
                <p:nvPr/>
              </p:nvCxnSpPr>
              <p:spPr>
                <a:xfrm flipH="1">
                  <a:off x="899950" y="2132856"/>
                  <a:ext cx="215666" cy="0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>
                <a:xfrm flipH="1">
                  <a:off x="899950" y="2849206"/>
                  <a:ext cx="215666" cy="0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>
                <a:xfrm>
                  <a:off x="899950" y="2132856"/>
                  <a:ext cx="0" cy="717588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직선 연결선 50"/>
              <p:cNvCxnSpPr/>
              <p:nvPr/>
            </p:nvCxnSpPr>
            <p:spPr>
              <a:xfrm flipH="1">
                <a:off x="684283" y="2753941"/>
                <a:ext cx="215666" cy="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9"/>
            <p:cNvSpPr txBox="1">
              <a:spLocks noChangeArrowheads="1"/>
            </p:cNvSpPr>
            <p:nvPr/>
          </p:nvSpPr>
          <p:spPr bwMode="auto">
            <a:xfrm>
              <a:off x="622745" y="2607751"/>
              <a:ext cx="745318" cy="277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b="1" dirty="0" smtClean="0">
                  <a:solidFill>
                    <a:schemeClr val="accent6"/>
                  </a:solidFill>
                  <a:latin typeface="Arial" panose="020B0604020202020204" pitchFamily="34" charset="0"/>
                  <a:ea typeface="굴림" panose="020B0600000101010101" pitchFamily="50" charset="-127"/>
                  <a:cs typeface="Arial" panose="020B0604020202020204" pitchFamily="34" charset="0"/>
                </a:rPr>
                <a:t>SIG</a:t>
              </a:r>
              <a:endParaRPr lang="ko-KR" altLang="en-US" sz="1200" b="1" dirty="0">
                <a:solidFill>
                  <a:schemeClr val="accent6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597982" y="3315841"/>
            <a:ext cx="10525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b="1" smtClean="0">
                <a:solidFill>
                  <a:schemeClr val="accent6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(Electrically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b="1">
                <a:solidFill>
                  <a:schemeClr val="accent6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</a:t>
            </a:r>
            <a:r>
              <a:rPr lang="en-US" altLang="ko-KR" sz="1200" b="1" smtClean="0">
                <a:solidFill>
                  <a:schemeClr val="accent6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onnected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b="1" smtClean="0">
                <a:solidFill>
                  <a:schemeClr val="accent6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line)</a:t>
            </a:r>
            <a:endParaRPr lang="ko-KR" altLang="en-US" sz="1200" b="1" dirty="0">
              <a:solidFill>
                <a:schemeClr val="accent6"/>
              </a:solidFill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795556"/>
            <a:ext cx="3051738" cy="2945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  <p:sp>
        <p:nvSpPr>
          <p:cNvPr id="2662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9714EC-C333-4E8A-A435-40552ECE88B8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sp>
        <p:nvSpPr>
          <p:cNvPr id="26628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smtClean="0"/>
              <a:t>Turning it on using power supply</a:t>
            </a:r>
            <a:endParaRPr lang="ko-KR" altLang="en-US" smtClean="0"/>
          </a:p>
        </p:txBody>
      </p:sp>
      <p:pic>
        <p:nvPicPr>
          <p:cNvPr id="26629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8" t="54956" r="5928" b="5399"/>
          <a:stretch>
            <a:fillRect/>
          </a:stretch>
        </p:blipFill>
        <p:spPr bwMode="auto">
          <a:xfrm>
            <a:off x="250825" y="2247900"/>
            <a:ext cx="4521200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직사각형 4"/>
          <p:cNvSpPr>
            <a:spLocks noChangeArrowheads="1"/>
          </p:cNvSpPr>
          <p:nvPr/>
        </p:nvSpPr>
        <p:spPr bwMode="auto">
          <a:xfrm>
            <a:off x="4651375" y="5108575"/>
            <a:ext cx="671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VCC</a:t>
            </a:r>
            <a:endParaRPr lang="ko-KR" altLang="en-US" sz="180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6631" name="직사각형 11"/>
          <p:cNvSpPr>
            <a:spLocks noChangeArrowheads="1"/>
          </p:cNvSpPr>
          <p:nvPr/>
        </p:nvSpPr>
        <p:spPr bwMode="auto">
          <a:xfrm>
            <a:off x="4654550" y="4714875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GND</a:t>
            </a: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6632" name="직사각형 19"/>
          <p:cNvSpPr>
            <a:spLocks noChangeArrowheads="1"/>
          </p:cNvSpPr>
          <p:nvPr/>
        </p:nvSpPr>
        <p:spPr bwMode="auto">
          <a:xfrm>
            <a:off x="2419350" y="3662363"/>
            <a:ext cx="263214" cy="2616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1">
                <a:solidFill>
                  <a:srgbClr val="FFC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</a:t>
            </a:r>
            <a:endParaRPr lang="ko-KR" altLang="en-US" sz="1100" b="1">
              <a:solidFill>
                <a:srgbClr val="FFC000"/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09613" y="4286250"/>
            <a:ext cx="400050" cy="307975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634" name="직사각형 21"/>
          <p:cNvSpPr>
            <a:spLocks noChangeArrowheads="1"/>
          </p:cNvSpPr>
          <p:nvPr/>
        </p:nvSpPr>
        <p:spPr bwMode="auto">
          <a:xfrm>
            <a:off x="458788" y="4332288"/>
            <a:ext cx="263525" cy="2619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1">
                <a:solidFill>
                  <a:srgbClr val="FFC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  <a:endParaRPr lang="ko-KR" altLang="en-US" sz="1100" b="1">
              <a:solidFill>
                <a:srgbClr val="FFC000"/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747963" y="3827463"/>
            <a:ext cx="236537" cy="265112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636" name="직사각형 23"/>
          <p:cNvSpPr>
            <a:spLocks noChangeArrowheads="1"/>
          </p:cNvSpPr>
          <p:nvPr/>
        </p:nvSpPr>
        <p:spPr bwMode="auto">
          <a:xfrm>
            <a:off x="1573213" y="1747838"/>
            <a:ext cx="263214" cy="2616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1">
                <a:solidFill>
                  <a:srgbClr val="FFC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</a:t>
            </a:r>
            <a:endParaRPr lang="ko-KR" altLang="en-US" sz="1100" b="1">
              <a:solidFill>
                <a:srgbClr val="FFC000"/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6637" name="직사각형 24"/>
          <p:cNvSpPr>
            <a:spLocks noChangeArrowheads="1"/>
          </p:cNvSpPr>
          <p:nvPr/>
        </p:nvSpPr>
        <p:spPr bwMode="auto">
          <a:xfrm>
            <a:off x="1806575" y="1700213"/>
            <a:ext cx="154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Set voltage to </a:t>
            </a:r>
            <a:r>
              <a:rPr lang="en-US" altLang="ko-KR" sz="1400">
                <a:solidFill>
                  <a:srgbClr val="C0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5V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using this button</a:t>
            </a:r>
            <a:endParaRPr lang="ko-KR" altLang="en-US" sz="140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132138" y="2171700"/>
            <a:ext cx="0" cy="528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2916238" y="2724150"/>
            <a:ext cx="431800" cy="287338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2447925" y="4762500"/>
            <a:ext cx="0" cy="4476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797175" y="4789488"/>
            <a:ext cx="23813" cy="295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2" name="직사각형 49"/>
          <p:cNvSpPr>
            <a:spLocks noChangeArrowheads="1"/>
          </p:cNvSpPr>
          <p:nvPr/>
        </p:nvSpPr>
        <p:spPr bwMode="auto">
          <a:xfrm>
            <a:off x="2820988" y="5248275"/>
            <a:ext cx="263525" cy="2619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1">
                <a:solidFill>
                  <a:srgbClr val="FFC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4</a:t>
            </a:r>
            <a:endParaRPr lang="ko-KR" altLang="en-US" sz="1100" b="1">
              <a:solidFill>
                <a:srgbClr val="FFC000"/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6643" name="직사각형 50"/>
          <p:cNvSpPr>
            <a:spLocks noChangeArrowheads="1"/>
          </p:cNvSpPr>
          <p:nvPr/>
        </p:nvSpPr>
        <p:spPr bwMode="auto">
          <a:xfrm>
            <a:off x="3059113" y="5210175"/>
            <a:ext cx="19859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Connect the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universal board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using power connecter</a:t>
            </a:r>
            <a:endParaRPr lang="ko-KR" altLang="en-US" sz="140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6644" name="Picture 2" descr="https://cdn.solarbotics.com/products/photos/3abdfbc7318d9ec735936504a37d53e0/14183%20-%20IMG_949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17" t="31795" r="15929" b="37788"/>
          <a:stretch>
            <a:fillRect/>
          </a:stretch>
        </p:blipFill>
        <p:spPr bwMode="auto">
          <a:xfrm rot="12994355" flipH="1">
            <a:off x="5707063" y="4878388"/>
            <a:ext cx="4222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5" name="내용 개체 틀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51" t="66170"/>
          <a:stretch>
            <a:fillRect/>
          </a:stretch>
        </p:blipFill>
        <p:spPr bwMode="auto">
          <a:xfrm>
            <a:off x="6132513" y="3286125"/>
            <a:ext cx="215582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직선 연결선 27"/>
          <p:cNvCxnSpPr/>
          <p:nvPr/>
        </p:nvCxnSpPr>
        <p:spPr>
          <a:xfrm flipV="1">
            <a:off x="2447925" y="5116513"/>
            <a:ext cx="3257550" cy="9366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2820988" y="5026025"/>
            <a:ext cx="2884487" cy="587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 smtClean="0"/>
              <a:t>Tips: Look up the datasheet!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435975" cy="4786313"/>
          </a:xfrm>
        </p:spPr>
        <p:txBody>
          <a:bodyPr/>
          <a:lstStyle/>
          <a:p>
            <a:r>
              <a:rPr lang="en-US" altLang="ko-KR" sz="2000" dirty="0" smtClean="0"/>
              <a:t>NEVER trust the sorted device boxes… </a:t>
            </a:r>
            <a:r>
              <a:rPr lang="en-US" altLang="ko-KR" sz="2000" i="1" u="sng" dirty="0" smtClean="0"/>
              <a:t>Always check the product name</a:t>
            </a:r>
            <a:r>
              <a:rPr lang="en-US" altLang="ko-KR" sz="2000" dirty="0" smtClean="0"/>
              <a:t> to confirm that you picked the right one.</a:t>
            </a:r>
          </a:p>
          <a:p>
            <a:r>
              <a:rPr lang="en-US" altLang="ko-KR" sz="2000" dirty="0" smtClean="0"/>
              <a:t>Always look up the datasheet online, double check its pin mapping.</a:t>
            </a:r>
            <a:endParaRPr lang="ko-KR" altLang="en-US" sz="2000" dirty="0" smtClean="0"/>
          </a:p>
        </p:txBody>
      </p:sp>
      <p:sp>
        <p:nvSpPr>
          <p:cNvPr id="2765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6084888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2CB496-2881-4C31-91AF-1BDFBD3E9CAF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pic>
        <p:nvPicPr>
          <p:cNvPr id="27653" name="Picture 2" descr="https://cdn.solarbotics.com/products/photos/98159e9b6febf5576f3ef77ac0e3619e/74hc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241675"/>
            <a:ext cx="1800225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직사각형 6"/>
          <p:cNvSpPr>
            <a:spLocks noChangeArrowheads="1"/>
          </p:cNvSpPr>
          <p:nvPr/>
        </p:nvSpPr>
        <p:spPr bwMode="auto">
          <a:xfrm>
            <a:off x="1846263" y="4225925"/>
            <a:ext cx="1419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7486 XOR gate</a:t>
            </a:r>
            <a:endParaRPr lang="ko-KR" altLang="en-US" sz="140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7655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12" t="15350" r="16138" b="47479"/>
          <a:stretch>
            <a:fillRect/>
          </a:stretch>
        </p:blipFill>
        <p:spPr bwMode="auto">
          <a:xfrm>
            <a:off x="900113" y="4676775"/>
            <a:ext cx="37433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1295400" y="3917950"/>
            <a:ext cx="323850" cy="123983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619250" y="5734050"/>
            <a:ext cx="2952750" cy="557213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7658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4" t="22911" r="36218" b="18500"/>
          <a:stretch>
            <a:fillRect/>
          </a:stretch>
        </p:blipFill>
        <p:spPr bwMode="auto">
          <a:xfrm>
            <a:off x="5076825" y="2454275"/>
            <a:ext cx="3516313" cy="442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5116513" y="5286375"/>
            <a:ext cx="1579562" cy="1514475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2346325"/>
            <a:ext cx="8229600" cy="2303463"/>
          </a:xfrm>
        </p:spPr>
        <p:txBody>
          <a:bodyPr/>
          <a:lstStyle/>
          <a:p>
            <a:r>
              <a:rPr lang="en-US" altLang="ko-KR" smtClean="0"/>
              <a:t>Lab</a:t>
            </a:r>
            <a:endParaRPr lang="ko-KR" altLang="en-US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AE8D95-43C9-4960-ADD1-F8655840157A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sp>
        <p:nvSpPr>
          <p:cNvPr id="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smtClean="0"/>
              <a:t>Today</a:t>
            </a:r>
            <a:endParaRPr lang="ko-KR" altLang="en-US" smtClean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597C4B-8647-4E92-935F-260261E6089F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sp>
        <p:nvSpPr>
          <p:cNvPr id="31748" name="내용 개체 틀 2"/>
          <p:cNvSpPr txBox="1">
            <a:spLocks/>
          </p:cNvSpPr>
          <p:nvPr/>
        </p:nvSpPr>
        <p:spPr bwMode="auto">
          <a:xfrm>
            <a:off x="539750" y="1412875"/>
            <a:ext cx="82296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342900" indent="-342900">
              <a:buFontTx/>
              <a:buChar char="-"/>
              <a:defRPr/>
            </a:pPr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Implement 2-bit comparator LT, EQ, GT using Xilinx ISE Schematic. Simulate its behavior using Xilinx test bench.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altLang="ko-KR" sz="20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smtClean="0"/>
              <a:t>Homework </a:t>
            </a:r>
            <a:endParaRPr lang="ko-KR" altLang="en-US" smtClean="0"/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86313"/>
          </a:xfrm>
        </p:spPr>
        <p:txBody>
          <a:bodyPr/>
          <a:lstStyle/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en-US" altLang="ko-KR" sz="20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en-US" altLang="ko-KR" sz="200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Implement 2-bit </a:t>
            </a:r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omparator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GT logic on the universal board, using </a:t>
            </a:r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DIP switch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primitive logic gates(INV, AND, OR, XOR, NAND…). </a:t>
            </a:r>
            <a:b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Try your best to minimize the number of </a:t>
            </a:r>
            <a:r>
              <a:rPr lang="en-US" altLang="ko-KR" sz="2000" smtClean="0">
                <a:latin typeface="Arial" panose="020B0604020202020204" pitchFamily="34" charset="0"/>
                <a:cs typeface="Arial" panose="020B0604020202020204" pitchFamily="34" charset="0"/>
              </a:rPr>
              <a:t>logic gates/chips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used.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  <p:sp>
        <p:nvSpPr>
          <p:cNvPr id="30725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1C726B-3E03-4322-AB6A-7348B02B8B8F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smtClean="0"/>
              <a:t>Report</a:t>
            </a:r>
            <a:endParaRPr lang="ko-KR" altLang="en-US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  <p:sp>
        <p:nvSpPr>
          <p:cNvPr id="3482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020E82-C0C6-4937-916E-07B417C2EC4A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sp>
        <p:nvSpPr>
          <p:cNvPr id="34821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86313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Write a report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# of pages doesn’t matter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Documents should be submitted as PDF file.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All the files should be compressed to ZIP format.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The file size should be </a:t>
            </a:r>
            <a:r>
              <a:rPr lang="en-US" altLang="ko-KR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than 15Mb.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: April, 3</a:t>
            </a:r>
            <a:r>
              <a:rPr lang="en-US" altLang="ko-KR" b="1" baseline="30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 </a:t>
            </a:r>
            <a:r>
              <a:rPr lang="en-US" altLang="ko-KR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(Before class begins at 7:00pm)</a:t>
            </a:r>
          </a:p>
          <a:p>
            <a:endParaRPr lang="ko-KR" alt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Course Information</a:t>
            </a:r>
            <a:endParaRPr lang="ko-KR" altLang="en-US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86313"/>
          </a:xfrm>
        </p:spPr>
        <p:txBody>
          <a:bodyPr/>
          <a:lstStyle/>
          <a:p>
            <a:pPr>
              <a:defRPr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Assignment (report</a:t>
            </a: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Submission: </a:t>
            </a:r>
            <a:r>
              <a:rPr lang="en-US" altLang="ko-KR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ta@rubis.snu.ac.kr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Weekly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Korean/English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Single file, no page limit, .pdf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report should include:</a:t>
            </a:r>
          </a:p>
          <a:p>
            <a:pPr lvl="2">
              <a:defRPr/>
            </a:pP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result (proof/alibi)</a:t>
            </a:r>
          </a:p>
          <a:p>
            <a:pPr lvl="2">
              <a:defRPr/>
            </a:pP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discussion</a:t>
            </a:r>
          </a:p>
          <a:p>
            <a:pPr lvl="2">
              <a:defRPr/>
            </a:pP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Homework (if there is any)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Total size should be less than </a:t>
            </a: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15Mb (Do not use external download)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Due: Before start of next class (7:00pm)</a:t>
            </a:r>
            <a:endParaRPr lang="en-US" altLang="ko-KR" sz="1800" dirty="0"/>
          </a:p>
          <a:p>
            <a:pPr marL="914400" lvl="2" indent="0">
              <a:buFont typeface="Arial" panose="020B0604020202020204" pitchFamily="34" charset="0"/>
              <a:buNone/>
              <a:defRPr/>
            </a:pPr>
            <a:r>
              <a:rPr lang="en-US" altLang="ko-KR" sz="1600" dirty="0"/>
              <a:t>- Late Policy: +24h: -20%, +48h: -50%, +72h: -100%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8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name and e-mail title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be written correctly</a:t>
            </a:r>
            <a:b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(See the details next slide)</a:t>
            </a:r>
          </a:p>
          <a:p>
            <a:pPr lvl="1">
              <a:defRPr/>
            </a:pPr>
            <a:endParaRPr lang="en-US" altLang="ko-KR" sz="1800" dirty="0"/>
          </a:p>
          <a:p>
            <a:pPr lvl="1">
              <a:defRPr/>
            </a:pPr>
            <a:endParaRPr lang="en-US" altLang="ko-KR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altLang="ko-KR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RUBIS</a:t>
            </a:r>
            <a:endParaRPr lang="ko-KR" altLang="en-US" dirty="0"/>
          </a:p>
        </p:txBody>
      </p:sp>
      <p:sp>
        <p:nvSpPr>
          <p:cNvPr id="9221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BFDE4E-4D70-4196-9EE1-3C9CBE3DE7BE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53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Double check your e-mail/file format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RUBIS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C2536D-39C4-4C40-ADF8-2A62081346AA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57200" y="1447785"/>
            <a:ext cx="8229600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b="1" dirty="0">
                <a:solidFill>
                  <a:srgbClr val="C00000"/>
                </a:solidFill>
              </a:rPr>
              <a:t>LDLAB_YYMMDD_team#_</a:t>
            </a:r>
            <a:r>
              <a:rPr kumimoji="0" lang="en-US" altLang="ko-KR" b="1" dirty="0" err="1">
                <a:solidFill>
                  <a:srgbClr val="C00000"/>
                </a:solidFill>
              </a:rPr>
              <a:t>NAME_StudentID</a:t>
            </a:r>
            <a:r>
              <a:rPr kumimoji="0" lang="en-US" altLang="ko-KR" b="1" dirty="0"/>
              <a:t> </a:t>
            </a:r>
          </a:p>
          <a:p>
            <a:pPr>
              <a:defRPr/>
            </a:pPr>
            <a:r>
              <a:rPr kumimoji="0" lang="en-US" altLang="ko-KR" b="1" dirty="0"/>
              <a:t>YYMMDD: Lab class date. Not the submission date.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kumimoji="0" lang="en-US" altLang="ko-KR" sz="1800" dirty="0" smtClean="0"/>
              <a:t>Ex) e-mail: LDLAB_170321_31_</a:t>
            </a:r>
            <a:r>
              <a:rPr kumimoji="0" lang="ko-KR" altLang="en-US" sz="1800" dirty="0" smtClean="0"/>
              <a:t>홍길동</a:t>
            </a:r>
            <a:r>
              <a:rPr kumimoji="0" lang="en-US" altLang="ko-KR" sz="1800" dirty="0" smtClean="0"/>
              <a:t>_2017-77777</a:t>
            </a:r>
          </a:p>
          <a:p>
            <a:pPr marL="914400" lvl="2" indent="0">
              <a:buFont typeface="Arial" panose="020B0604020202020204" pitchFamily="34" charset="0"/>
              <a:buNone/>
              <a:defRPr/>
            </a:pPr>
            <a:r>
              <a:rPr kumimoji="0" lang="en-US" altLang="ko-KR" sz="1800" dirty="0" smtClean="0"/>
              <a:t>   File : LDLAB_170307_31_</a:t>
            </a:r>
            <a:r>
              <a:rPr kumimoji="0" lang="ko-KR" altLang="en-US" sz="1800" dirty="0" smtClean="0"/>
              <a:t>홍길동</a:t>
            </a:r>
            <a:r>
              <a:rPr kumimoji="0" lang="en-US" altLang="ko-KR" sz="1800" dirty="0" smtClean="0"/>
              <a:t>_2017-77777.pdf</a:t>
            </a:r>
          </a:p>
          <a:p>
            <a:pPr marL="914400" lvl="2" indent="0">
              <a:buNone/>
              <a:defRPr/>
            </a:pPr>
            <a:r>
              <a:rPr kumimoji="0" lang="en-US" altLang="ko-KR" sz="1800" dirty="0"/>
              <a:t> </a:t>
            </a:r>
            <a:r>
              <a:rPr kumimoji="0" lang="en-US" altLang="ko-KR" sz="1800" dirty="0" smtClean="0"/>
              <a:t>         LDLAB_170307_31_GildongHong_2017-77777.pdf</a:t>
            </a:r>
            <a:endParaRPr kumimoji="0" lang="en-US" altLang="ko-KR" sz="1800" dirty="0"/>
          </a:p>
          <a:p>
            <a:pPr marL="914400" lvl="2" indent="0">
              <a:buFont typeface="Arial" panose="020B0604020202020204" pitchFamily="34" charset="0"/>
              <a:buNone/>
              <a:defRPr/>
            </a:pPr>
            <a:endParaRPr kumimoji="0" lang="en-US" altLang="ko-KR" sz="1800" dirty="0" smtClean="0"/>
          </a:p>
          <a:p>
            <a:pPr marL="914400" lvl="2" indent="0">
              <a:buFont typeface="Arial" panose="020B0604020202020204" pitchFamily="34" charset="0"/>
              <a:buNone/>
              <a:defRPr/>
            </a:pPr>
            <a:endParaRPr kumimoji="0" lang="en-US" altLang="ko-KR" sz="1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17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346325"/>
            <a:ext cx="8229600" cy="2303463"/>
          </a:xfrm>
        </p:spPr>
        <p:txBody>
          <a:bodyPr/>
          <a:lstStyle/>
          <a:p>
            <a:r>
              <a:rPr lang="en-US" altLang="ko-KR" smtClean="0"/>
              <a:t>Two Bit Comparator</a:t>
            </a:r>
            <a:endParaRPr lang="ko-KR" altLang="en-US" smtClean="0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D742AC-20FB-4A10-AE0F-26DAE4E0F831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sp>
        <p:nvSpPr>
          <p:cNvPr id="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smtClean="0"/>
              <a:t>Block Diagram &amp; Truth Table</a:t>
            </a:r>
            <a:endParaRPr lang="ko-KR" altLang="en-US" smtClean="0"/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21130E-7BEE-4A80-B835-FA47AC41D36B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pic>
        <p:nvPicPr>
          <p:cNvPr id="922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68475"/>
            <a:ext cx="80645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smtClean="0"/>
              <a:t>Karnaugh Map for EQ</a:t>
            </a:r>
            <a:endParaRPr lang="ko-KR" altLang="en-US" smtClean="0"/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916460-4C6A-4C47-8C6C-0DBD946D4CDE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sp>
        <p:nvSpPr>
          <p:cNvPr id="10244" name="Rectangle 24"/>
          <p:cNvSpPr>
            <a:spLocks noChangeArrowheads="1"/>
          </p:cNvSpPr>
          <p:nvPr/>
        </p:nvSpPr>
        <p:spPr bwMode="auto">
          <a:xfrm>
            <a:off x="989013" y="4176713"/>
            <a:ext cx="18288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160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ts val="2200"/>
              </a:lnSpc>
              <a:spcBef>
                <a:spcPct val="0"/>
              </a:spcBef>
              <a:spcAft>
                <a:spcPts val="200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K-map for EQ</a:t>
            </a:r>
          </a:p>
        </p:txBody>
      </p:sp>
      <p:grpSp>
        <p:nvGrpSpPr>
          <p:cNvPr id="10245" name="Group 53"/>
          <p:cNvGrpSpPr>
            <a:grpSpLocks/>
          </p:cNvGrpSpPr>
          <p:nvPr/>
        </p:nvGrpSpPr>
        <p:grpSpPr bwMode="auto">
          <a:xfrm>
            <a:off x="684213" y="1773238"/>
            <a:ext cx="2759075" cy="2365375"/>
            <a:chOff x="4245" y="2703"/>
            <a:chExt cx="1738" cy="1490"/>
          </a:xfrm>
        </p:grpSpPr>
        <p:sp>
          <p:nvSpPr>
            <p:cNvPr id="10249" name="Rectangle 54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1	0</a:t>
              </a:r>
            </a:p>
            <a:p>
              <a:pPr latinLnBrk="0">
                <a:lnSpc>
                  <a:spcPts val="1800"/>
                </a:lnSpc>
                <a:spcBef>
                  <a:spcPts val="1800"/>
                </a:spcBef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0	1</a:t>
              </a:r>
            </a:p>
          </p:txBody>
        </p:sp>
        <p:sp>
          <p:nvSpPr>
            <p:cNvPr id="10250" name="Rectangle 55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0	0</a:t>
              </a:r>
            </a:p>
            <a:p>
              <a:pPr latinLnBrk="0">
                <a:lnSpc>
                  <a:spcPts val="1800"/>
                </a:lnSpc>
                <a:spcBef>
                  <a:spcPts val="1800"/>
                </a:spcBef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0	0</a:t>
              </a:r>
            </a:p>
          </p:txBody>
        </p:sp>
        <p:sp>
          <p:nvSpPr>
            <p:cNvPr id="10251" name="Rectangle 56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0252" name="Line 57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3" name="Line 58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4" name="Line 59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5" name="Line 60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6" name="Rectangle 61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10257" name="Rectangle 62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10258" name="Rectangle 63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0259" name="Line 64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0" name="Line 65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1" name="Rectangle 66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0	0</a:t>
              </a:r>
            </a:p>
            <a:p>
              <a:pPr latinLnBrk="0">
                <a:lnSpc>
                  <a:spcPts val="1800"/>
                </a:lnSpc>
                <a:spcBef>
                  <a:spcPts val="1800"/>
                </a:spcBef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0	0</a:t>
              </a:r>
            </a:p>
          </p:txBody>
        </p:sp>
        <p:sp>
          <p:nvSpPr>
            <p:cNvPr id="10262" name="Rectangle 67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1	0</a:t>
              </a:r>
            </a:p>
            <a:p>
              <a:pPr latinLnBrk="0">
                <a:lnSpc>
                  <a:spcPts val="1800"/>
                </a:lnSpc>
                <a:spcBef>
                  <a:spcPts val="1800"/>
                </a:spcBef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0	1</a:t>
              </a:r>
            </a:p>
          </p:txBody>
        </p:sp>
        <p:sp>
          <p:nvSpPr>
            <p:cNvPr id="10263" name="Rectangle 68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0264" name="Line 69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5" name="Line 70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6" name="Line 71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7" name="Line 72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8" name="Rectangle 73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10269" name="Rectangle 74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0270" name="Line 75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71" name="Line 76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72" name="Text Box 77"/>
            <p:cNvSpPr txBox="1">
              <a:spLocks noChangeArrowheads="1"/>
            </p:cNvSpPr>
            <p:nvPr/>
          </p:nvSpPr>
          <p:spPr bwMode="auto">
            <a:xfrm>
              <a:off x="4245" y="3609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</p:grpSp>
      <p:sp>
        <p:nvSpPr>
          <p:cNvPr id="10246" name="Rectangle 105"/>
          <p:cNvSpPr>
            <a:spLocks noChangeArrowheads="1"/>
          </p:cNvSpPr>
          <p:nvPr/>
        </p:nvSpPr>
        <p:spPr bwMode="auto">
          <a:xfrm>
            <a:off x="3470275" y="2573338"/>
            <a:ext cx="492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A' B' C' D'  +  A' B C' D  +  A B C D  +  A B' C D’</a:t>
            </a:r>
          </a:p>
        </p:txBody>
      </p:sp>
      <p:sp>
        <p:nvSpPr>
          <p:cNvPr id="62" name="Rectangle 102"/>
          <p:cNvSpPr>
            <a:spLocks noChangeArrowheads="1"/>
          </p:cNvSpPr>
          <p:nvPr/>
        </p:nvSpPr>
        <p:spPr bwMode="auto">
          <a:xfrm>
            <a:off x="3443288" y="3057525"/>
            <a:ext cx="264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= (A xnor C) • (B xnor D)</a:t>
            </a:r>
          </a:p>
        </p:txBody>
      </p:sp>
      <p:sp>
        <p:nvSpPr>
          <p:cNvPr id="33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896" y="4032165"/>
            <a:ext cx="1728192" cy="158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smtClean="0"/>
              <a:t>Design Example</a:t>
            </a:r>
            <a:endParaRPr lang="ko-KR" altLang="en-US" smtClean="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3F39A3-795A-4750-BDF0-2E2F754778BA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468313" y="1916113"/>
            <a:ext cx="3957637" cy="4578350"/>
            <a:chOff x="288" y="624"/>
            <a:chExt cx="2493" cy="2884"/>
          </a:xfrm>
        </p:grpSpPr>
        <p:sp>
          <p:nvSpPr>
            <p:cNvPr id="11326" name="Line 5"/>
            <p:cNvSpPr>
              <a:spLocks noChangeShapeType="1"/>
            </p:cNvSpPr>
            <p:nvPr/>
          </p:nvSpPr>
          <p:spPr bwMode="auto">
            <a:xfrm>
              <a:off x="1404" y="125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27" name="Line 6"/>
            <p:cNvSpPr>
              <a:spLocks noChangeShapeType="1"/>
            </p:cNvSpPr>
            <p:nvPr/>
          </p:nvSpPr>
          <p:spPr bwMode="auto">
            <a:xfrm>
              <a:off x="1404" y="14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28" name="Line 7"/>
            <p:cNvSpPr>
              <a:spLocks noChangeShapeType="1"/>
            </p:cNvSpPr>
            <p:nvPr/>
          </p:nvSpPr>
          <p:spPr bwMode="auto">
            <a:xfrm flipV="1">
              <a:off x="1400" y="125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29" name="Line 8"/>
            <p:cNvSpPr>
              <a:spLocks noChangeShapeType="1"/>
            </p:cNvSpPr>
            <p:nvPr/>
          </p:nvSpPr>
          <p:spPr bwMode="auto">
            <a:xfrm>
              <a:off x="1400" y="1196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30" name="Arc 9"/>
            <p:cNvSpPr>
              <a:spLocks/>
            </p:cNvSpPr>
            <p:nvPr/>
          </p:nvSpPr>
          <p:spPr bwMode="auto">
            <a:xfrm>
              <a:off x="1592" y="1265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31" name="Arc 10"/>
            <p:cNvSpPr>
              <a:spLocks/>
            </p:cNvSpPr>
            <p:nvPr/>
          </p:nvSpPr>
          <p:spPr bwMode="auto">
            <a:xfrm>
              <a:off x="1592" y="1261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32" name="Arc 11"/>
            <p:cNvSpPr>
              <a:spLocks/>
            </p:cNvSpPr>
            <p:nvPr/>
          </p:nvSpPr>
          <p:spPr bwMode="auto">
            <a:xfrm>
              <a:off x="1592" y="1352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33" name="Arc 12"/>
            <p:cNvSpPr>
              <a:spLocks/>
            </p:cNvSpPr>
            <p:nvPr/>
          </p:nvSpPr>
          <p:spPr bwMode="auto">
            <a:xfrm>
              <a:off x="1592" y="1352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34" name="Arc 13"/>
            <p:cNvSpPr>
              <a:spLocks/>
            </p:cNvSpPr>
            <p:nvPr/>
          </p:nvSpPr>
          <p:spPr bwMode="auto">
            <a:xfrm>
              <a:off x="1920" y="1873"/>
              <a:ext cx="280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35" name="Arc 14"/>
            <p:cNvSpPr>
              <a:spLocks/>
            </p:cNvSpPr>
            <p:nvPr/>
          </p:nvSpPr>
          <p:spPr bwMode="auto">
            <a:xfrm>
              <a:off x="1920" y="1869"/>
              <a:ext cx="284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36" name="Arc 15"/>
            <p:cNvSpPr>
              <a:spLocks/>
            </p:cNvSpPr>
            <p:nvPr/>
          </p:nvSpPr>
          <p:spPr bwMode="auto">
            <a:xfrm>
              <a:off x="1920" y="1873"/>
              <a:ext cx="24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37" name="Arc 16"/>
            <p:cNvSpPr>
              <a:spLocks/>
            </p:cNvSpPr>
            <p:nvPr/>
          </p:nvSpPr>
          <p:spPr bwMode="auto">
            <a:xfrm>
              <a:off x="1920" y="1869"/>
              <a:ext cx="28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38" name="Arc 17"/>
            <p:cNvSpPr>
              <a:spLocks/>
            </p:cNvSpPr>
            <p:nvPr/>
          </p:nvSpPr>
          <p:spPr bwMode="auto">
            <a:xfrm>
              <a:off x="1920" y="1952"/>
              <a:ext cx="280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39" name="Arc 18"/>
            <p:cNvSpPr>
              <a:spLocks/>
            </p:cNvSpPr>
            <p:nvPr/>
          </p:nvSpPr>
          <p:spPr bwMode="auto">
            <a:xfrm>
              <a:off x="1920" y="1952"/>
              <a:ext cx="284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40" name="Arc 19"/>
            <p:cNvSpPr>
              <a:spLocks/>
            </p:cNvSpPr>
            <p:nvPr/>
          </p:nvSpPr>
          <p:spPr bwMode="auto">
            <a:xfrm>
              <a:off x="1920" y="1952"/>
              <a:ext cx="24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41" name="Arc 20"/>
            <p:cNvSpPr>
              <a:spLocks/>
            </p:cNvSpPr>
            <p:nvPr/>
          </p:nvSpPr>
          <p:spPr bwMode="auto">
            <a:xfrm>
              <a:off x="1920" y="1952"/>
              <a:ext cx="28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42" name="Line 21"/>
            <p:cNvSpPr>
              <a:spLocks noChangeShapeType="1"/>
            </p:cNvSpPr>
            <p:nvPr/>
          </p:nvSpPr>
          <p:spPr bwMode="auto">
            <a:xfrm>
              <a:off x="1924" y="191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43" name="Line 22"/>
            <p:cNvSpPr>
              <a:spLocks noChangeShapeType="1"/>
            </p:cNvSpPr>
            <p:nvPr/>
          </p:nvSpPr>
          <p:spPr bwMode="auto">
            <a:xfrm>
              <a:off x="1924" y="199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44" name="Line 23"/>
            <p:cNvSpPr>
              <a:spLocks noChangeShapeType="1"/>
            </p:cNvSpPr>
            <p:nvPr/>
          </p:nvSpPr>
          <p:spPr bwMode="auto">
            <a:xfrm flipV="1">
              <a:off x="1920" y="203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45" name="Line 24"/>
            <p:cNvSpPr>
              <a:spLocks noChangeShapeType="1"/>
            </p:cNvSpPr>
            <p:nvPr/>
          </p:nvSpPr>
          <p:spPr bwMode="auto">
            <a:xfrm>
              <a:off x="1920" y="1796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46" name="Line 25"/>
            <p:cNvSpPr>
              <a:spLocks noChangeShapeType="1"/>
            </p:cNvSpPr>
            <p:nvPr/>
          </p:nvSpPr>
          <p:spPr bwMode="auto">
            <a:xfrm>
              <a:off x="1924" y="309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47" name="Line 26"/>
            <p:cNvSpPr>
              <a:spLocks noChangeShapeType="1"/>
            </p:cNvSpPr>
            <p:nvPr/>
          </p:nvSpPr>
          <p:spPr bwMode="auto">
            <a:xfrm>
              <a:off x="1924" y="328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48" name="Line 27"/>
            <p:cNvSpPr>
              <a:spLocks noChangeShapeType="1"/>
            </p:cNvSpPr>
            <p:nvPr/>
          </p:nvSpPr>
          <p:spPr bwMode="auto">
            <a:xfrm flipV="1">
              <a:off x="1920" y="309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49" name="Arc 28"/>
            <p:cNvSpPr>
              <a:spLocks/>
            </p:cNvSpPr>
            <p:nvPr/>
          </p:nvSpPr>
          <p:spPr bwMode="auto">
            <a:xfrm>
              <a:off x="2112" y="3105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50" name="Arc 29"/>
            <p:cNvSpPr>
              <a:spLocks/>
            </p:cNvSpPr>
            <p:nvPr/>
          </p:nvSpPr>
          <p:spPr bwMode="auto">
            <a:xfrm>
              <a:off x="2112" y="3101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51" name="Arc 30"/>
            <p:cNvSpPr>
              <a:spLocks/>
            </p:cNvSpPr>
            <p:nvPr/>
          </p:nvSpPr>
          <p:spPr bwMode="auto">
            <a:xfrm>
              <a:off x="2112" y="3192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52" name="Arc 31"/>
            <p:cNvSpPr>
              <a:spLocks/>
            </p:cNvSpPr>
            <p:nvPr/>
          </p:nvSpPr>
          <p:spPr bwMode="auto">
            <a:xfrm>
              <a:off x="2112" y="3192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53" name="Arc 32"/>
            <p:cNvSpPr>
              <a:spLocks/>
            </p:cNvSpPr>
            <p:nvPr/>
          </p:nvSpPr>
          <p:spPr bwMode="auto">
            <a:xfrm>
              <a:off x="1440" y="3032"/>
              <a:ext cx="288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54" name="Arc 33"/>
            <p:cNvSpPr>
              <a:spLocks/>
            </p:cNvSpPr>
            <p:nvPr/>
          </p:nvSpPr>
          <p:spPr bwMode="auto">
            <a:xfrm>
              <a:off x="1440" y="3032"/>
              <a:ext cx="292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55" name="Arc 34"/>
            <p:cNvSpPr>
              <a:spLocks/>
            </p:cNvSpPr>
            <p:nvPr/>
          </p:nvSpPr>
          <p:spPr bwMode="auto">
            <a:xfrm>
              <a:off x="1440" y="2953"/>
              <a:ext cx="288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56" name="Arc 35"/>
            <p:cNvSpPr>
              <a:spLocks/>
            </p:cNvSpPr>
            <p:nvPr/>
          </p:nvSpPr>
          <p:spPr bwMode="auto">
            <a:xfrm>
              <a:off x="1440" y="2949"/>
              <a:ext cx="292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57" name="Arc 36"/>
            <p:cNvSpPr>
              <a:spLocks/>
            </p:cNvSpPr>
            <p:nvPr/>
          </p:nvSpPr>
          <p:spPr bwMode="auto">
            <a:xfrm>
              <a:off x="1440" y="2953"/>
              <a:ext cx="40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58" name="Arc 37"/>
            <p:cNvSpPr>
              <a:spLocks/>
            </p:cNvSpPr>
            <p:nvPr/>
          </p:nvSpPr>
          <p:spPr bwMode="auto">
            <a:xfrm>
              <a:off x="1440" y="2949"/>
              <a:ext cx="44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59" name="Arc 38"/>
            <p:cNvSpPr>
              <a:spLocks/>
            </p:cNvSpPr>
            <p:nvPr/>
          </p:nvSpPr>
          <p:spPr bwMode="auto">
            <a:xfrm>
              <a:off x="1440" y="3032"/>
              <a:ext cx="40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0" name="Arc 39"/>
            <p:cNvSpPr>
              <a:spLocks/>
            </p:cNvSpPr>
            <p:nvPr/>
          </p:nvSpPr>
          <p:spPr bwMode="auto">
            <a:xfrm>
              <a:off x="1440" y="3032"/>
              <a:ext cx="44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1" name="Oval 40"/>
            <p:cNvSpPr>
              <a:spLocks noChangeArrowheads="1"/>
            </p:cNvSpPr>
            <p:nvPr/>
          </p:nvSpPr>
          <p:spPr bwMode="auto">
            <a:xfrm>
              <a:off x="1732" y="3020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62" name="Arc 41"/>
            <p:cNvSpPr>
              <a:spLocks/>
            </p:cNvSpPr>
            <p:nvPr/>
          </p:nvSpPr>
          <p:spPr bwMode="auto">
            <a:xfrm>
              <a:off x="1400" y="2953"/>
              <a:ext cx="40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3" name="Arc 42"/>
            <p:cNvSpPr>
              <a:spLocks/>
            </p:cNvSpPr>
            <p:nvPr/>
          </p:nvSpPr>
          <p:spPr bwMode="auto">
            <a:xfrm>
              <a:off x="1400" y="2949"/>
              <a:ext cx="44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4" name="Arc 43"/>
            <p:cNvSpPr>
              <a:spLocks/>
            </p:cNvSpPr>
            <p:nvPr/>
          </p:nvSpPr>
          <p:spPr bwMode="auto">
            <a:xfrm>
              <a:off x="1400" y="3032"/>
              <a:ext cx="40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5" name="Arc 44"/>
            <p:cNvSpPr>
              <a:spLocks/>
            </p:cNvSpPr>
            <p:nvPr/>
          </p:nvSpPr>
          <p:spPr bwMode="auto">
            <a:xfrm>
              <a:off x="1400" y="3032"/>
              <a:ext cx="44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6" name="Line 45"/>
            <p:cNvSpPr>
              <a:spLocks noChangeShapeType="1"/>
            </p:cNvSpPr>
            <p:nvPr/>
          </p:nvSpPr>
          <p:spPr bwMode="auto">
            <a:xfrm>
              <a:off x="1404" y="2992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7" name="Line 46"/>
            <p:cNvSpPr>
              <a:spLocks noChangeShapeType="1"/>
            </p:cNvSpPr>
            <p:nvPr/>
          </p:nvSpPr>
          <p:spPr bwMode="auto">
            <a:xfrm>
              <a:off x="1404" y="307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8" name="Line 47"/>
            <p:cNvSpPr>
              <a:spLocks noChangeShapeType="1"/>
            </p:cNvSpPr>
            <p:nvPr/>
          </p:nvSpPr>
          <p:spPr bwMode="auto">
            <a:xfrm flipH="1">
              <a:off x="1196" y="99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9" name="Line 48"/>
            <p:cNvSpPr>
              <a:spLocks noChangeShapeType="1"/>
            </p:cNvSpPr>
            <p:nvPr/>
          </p:nvSpPr>
          <p:spPr bwMode="auto">
            <a:xfrm>
              <a:off x="1124" y="99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0" name="Line 49"/>
            <p:cNvSpPr>
              <a:spLocks noChangeShapeType="1"/>
            </p:cNvSpPr>
            <p:nvPr/>
          </p:nvSpPr>
          <p:spPr bwMode="auto">
            <a:xfrm flipH="1">
              <a:off x="1116" y="99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1" name="Oval 50"/>
            <p:cNvSpPr>
              <a:spLocks noChangeArrowheads="1"/>
            </p:cNvSpPr>
            <p:nvPr/>
          </p:nvSpPr>
          <p:spPr bwMode="auto">
            <a:xfrm>
              <a:off x="1188" y="1116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72" name="Line 51"/>
            <p:cNvSpPr>
              <a:spLocks noChangeShapeType="1"/>
            </p:cNvSpPr>
            <p:nvPr/>
          </p:nvSpPr>
          <p:spPr bwMode="auto">
            <a:xfrm flipH="1">
              <a:off x="956" y="99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3" name="Line 52"/>
            <p:cNvSpPr>
              <a:spLocks noChangeShapeType="1"/>
            </p:cNvSpPr>
            <p:nvPr/>
          </p:nvSpPr>
          <p:spPr bwMode="auto">
            <a:xfrm>
              <a:off x="884" y="99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4" name="Line 53"/>
            <p:cNvSpPr>
              <a:spLocks noChangeShapeType="1"/>
            </p:cNvSpPr>
            <p:nvPr/>
          </p:nvSpPr>
          <p:spPr bwMode="auto">
            <a:xfrm flipH="1">
              <a:off x="876" y="99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5" name="Oval 54"/>
            <p:cNvSpPr>
              <a:spLocks noChangeArrowheads="1"/>
            </p:cNvSpPr>
            <p:nvPr/>
          </p:nvSpPr>
          <p:spPr bwMode="auto">
            <a:xfrm>
              <a:off x="948" y="1116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76" name="Line 55"/>
            <p:cNvSpPr>
              <a:spLocks noChangeShapeType="1"/>
            </p:cNvSpPr>
            <p:nvPr/>
          </p:nvSpPr>
          <p:spPr bwMode="auto">
            <a:xfrm flipH="1">
              <a:off x="716" y="99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7" name="Line 56"/>
            <p:cNvSpPr>
              <a:spLocks noChangeShapeType="1"/>
            </p:cNvSpPr>
            <p:nvPr/>
          </p:nvSpPr>
          <p:spPr bwMode="auto">
            <a:xfrm>
              <a:off x="644" y="99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8" name="Line 57"/>
            <p:cNvSpPr>
              <a:spLocks noChangeShapeType="1"/>
            </p:cNvSpPr>
            <p:nvPr/>
          </p:nvSpPr>
          <p:spPr bwMode="auto">
            <a:xfrm flipH="1">
              <a:off x="636" y="99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79" name="Oval 58"/>
            <p:cNvSpPr>
              <a:spLocks noChangeArrowheads="1"/>
            </p:cNvSpPr>
            <p:nvPr/>
          </p:nvSpPr>
          <p:spPr bwMode="auto">
            <a:xfrm>
              <a:off x="708" y="1116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80" name="Line 59"/>
            <p:cNvSpPr>
              <a:spLocks noChangeShapeType="1"/>
            </p:cNvSpPr>
            <p:nvPr/>
          </p:nvSpPr>
          <p:spPr bwMode="auto">
            <a:xfrm flipH="1">
              <a:off x="476" y="99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81" name="Line 60"/>
            <p:cNvSpPr>
              <a:spLocks noChangeShapeType="1"/>
            </p:cNvSpPr>
            <p:nvPr/>
          </p:nvSpPr>
          <p:spPr bwMode="auto">
            <a:xfrm>
              <a:off x="404" y="99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82" name="Line 61"/>
            <p:cNvSpPr>
              <a:spLocks noChangeShapeType="1"/>
            </p:cNvSpPr>
            <p:nvPr/>
          </p:nvSpPr>
          <p:spPr bwMode="auto">
            <a:xfrm flipH="1">
              <a:off x="396" y="99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83" name="Oval 62"/>
            <p:cNvSpPr>
              <a:spLocks noChangeArrowheads="1"/>
            </p:cNvSpPr>
            <p:nvPr/>
          </p:nvSpPr>
          <p:spPr bwMode="auto">
            <a:xfrm>
              <a:off x="468" y="1116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84" name="Line 63"/>
            <p:cNvSpPr>
              <a:spLocks noChangeShapeType="1"/>
            </p:cNvSpPr>
            <p:nvPr/>
          </p:nvSpPr>
          <p:spPr bwMode="auto">
            <a:xfrm>
              <a:off x="1404" y="165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85" name="Line 64"/>
            <p:cNvSpPr>
              <a:spLocks noChangeShapeType="1"/>
            </p:cNvSpPr>
            <p:nvPr/>
          </p:nvSpPr>
          <p:spPr bwMode="auto">
            <a:xfrm>
              <a:off x="1404" y="18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86" name="Line 65"/>
            <p:cNvSpPr>
              <a:spLocks noChangeShapeType="1"/>
            </p:cNvSpPr>
            <p:nvPr/>
          </p:nvSpPr>
          <p:spPr bwMode="auto">
            <a:xfrm flipV="1">
              <a:off x="1400" y="165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87" name="Line 66"/>
            <p:cNvSpPr>
              <a:spLocks noChangeShapeType="1"/>
            </p:cNvSpPr>
            <p:nvPr/>
          </p:nvSpPr>
          <p:spPr bwMode="auto">
            <a:xfrm>
              <a:off x="1400" y="1596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88" name="Arc 67"/>
            <p:cNvSpPr>
              <a:spLocks/>
            </p:cNvSpPr>
            <p:nvPr/>
          </p:nvSpPr>
          <p:spPr bwMode="auto">
            <a:xfrm>
              <a:off x="1592" y="1665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89" name="Arc 68"/>
            <p:cNvSpPr>
              <a:spLocks/>
            </p:cNvSpPr>
            <p:nvPr/>
          </p:nvSpPr>
          <p:spPr bwMode="auto">
            <a:xfrm>
              <a:off x="1592" y="1661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90" name="Arc 69"/>
            <p:cNvSpPr>
              <a:spLocks/>
            </p:cNvSpPr>
            <p:nvPr/>
          </p:nvSpPr>
          <p:spPr bwMode="auto">
            <a:xfrm>
              <a:off x="1592" y="1752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91" name="Arc 70"/>
            <p:cNvSpPr>
              <a:spLocks/>
            </p:cNvSpPr>
            <p:nvPr/>
          </p:nvSpPr>
          <p:spPr bwMode="auto">
            <a:xfrm>
              <a:off x="1592" y="1752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92" name="Line 71"/>
            <p:cNvSpPr>
              <a:spLocks noChangeShapeType="1"/>
            </p:cNvSpPr>
            <p:nvPr/>
          </p:nvSpPr>
          <p:spPr bwMode="auto">
            <a:xfrm>
              <a:off x="1404" y="205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93" name="Line 72"/>
            <p:cNvSpPr>
              <a:spLocks noChangeShapeType="1"/>
            </p:cNvSpPr>
            <p:nvPr/>
          </p:nvSpPr>
          <p:spPr bwMode="auto">
            <a:xfrm>
              <a:off x="1404" y="22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94" name="Line 73"/>
            <p:cNvSpPr>
              <a:spLocks noChangeShapeType="1"/>
            </p:cNvSpPr>
            <p:nvPr/>
          </p:nvSpPr>
          <p:spPr bwMode="auto">
            <a:xfrm flipV="1">
              <a:off x="1400" y="205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95" name="Line 74"/>
            <p:cNvSpPr>
              <a:spLocks noChangeShapeType="1"/>
            </p:cNvSpPr>
            <p:nvPr/>
          </p:nvSpPr>
          <p:spPr bwMode="auto">
            <a:xfrm>
              <a:off x="1400" y="1996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96" name="Arc 75"/>
            <p:cNvSpPr>
              <a:spLocks/>
            </p:cNvSpPr>
            <p:nvPr/>
          </p:nvSpPr>
          <p:spPr bwMode="auto">
            <a:xfrm>
              <a:off x="1592" y="2065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97" name="Arc 76"/>
            <p:cNvSpPr>
              <a:spLocks/>
            </p:cNvSpPr>
            <p:nvPr/>
          </p:nvSpPr>
          <p:spPr bwMode="auto">
            <a:xfrm>
              <a:off x="1592" y="2061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98" name="Arc 77"/>
            <p:cNvSpPr>
              <a:spLocks/>
            </p:cNvSpPr>
            <p:nvPr/>
          </p:nvSpPr>
          <p:spPr bwMode="auto">
            <a:xfrm>
              <a:off x="1592" y="2152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99" name="Arc 78"/>
            <p:cNvSpPr>
              <a:spLocks/>
            </p:cNvSpPr>
            <p:nvPr/>
          </p:nvSpPr>
          <p:spPr bwMode="auto">
            <a:xfrm>
              <a:off x="1592" y="2152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00" name="Line 79"/>
            <p:cNvSpPr>
              <a:spLocks noChangeShapeType="1"/>
            </p:cNvSpPr>
            <p:nvPr/>
          </p:nvSpPr>
          <p:spPr bwMode="auto">
            <a:xfrm>
              <a:off x="1404" y="245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01" name="Line 80"/>
            <p:cNvSpPr>
              <a:spLocks noChangeShapeType="1"/>
            </p:cNvSpPr>
            <p:nvPr/>
          </p:nvSpPr>
          <p:spPr bwMode="auto">
            <a:xfrm>
              <a:off x="1404" y="26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02" name="Line 81"/>
            <p:cNvSpPr>
              <a:spLocks noChangeShapeType="1"/>
            </p:cNvSpPr>
            <p:nvPr/>
          </p:nvSpPr>
          <p:spPr bwMode="auto">
            <a:xfrm flipV="1">
              <a:off x="1400" y="245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03" name="Line 82"/>
            <p:cNvSpPr>
              <a:spLocks noChangeShapeType="1"/>
            </p:cNvSpPr>
            <p:nvPr/>
          </p:nvSpPr>
          <p:spPr bwMode="auto">
            <a:xfrm>
              <a:off x="1400" y="2396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04" name="Arc 83"/>
            <p:cNvSpPr>
              <a:spLocks/>
            </p:cNvSpPr>
            <p:nvPr/>
          </p:nvSpPr>
          <p:spPr bwMode="auto">
            <a:xfrm>
              <a:off x="1592" y="2465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05" name="Arc 84"/>
            <p:cNvSpPr>
              <a:spLocks/>
            </p:cNvSpPr>
            <p:nvPr/>
          </p:nvSpPr>
          <p:spPr bwMode="auto">
            <a:xfrm>
              <a:off x="1592" y="2461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06" name="Arc 85"/>
            <p:cNvSpPr>
              <a:spLocks/>
            </p:cNvSpPr>
            <p:nvPr/>
          </p:nvSpPr>
          <p:spPr bwMode="auto">
            <a:xfrm>
              <a:off x="1592" y="2552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07" name="Arc 86"/>
            <p:cNvSpPr>
              <a:spLocks/>
            </p:cNvSpPr>
            <p:nvPr/>
          </p:nvSpPr>
          <p:spPr bwMode="auto">
            <a:xfrm>
              <a:off x="1592" y="2552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08" name="Arc 87"/>
            <p:cNvSpPr>
              <a:spLocks/>
            </p:cNvSpPr>
            <p:nvPr/>
          </p:nvSpPr>
          <p:spPr bwMode="auto">
            <a:xfrm>
              <a:off x="1440" y="3352"/>
              <a:ext cx="288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09" name="Arc 88"/>
            <p:cNvSpPr>
              <a:spLocks/>
            </p:cNvSpPr>
            <p:nvPr/>
          </p:nvSpPr>
          <p:spPr bwMode="auto">
            <a:xfrm>
              <a:off x="1440" y="3352"/>
              <a:ext cx="292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10" name="Arc 89"/>
            <p:cNvSpPr>
              <a:spLocks/>
            </p:cNvSpPr>
            <p:nvPr/>
          </p:nvSpPr>
          <p:spPr bwMode="auto">
            <a:xfrm>
              <a:off x="1440" y="3273"/>
              <a:ext cx="288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11" name="Arc 90"/>
            <p:cNvSpPr>
              <a:spLocks/>
            </p:cNvSpPr>
            <p:nvPr/>
          </p:nvSpPr>
          <p:spPr bwMode="auto">
            <a:xfrm>
              <a:off x="1440" y="3269"/>
              <a:ext cx="292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12" name="Arc 91"/>
            <p:cNvSpPr>
              <a:spLocks/>
            </p:cNvSpPr>
            <p:nvPr/>
          </p:nvSpPr>
          <p:spPr bwMode="auto">
            <a:xfrm>
              <a:off x="1440" y="3273"/>
              <a:ext cx="40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13" name="Arc 92"/>
            <p:cNvSpPr>
              <a:spLocks/>
            </p:cNvSpPr>
            <p:nvPr/>
          </p:nvSpPr>
          <p:spPr bwMode="auto">
            <a:xfrm>
              <a:off x="1440" y="3269"/>
              <a:ext cx="44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14" name="Arc 93"/>
            <p:cNvSpPr>
              <a:spLocks/>
            </p:cNvSpPr>
            <p:nvPr/>
          </p:nvSpPr>
          <p:spPr bwMode="auto">
            <a:xfrm>
              <a:off x="1440" y="3352"/>
              <a:ext cx="40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15" name="Arc 94"/>
            <p:cNvSpPr>
              <a:spLocks/>
            </p:cNvSpPr>
            <p:nvPr/>
          </p:nvSpPr>
          <p:spPr bwMode="auto">
            <a:xfrm>
              <a:off x="1440" y="3352"/>
              <a:ext cx="44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16" name="Oval 95"/>
            <p:cNvSpPr>
              <a:spLocks noChangeArrowheads="1"/>
            </p:cNvSpPr>
            <p:nvPr/>
          </p:nvSpPr>
          <p:spPr bwMode="auto">
            <a:xfrm>
              <a:off x="1732" y="3340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417" name="Arc 96"/>
            <p:cNvSpPr>
              <a:spLocks/>
            </p:cNvSpPr>
            <p:nvPr/>
          </p:nvSpPr>
          <p:spPr bwMode="auto">
            <a:xfrm>
              <a:off x="1400" y="3273"/>
              <a:ext cx="40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18" name="Arc 97"/>
            <p:cNvSpPr>
              <a:spLocks/>
            </p:cNvSpPr>
            <p:nvPr/>
          </p:nvSpPr>
          <p:spPr bwMode="auto">
            <a:xfrm>
              <a:off x="1400" y="3269"/>
              <a:ext cx="44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19" name="Arc 98"/>
            <p:cNvSpPr>
              <a:spLocks/>
            </p:cNvSpPr>
            <p:nvPr/>
          </p:nvSpPr>
          <p:spPr bwMode="auto">
            <a:xfrm>
              <a:off x="1400" y="3352"/>
              <a:ext cx="40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20" name="Arc 99"/>
            <p:cNvSpPr>
              <a:spLocks/>
            </p:cNvSpPr>
            <p:nvPr/>
          </p:nvSpPr>
          <p:spPr bwMode="auto">
            <a:xfrm>
              <a:off x="1400" y="3352"/>
              <a:ext cx="44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21" name="Line 100"/>
            <p:cNvSpPr>
              <a:spLocks noChangeShapeType="1"/>
            </p:cNvSpPr>
            <p:nvPr/>
          </p:nvSpPr>
          <p:spPr bwMode="auto">
            <a:xfrm>
              <a:off x="1404" y="3312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22" name="Line 101"/>
            <p:cNvSpPr>
              <a:spLocks noChangeShapeType="1"/>
            </p:cNvSpPr>
            <p:nvPr/>
          </p:nvSpPr>
          <p:spPr bwMode="auto">
            <a:xfrm>
              <a:off x="1404" y="339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23" name="Line 102"/>
            <p:cNvSpPr>
              <a:spLocks noChangeShapeType="1"/>
            </p:cNvSpPr>
            <p:nvPr/>
          </p:nvSpPr>
          <p:spPr bwMode="auto">
            <a:xfrm>
              <a:off x="1684" y="13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24" name="Line 103"/>
            <p:cNvSpPr>
              <a:spLocks noChangeShapeType="1"/>
            </p:cNvSpPr>
            <p:nvPr/>
          </p:nvSpPr>
          <p:spPr bwMode="auto">
            <a:xfrm>
              <a:off x="1844" y="18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25" name="Line 104"/>
            <p:cNvSpPr>
              <a:spLocks noChangeShapeType="1"/>
            </p:cNvSpPr>
            <p:nvPr/>
          </p:nvSpPr>
          <p:spPr bwMode="auto">
            <a:xfrm>
              <a:off x="1764" y="13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26" name="Line 105"/>
            <p:cNvSpPr>
              <a:spLocks noChangeShapeType="1"/>
            </p:cNvSpPr>
            <p:nvPr/>
          </p:nvSpPr>
          <p:spPr bwMode="auto">
            <a:xfrm>
              <a:off x="1840" y="1356"/>
              <a:ext cx="0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27" name="Line 106"/>
            <p:cNvSpPr>
              <a:spLocks noChangeShapeType="1"/>
            </p:cNvSpPr>
            <p:nvPr/>
          </p:nvSpPr>
          <p:spPr bwMode="auto">
            <a:xfrm>
              <a:off x="1684" y="21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28" name="Line 107"/>
            <p:cNvSpPr>
              <a:spLocks noChangeShapeType="1"/>
            </p:cNvSpPr>
            <p:nvPr/>
          </p:nvSpPr>
          <p:spPr bwMode="auto">
            <a:xfrm>
              <a:off x="1844" y="19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29" name="Line 108"/>
            <p:cNvSpPr>
              <a:spLocks noChangeShapeType="1"/>
            </p:cNvSpPr>
            <p:nvPr/>
          </p:nvSpPr>
          <p:spPr bwMode="auto">
            <a:xfrm>
              <a:off x="1764" y="19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30" name="Line 109"/>
            <p:cNvSpPr>
              <a:spLocks noChangeShapeType="1"/>
            </p:cNvSpPr>
            <p:nvPr/>
          </p:nvSpPr>
          <p:spPr bwMode="auto">
            <a:xfrm>
              <a:off x="1760" y="1996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31" name="Line 110"/>
            <p:cNvSpPr>
              <a:spLocks noChangeShapeType="1"/>
            </p:cNvSpPr>
            <p:nvPr/>
          </p:nvSpPr>
          <p:spPr bwMode="auto">
            <a:xfrm>
              <a:off x="1684" y="25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32" name="Line 111"/>
            <p:cNvSpPr>
              <a:spLocks noChangeShapeType="1"/>
            </p:cNvSpPr>
            <p:nvPr/>
          </p:nvSpPr>
          <p:spPr bwMode="auto">
            <a:xfrm>
              <a:off x="1844" y="20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33" name="Line 112"/>
            <p:cNvSpPr>
              <a:spLocks noChangeShapeType="1"/>
            </p:cNvSpPr>
            <p:nvPr/>
          </p:nvSpPr>
          <p:spPr bwMode="auto">
            <a:xfrm>
              <a:off x="1840" y="2076"/>
              <a:ext cx="0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34" name="Line 113"/>
            <p:cNvSpPr>
              <a:spLocks noChangeShapeType="1"/>
            </p:cNvSpPr>
            <p:nvPr/>
          </p:nvSpPr>
          <p:spPr bwMode="auto">
            <a:xfrm>
              <a:off x="1764" y="25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35" name="Line 114"/>
            <p:cNvSpPr>
              <a:spLocks noChangeShapeType="1"/>
            </p:cNvSpPr>
            <p:nvPr/>
          </p:nvSpPr>
          <p:spPr bwMode="auto">
            <a:xfrm>
              <a:off x="2204" y="19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36" name="Line 115"/>
            <p:cNvSpPr>
              <a:spLocks noChangeShapeType="1"/>
            </p:cNvSpPr>
            <p:nvPr/>
          </p:nvSpPr>
          <p:spPr bwMode="auto">
            <a:xfrm>
              <a:off x="2204" y="31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37" name="Line 116"/>
            <p:cNvSpPr>
              <a:spLocks noChangeShapeType="1"/>
            </p:cNvSpPr>
            <p:nvPr/>
          </p:nvSpPr>
          <p:spPr bwMode="auto">
            <a:xfrm>
              <a:off x="480" y="91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38" name="Line 117"/>
            <p:cNvSpPr>
              <a:spLocks noChangeShapeType="1"/>
            </p:cNvSpPr>
            <p:nvPr/>
          </p:nvSpPr>
          <p:spPr bwMode="auto">
            <a:xfrm>
              <a:off x="1324" y="20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39" name="Line 118"/>
            <p:cNvSpPr>
              <a:spLocks noChangeShapeType="1"/>
            </p:cNvSpPr>
            <p:nvPr/>
          </p:nvSpPr>
          <p:spPr bwMode="auto">
            <a:xfrm>
              <a:off x="1324" y="24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40" name="Line 119"/>
            <p:cNvSpPr>
              <a:spLocks noChangeShapeType="1"/>
            </p:cNvSpPr>
            <p:nvPr/>
          </p:nvSpPr>
          <p:spPr bwMode="auto">
            <a:xfrm>
              <a:off x="1324" y="29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41" name="Line 120"/>
            <p:cNvSpPr>
              <a:spLocks noChangeShapeType="1"/>
            </p:cNvSpPr>
            <p:nvPr/>
          </p:nvSpPr>
          <p:spPr bwMode="auto">
            <a:xfrm>
              <a:off x="364" y="91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42" name="Rectangle 121"/>
            <p:cNvSpPr>
              <a:spLocks noChangeArrowheads="1"/>
            </p:cNvSpPr>
            <p:nvPr/>
          </p:nvSpPr>
          <p:spPr bwMode="auto">
            <a:xfrm>
              <a:off x="352" y="9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443" name="Line 122"/>
            <p:cNvSpPr>
              <a:spLocks noChangeShapeType="1"/>
            </p:cNvSpPr>
            <p:nvPr/>
          </p:nvSpPr>
          <p:spPr bwMode="auto">
            <a:xfrm>
              <a:off x="360" y="79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44" name="Line 123"/>
            <p:cNvSpPr>
              <a:spLocks noChangeShapeType="1"/>
            </p:cNvSpPr>
            <p:nvPr/>
          </p:nvSpPr>
          <p:spPr bwMode="auto">
            <a:xfrm>
              <a:off x="360" y="916"/>
              <a:ext cx="0" cy="1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45" name="Rectangle 124"/>
            <p:cNvSpPr>
              <a:spLocks noChangeArrowheads="1"/>
            </p:cNvSpPr>
            <p:nvPr/>
          </p:nvSpPr>
          <p:spPr bwMode="auto">
            <a:xfrm>
              <a:off x="352" y="202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446" name="Line 125"/>
            <p:cNvSpPr>
              <a:spLocks noChangeShapeType="1"/>
            </p:cNvSpPr>
            <p:nvPr/>
          </p:nvSpPr>
          <p:spPr bwMode="auto">
            <a:xfrm>
              <a:off x="360" y="203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47" name="Rectangle 126"/>
            <p:cNvSpPr>
              <a:spLocks noChangeArrowheads="1"/>
            </p:cNvSpPr>
            <p:nvPr/>
          </p:nvSpPr>
          <p:spPr bwMode="auto">
            <a:xfrm>
              <a:off x="352" y="242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448" name="Line 127"/>
            <p:cNvSpPr>
              <a:spLocks noChangeShapeType="1"/>
            </p:cNvSpPr>
            <p:nvPr/>
          </p:nvSpPr>
          <p:spPr bwMode="auto">
            <a:xfrm>
              <a:off x="360" y="2436"/>
              <a:ext cx="0" cy="5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49" name="Rectangle 128"/>
            <p:cNvSpPr>
              <a:spLocks noChangeArrowheads="1"/>
            </p:cNvSpPr>
            <p:nvPr/>
          </p:nvSpPr>
          <p:spPr bwMode="auto">
            <a:xfrm>
              <a:off x="352" y="29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450" name="Line 129"/>
            <p:cNvSpPr>
              <a:spLocks noChangeShapeType="1"/>
            </p:cNvSpPr>
            <p:nvPr/>
          </p:nvSpPr>
          <p:spPr bwMode="auto">
            <a:xfrm>
              <a:off x="360" y="2996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51" name="Line 130"/>
            <p:cNvSpPr>
              <a:spLocks noChangeShapeType="1"/>
            </p:cNvSpPr>
            <p:nvPr/>
          </p:nvSpPr>
          <p:spPr bwMode="auto">
            <a:xfrm>
              <a:off x="364" y="2032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52" name="Line 131"/>
            <p:cNvSpPr>
              <a:spLocks noChangeShapeType="1"/>
            </p:cNvSpPr>
            <p:nvPr/>
          </p:nvSpPr>
          <p:spPr bwMode="auto">
            <a:xfrm>
              <a:off x="364" y="2432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53" name="Line 132"/>
            <p:cNvSpPr>
              <a:spLocks noChangeShapeType="1"/>
            </p:cNvSpPr>
            <p:nvPr/>
          </p:nvSpPr>
          <p:spPr bwMode="auto">
            <a:xfrm>
              <a:off x="364" y="2992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54" name="Line 133"/>
            <p:cNvSpPr>
              <a:spLocks noChangeShapeType="1"/>
            </p:cNvSpPr>
            <p:nvPr/>
          </p:nvSpPr>
          <p:spPr bwMode="auto">
            <a:xfrm>
              <a:off x="960" y="91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55" name="Line 134"/>
            <p:cNvSpPr>
              <a:spLocks noChangeShapeType="1"/>
            </p:cNvSpPr>
            <p:nvPr/>
          </p:nvSpPr>
          <p:spPr bwMode="auto">
            <a:xfrm>
              <a:off x="1324" y="21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56" name="Line 135"/>
            <p:cNvSpPr>
              <a:spLocks noChangeShapeType="1"/>
            </p:cNvSpPr>
            <p:nvPr/>
          </p:nvSpPr>
          <p:spPr bwMode="auto">
            <a:xfrm>
              <a:off x="1324" y="25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57" name="Line 136"/>
            <p:cNvSpPr>
              <a:spLocks noChangeShapeType="1"/>
            </p:cNvSpPr>
            <p:nvPr/>
          </p:nvSpPr>
          <p:spPr bwMode="auto">
            <a:xfrm>
              <a:off x="1324" y="30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58" name="Line 137"/>
            <p:cNvSpPr>
              <a:spLocks noChangeShapeType="1"/>
            </p:cNvSpPr>
            <p:nvPr/>
          </p:nvSpPr>
          <p:spPr bwMode="auto">
            <a:xfrm>
              <a:off x="844" y="91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59" name="Rectangle 138"/>
            <p:cNvSpPr>
              <a:spLocks noChangeArrowheads="1"/>
            </p:cNvSpPr>
            <p:nvPr/>
          </p:nvSpPr>
          <p:spPr bwMode="auto">
            <a:xfrm>
              <a:off x="832" y="9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460" name="Line 139"/>
            <p:cNvSpPr>
              <a:spLocks noChangeShapeType="1"/>
            </p:cNvSpPr>
            <p:nvPr/>
          </p:nvSpPr>
          <p:spPr bwMode="auto">
            <a:xfrm>
              <a:off x="840" y="79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61" name="Line 140"/>
            <p:cNvSpPr>
              <a:spLocks noChangeShapeType="1"/>
            </p:cNvSpPr>
            <p:nvPr/>
          </p:nvSpPr>
          <p:spPr bwMode="auto">
            <a:xfrm>
              <a:off x="840" y="916"/>
              <a:ext cx="0" cy="1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62" name="Rectangle 141"/>
            <p:cNvSpPr>
              <a:spLocks noChangeArrowheads="1"/>
            </p:cNvSpPr>
            <p:nvPr/>
          </p:nvSpPr>
          <p:spPr bwMode="auto">
            <a:xfrm>
              <a:off x="832" y="21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463" name="Line 142"/>
            <p:cNvSpPr>
              <a:spLocks noChangeShapeType="1"/>
            </p:cNvSpPr>
            <p:nvPr/>
          </p:nvSpPr>
          <p:spPr bwMode="auto">
            <a:xfrm>
              <a:off x="840" y="219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64" name="Rectangle 143"/>
            <p:cNvSpPr>
              <a:spLocks noChangeArrowheads="1"/>
            </p:cNvSpPr>
            <p:nvPr/>
          </p:nvSpPr>
          <p:spPr bwMode="auto">
            <a:xfrm>
              <a:off x="832" y="25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465" name="Line 144"/>
            <p:cNvSpPr>
              <a:spLocks noChangeShapeType="1"/>
            </p:cNvSpPr>
            <p:nvPr/>
          </p:nvSpPr>
          <p:spPr bwMode="auto">
            <a:xfrm>
              <a:off x="840" y="2596"/>
              <a:ext cx="0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66" name="Rectangle 145"/>
            <p:cNvSpPr>
              <a:spLocks noChangeArrowheads="1"/>
            </p:cNvSpPr>
            <p:nvPr/>
          </p:nvSpPr>
          <p:spPr bwMode="auto">
            <a:xfrm>
              <a:off x="832" y="306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467" name="Line 146"/>
            <p:cNvSpPr>
              <a:spLocks noChangeShapeType="1"/>
            </p:cNvSpPr>
            <p:nvPr/>
          </p:nvSpPr>
          <p:spPr bwMode="auto">
            <a:xfrm>
              <a:off x="840" y="3076"/>
              <a:ext cx="0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68" name="Line 147"/>
            <p:cNvSpPr>
              <a:spLocks noChangeShapeType="1"/>
            </p:cNvSpPr>
            <p:nvPr/>
          </p:nvSpPr>
          <p:spPr bwMode="auto">
            <a:xfrm>
              <a:off x="844" y="2192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69" name="Line 148"/>
            <p:cNvSpPr>
              <a:spLocks noChangeShapeType="1"/>
            </p:cNvSpPr>
            <p:nvPr/>
          </p:nvSpPr>
          <p:spPr bwMode="auto">
            <a:xfrm>
              <a:off x="844" y="2592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0" name="Line 149"/>
            <p:cNvSpPr>
              <a:spLocks noChangeShapeType="1"/>
            </p:cNvSpPr>
            <p:nvPr/>
          </p:nvSpPr>
          <p:spPr bwMode="auto">
            <a:xfrm>
              <a:off x="844" y="3072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1" name="Line 150"/>
            <p:cNvSpPr>
              <a:spLocks noChangeShapeType="1"/>
            </p:cNvSpPr>
            <p:nvPr/>
          </p:nvSpPr>
          <p:spPr bwMode="auto">
            <a:xfrm>
              <a:off x="1844" y="31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2" name="Line 151"/>
            <p:cNvSpPr>
              <a:spLocks noChangeShapeType="1"/>
            </p:cNvSpPr>
            <p:nvPr/>
          </p:nvSpPr>
          <p:spPr bwMode="auto">
            <a:xfrm>
              <a:off x="1764" y="30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3" name="Line 152"/>
            <p:cNvSpPr>
              <a:spLocks noChangeShapeType="1"/>
            </p:cNvSpPr>
            <p:nvPr/>
          </p:nvSpPr>
          <p:spPr bwMode="auto">
            <a:xfrm>
              <a:off x="1840" y="303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4" name="Line 153"/>
            <p:cNvSpPr>
              <a:spLocks noChangeShapeType="1"/>
            </p:cNvSpPr>
            <p:nvPr/>
          </p:nvSpPr>
          <p:spPr bwMode="auto">
            <a:xfrm>
              <a:off x="480" y="115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5" name="Rectangle 154"/>
            <p:cNvSpPr>
              <a:spLocks noChangeArrowheads="1"/>
            </p:cNvSpPr>
            <p:nvPr/>
          </p:nvSpPr>
          <p:spPr bwMode="auto">
            <a:xfrm>
              <a:off x="472" y="122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476" name="Line 155"/>
            <p:cNvSpPr>
              <a:spLocks noChangeShapeType="1"/>
            </p:cNvSpPr>
            <p:nvPr/>
          </p:nvSpPr>
          <p:spPr bwMode="auto">
            <a:xfrm>
              <a:off x="1324" y="12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7" name="Line 156"/>
            <p:cNvSpPr>
              <a:spLocks noChangeShapeType="1"/>
            </p:cNvSpPr>
            <p:nvPr/>
          </p:nvSpPr>
          <p:spPr bwMode="auto">
            <a:xfrm>
              <a:off x="1324" y="16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8" name="Line 157"/>
            <p:cNvSpPr>
              <a:spLocks noChangeShapeType="1"/>
            </p:cNvSpPr>
            <p:nvPr/>
          </p:nvSpPr>
          <p:spPr bwMode="auto">
            <a:xfrm>
              <a:off x="480" y="123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9" name="Rectangle 158"/>
            <p:cNvSpPr>
              <a:spLocks noChangeArrowheads="1"/>
            </p:cNvSpPr>
            <p:nvPr/>
          </p:nvSpPr>
          <p:spPr bwMode="auto">
            <a:xfrm>
              <a:off x="472" y="162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480" name="Line 159"/>
            <p:cNvSpPr>
              <a:spLocks noChangeShapeType="1"/>
            </p:cNvSpPr>
            <p:nvPr/>
          </p:nvSpPr>
          <p:spPr bwMode="auto">
            <a:xfrm>
              <a:off x="480" y="1636"/>
              <a:ext cx="0" cy="18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1" name="Line 160"/>
            <p:cNvSpPr>
              <a:spLocks noChangeShapeType="1"/>
            </p:cNvSpPr>
            <p:nvPr/>
          </p:nvSpPr>
          <p:spPr bwMode="auto">
            <a:xfrm>
              <a:off x="484" y="1232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2" name="Line 161"/>
            <p:cNvSpPr>
              <a:spLocks noChangeShapeType="1"/>
            </p:cNvSpPr>
            <p:nvPr/>
          </p:nvSpPr>
          <p:spPr bwMode="auto">
            <a:xfrm>
              <a:off x="484" y="1632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3" name="Line 162"/>
            <p:cNvSpPr>
              <a:spLocks noChangeShapeType="1"/>
            </p:cNvSpPr>
            <p:nvPr/>
          </p:nvSpPr>
          <p:spPr bwMode="auto">
            <a:xfrm>
              <a:off x="960" y="115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4" name="Line 163"/>
            <p:cNvSpPr>
              <a:spLocks noChangeShapeType="1"/>
            </p:cNvSpPr>
            <p:nvPr/>
          </p:nvSpPr>
          <p:spPr bwMode="auto">
            <a:xfrm>
              <a:off x="1324" y="13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5" name="Line 164"/>
            <p:cNvSpPr>
              <a:spLocks noChangeShapeType="1"/>
            </p:cNvSpPr>
            <p:nvPr/>
          </p:nvSpPr>
          <p:spPr bwMode="auto">
            <a:xfrm>
              <a:off x="1324" y="17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6" name="Line 165"/>
            <p:cNvSpPr>
              <a:spLocks noChangeShapeType="1"/>
            </p:cNvSpPr>
            <p:nvPr/>
          </p:nvSpPr>
          <p:spPr bwMode="auto">
            <a:xfrm>
              <a:off x="960" y="1236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7" name="Rectangle 166"/>
            <p:cNvSpPr>
              <a:spLocks noChangeArrowheads="1"/>
            </p:cNvSpPr>
            <p:nvPr/>
          </p:nvSpPr>
          <p:spPr bwMode="auto">
            <a:xfrm>
              <a:off x="952" y="13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488" name="Line 167"/>
            <p:cNvSpPr>
              <a:spLocks noChangeShapeType="1"/>
            </p:cNvSpPr>
            <p:nvPr/>
          </p:nvSpPr>
          <p:spPr bwMode="auto">
            <a:xfrm>
              <a:off x="960" y="139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9" name="Rectangle 168"/>
            <p:cNvSpPr>
              <a:spLocks noChangeArrowheads="1"/>
            </p:cNvSpPr>
            <p:nvPr/>
          </p:nvSpPr>
          <p:spPr bwMode="auto">
            <a:xfrm>
              <a:off x="952" y="17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490" name="Line 169"/>
            <p:cNvSpPr>
              <a:spLocks noChangeShapeType="1"/>
            </p:cNvSpPr>
            <p:nvPr/>
          </p:nvSpPr>
          <p:spPr bwMode="auto">
            <a:xfrm>
              <a:off x="960" y="1796"/>
              <a:ext cx="0" cy="17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91" name="Line 170"/>
            <p:cNvSpPr>
              <a:spLocks noChangeShapeType="1"/>
            </p:cNvSpPr>
            <p:nvPr/>
          </p:nvSpPr>
          <p:spPr bwMode="auto">
            <a:xfrm>
              <a:off x="964" y="1392"/>
              <a:ext cx="3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92" name="Line 171"/>
            <p:cNvSpPr>
              <a:spLocks noChangeShapeType="1"/>
            </p:cNvSpPr>
            <p:nvPr/>
          </p:nvSpPr>
          <p:spPr bwMode="auto">
            <a:xfrm>
              <a:off x="964" y="1792"/>
              <a:ext cx="3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93" name="Line 172"/>
            <p:cNvSpPr>
              <a:spLocks noChangeShapeType="1"/>
            </p:cNvSpPr>
            <p:nvPr/>
          </p:nvSpPr>
          <p:spPr bwMode="auto">
            <a:xfrm>
              <a:off x="1844" y="19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94" name="Line 173"/>
            <p:cNvSpPr>
              <a:spLocks noChangeShapeType="1"/>
            </p:cNvSpPr>
            <p:nvPr/>
          </p:nvSpPr>
          <p:spPr bwMode="auto">
            <a:xfrm>
              <a:off x="1684" y="17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95" name="Line 174"/>
            <p:cNvSpPr>
              <a:spLocks noChangeShapeType="1"/>
            </p:cNvSpPr>
            <p:nvPr/>
          </p:nvSpPr>
          <p:spPr bwMode="auto">
            <a:xfrm>
              <a:off x="1760" y="1756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96" name="Line 175"/>
            <p:cNvSpPr>
              <a:spLocks noChangeShapeType="1"/>
            </p:cNvSpPr>
            <p:nvPr/>
          </p:nvSpPr>
          <p:spPr bwMode="auto">
            <a:xfrm>
              <a:off x="1764" y="19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97" name="Line 176"/>
            <p:cNvSpPr>
              <a:spLocks noChangeShapeType="1"/>
            </p:cNvSpPr>
            <p:nvPr/>
          </p:nvSpPr>
          <p:spPr bwMode="auto">
            <a:xfrm>
              <a:off x="720" y="115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98" name="Line 177"/>
            <p:cNvSpPr>
              <a:spLocks noChangeShapeType="1"/>
            </p:cNvSpPr>
            <p:nvPr/>
          </p:nvSpPr>
          <p:spPr bwMode="auto">
            <a:xfrm>
              <a:off x="1324" y="13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99" name="Line 178"/>
            <p:cNvSpPr>
              <a:spLocks noChangeShapeType="1"/>
            </p:cNvSpPr>
            <p:nvPr/>
          </p:nvSpPr>
          <p:spPr bwMode="auto">
            <a:xfrm>
              <a:off x="1324" y="25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00" name="Line 179"/>
            <p:cNvSpPr>
              <a:spLocks noChangeShapeType="1"/>
            </p:cNvSpPr>
            <p:nvPr/>
          </p:nvSpPr>
          <p:spPr bwMode="auto">
            <a:xfrm>
              <a:off x="720" y="123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01" name="Rectangle 180"/>
            <p:cNvSpPr>
              <a:spLocks noChangeArrowheads="1"/>
            </p:cNvSpPr>
            <p:nvPr/>
          </p:nvSpPr>
          <p:spPr bwMode="auto">
            <a:xfrm>
              <a:off x="712" y="13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502" name="Line 181"/>
            <p:cNvSpPr>
              <a:spLocks noChangeShapeType="1"/>
            </p:cNvSpPr>
            <p:nvPr/>
          </p:nvSpPr>
          <p:spPr bwMode="auto">
            <a:xfrm>
              <a:off x="720" y="1316"/>
              <a:ext cx="0" cy="1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03" name="Rectangle 182"/>
            <p:cNvSpPr>
              <a:spLocks noChangeArrowheads="1"/>
            </p:cNvSpPr>
            <p:nvPr/>
          </p:nvSpPr>
          <p:spPr bwMode="auto">
            <a:xfrm>
              <a:off x="712" y="25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504" name="Line 183"/>
            <p:cNvSpPr>
              <a:spLocks noChangeShapeType="1"/>
            </p:cNvSpPr>
            <p:nvPr/>
          </p:nvSpPr>
          <p:spPr bwMode="auto">
            <a:xfrm>
              <a:off x="720" y="2516"/>
              <a:ext cx="0" cy="9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05" name="Line 184"/>
            <p:cNvSpPr>
              <a:spLocks noChangeShapeType="1"/>
            </p:cNvSpPr>
            <p:nvPr/>
          </p:nvSpPr>
          <p:spPr bwMode="auto">
            <a:xfrm>
              <a:off x="724" y="1312"/>
              <a:ext cx="5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06" name="Line 185"/>
            <p:cNvSpPr>
              <a:spLocks noChangeShapeType="1"/>
            </p:cNvSpPr>
            <p:nvPr/>
          </p:nvSpPr>
          <p:spPr bwMode="auto">
            <a:xfrm>
              <a:off x="724" y="2512"/>
              <a:ext cx="5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07" name="Line 186"/>
            <p:cNvSpPr>
              <a:spLocks noChangeShapeType="1"/>
            </p:cNvSpPr>
            <p:nvPr/>
          </p:nvSpPr>
          <p:spPr bwMode="auto">
            <a:xfrm>
              <a:off x="1200" y="115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08" name="Line 187"/>
            <p:cNvSpPr>
              <a:spLocks noChangeShapeType="1"/>
            </p:cNvSpPr>
            <p:nvPr/>
          </p:nvSpPr>
          <p:spPr bwMode="auto">
            <a:xfrm>
              <a:off x="1324" y="14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09" name="Line 188"/>
            <p:cNvSpPr>
              <a:spLocks noChangeShapeType="1"/>
            </p:cNvSpPr>
            <p:nvPr/>
          </p:nvSpPr>
          <p:spPr bwMode="auto">
            <a:xfrm>
              <a:off x="1324" y="26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10" name="Line 189"/>
            <p:cNvSpPr>
              <a:spLocks noChangeShapeType="1"/>
            </p:cNvSpPr>
            <p:nvPr/>
          </p:nvSpPr>
          <p:spPr bwMode="auto">
            <a:xfrm>
              <a:off x="1200" y="1236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11" name="Rectangle 190"/>
            <p:cNvSpPr>
              <a:spLocks noChangeArrowheads="1"/>
            </p:cNvSpPr>
            <p:nvPr/>
          </p:nvSpPr>
          <p:spPr bwMode="auto">
            <a:xfrm>
              <a:off x="1192" y="146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512" name="Line 191"/>
            <p:cNvSpPr>
              <a:spLocks noChangeShapeType="1"/>
            </p:cNvSpPr>
            <p:nvPr/>
          </p:nvSpPr>
          <p:spPr bwMode="auto">
            <a:xfrm>
              <a:off x="1200" y="1476"/>
              <a:ext cx="0" cy="1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13" name="Rectangle 192"/>
            <p:cNvSpPr>
              <a:spLocks noChangeArrowheads="1"/>
            </p:cNvSpPr>
            <p:nvPr/>
          </p:nvSpPr>
          <p:spPr bwMode="auto">
            <a:xfrm>
              <a:off x="1192" y="266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514" name="Line 193"/>
            <p:cNvSpPr>
              <a:spLocks noChangeShapeType="1"/>
            </p:cNvSpPr>
            <p:nvPr/>
          </p:nvSpPr>
          <p:spPr bwMode="auto">
            <a:xfrm>
              <a:off x="1200" y="2676"/>
              <a:ext cx="0" cy="8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15" name="Line 194"/>
            <p:cNvSpPr>
              <a:spLocks noChangeShapeType="1"/>
            </p:cNvSpPr>
            <p:nvPr/>
          </p:nvSpPr>
          <p:spPr bwMode="auto">
            <a:xfrm>
              <a:off x="1204" y="147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16" name="Line 195"/>
            <p:cNvSpPr>
              <a:spLocks noChangeShapeType="1"/>
            </p:cNvSpPr>
            <p:nvPr/>
          </p:nvSpPr>
          <p:spPr bwMode="auto">
            <a:xfrm>
              <a:off x="1204" y="267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17" name="Line 196"/>
            <p:cNvSpPr>
              <a:spLocks noChangeShapeType="1"/>
            </p:cNvSpPr>
            <p:nvPr/>
          </p:nvSpPr>
          <p:spPr bwMode="auto">
            <a:xfrm>
              <a:off x="720" y="91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18" name="Line 197"/>
            <p:cNvSpPr>
              <a:spLocks noChangeShapeType="1"/>
            </p:cNvSpPr>
            <p:nvPr/>
          </p:nvSpPr>
          <p:spPr bwMode="auto">
            <a:xfrm>
              <a:off x="1324" y="17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19" name="Line 198"/>
            <p:cNvSpPr>
              <a:spLocks noChangeShapeType="1"/>
            </p:cNvSpPr>
            <p:nvPr/>
          </p:nvSpPr>
          <p:spPr bwMode="auto">
            <a:xfrm>
              <a:off x="1324" y="21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20" name="Line 199"/>
            <p:cNvSpPr>
              <a:spLocks noChangeShapeType="1"/>
            </p:cNvSpPr>
            <p:nvPr/>
          </p:nvSpPr>
          <p:spPr bwMode="auto">
            <a:xfrm>
              <a:off x="1324" y="33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21" name="Line 200"/>
            <p:cNvSpPr>
              <a:spLocks noChangeShapeType="1"/>
            </p:cNvSpPr>
            <p:nvPr/>
          </p:nvSpPr>
          <p:spPr bwMode="auto">
            <a:xfrm>
              <a:off x="604" y="91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22" name="Rectangle 201"/>
            <p:cNvSpPr>
              <a:spLocks noChangeArrowheads="1"/>
            </p:cNvSpPr>
            <p:nvPr/>
          </p:nvSpPr>
          <p:spPr bwMode="auto">
            <a:xfrm>
              <a:off x="592" y="9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523" name="Line 202"/>
            <p:cNvSpPr>
              <a:spLocks noChangeShapeType="1"/>
            </p:cNvSpPr>
            <p:nvPr/>
          </p:nvSpPr>
          <p:spPr bwMode="auto">
            <a:xfrm>
              <a:off x="600" y="79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24" name="Line 203"/>
            <p:cNvSpPr>
              <a:spLocks noChangeShapeType="1"/>
            </p:cNvSpPr>
            <p:nvPr/>
          </p:nvSpPr>
          <p:spPr bwMode="auto">
            <a:xfrm>
              <a:off x="600" y="916"/>
              <a:ext cx="0" cy="7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25" name="Rectangle 204"/>
            <p:cNvSpPr>
              <a:spLocks noChangeArrowheads="1"/>
            </p:cNvSpPr>
            <p:nvPr/>
          </p:nvSpPr>
          <p:spPr bwMode="auto">
            <a:xfrm>
              <a:off x="592" y="17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526" name="Line 205"/>
            <p:cNvSpPr>
              <a:spLocks noChangeShapeType="1"/>
            </p:cNvSpPr>
            <p:nvPr/>
          </p:nvSpPr>
          <p:spPr bwMode="auto">
            <a:xfrm>
              <a:off x="600" y="171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27" name="Rectangle 206"/>
            <p:cNvSpPr>
              <a:spLocks noChangeArrowheads="1"/>
            </p:cNvSpPr>
            <p:nvPr/>
          </p:nvSpPr>
          <p:spPr bwMode="auto">
            <a:xfrm>
              <a:off x="592" y="21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528" name="Line 207"/>
            <p:cNvSpPr>
              <a:spLocks noChangeShapeType="1"/>
            </p:cNvSpPr>
            <p:nvPr/>
          </p:nvSpPr>
          <p:spPr bwMode="auto">
            <a:xfrm>
              <a:off x="600" y="2116"/>
              <a:ext cx="0" cy="1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29" name="Rectangle 208"/>
            <p:cNvSpPr>
              <a:spLocks noChangeArrowheads="1"/>
            </p:cNvSpPr>
            <p:nvPr/>
          </p:nvSpPr>
          <p:spPr bwMode="auto">
            <a:xfrm>
              <a:off x="592" y="33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530" name="Line 209"/>
            <p:cNvSpPr>
              <a:spLocks noChangeShapeType="1"/>
            </p:cNvSpPr>
            <p:nvPr/>
          </p:nvSpPr>
          <p:spPr bwMode="auto">
            <a:xfrm>
              <a:off x="600" y="3316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31" name="Line 210"/>
            <p:cNvSpPr>
              <a:spLocks noChangeShapeType="1"/>
            </p:cNvSpPr>
            <p:nvPr/>
          </p:nvSpPr>
          <p:spPr bwMode="auto">
            <a:xfrm>
              <a:off x="604" y="1712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32" name="Line 211"/>
            <p:cNvSpPr>
              <a:spLocks noChangeShapeType="1"/>
            </p:cNvSpPr>
            <p:nvPr/>
          </p:nvSpPr>
          <p:spPr bwMode="auto">
            <a:xfrm>
              <a:off x="604" y="2112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33" name="Line 212"/>
            <p:cNvSpPr>
              <a:spLocks noChangeShapeType="1"/>
            </p:cNvSpPr>
            <p:nvPr/>
          </p:nvSpPr>
          <p:spPr bwMode="auto">
            <a:xfrm>
              <a:off x="604" y="3312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34" name="Line 213"/>
            <p:cNvSpPr>
              <a:spLocks noChangeShapeType="1"/>
            </p:cNvSpPr>
            <p:nvPr/>
          </p:nvSpPr>
          <p:spPr bwMode="auto">
            <a:xfrm>
              <a:off x="1200" y="91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35" name="Line 214"/>
            <p:cNvSpPr>
              <a:spLocks noChangeShapeType="1"/>
            </p:cNvSpPr>
            <p:nvPr/>
          </p:nvSpPr>
          <p:spPr bwMode="auto">
            <a:xfrm>
              <a:off x="1324" y="18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36" name="Line 215"/>
            <p:cNvSpPr>
              <a:spLocks noChangeShapeType="1"/>
            </p:cNvSpPr>
            <p:nvPr/>
          </p:nvSpPr>
          <p:spPr bwMode="auto">
            <a:xfrm>
              <a:off x="1324" y="22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37" name="Line 216"/>
            <p:cNvSpPr>
              <a:spLocks noChangeShapeType="1"/>
            </p:cNvSpPr>
            <p:nvPr/>
          </p:nvSpPr>
          <p:spPr bwMode="auto">
            <a:xfrm>
              <a:off x="1324" y="33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38" name="Line 217"/>
            <p:cNvSpPr>
              <a:spLocks noChangeShapeType="1"/>
            </p:cNvSpPr>
            <p:nvPr/>
          </p:nvSpPr>
          <p:spPr bwMode="auto">
            <a:xfrm>
              <a:off x="1084" y="91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39" name="Rectangle 218"/>
            <p:cNvSpPr>
              <a:spLocks noChangeArrowheads="1"/>
            </p:cNvSpPr>
            <p:nvPr/>
          </p:nvSpPr>
          <p:spPr bwMode="auto">
            <a:xfrm>
              <a:off x="1072" y="9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540" name="Line 219"/>
            <p:cNvSpPr>
              <a:spLocks noChangeShapeType="1"/>
            </p:cNvSpPr>
            <p:nvPr/>
          </p:nvSpPr>
          <p:spPr bwMode="auto">
            <a:xfrm>
              <a:off x="1080" y="79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41" name="Line 220"/>
            <p:cNvSpPr>
              <a:spLocks noChangeShapeType="1"/>
            </p:cNvSpPr>
            <p:nvPr/>
          </p:nvSpPr>
          <p:spPr bwMode="auto">
            <a:xfrm>
              <a:off x="1080" y="916"/>
              <a:ext cx="0" cy="9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42" name="Rectangle 221"/>
            <p:cNvSpPr>
              <a:spLocks noChangeArrowheads="1"/>
            </p:cNvSpPr>
            <p:nvPr/>
          </p:nvSpPr>
          <p:spPr bwMode="auto">
            <a:xfrm>
              <a:off x="1072" y="186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543" name="Line 222"/>
            <p:cNvSpPr>
              <a:spLocks noChangeShapeType="1"/>
            </p:cNvSpPr>
            <p:nvPr/>
          </p:nvSpPr>
          <p:spPr bwMode="auto">
            <a:xfrm>
              <a:off x="1080" y="187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44" name="Rectangle 223"/>
            <p:cNvSpPr>
              <a:spLocks noChangeArrowheads="1"/>
            </p:cNvSpPr>
            <p:nvPr/>
          </p:nvSpPr>
          <p:spPr bwMode="auto">
            <a:xfrm>
              <a:off x="1072" y="226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545" name="Line 224"/>
            <p:cNvSpPr>
              <a:spLocks noChangeShapeType="1"/>
            </p:cNvSpPr>
            <p:nvPr/>
          </p:nvSpPr>
          <p:spPr bwMode="auto">
            <a:xfrm>
              <a:off x="1080" y="2276"/>
              <a:ext cx="0" cy="1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46" name="Rectangle 225"/>
            <p:cNvSpPr>
              <a:spLocks noChangeArrowheads="1"/>
            </p:cNvSpPr>
            <p:nvPr/>
          </p:nvSpPr>
          <p:spPr bwMode="auto">
            <a:xfrm>
              <a:off x="1072" y="33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547" name="Line 226"/>
            <p:cNvSpPr>
              <a:spLocks noChangeShapeType="1"/>
            </p:cNvSpPr>
            <p:nvPr/>
          </p:nvSpPr>
          <p:spPr bwMode="auto">
            <a:xfrm>
              <a:off x="1080" y="339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48" name="Line 227"/>
            <p:cNvSpPr>
              <a:spLocks noChangeShapeType="1"/>
            </p:cNvSpPr>
            <p:nvPr/>
          </p:nvSpPr>
          <p:spPr bwMode="auto">
            <a:xfrm>
              <a:off x="1084" y="1872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49" name="Line 228"/>
            <p:cNvSpPr>
              <a:spLocks noChangeShapeType="1"/>
            </p:cNvSpPr>
            <p:nvPr/>
          </p:nvSpPr>
          <p:spPr bwMode="auto">
            <a:xfrm>
              <a:off x="1084" y="2272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50" name="Line 229"/>
            <p:cNvSpPr>
              <a:spLocks noChangeShapeType="1"/>
            </p:cNvSpPr>
            <p:nvPr/>
          </p:nvSpPr>
          <p:spPr bwMode="auto">
            <a:xfrm>
              <a:off x="1084" y="3392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51" name="Line 230"/>
            <p:cNvSpPr>
              <a:spLocks noChangeShapeType="1"/>
            </p:cNvSpPr>
            <p:nvPr/>
          </p:nvSpPr>
          <p:spPr bwMode="auto">
            <a:xfrm>
              <a:off x="1844" y="32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52" name="Line 231"/>
            <p:cNvSpPr>
              <a:spLocks noChangeShapeType="1"/>
            </p:cNvSpPr>
            <p:nvPr/>
          </p:nvSpPr>
          <p:spPr bwMode="auto">
            <a:xfrm>
              <a:off x="1764" y="33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53" name="Line 232"/>
            <p:cNvSpPr>
              <a:spLocks noChangeShapeType="1"/>
            </p:cNvSpPr>
            <p:nvPr/>
          </p:nvSpPr>
          <p:spPr bwMode="auto">
            <a:xfrm>
              <a:off x="1840" y="323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554" name="Rectangle 233"/>
            <p:cNvSpPr>
              <a:spLocks noChangeArrowheads="1"/>
            </p:cNvSpPr>
            <p:nvPr/>
          </p:nvSpPr>
          <p:spPr bwMode="auto">
            <a:xfrm>
              <a:off x="288" y="624"/>
              <a:ext cx="109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393700" algn="l"/>
                  <a:tab pos="736600" algn="l"/>
                  <a:tab pos="1143000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393700" algn="l"/>
                  <a:tab pos="736600" algn="l"/>
                  <a:tab pos="1143000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393700" algn="l"/>
                  <a:tab pos="736600" algn="l"/>
                  <a:tab pos="1143000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A	B	C	D</a:t>
              </a:r>
            </a:p>
          </p:txBody>
        </p:sp>
        <p:sp>
          <p:nvSpPr>
            <p:cNvPr id="11555" name="Rectangle 234"/>
            <p:cNvSpPr>
              <a:spLocks noChangeArrowheads="1"/>
            </p:cNvSpPr>
            <p:nvPr/>
          </p:nvSpPr>
          <p:spPr bwMode="auto">
            <a:xfrm>
              <a:off x="2301" y="1868"/>
              <a:ext cx="48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393700" algn="l"/>
                  <a:tab pos="736600" algn="l"/>
                  <a:tab pos="1143000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393700" algn="l"/>
                  <a:tab pos="736600" algn="l"/>
                  <a:tab pos="1143000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393700" algn="l"/>
                  <a:tab pos="736600" algn="l"/>
                  <a:tab pos="1143000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EQ</a:t>
              </a:r>
            </a:p>
          </p:txBody>
        </p:sp>
        <p:sp>
          <p:nvSpPr>
            <p:cNvPr id="11556" name="Rectangle 235"/>
            <p:cNvSpPr>
              <a:spLocks noChangeArrowheads="1"/>
            </p:cNvSpPr>
            <p:nvPr/>
          </p:nvSpPr>
          <p:spPr bwMode="auto">
            <a:xfrm>
              <a:off x="2296" y="3112"/>
              <a:ext cx="48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393700" algn="l"/>
                  <a:tab pos="736600" algn="l"/>
                  <a:tab pos="1143000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393700" algn="l"/>
                  <a:tab pos="736600" algn="l"/>
                  <a:tab pos="1143000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393700" algn="l"/>
                  <a:tab pos="736600" algn="l"/>
                  <a:tab pos="1143000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EQ</a:t>
              </a:r>
            </a:p>
          </p:txBody>
        </p:sp>
      </p:grp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5270500" y="557213"/>
            <a:ext cx="24892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en-US" altLang="ko-KR" sz="1800">
              <a:solidFill>
                <a:srgbClr val="000000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1270" name="Rectangle 3"/>
          <p:cNvSpPr>
            <a:spLocks noChangeArrowheads="1"/>
          </p:cNvSpPr>
          <p:nvPr/>
        </p:nvSpPr>
        <p:spPr bwMode="auto">
          <a:xfrm>
            <a:off x="6192838" y="5084763"/>
            <a:ext cx="309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XNOR is implemented with </a:t>
            </a:r>
            <a:br>
              <a:rPr lang="en-US" altLang="ko-KR" sz="1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</a:br>
            <a:r>
              <a:rPr lang="en-US" altLang="ko-KR" sz="1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at least 3 simple gates</a:t>
            </a:r>
          </a:p>
        </p:txBody>
      </p:sp>
      <p:grpSp>
        <p:nvGrpSpPr>
          <p:cNvPr id="11271" name="Group 236"/>
          <p:cNvGrpSpPr>
            <a:grpSpLocks/>
          </p:cNvGrpSpPr>
          <p:nvPr/>
        </p:nvGrpSpPr>
        <p:grpSpPr bwMode="auto">
          <a:xfrm>
            <a:off x="6859588" y="4024313"/>
            <a:ext cx="1765300" cy="812800"/>
            <a:chOff x="3804" y="2564"/>
            <a:chExt cx="1112" cy="512"/>
          </a:xfrm>
        </p:grpSpPr>
        <p:sp>
          <p:nvSpPr>
            <p:cNvPr id="11281" name="Line 237"/>
            <p:cNvSpPr>
              <a:spLocks noChangeShapeType="1"/>
            </p:cNvSpPr>
            <p:nvPr/>
          </p:nvSpPr>
          <p:spPr bwMode="auto">
            <a:xfrm>
              <a:off x="4084" y="2568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2" name="Line 238"/>
            <p:cNvSpPr>
              <a:spLocks noChangeShapeType="1"/>
            </p:cNvSpPr>
            <p:nvPr/>
          </p:nvSpPr>
          <p:spPr bwMode="auto">
            <a:xfrm>
              <a:off x="4084" y="2760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3" name="Line 239"/>
            <p:cNvSpPr>
              <a:spLocks noChangeShapeType="1"/>
            </p:cNvSpPr>
            <p:nvPr/>
          </p:nvSpPr>
          <p:spPr bwMode="auto">
            <a:xfrm flipV="1">
              <a:off x="4080" y="2564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4" name="Arc 240"/>
            <p:cNvSpPr>
              <a:spLocks/>
            </p:cNvSpPr>
            <p:nvPr/>
          </p:nvSpPr>
          <p:spPr bwMode="auto">
            <a:xfrm>
              <a:off x="4272" y="2577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5" name="Arc 241"/>
            <p:cNvSpPr>
              <a:spLocks/>
            </p:cNvSpPr>
            <p:nvPr/>
          </p:nvSpPr>
          <p:spPr bwMode="auto">
            <a:xfrm>
              <a:off x="4272" y="2573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6" name="Arc 242"/>
            <p:cNvSpPr>
              <a:spLocks/>
            </p:cNvSpPr>
            <p:nvPr/>
          </p:nvSpPr>
          <p:spPr bwMode="auto">
            <a:xfrm>
              <a:off x="4272" y="2664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7" name="Arc 243"/>
            <p:cNvSpPr>
              <a:spLocks/>
            </p:cNvSpPr>
            <p:nvPr/>
          </p:nvSpPr>
          <p:spPr bwMode="auto">
            <a:xfrm>
              <a:off x="4272" y="2668"/>
              <a:ext cx="9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8" name="Arc 244"/>
            <p:cNvSpPr>
              <a:spLocks/>
            </p:cNvSpPr>
            <p:nvPr/>
          </p:nvSpPr>
          <p:spPr bwMode="auto">
            <a:xfrm>
              <a:off x="4088" y="2984"/>
              <a:ext cx="272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89" name="Arc 245"/>
            <p:cNvSpPr>
              <a:spLocks/>
            </p:cNvSpPr>
            <p:nvPr/>
          </p:nvSpPr>
          <p:spPr bwMode="auto">
            <a:xfrm>
              <a:off x="4088" y="2984"/>
              <a:ext cx="276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90" name="Arc 246"/>
            <p:cNvSpPr>
              <a:spLocks/>
            </p:cNvSpPr>
            <p:nvPr/>
          </p:nvSpPr>
          <p:spPr bwMode="auto">
            <a:xfrm>
              <a:off x="4088" y="2905"/>
              <a:ext cx="272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91" name="Arc 247"/>
            <p:cNvSpPr>
              <a:spLocks/>
            </p:cNvSpPr>
            <p:nvPr/>
          </p:nvSpPr>
          <p:spPr bwMode="auto">
            <a:xfrm>
              <a:off x="4088" y="2901"/>
              <a:ext cx="276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92" name="Arc 248"/>
            <p:cNvSpPr>
              <a:spLocks/>
            </p:cNvSpPr>
            <p:nvPr/>
          </p:nvSpPr>
          <p:spPr bwMode="auto">
            <a:xfrm>
              <a:off x="4088" y="2905"/>
              <a:ext cx="24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93" name="Arc 249"/>
            <p:cNvSpPr>
              <a:spLocks/>
            </p:cNvSpPr>
            <p:nvPr/>
          </p:nvSpPr>
          <p:spPr bwMode="auto">
            <a:xfrm>
              <a:off x="4088" y="2901"/>
              <a:ext cx="28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94" name="Arc 250"/>
            <p:cNvSpPr>
              <a:spLocks/>
            </p:cNvSpPr>
            <p:nvPr/>
          </p:nvSpPr>
          <p:spPr bwMode="auto">
            <a:xfrm>
              <a:off x="4096" y="2984"/>
              <a:ext cx="16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95" name="Arc 251"/>
            <p:cNvSpPr>
              <a:spLocks/>
            </p:cNvSpPr>
            <p:nvPr/>
          </p:nvSpPr>
          <p:spPr bwMode="auto">
            <a:xfrm>
              <a:off x="4096" y="2984"/>
              <a:ext cx="20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96" name="Line 252"/>
            <p:cNvSpPr>
              <a:spLocks noChangeShapeType="1"/>
            </p:cNvSpPr>
            <p:nvPr/>
          </p:nvSpPr>
          <p:spPr bwMode="auto">
            <a:xfrm>
              <a:off x="4084" y="2944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97" name="Line 253"/>
            <p:cNvSpPr>
              <a:spLocks noChangeShapeType="1"/>
            </p:cNvSpPr>
            <p:nvPr/>
          </p:nvSpPr>
          <p:spPr bwMode="auto">
            <a:xfrm>
              <a:off x="4084" y="3024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298" name="Oval 254"/>
            <p:cNvSpPr>
              <a:spLocks noChangeArrowheads="1"/>
            </p:cNvSpPr>
            <p:nvPr/>
          </p:nvSpPr>
          <p:spPr bwMode="auto">
            <a:xfrm>
              <a:off x="4368" y="2976"/>
              <a:ext cx="24" cy="2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299" name="Oval 255"/>
            <p:cNvSpPr>
              <a:spLocks noChangeArrowheads="1"/>
            </p:cNvSpPr>
            <p:nvPr/>
          </p:nvSpPr>
          <p:spPr bwMode="auto">
            <a:xfrm>
              <a:off x="4364" y="2972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00" name="Arc 256"/>
            <p:cNvSpPr>
              <a:spLocks/>
            </p:cNvSpPr>
            <p:nvPr/>
          </p:nvSpPr>
          <p:spPr bwMode="auto">
            <a:xfrm>
              <a:off x="4544" y="2741"/>
              <a:ext cx="44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01" name="Arc 257"/>
            <p:cNvSpPr>
              <a:spLocks/>
            </p:cNvSpPr>
            <p:nvPr/>
          </p:nvSpPr>
          <p:spPr bwMode="auto">
            <a:xfrm>
              <a:off x="4544" y="2741"/>
              <a:ext cx="300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02" name="Arc 258"/>
            <p:cNvSpPr>
              <a:spLocks/>
            </p:cNvSpPr>
            <p:nvPr/>
          </p:nvSpPr>
          <p:spPr bwMode="auto">
            <a:xfrm>
              <a:off x="4560" y="2824"/>
              <a:ext cx="284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03" name="Arc 259"/>
            <p:cNvSpPr>
              <a:spLocks/>
            </p:cNvSpPr>
            <p:nvPr/>
          </p:nvSpPr>
          <p:spPr bwMode="auto">
            <a:xfrm>
              <a:off x="4544" y="2824"/>
              <a:ext cx="44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04" name="Line 260"/>
            <p:cNvSpPr>
              <a:spLocks noChangeShapeType="1"/>
            </p:cNvSpPr>
            <p:nvPr/>
          </p:nvSpPr>
          <p:spPr bwMode="auto">
            <a:xfrm>
              <a:off x="4564" y="278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05" name="Line 261"/>
            <p:cNvSpPr>
              <a:spLocks noChangeShapeType="1"/>
            </p:cNvSpPr>
            <p:nvPr/>
          </p:nvSpPr>
          <p:spPr bwMode="auto">
            <a:xfrm>
              <a:off x="4564" y="28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06" name="Line 262"/>
            <p:cNvSpPr>
              <a:spLocks noChangeShapeType="1"/>
            </p:cNvSpPr>
            <p:nvPr/>
          </p:nvSpPr>
          <p:spPr bwMode="auto">
            <a:xfrm>
              <a:off x="4004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07" name="Rectangle 263"/>
            <p:cNvSpPr>
              <a:spLocks noChangeArrowheads="1"/>
            </p:cNvSpPr>
            <p:nvPr/>
          </p:nvSpPr>
          <p:spPr bwMode="auto">
            <a:xfrm>
              <a:off x="3992" y="2616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08" name="Line 264"/>
            <p:cNvSpPr>
              <a:spLocks noChangeShapeType="1"/>
            </p:cNvSpPr>
            <p:nvPr/>
          </p:nvSpPr>
          <p:spPr bwMode="auto">
            <a:xfrm>
              <a:off x="4004" y="294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09" name="Line 265"/>
            <p:cNvSpPr>
              <a:spLocks noChangeShapeType="1"/>
            </p:cNvSpPr>
            <p:nvPr/>
          </p:nvSpPr>
          <p:spPr bwMode="auto">
            <a:xfrm>
              <a:off x="3804" y="262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10" name="Line 266"/>
            <p:cNvSpPr>
              <a:spLocks noChangeShapeType="1"/>
            </p:cNvSpPr>
            <p:nvPr/>
          </p:nvSpPr>
          <p:spPr bwMode="auto">
            <a:xfrm>
              <a:off x="4000" y="2628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11" name="Line 267"/>
            <p:cNvSpPr>
              <a:spLocks noChangeShapeType="1"/>
            </p:cNvSpPr>
            <p:nvPr/>
          </p:nvSpPr>
          <p:spPr bwMode="auto">
            <a:xfrm>
              <a:off x="4004" y="27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12" name="Line 268"/>
            <p:cNvSpPr>
              <a:spLocks noChangeShapeType="1"/>
            </p:cNvSpPr>
            <p:nvPr/>
          </p:nvSpPr>
          <p:spPr bwMode="auto">
            <a:xfrm>
              <a:off x="4004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13" name="Line 269"/>
            <p:cNvSpPr>
              <a:spLocks noChangeShapeType="1"/>
            </p:cNvSpPr>
            <p:nvPr/>
          </p:nvSpPr>
          <p:spPr bwMode="auto">
            <a:xfrm>
              <a:off x="3924" y="27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14" name="Line 270"/>
            <p:cNvSpPr>
              <a:spLocks noChangeShapeType="1"/>
            </p:cNvSpPr>
            <p:nvPr/>
          </p:nvSpPr>
          <p:spPr bwMode="auto">
            <a:xfrm>
              <a:off x="3804" y="302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15" name="Rectangle 271"/>
            <p:cNvSpPr>
              <a:spLocks noChangeArrowheads="1"/>
            </p:cNvSpPr>
            <p:nvPr/>
          </p:nvSpPr>
          <p:spPr bwMode="auto">
            <a:xfrm>
              <a:off x="3912" y="3016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16" name="Line 272"/>
            <p:cNvSpPr>
              <a:spLocks noChangeShapeType="1"/>
            </p:cNvSpPr>
            <p:nvPr/>
          </p:nvSpPr>
          <p:spPr bwMode="auto">
            <a:xfrm>
              <a:off x="3924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17" name="Line 273"/>
            <p:cNvSpPr>
              <a:spLocks noChangeShapeType="1"/>
            </p:cNvSpPr>
            <p:nvPr/>
          </p:nvSpPr>
          <p:spPr bwMode="auto">
            <a:xfrm>
              <a:off x="3920" y="2708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18" name="Line 274"/>
            <p:cNvSpPr>
              <a:spLocks noChangeShapeType="1"/>
            </p:cNvSpPr>
            <p:nvPr/>
          </p:nvSpPr>
          <p:spPr bwMode="auto">
            <a:xfrm>
              <a:off x="4484" y="28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19" name="Line 275"/>
            <p:cNvSpPr>
              <a:spLocks noChangeShapeType="1"/>
            </p:cNvSpPr>
            <p:nvPr/>
          </p:nvSpPr>
          <p:spPr bwMode="auto">
            <a:xfrm>
              <a:off x="4404" y="298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20" name="Line 276"/>
            <p:cNvSpPr>
              <a:spLocks noChangeShapeType="1"/>
            </p:cNvSpPr>
            <p:nvPr/>
          </p:nvSpPr>
          <p:spPr bwMode="auto">
            <a:xfrm>
              <a:off x="4480" y="2868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21" name="Line 277"/>
            <p:cNvSpPr>
              <a:spLocks noChangeShapeType="1"/>
            </p:cNvSpPr>
            <p:nvPr/>
          </p:nvSpPr>
          <p:spPr bwMode="auto">
            <a:xfrm>
              <a:off x="4364" y="26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22" name="Line 278"/>
            <p:cNvSpPr>
              <a:spLocks noChangeShapeType="1"/>
            </p:cNvSpPr>
            <p:nvPr/>
          </p:nvSpPr>
          <p:spPr bwMode="auto">
            <a:xfrm>
              <a:off x="4484" y="278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23" name="Line 279"/>
            <p:cNvSpPr>
              <a:spLocks noChangeShapeType="1"/>
            </p:cNvSpPr>
            <p:nvPr/>
          </p:nvSpPr>
          <p:spPr bwMode="auto">
            <a:xfrm>
              <a:off x="4480" y="2668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24" name="Line 280"/>
            <p:cNvSpPr>
              <a:spLocks noChangeShapeType="1"/>
            </p:cNvSpPr>
            <p:nvPr/>
          </p:nvSpPr>
          <p:spPr bwMode="auto">
            <a:xfrm>
              <a:off x="4444" y="266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25" name="Line 281"/>
            <p:cNvSpPr>
              <a:spLocks noChangeShapeType="1"/>
            </p:cNvSpPr>
            <p:nvPr/>
          </p:nvSpPr>
          <p:spPr bwMode="auto">
            <a:xfrm>
              <a:off x="4844" y="28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  <p:sp>
        <p:nvSpPr>
          <p:cNvPr id="11273" name="직사각형 1"/>
          <p:cNvSpPr>
            <a:spLocks noChangeArrowheads="1"/>
          </p:cNvSpPr>
          <p:nvPr/>
        </p:nvSpPr>
        <p:spPr bwMode="auto">
          <a:xfrm>
            <a:off x="4067175" y="2817813"/>
            <a:ext cx="741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ko-KR" sz="1800" i="1">
                <a:solidFill>
                  <a:srgbClr val="C00000"/>
                </a:solidFill>
                <a:latin typeface="Georgia" panose="02040502050405020303" pitchFamily="18" charset="0"/>
                <a:ea typeface="굴림" panose="020B0600000101010101" pitchFamily="50" charset="-127"/>
              </a:rPr>
              <a:t>ver. 1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87363" y="2806700"/>
            <a:ext cx="3608387" cy="257016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7" name="모서리가 둥근 직사각형 286"/>
          <p:cNvSpPr/>
          <p:nvPr/>
        </p:nvSpPr>
        <p:spPr>
          <a:xfrm>
            <a:off x="482600" y="5530850"/>
            <a:ext cx="3608388" cy="10112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276" name="직사각형 3"/>
          <p:cNvSpPr>
            <a:spLocks noChangeArrowheads="1"/>
          </p:cNvSpPr>
          <p:nvPr/>
        </p:nvSpPr>
        <p:spPr bwMode="auto">
          <a:xfrm>
            <a:off x="4090988" y="5416550"/>
            <a:ext cx="7699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ko-KR" sz="1800" i="1">
                <a:solidFill>
                  <a:srgbClr val="C00000"/>
                </a:solidFill>
                <a:latin typeface="Georgia" panose="02040502050405020303" pitchFamily="18" charset="0"/>
                <a:ea typeface="굴림" panose="020B0600000101010101" pitchFamily="50" charset="-127"/>
              </a:rPr>
              <a:t>ver. 2</a:t>
            </a:r>
            <a:endParaRPr lang="en-US" altLang="ko-KR" sz="1800">
              <a:solidFill>
                <a:srgbClr val="000000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1277" name="Rectangle 105"/>
          <p:cNvSpPr>
            <a:spLocks noChangeArrowheads="1"/>
          </p:cNvSpPr>
          <p:nvPr/>
        </p:nvSpPr>
        <p:spPr bwMode="auto">
          <a:xfrm>
            <a:off x="4137025" y="3014663"/>
            <a:ext cx="492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A' B' C' D'  +  A' B C' D  +  A B C D  +  A B' C D’</a:t>
            </a:r>
          </a:p>
        </p:txBody>
      </p:sp>
      <p:sp>
        <p:nvSpPr>
          <p:cNvPr id="290" name="Rectangle 102"/>
          <p:cNvSpPr>
            <a:spLocks noChangeArrowheads="1"/>
          </p:cNvSpPr>
          <p:nvPr/>
        </p:nvSpPr>
        <p:spPr bwMode="auto">
          <a:xfrm>
            <a:off x="4135438" y="5599113"/>
            <a:ext cx="264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(A xnor C) • (B xnor D)</a:t>
            </a:r>
          </a:p>
        </p:txBody>
      </p:sp>
      <p:sp>
        <p:nvSpPr>
          <p:cNvPr id="291" name="Content Placeholder 2"/>
          <p:cNvSpPr>
            <a:spLocks noGrp="1"/>
          </p:cNvSpPr>
          <p:nvPr>
            <p:ph idx="1"/>
          </p:nvPr>
        </p:nvSpPr>
        <p:spPr>
          <a:xfrm>
            <a:off x="461963" y="1452563"/>
            <a:ext cx="8229600" cy="392112"/>
          </a:xfrm>
        </p:spPr>
        <p:txBody>
          <a:bodyPr/>
          <a:lstStyle/>
          <a:p>
            <a:pPr algn="just" latinLnBrk="0">
              <a:lnSpc>
                <a:spcPts val="18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T</a:t>
            </a:r>
            <a:r>
              <a:rPr lang="en-US" altLang="ko-KR" smtClean="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wo alternative implementations </a:t>
            </a:r>
            <a:r>
              <a:rPr lang="en-US" altLang="ko-KR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of </a:t>
            </a:r>
            <a:r>
              <a:rPr lang="en-US" altLang="ko-KR" smtClean="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EQ</a:t>
            </a:r>
          </a:p>
          <a:p>
            <a:pPr marL="0" indent="0" algn="just" latinLnBrk="0">
              <a:lnSpc>
                <a:spcPts val="18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ko-KR" smtClean="0">
              <a:solidFill>
                <a:srgbClr val="000000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  <a:p>
            <a:pPr algn="just" latinLnBrk="0">
              <a:lnSpc>
                <a:spcPts val="1800"/>
              </a:lnSpc>
              <a:spcBef>
                <a:spcPct val="0"/>
              </a:spcBef>
              <a:buFontTx/>
              <a:buNone/>
              <a:defRPr/>
            </a:pPr>
            <a:endParaRPr lang="en-US" altLang="ko-KR">
              <a:solidFill>
                <a:srgbClr val="000000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  <a:p>
            <a:pPr algn="just" latinLnBrk="0">
              <a:lnSpc>
                <a:spcPts val="1800"/>
              </a:lnSpc>
              <a:spcBef>
                <a:spcPct val="0"/>
              </a:spcBef>
              <a:buFontTx/>
              <a:buNone/>
              <a:defRPr/>
            </a:pPr>
            <a:endParaRPr lang="en-US" altLang="ko-KR">
              <a:solidFill>
                <a:srgbClr val="000000"/>
              </a:solidFill>
              <a:latin typeface="Tahoma" panose="020B0604030504040204" pitchFamily="34" charset="0"/>
              <a:ea typeface="굴림" panose="020B0600000101010101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5934075" y="5230813"/>
            <a:ext cx="333375" cy="47148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346325"/>
            <a:ext cx="8229600" cy="2303463"/>
          </a:xfrm>
        </p:spPr>
        <p:txBody>
          <a:bodyPr/>
          <a:lstStyle/>
          <a:p>
            <a:r>
              <a:rPr lang="en-US" altLang="ko-KR" smtClean="0"/>
              <a:t>Xilinx ISE</a:t>
            </a:r>
            <a:endParaRPr lang="ko-KR" altLang="en-US" smtClean="0"/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4AA407-040B-406A-9CEE-3E25B2BAB0CE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sp>
        <p:nvSpPr>
          <p:cNvPr id="5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RUBIS</a:t>
            </a: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8126</TotalTime>
  <Words>840</Words>
  <Application>Microsoft Office PowerPoint</Application>
  <PresentationFormat>화면 슬라이드 쇼(4:3)</PresentationFormat>
  <Paragraphs>207</Paragraphs>
  <Slides>28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Lab. 03</vt:lpstr>
      <vt:lpstr>Contents</vt:lpstr>
      <vt:lpstr>Course Information</vt:lpstr>
      <vt:lpstr>Double check your e-mail/file format</vt:lpstr>
      <vt:lpstr>Two Bit Comparator</vt:lpstr>
      <vt:lpstr>Block Diagram &amp; Truth Table</vt:lpstr>
      <vt:lpstr>Karnaugh Map for EQ</vt:lpstr>
      <vt:lpstr>Design Example</vt:lpstr>
      <vt:lpstr>Xilinx ISE</vt:lpstr>
      <vt:lpstr>Xilinx ISE Design Suite</vt:lpstr>
      <vt:lpstr>Creating New Project</vt:lpstr>
      <vt:lpstr>Project Settings</vt:lpstr>
      <vt:lpstr>Creating Schematic</vt:lpstr>
      <vt:lpstr>2-input-AND gate circuit (1)</vt:lpstr>
      <vt:lpstr>2-input-AND gate circuit (2)</vt:lpstr>
      <vt:lpstr>Creating Verilog Test Bench</vt:lpstr>
      <vt:lpstr>Schematic Simulation Code</vt:lpstr>
      <vt:lpstr>Simulate Behavioral Model</vt:lpstr>
      <vt:lpstr>Simulation Result</vt:lpstr>
      <vt:lpstr>Tips: Connecting multiple gates</vt:lpstr>
      <vt:lpstr>Universal Board</vt:lpstr>
      <vt:lpstr>Custom-Made Universal Board</vt:lpstr>
      <vt:lpstr>Turning it on using power supply</vt:lpstr>
      <vt:lpstr>Tips: Look up the datasheet!</vt:lpstr>
      <vt:lpstr>Lab</vt:lpstr>
      <vt:lpstr>Today</vt:lpstr>
      <vt:lpstr>Homework </vt:lpstr>
      <vt:lpstr>Report</vt:lpstr>
    </vt:vector>
  </TitlesOfParts>
  <Company>mmlab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redrattus</dc:creator>
  <cp:lastModifiedBy>Windows 사용자</cp:lastModifiedBy>
  <cp:revision>687</cp:revision>
  <dcterms:created xsi:type="dcterms:W3CDTF">2008-07-30T02:31:41Z</dcterms:created>
  <dcterms:modified xsi:type="dcterms:W3CDTF">2018-03-27T03:25:01Z</dcterms:modified>
</cp:coreProperties>
</file>